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5" r:id="rId3"/>
    <p:sldId id="276" r:id="rId4"/>
    <p:sldId id="289" r:id="rId5"/>
    <p:sldId id="277" r:id="rId6"/>
    <p:sldId id="273" r:id="rId7"/>
    <p:sldId id="285" r:id="rId8"/>
    <p:sldId id="261" r:id="rId9"/>
    <p:sldId id="262" r:id="rId10"/>
    <p:sldId id="263" r:id="rId11"/>
    <p:sldId id="278" r:id="rId12"/>
    <p:sldId id="265" r:id="rId13"/>
    <p:sldId id="280" r:id="rId14"/>
    <p:sldId id="269" r:id="rId15"/>
    <p:sldId id="281" r:id="rId16"/>
    <p:sldId id="283"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69" d="100"/>
          <a:sy n="69" d="100"/>
        </p:scale>
        <p:origin x="-564" y="-7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2122B-BA00-4C89-8925-617E8B9B29AF}" type="datetimeFigureOut">
              <a:rPr lang="en-US" smtClean="0"/>
              <a:pPr/>
              <a:t>12/18/2017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69AB-495D-46B4-800E-08E37015256B}" type="slidenum">
              <a:rPr lang="en-US" smtClean="0"/>
              <a:pPr/>
              <a:t>‹#›</a:t>
            </a:fld>
            <a:endParaRPr lang="en-US"/>
          </a:p>
        </p:txBody>
      </p:sp>
    </p:spTree>
    <p:extLst>
      <p:ext uri="{BB962C8B-B14F-4D97-AF65-F5344CB8AC3E}">
        <p14:creationId xmlns:p14="http://schemas.microsoft.com/office/powerpoint/2010/main" xmlns="" val="81756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2</a:t>
            </a:fld>
            <a:endParaRPr lang="en-US" altLang="ru-RU"/>
          </a:p>
        </p:txBody>
      </p:sp>
    </p:spTree>
    <p:extLst>
      <p:ext uri="{BB962C8B-B14F-4D97-AF65-F5344CB8AC3E}">
        <p14:creationId xmlns:p14="http://schemas.microsoft.com/office/powerpoint/2010/main" xmlns="" val="267647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3</a:t>
            </a:fld>
            <a:endParaRPr lang="en-US" altLang="ru-RU"/>
          </a:p>
        </p:txBody>
      </p:sp>
    </p:spTree>
    <p:extLst>
      <p:ext uri="{BB962C8B-B14F-4D97-AF65-F5344CB8AC3E}">
        <p14:creationId xmlns:p14="http://schemas.microsoft.com/office/powerpoint/2010/main" xmlns="" val="185839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5</a:t>
            </a:fld>
            <a:endParaRPr lang="en-US" altLang="ru-RU"/>
          </a:p>
        </p:txBody>
      </p:sp>
    </p:spTree>
    <p:extLst>
      <p:ext uri="{BB962C8B-B14F-4D97-AF65-F5344CB8AC3E}">
        <p14:creationId xmlns:p14="http://schemas.microsoft.com/office/powerpoint/2010/main" xmlns="" val="142863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11</a:t>
            </a:fld>
            <a:endParaRPr lang="en-US" altLang="ru-RU"/>
          </a:p>
        </p:txBody>
      </p:sp>
    </p:spTree>
    <p:extLst>
      <p:ext uri="{BB962C8B-B14F-4D97-AF65-F5344CB8AC3E}">
        <p14:creationId xmlns:p14="http://schemas.microsoft.com/office/powerpoint/2010/main" xmlns="" val="109571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13</a:t>
            </a:fld>
            <a:endParaRPr lang="en-US" altLang="ru-RU"/>
          </a:p>
        </p:txBody>
      </p:sp>
    </p:spTree>
    <p:extLst>
      <p:ext uri="{BB962C8B-B14F-4D97-AF65-F5344CB8AC3E}">
        <p14:creationId xmlns:p14="http://schemas.microsoft.com/office/powerpoint/2010/main" xmlns="" val="199304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15</a:t>
            </a:fld>
            <a:endParaRPr lang="en-US" altLang="ru-RU"/>
          </a:p>
        </p:txBody>
      </p:sp>
    </p:spTree>
    <p:extLst>
      <p:ext uri="{BB962C8B-B14F-4D97-AF65-F5344CB8AC3E}">
        <p14:creationId xmlns:p14="http://schemas.microsoft.com/office/powerpoint/2010/main" xmlns="" val="361081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59B2A7-B969-448C-BC54-215D22D4D9BC}" type="datetimeFigureOut">
              <a:rPr lang="en-US" smtClean="0"/>
              <a:pPr/>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367547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9B2A7-B969-448C-BC54-215D22D4D9BC}" type="datetimeFigureOut">
              <a:rPr lang="en-US" smtClean="0"/>
              <a:pPr/>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85730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9B2A7-B969-448C-BC54-215D22D4D9BC}" type="datetimeFigureOut">
              <a:rPr lang="en-US" smtClean="0"/>
              <a:pPr/>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3941428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400" b="0" i="0">
                <a:latin typeface="Trebuchet MS"/>
                <a:cs typeface="Trebuchet MS"/>
              </a:defRPr>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xmlns="" val="42476752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lnSpc>
                <a:spcPct val="85000"/>
              </a:lnSpc>
            </a:pPr>
            <a:endParaRPr lang="en-US" sz="1867" dirty="0"/>
          </a:p>
        </p:txBody>
      </p:sp>
      <p:sp>
        <p:nvSpPr>
          <p:cNvPr id="6" name="Text Placeholder 2"/>
          <p:cNvSpPr>
            <a:spLocks noGrp="1"/>
          </p:cNvSpPr>
          <p:nvPr>
            <p:ph idx="1" hasCustomPrompt="1"/>
          </p:nvPr>
        </p:nvSpPr>
        <p:spPr>
          <a:xfrm>
            <a:off x="835376" y="3197413"/>
            <a:ext cx="10099325" cy="2921872"/>
          </a:xfrm>
          <a:prstGeom prst="rect">
            <a:avLst/>
          </a:prstGeom>
        </p:spPr>
        <p:txBody>
          <a:bodyPr vert="horz" lIns="68580" tIns="34290" rIns="68580" bIns="34290" rtlCol="0">
            <a:noAutofit/>
          </a:bodyPr>
          <a:lstStyle>
            <a:lvl1pPr marL="0" indent="0">
              <a:lnSpc>
                <a:spcPct val="85000"/>
              </a:lnSpc>
              <a:spcBef>
                <a:spcPts val="0"/>
              </a:spcBef>
              <a:buFontTx/>
              <a:buNone/>
              <a:defRPr sz="4533">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smtClean="0"/>
              <a:t>CLICK TO ADD HEADLINE</a:t>
            </a:r>
          </a:p>
        </p:txBody>
      </p:sp>
      <p:pic>
        <p:nvPicPr>
          <p:cNvPr id="4" name="Picture 3"/>
          <p:cNvPicPr>
            <a:picLocks noChangeAspect="1"/>
          </p:cNvPicPr>
          <p:nvPr userDrawn="1"/>
        </p:nvPicPr>
        <p:blipFill>
          <a:blip r:embed="rId2" cstate="print">
            <a:alphaModFix amt="25000"/>
          </a:blip>
          <a:stretch>
            <a:fillRect/>
          </a:stretch>
        </p:blipFill>
        <p:spPr>
          <a:xfrm>
            <a:off x="-317471" y="-188043"/>
            <a:ext cx="12836976" cy="7450667"/>
          </a:xfrm>
          <a:prstGeom prst="rect">
            <a:avLst/>
          </a:prstGeom>
        </p:spPr>
      </p:pic>
    </p:spTree>
    <p:extLst>
      <p:ext uri="{BB962C8B-B14F-4D97-AF65-F5344CB8AC3E}">
        <p14:creationId xmlns:p14="http://schemas.microsoft.com/office/powerpoint/2010/main" xmlns="" val="39033743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xmlns=""/>
              </a:ext>
            </a:extLst>
          </a:blip>
          <a:srcRect/>
          <a:stretch>
            <a:fillRect/>
          </a:stretch>
        </p:blipFill>
        <p:spPr>
          <a:xfrm>
            <a:off x="-17823" y="-15393"/>
            <a:ext cx="9197473" cy="6898104"/>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xmlns=""/>
              </a:ext>
            </a:extLst>
          </a:blip>
          <a:srcRect/>
          <a:stretch/>
        </p:blipFill>
        <p:spPr>
          <a:xfrm>
            <a:off x="9144002" y="-15393"/>
            <a:ext cx="3117724" cy="6898104"/>
          </a:xfrm>
          <a:prstGeom prst="rect">
            <a:avLst/>
          </a:prstGeom>
        </p:spPr>
      </p:pic>
      <p:sp>
        <p:nvSpPr>
          <p:cNvPr id="7" name="Text Placeholder 12"/>
          <p:cNvSpPr>
            <a:spLocks noGrp="1"/>
          </p:cNvSpPr>
          <p:nvPr>
            <p:ph type="body" sz="quarter" idx="13" hasCustomPrompt="1"/>
          </p:nvPr>
        </p:nvSpPr>
        <p:spPr>
          <a:xfrm>
            <a:off x="1163206" y="5263636"/>
            <a:ext cx="6594434" cy="76412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1163206" y="4525827"/>
            <a:ext cx="4826321" cy="76412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1163206" y="3826604"/>
            <a:ext cx="5433860" cy="764120"/>
          </a:xfrm>
          <a:prstGeom prst="rect">
            <a:avLst/>
          </a:prstGeom>
          <a:solidFill>
            <a:srgbClr val="2FC2D9"/>
          </a:solidFill>
          <a:ln>
            <a:noFill/>
          </a:ln>
        </p:spPr>
        <p:txBody>
          <a:bodyPr wrap="none" lIns="137160" tIns="27432" rIns="137160" bIns="34290" anchor="t">
            <a:spAutoFit/>
          </a:bodyPr>
          <a:lstStyle>
            <a:lvl1pPr algn="l">
              <a:defRPr sz="5067" b="0" i="0" cap="all" baseline="0">
                <a:solidFill>
                  <a:srgbClr val="FFFFFF"/>
                </a:solidFill>
                <a:latin typeface="Trebuchet MS"/>
                <a:cs typeface="Trebuchet MS"/>
              </a:defRPr>
            </a:lvl1pPr>
          </a:lstStyle>
          <a:p>
            <a:r>
              <a:rPr lang="en-US" dirty="0" smtClean="0"/>
              <a:t>Type line 1 here</a:t>
            </a:r>
            <a:endParaRPr lang="en-US" dirty="0"/>
          </a:p>
        </p:txBody>
      </p:sp>
      <p:sp>
        <p:nvSpPr>
          <p:cNvPr id="8" name="Text Placeholder 13"/>
          <p:cNvSpPr txBox="1">
            <a:spLocks/>
          </p:cNvSpPr>
          <p:nvPr userDrawn="1"/>
        </p:nvSpPr>
        <p:spPr>
          <a:xfrm>
            <a:off x="1041806" y="3328611"/>
            <a:ext cx="8650817" cy="923331"/>
          </a:xfrm>
          <a:prstGeom prst="rect">
            <a:avLst/>
          </a:prstGeom>
        </p:spPr>
        <p:txBody>
          <a:bodyPr lIns="91440" tIns="45720" rIns="91440" bIns="4572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p>
        </p:txBody>
      </p:sp>
      <p:sp>
        <p:nvSpPr>
          <p:cNvPr id="15" name="Text Placeholder 14"/>
          <p:cNvSpPr>
            <a:spLocks noGrp="1"/>
          </p:cNvSpPr>
          <p:nvPr>
            <p:ph type="body" sz="quarter" idx="14" hasCustomPrompt="1"/>
          </p:nvPr>
        </p:nvSpPr>
        <p:spPr>
          <a:xfrm>
            <a:off x="1155505" y="3276170"/>
            <a:ext cx="4925772" cy="327847"/>
          </a:xfrm>
          <a:prstGeom prst="rect">
            <a:avLst/>
          </a:prstGeom>
          <a:solidFill>
            <a:schemeClr val="accent2"/>
          </a:solidFill>
        </p:spPr>
        <p:txBody>
          <a:bodyPr vert="horz" wrap="none" lIns="68580" tIns="34290" rIns="68580" bIns="34290">
            <a:spAutoFit/>
          </a:bodyPr>
          <a:lstStyle>
            <a:lvl1pPr marL="0" indent="0">
              <a:buNone/>
              <a:defRPr sz="1867">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xmlns="" val="64123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9B2A7-B969-448C-BC54-215D22D4D9BC}" type="datetimeFigureOut">
              <a:rPr lang="en-US" smtClean="0"/>
              <a:pPr/>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184250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59B2A7-B969-448C-BC54-215D22D4D9BC}" type="datetimeFigureOut">
              <a:rPr lang="en-US" smtClean="0"/>
              <a:pPr/>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326451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59B2A7-B969-448C-BC54-215D22D4D9BC}" type="datetimeFigureOut">
              <a:rPr lang="en-US" smtClean="0"/>
              <a:pPr/>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156035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59B2A7-B969-448C-BC54-215D22D4D9BC}" type="datetimeFigureOut">
              <a:rPr lang="en-US" smtClean="0"/>
              <a:pPr/>
              <a:t>12/18/2017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268207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59B2A7-B969-448C-BC54-215D22D4D9BC}" type="datetimeFigureOut">
              <a:rPr lang="en-US" smtClean="0"/>
              <a:pPr/>
              <a:t>12/18/2017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61809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9B2A7-B969-448C-BC54-215D22D4D9BC}" type="datetimeFigureOut">
              <a:rPr lang="en-US" smtClean="0"/>
              <a:pPr/>
              <a:t>12/18/2017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25780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9B2A7-B969-448C-BC54-215D22D4D9BC}" type="datetimeFigureOut">
              <a:rPr lang="en-US" smtClean="0"/>
              <a:pPr/>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229097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9B2A7-B969-448C-BC54-215D22D4D9BC}" type="datetimeFigureOut">
              <a:rPr lang="en-US" smtClean="0"/>
              <a:pPr/>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324908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2A7-B969-448C-BC54-215D22D4D9BC}" type="datetimeFigureOut">
              <a:rPr lang="en-US" smtClean="0"/>
              <a:pPr/>
              <a:t>12/18/2017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D8C87-F367-4696-A442-2286687CD532}" type="slidenum">
              <a:rPr lang="en-US" smtClean="0"/>
              <a:pPr/>
              <a:t>‹#›</a:t>
            </a:fld>
            <a:endParaRPr lang="en-US"/>
          </a:p>
        </p:txBody>
      </p:sp>
    </p:spTree>
    <p:extLst>
      <p:ext uri="{BB962C8B-B14F-4D97-AF65-F5344CB8AC3E}">
        <p14:creationId xmlns:p14="http://schemas.microsoft.com/office/powerpoint/2010/main" xmlns="" val="91497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descr="lake_view.jpg"/>
          <p:cNvPicPr>
            <a:picLocks noChangeAspect="1"/>
          </p:cNvPicPr>
          <p:nvPr/>
        </p:nvPicPr>
        <p:blipFill>
          <a:blip r:embed="rId2" cstate="screen">
            <a:extLst>
              <a:ext uri="{28A0092B-C50C-407E-A947-70E740481C1C}">
                <a14:useLocalDpi xmlns:a14="http://schemas.microsoft.com/office/drawing/2010/main" xmlns=""/>
              </a:ext>
            </a:extLst>
          </a:blip>
          <a:srcRect/>
          <a:stretch>
            <a:fillRect/>
          </a:stretch>
        </p:blipFill>
        <p:spPr>
          <a:xfrm flipH="1">
            <a:off x="0" y="0"/>
            <a:ext cx="12192000" cy="6858000"/>
          </a:xfrm>
          <a:prstGeom prst="rect">
            <a:avLst/>
          </a:prstGeom>
        </p:spPr>
      </p:pic>
      <p:sp>
        <p:nvSpPr>
          <p:cNvPr id="5" name="Rectangle 4"/>
          <p:cNvSpPr/>
          <p:nvPr/>
        </p:nvSpPr>
        <p:spPr>
          <a:xfrm>
            <a:off x="2535891" y="1867327"/>
            <a:ext cx="4836580" cy="830997"/>
          </a:xfrm>
          <a:prstGeom prst="rect">
            <a:avLst/>
          </a:prstGeom>
        </p:spPr>
        <p:txBody>
          <a:bodyPr wrap="none">
            <a:spAutoFit/>
          </a:bodyPr>
          <a:lstStyle/>
          <a:p>
            <a:r>
              <a:rPr lang="en-US" sz="4800" b="1" smtClean="0">
                <a:solidFill>
                  <a:schemeClr val="bg1"/>
                </a:solidFill>
              </a:rPr>
              <a:t>ASP .NET WEB API</a:t>
            </a:r>
            <a:endParaRPr lang="en-US" sz="4800" b="1">
              <a:solidFill>
                <a:schemeClr val="bg1"/>
              </a:solidFill>
            </a:endParaRPr>
          </a:p>
        </p:txBody>
      </p:sp>
      <p:pic>
        <p:nvPicPr>
          <p:cNvPr id="6" name="Picture Placeholder 17" descr="logo_cover_5.png"/>
          <p:cNvPicPr>
            <a:picLocks noChangeAspect="1"/>
          </p:cNvPicPr>
          <p:nvPr/>
        </p:nvPicPr>
        <p:blipFill>
          <a:blip r:embed="rId3" cstate="screen">
            <a:extLst>
              <a:ext uri="{28A0092B-C50C-407E-A947-70E740481C1C}">
                <a14:useLocalDpi xmlns:a14="http://schemas.microsoft.com/office/drawing/2010/main" xmlns=""/>
              </a:ext>
            </a:extLst>
          </a:blip>
          <a:srcRect t="3622" b="3622"/>
          <a:stretch>
            <a:fillRect/>
          </a:stretch>
        </p:blipFill>
        <p:spPr>
          <a:xfrm>
            <a:off x="919980" y="809626"/>
            <a:ext cx="1800718" cy="663574"/>
          </a:xfrm>
          <a:prstGeom prst="rect">
            <a:avLst/>
          </a:prstGeom>
        </p:spPr>
      </p:pic>
      <p:sp>
        <p:nvSpPr>
          <p:cNvPr id="7" name="Rectangle 6"/>
          <p:cNvSpPr/>
          <p:nvPr/>
        </p:nvSpPr>
        <p:spPr>
          <a:xfrm>
            <a:off x="1263212" y="5073134"/>
            <a:ext cx="3180358" cy="461665"/>
          </a:xfrm>
          <a:prstGeom prst="rect">
            <a:avLst/>
          </a:prstGeom>
        </p:spPr>
        <p:txBody>
          <a:bodyPr wrap="none">
            <a:spAutoFit/>
          </a:bodyPr>
          <a:lstStyle/>
          <a:p>
            <a:r>
              <a:rPr lang="en-US" sz="2400" b="1" smtClean="0">
                <a:solidFill>
                  <a:schemeClr val="bg1"/>
                </a:solidFill>
              </a:rPr>
              <a:t>Neelam Rajendra naidu</a:t>
            </a:r>
            <a:endParaRPr lang="en-US" sz="2400" b="1">
              <a:solidFill>
                <a:schemeClr val="bg1"/>
              </a:solidFill>
            </a:endParaRPr>
          </a:p>
        </p:txBody>
      </p:sp>
      <p:sp>
        <p:nvSpPr>
          <p:cNvPr id="9" name="Rectangle 8"/>
          <p:cNvSpPr/>
          <p:nvPr/>
        </p:nvSpPr>
        <p:spPr>
          <a:xfrm>
            <a:off x="1771203" y="5642401"/>
            <a:ext cx="2164375" cy="369332"/>
          </a:xfrm>
          <a:prstGeom prst="rect">
            <a:avLst/>
          </a:prstGeom>
        </p:spPr>
        <p:txBody>
          <a:bodyPr wrap="none">
            <a:spAutoFit/>
          </a:bodyPr>
          <a:lstStyle/>
          <a:p>
            <a:r>
              <a:rPr lang="en-US" smtClean="0">
                <a:solidFill>
                  <a:schemeClr val="bg1"/>
                </a:solidFill>
              </a:rPr>
              <a:t>19</a:t>
            </a:r>
            <a:r>
              <a:rPr lang="en-US" baseline="30000" smtClean="0">
                <a:solidFill>
                  <a:schemeClr val="bg1"/>
                </a:solidFill>
              </a:rPr>
              <a:t>th</a:t>
            </a:r>
            <a:r>
              <a:rPr lang="en-US" smtClean="0">
                <a:solidFill>
                  <a:schemeClr val="bg1"/>
                </a:solidFill>
              </a:rPr>
              <a:t> December 2017</a:t>
            </a:r>
            <a:endParaRPr lang="en-US">
              <a:solidFill>
                <a:schemeClr val="bg1"/>
              </a:solidFill>
            </a:endParaRPr>
          </a:p>
        </p:txBody>
      </p:sp>
    </p:spTree>
    <p:extLst>
      <p:ext uri="{BB962C8B-B14F-4D97-AF65-F5344CB8AC3E}">
        <p14:creationId xmlns:p14="http://schemas.microsoft.com/office/powerpoint/2010/main" xmlns="" val="1732797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223923" y="977900"/>
            <a:ext cx="5762625" cy="5715000"/>
          </a:xfrm>
          <a:prstGeom prst="rect">
            <a:avLst/>
          </a:prstGeom>
        </p:spPr>
      </p:pic>
      <p:sp>
        <p:nvSpPr>
          <p:cNvPr id="3" name="Rectangle 2"/>
          <p:cNvSpPr/>
          <p:nvPr/>
        </p:nvSpPr>
        <p:spPr>
          <a:xfrm>
            <a:off x="2173943" y="399534"/>
            <a:ext cx="4703019" cy="369332"/>
          </a:xfrm>
          <a:prstGeom prst="rect">
            <a:avLst/>
          </a:prstGeom>
        </p:spPr>
        <p:txBody>
          <a:bodyPr wrap="none">
            <a:spAutoFit/>
          </a:bodyPr>
          <a:lstStyle/>
          <a:p>
            <a:r>
              <a:rPr lang="en-IN" b="1" dirty="0" smtClean="0"/>
              <a:t>Implementing PUT </a:t>
            </a:r>
            <a:r>
              <a:rPr lang="en-IN" b="1" dirty="0" smtClean="0"/>
              <a:t>method in ASP.NET Web API</a:t>
            </a:r>
            <a:endParaRPr lang="en-IN" dirty="0"/>
          </a:p>
        </p:txBody>
      </p:sp>
    </p:spTree>
    <p:extLst>
      <p:ext uri="{BB962C8B-B14F-4D97-AF65-F5344CB8AC3E}">
        <p14:creationId xmlns:p14="http://schemas.microsoft.com/office/powerpoint/2010/main" xmlns="" val="163927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0" y="9236"/>
            <a:ext cx="12192000" cy="932688"/>
          </a:xfrm>
        </p:spPr>
        <p:txBody>
          <a:bodyPr/>
          <a:lstStyle/>
          <a:p>
            <a:pPr>
              <a:buClr>
                <a:schemeClr val="accent1"/>
              </a:buClr>
            </a:pPr>
            <a:endParaRPr lang="en-US" dirty="0" smtClean="0">
              <a:latin typeface="Arial Black" panose="020B0A04020102020204" pitchFamily="34" charset="0"/>
            </a:endParaRPr>
          </a:p>
          <a:p>
            <a:pPr>
              <a:buClr>
                <a:schemeClr val="accent1"/>
              </a:buClr>
            </a:pPr>
            <a:r>
              <a:rPr lang="en-US" dirty="0" smtClean="0">
                <a:latin typeface="Arial Black" panose="020B0A04020102020204" pitchFamily="34" charset="0"/>
              </a:rPr>
              <a:t>Content </a:t>
            </a:r>
            <a:r>
              <a:rPr lang="en-US" dirty="0">
                <a:latin typeface="Arial Black" panose="020B0A04020102020204" pitchFamily="34" charset="0"/>
              </a:rPr>
              <a:t>negotiation and MediaTypeFormatters</a:t>
            </a:r>
          </a:p>
          <a:p>
            <a:endParaRPr lang="ru-RU" dirty="0"/>
          </a:p>
        </p:txBody>
      </p:sp>
      <p:sp>
        <p:nvSpPr>
          <p:cNvPr id="3" name="Rectangle 2"/>
          <p:cNvSpPr/>
          <p:nvPr/>
        </p:nvSpPr>
        <p:spPr>
          <a:xfrm>
            <a:off x="324196" y="1472286"/>
            <a:ext cx="11272057" cy="4031873"/>
          </a:xfrm>
          <a:prstGeom prst="rect">
            <a:avLst/>
          </a:prstGeom>
        </p:spPr>
        <p:txBody>
          <a:bodyPr wrap="square">
            <a:spAutoFit/>
          </a:bodyPr>
          <a:lstStyle/>
          <a:p>
            <a:r>
              <a:rPr lang="en-US" sz="1400" dirty="0">
                <a:solidFill>
                  <a:srgbClr val="333333"/>
                </a:solidFill>
                <a:latin typeface="Arial" panose="020B0604020202020204" pitchFamily="34" charset="0"/>
                <a:ea typeface="Times New Roman" panose="02020603050405020304" pitchFamily="18" charset="0"/>
              </a:rPr>
              <a:t>One of the standards of the RESTful service is that, the client should have the ability to decide in which format they want the response - XML, JSON etc. A request that is sent to the server includes an Accept header. Using the Accept header the client can specify the format for the response. </a:t>
            </a:r>
          </a:p>
          <a:p>
            <a:endParaRPr lang="en-US" sz="1400" dirty="0">
              <a:solidFill>
                <a:srgbClr val="333333"/>
              </a:solidFill>
              <a:latin typeface="Arial" panose="020B0604020202020204" pitchFamily="34" charset="0"/>
              <a:ea typeface="Times New Roman" panose="02020603050405020304" pitchFamily="18" charset="0"/>
            </a:endParaRPr>
          </a:p>
          <a:p>
            <a:r>
              <a:rPr lang="en-US" sz="1400" dirty="0">
                <a:solidFill>
                  <a:srgbClr val="333333"/>
                </a:solidFill>
                <a:latin typeface="Arial" panose="020B0604020202020204" pitchFamily="34" charset="0"/>
                <a:ea typeface="Times New Roman" panose="02020603050405020304" pitchFamily="18" charset="0"/>
              </a:rPr>
              <a:t>For example</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333333"/>
                </a:solidFill>
                <a:latin typeface="Arial" panose="020B0604020202020204" pitchFamily="34" charset="0"/>
                <a:ea typeface="Times New Roman" panose="02020603050405020304" pitchFamily="18" charset="0"/>
              </a:rPr>
              <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0000FF"/>
                </a:solidFill>
                <a:latin typeface="Arial" panose="020B0604020202020204" pitchFamily="34" charset="0"/>
                <a:ea typeface="Times New Roman" panose="02020603050405020304" pitchFamily="18" charset="0"/>
              </a:rPr>
              <a:t>Accept: application/xml</a:t>
            </a:r>
            <a:r>
              <a:rPr lang="en-US" sz="1400" dirty="0">
                <a:solidFill>
                  <a:srgbClr val="333333"/>
                </a:solidFill>
                <a:latin typeface="Arial" panose="020B0604020202020204" pitchFamily="34" charset="0"/>
                <a:ea typeface="Times New Roman" panose="02020603050405020304" pitchFamily="18" charset="0"/>
              </a:rPr>
              <a:t> returns XML</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0000FF"/>
                </a:solidFill>
                <a:latin typeface="Arial" panose="020B0604020202020204" pitchFamily="34" charset="0"/>
                <a:ea typeface="Times New Roman" panose="02020603050405020304" pitchFamily="18" charset="0"/>
              </a:rPr>
              <a:t>Accept: application/</a:t>
            </a:r>
            <a:r>
              <a:rPr lang="en-US" sz="1400" dirty="0" err="1">
                <a:solidFill>
                  <a:srgbClr val="0000FF"/>
                </a:solidFill>
                <a:latin typeface="Arial" panose="020B0604020202020204" pitchFamily="34" charset="0"/>
                <a:ea typeface="Times New Roman" panose="02020603050405020304" pitchFamily="18" charset="0"/>
              </a:rPr>
              <a:t>json</a:t>
            </a:r>
            <a:r>
              <a:rPr lang="en-US" sz="1400" dirty="0">
                <a:solidFill>
                  <a:srgbClr val="333333"/>
                </a:solidFill>
                <a:latin typeface="Arial" panose="020B0604020202020204" pitchFamily="34" charset="0"/>
                <a:ea typeface="Times New Roman" panose="02020603050405020304" pitchFamily="18" charset="0"/>
              </a:rPr>
              <a:t> returns JSON</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333333"/>
                </a:solidFill>
                <a:latin typeface="Arial" panose="020B0604020202020204" pitchFamily="34" charset="0"/>
                <a:ea typeface="Times New Roman" panose="02020603050405020304" pitchFamily="18" charset="0"/>
              </a:rPr>
              <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333333"/>
                </a:solidFill>
                <a:latin typeface="Arial" panose="020B0604020202020204" pitchFamily="34" charset="0"/>
                <a:ea typeface="Times New Roman" panose="02020603050405020304" pitchFamily="18" charset="0"/>
              </a:rPr>
              <a:t>Depending on the Accept header value in the request, the server sends the response. This is called Content Negotiation. </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333333"/>
                </a:solidFill>
                <a:latin typeface="Arial" panose="020B0604020202020204" pitchFamily="34" charset="0"/>
                <a:ea typeface="Times New Roman" panose="02020603050405020304" pitchFamily="18" charset="0"/>
              </a:rPr>
              <a:t/>
            </a:r>
            <a:br>
              <a:rPr lang="en-US" sz="1400" dirty="0">
                <a:solidFill>
                  <a:srgbClr val="333333"/>
                </a:solidFill>
                <a:latin typeface="Arial" panose="020B0604020202020204" pitchFamily="34" charset="0"/>
                <a:ea typeface="Times New Roman" panose="02020603050405020304" pitchFamily="18" charset="0"/>
              </a:rPr>
            </a:br>
            <a:r>
              <a:rPr lang="en-US" sz="1400" b="1" dirty="0">
                <a:solidFill>
                  <a:srgbClr val="333333"/>
                </a:solidFill>
                <a:latin typeface="Arial" panose="020B0604020202020204" pitchFamily="34" charset="0"/>
                <a:ea typeface="Times New Roman" panose="02020603050405020304" pitchFamily="18" charset="0"/>
              </a:rPr>
              <a:t>So what does the Web API do when we request for data in a specific format :</a:t>
            </a:r>
            <a:r>
              <a:rPr lang="en-US" sz="1400" dirty="0">
                <a:solidFill>
                  <a:srgbClr val="333333"/>
                </a:solidFill>
                <a:latin typeface="Arial" panose="020B0604020202020204" pitchFamily="34" charset="0"/>
                <a:ea typeface="Times New Roman" panose="02020603050405020304" pitchFamily="18" charset="0"/>
              </a:rPr>
              <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333333"/>
                </a:solidFill>
                <a:latin typeface="Arial" panose="020B0604020202020204" pitchFamily="34" charset="0"/>
                <a:ea typeface="Times New Roman" panose="02020603050405020304" pitchFamily="18" charset="0"/>
              </a:rPr>
              <a:t>The Web API controller generates the data that we want to send to the client. For example, if you have asked for list of employees. The controller generates the list of employees, and hands the data to the Web API pipeline which then looks at the Accept header and depending on the format that the client has requested, Web API will choose the appropriate formatter. For example, if the client has requested for XML data, Web API uses XML formatter. If the client has requested for JSON data, Web API uses JSON formatter. These formatters are called Media type formatters.</a:t>
            </a:r>
            <a:r>
              <a:rPr lang="en-US" dirty="0">
                <a:solidFill>
                  <a:srgbClr val="333333"/>
                </a:solidFill>
                <a:latin typeface="Arial" panose="020B0604020202020204" pitchFamily="34" charset="0"/>
                <a:ea typeface="Times New Roman" panose="02020603050405020304" pitchFamily="18" charset="0"/>
              </a:rPr>
              <a:t/>
            </a:r>
            <a:br>
              <a:rPr lang="en-US" dirty="0">
                <a:solidFill>
                  <a:srgbClr val="333333"/>
                </a:solidFill>
                <a:latin typeface="Arial" panose="020B0604020202020204" pitchFamily="34" charset="0"/>
                <a:ea typeface="Times New Roman" panose="02020603050405020304" pitchFamily="18" charset="0"/>
              </a:rPr>
            </a:br>
            <a:endParaRPr lang="en-US" dirty="0"/>
          </a:p>
        </p:txBody>
      </p:sp>
    </p:spTree>
    <p:extLst>
      <p:ext uri="{BB962C8B-B14F-4D97-AF65-F5344CB8AC3E}">
        <p14:creationId xmlns:p14="http://schemas.microsoft.com/office/powerpoint/2010/main" xmlns="" val="229891350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1540" y="539234"/>
            <a:ext cx="6684160" cy="461665"/>
          </a:xfrm>
          <a:prstGeom prst="rect">
            <a:avLst/>
          </a:prstGeom>
        </p:spPr>
        <p:txBody>
          <a:bodyPr wrap="square">
            <a:spAutoFit/>
          </a:bodyPr>
          <a:lstStyle/>
          <a:p>
            <a:pPr>
              <a:buClr>
                <a:schemeClr val="accent1"/>
              </a:buClr>
            </a:pPr>
            <a:r>
              <a:rPr lang="en-US" sz="2400" dirty="0" smtClean="0">
                <a:solidFill>
                  <a:schemeClr val="tx1">
                    <a:lumMod val="65000"/>
                    <a:lumOff val="35000"/>
                  </a:schemeClr>
                </a:solidFill>
                <a:latin typeface="Trebuchet MS"/>
                <a:cs typeface="Trebuchet MS"/>
              </a:rPr>
              <a:t>MediaTypeFormatters</a:t>
            </a:r>
            <a:endParaRPr lang="en-US" sz="2400" dirty="0">
              <a:solidFill>
                <a:schemeClr val="tx1">
                  <a:lumMod val="65000"/>
                  <a:lumOff val="35000"/>
                </a:schemeClr>
              </a:solidFill>
              <a:latin typeface="Trebuchet MS"/>
              <a:cs typeface="Trebuchet MS"/>
            </a:endParaRPr>
          </a:p>
        </p:txBody>
      </p:sp>
      <p:sp>
        <p:nvSpPr>
          <p:cNvPr id="3" name="Rectangle 2"/>
          <p:cNvSpPr/>
          <p:nvPr/>
        </p:nvSpPr>
        <p:spPr>
          <a:xfrm>
            <a:off x="1335577" y="1365796"/>
            <a:ext cx="9329651" cy="523220"/>
          </a:xfrm>
          <a:prstGeom prst="rect">
            <a:avLst/>
          </a:prstGeom>
        </p:spPr>
        <p:txBody>
          <a:bodyPr wrap="square">
            <a:spAutoFit/>
          </a:bodyPr>
          <a:lstStyle/>
          <a:p>
            <a:r>
              <a:rPr lang="en-US" sz="1400">
                <a:solidFill>
                  <a:srgbClr val="0000FF"/>
                </a:solidFill>
                <a:latin typeface="Arial" panose="020B0604020202020204" pitchFamily="34" charset="0"/>
                <a:ea typeface="Times New Roman" panose="02020603050405020304" pitchFamily="18" charset="0"/>
              </a:rPr>
              <a:t>MediaTypeFormatter</a:t>
            </a:r>
            <a:r>
              <a:rPr lang="en-US" sz="1400">
                <a:solidFill>
                  <a:srgbClr val="333333"/>
                </a:solidFill>
                <a:latin typeface="Arial" panose="020B0604020202020204" pitchFamily="34" charset="0"/>
                <a:ea typeface="Times New Roman" panose="02020603050405020304" pitchFamily="18" charset="0"/>
              </a:rPr>
              <a:t> is an abstract class </a:t>
            </a:r>
            <a:r>
              <a:rPr lang="en-US" sz="1400" smtClean="0">
                <a:solidFill>
                  <a:srgbClr val="333333"/>
                </a:solidFill>
                <a:latin typeface="Arial" panose="020B0604020202020204" pitchFamily="34" charset="0"/>
                <a:ea typeface="Times New Roman" panose="02020603050405020304" pitchFamily="18" charset="0"/>
              </a:rPr>
              <a:t>from which</a:t>
            </a:r>
            <a:r>
              <a:rPr lang="en-US" sz="1400">
                <a:solidFill>
                  <a:srgbClr val="333333"/>
                </a:solidFill>
                <a:latin typeface="Arial" panose="020B0604020202020204" pitchFamily="34" charset="0"/>
                <a:ea typeface="Times New Roman" panose="02020603050405020304" pitchFamily="18" charset="0"/>
              </a:rPr>
              <a:t> </a:t>
            </a:r>
            <a:r>
              <a:rPr lang="en-US" sz="1400">
                <a:solidFill>
                  <a:srgbClr val="0000FF"/>
                </a:solidFill>
                <a:latin typeface="Arial" panose="020B0604020202020204" pitchFamily="34" charset="0"/>
                <a:ea typeface="Times New Roman" panose="02020603050405020304" pitchFamily="18" charset="0"/>
              </a:rPr>
              <a:t>JsonMediaTypeFormatter </a:t>
            </a:r>
            <a:r>
              <a:rPr lang="en-US" sz="1400">
                <a:solidFill>
                  <a:srgbClr val="333333"/>
                </a:solidFill>
                <a:latin typeface="Arial" panose="020B0604020202020204" pitchFamily="34" charset="0"/>
                <a:ea typeface="Times New Roman" panose="02020603050405020304" pitchFamily="18" charset="0"/>
              </a:rPr>
              <a:t>and </a:t>
            </a:r>
            <a:r>
              <a:rPr lang="en-US" sz="1400">
                <a:solidFill>
                  <a:srgbClr val="0000FF"/>
                </a:solidFill>
                <a:latin typeface="Arial" panose="020B0604020202020204" pitchFamily="34" charset="0"/>
                <a:ea typeface="Times New Roman" panose="02020603050405020304" pitchFamily="18" charset="0"/>
              </a:rPr>
              <a:t>XmlMediaTypeFormatter </a:t>
            </a:r>
            <a:r>
              <a:rPr lang="en-US" sz="1400">
                <a:solidFill>
                  <a:srgbClr val="333333"/>
                </a:solidFill>
                <a:latin typeface="Arial" panose="020B0604020202020204" pitchFamily="34" charset="0"/>
                <a:ea typeface="Times New Roman" panose="02020603050405020304" pitchFamily="18" charset="0"/>
              </a:rPr>
              <a:t>classes inherit from. JsonMediaTypeFormatter handles JSON and XmlMediaTypeFormatter handles </a:t>
            </a:r>
            <a:r>
              <a:rPr lang="en-US" sz="1400" smtClean="0">
                <a:solidFill>
                  <a:srgbClr val="333333"/>
                </a:solidFill>
                <a:latin typeface="Arial" panose="020B0604020202020204" pitchFamily="34" charset="0"/>
                <a:ea typeface="Times New Roman" panose="02020603050405020304" pitchFamily="18" charset="0"/>
              </a:rPr>
              <a:t>XML</a:t>
            </a:r>
          </a:p>
        </p:txBody>
      </p:sp>
      <p:sp>
        <p:nvSpPr>
          <p:cNvPr id="4" name="Rectangle 3"/>
          <p:cNvSpPr/>
          <p:nvPr/>
        </p:nvSpPr>
        <p:spPr>
          <a:xfrm>
            <a:off x="1335577" y="2253913"/>
            <a:ext cx="8465128" cy="307777"/>
          </a:xfrm>
          <a:prstGeom prst="rect">
            <a:avLst/>
          </a:prstGeom>
        </p:spPr>
        <p:txBody>
          <a:bodyPr wrap="square">
            <a:spAutoFit/>
          </a:bodyPr>
          <a:lstStyle/>
          <a:p>
            <a:r>
              <a:rPr lang="en-US" sz="1400" b="1">
                <a:solidFill>
                  <a:srgbClr val="333333"/>
                </a:solidFill>
                <a:latin typeface="Arial" panose="020B0604020202020204" pitchFamily="34" charset="0"/>
                <a:ea typeface="Times New Roman" panose="02020603050405020304" pitchFamily="18" charset="0"/>
              </a:rPr>
              <a:t>How to return only JSON from ASP.NET Web API Service irrespective of the Accept header </a:t>
            </a:r>
            <a:r>
              <a:rPr lang="en-US" sz="1400" b="1" smtClean="0">
                <a:solidFill>
                  <a:srgbClr val="333333"/>
                </a:solidFill>
                <a:latin typeface="Arial" panose="020B0604020202020204" pitchFamily="34" charset="0"/>
                <a:ea typeface="Times New Roman" panose="02020603050405020304" pitchFamily="18" charset="0"/>
              </a:rPr>
              <a:t>value </a:t>
            </a:r>
            <a:endParaRPr lang="en-US" sz="1400" b="1"/>
          </a:p>
        </p:txBody>
      </p:sp>
      <p:sp>
        <p:nvSpPr>
          <p:cNvPr id="6" name="Rectangle 5"/>
          <p:cNvSpPr/>
          <p:nvPr/>
        </p:nvSpPr>
        <p:spPr>
          <a:xfrm>
            <a:off x="1335577" y="2772698"/>
            <a:ext cx="7800109" cy="307777"/>
          </a:xfrm>
          <a:prstGeom prst="rect">
            <a:avLst/>
          </a:prstGeom>
        </p:spPr>
        <p:txBody>
          <a:bodyPr wrap="square">
            <a:spAutoFit/>
          </a:bodyPr>
          <a:lstStyle/>
          <a:p>
            <a:r>
              <a:rPr lang="en-US" sz="1400">
                <a:solidFill>
                  <a:srgbClr val="333333"/>
                </a:solidFill>
                <a:latin typeface="Arial" panose="020B0604020202020204" pitchFamily="34" charset="0"/>
                <a:ea typeface="Times New Roman" panose="02020603050405020304" pitchFamily="18" charset="0"/>
              </a:rPr>
              <a:t>Include the following line in </a:t>
            </a:r>
            <a:r>
              <a:rPr lang="en-US" sz="1400" b="1">
                <a:solidFill>
                  <a:srgbClr val="333333"/>
                </a:solidFill>
                <a:latin typeface="Arial" panose="020B0604020202020204" pitchFamily="34" charset="0"/>
                <a:ea typeface="Times New Roman" panose="02020603050405020304" pitchFamily="18" charset="0"/>
              </a:rPr>
              <a:t>Register</a:t>
            </a:r>
            <a:r>
              <a:rPr lang="en-US" sz="1400">
                <a:solidFill>
                  <a:srgbClr val="333333"/>
                </a:solidFill>
                <a:latin typeface="Arial" panose="020B0604020202020204" pitchFamily="34" charset="0"/>
                <a:ea typeface="Times New Roman" panose="02020603050405020304" pitchFamily="18" charset="0"/>
              </a:rPr>
              <a:t>() method of </a:t>
            </a:r>
            <a:r>
              <a:rPr lang="en-US" sz="1400" err="1">
                <a:solidFill>
                  <a:srgbClr val="333333"/>
                </a:solidFill>
                <a:latin typeface="Arial" panose="020B0604020202020204" pitchFamily="34" charset="0"/>
                <a:ea typeface="Times New Roman" panose="02020603050405020304" pitchFamily="18" charset="0"/>
              </a:rPr>
              <a:t>WebApiConfig.cs</a:t>
            </a:r>
            <a:r>
              <a:rPr lang="en-US" sz="1400">
                <a:solidFill>
                  <a:srgbClr val="333333"/>
                </a:solidFill>
                <a:latin typeface="Arial" panose="020B0604020202020204" pitchFamily="34" charset="0"/>
                <a:ea typeface="Times New Roman" panose="02020603050405020304" pitchFamily="18" charset="0"/>
              </a:rPr>
              <a:t> file in </a:t>
            </a:r>
            <a:r>
              <a:rPr lang="en-US" sz="1400" b="1">
                <a:solidFill>
                  <a:srgbClr val="333333"/>
                </a:solidFill>
                <a:latin typeface="Arial" panose="020B0604020202020204" pitchFamily="34" charset="0"/>
                <a:ea typeface="Times New Roman" panose="02020603050405020304" pitchFamily="18" charset="0"/>
              </a:rPr>
              <a:t>App_Start </a:t>
            </a:r>
            <a:r>
              <a:rPr lang="en-US" sz="1400">
                <a:solidFill>
                  <a:srgbClr val="333333"/>
                </a:solidFill>
                <a:latin typeface="Arial" panose="020B0604020202020204" pitchFamily="34" charset="0"/>
                <a:ea typeface="Times New Roman" panose="02020603050405020304" pitchFamily="18" charset="0"/>
              </a:rPr>
              <a:t>folder</a:t>
            </a:r>
            <a:endParaRPr lang="en-US" sz="1400"/>
          </a:p>
        </p:txBody>
      </p:sp>
      <p:sp>
        <p:nvSpPr>
          <p:cNvPr id="7" name="Rectangle 6"/>
          <p:cNvSpPr/>
          <p:nvPr/>
        </p:nvSpPr>
        <p:spPr>
          <a:xfrm>
            <a:off x="1842653" y="3110179"/>
            <a:ext cx="7450976" cy="324128"/>
          </a:xfrm>
          <a:prstGeom prst="rect">
            <a:avLst/>
          </a:prstGeom>
        </p:spPr>
        <p:txBody>
          <a:bodyPr wrap="square">
            <a:spAutoFit/>
          </a:bodyPr>
          <a:lstStyle/>
          <a:p>
            <a:pPr>
              <a:lnSpc>
                <a:spcPct val="115000"/>
              </a:lnSpc>
              <a:spcAft>
                <a:spcPts val="0"/>
              </a:spcAft>
            </a:pPr>
            <a:r>
              <a:rPr lang="en-US" sz="1400">
                <a:solidFill>
                  <a:srgbClr val="0000FF"/>
                </a:solidFill>
                <a:latin typeface="Arial" panose="020B0604020202020204" pitchFamily="34" charset="0"/>
                <a:ea typeface="Times New Roman" panose="02020603050405020304" pitchFamily="18" charset="0"/>
                <a:cs typeface="Times New Roman" panose="02020603050405020304" pitchFamily="18" charset="0"/>
              </a:rPr>
              <a:t>config.Formatters.Remove(</a:t>
            </a:r>
            <a:r>
              <a:rPr lang="en-US" sz="1400" err="1">
                <a:solidFill>
                  <a:srgbClr val="0000FF"/>
                </a:solidFill>
                <a:latin typeface="Arial" panose="020B0604020202020204" pitchFamily="34" charset="0"/>
                <a:ea typeface="Times New Roman" panose="02020603050405020304" pitchFamily="18" charset="0"/>
                <a:cs typeface="Times New Roman" panose="02020603050405020304" pitchFamily="18" charset="0"/>
              </a:rPr>
              <a:t>config.Formatters.XmlFormatter</a:t>
            </a:r>
            <a:r>
              <a:rPr lang="en-US" sz="1400">
                <a:solidFill>
                  <a:srgbClr val="0000FF"/>
                </a:solidFill>
                <a:latin typeface="Arial" panose="020B0604020202020204" pitchFamily="34" charset="0"/>
                <a:ea typeface="Times New Roman" panose="02020603050405020304" pitchFamily="18" charset="0"/>
                <a:cs typeface="Times New Roman" panose="02020603050405020304" pitchFamily="18" charset="0"/>
              </a:rPr>
              <a:t>);</a:t>
            </a:r>
            <a:endParaRPr lang="en-US" sz="140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335577" y="3628964"/>
            <a:ext cx="8465128" cy="307777"/>
          </a:xfrm>
          <a:prstGeom prst="rect">
            <a:avLst/>
          </a:prstGeom>
        </p:spPr>
        <p:txBody>
          <a:bodyPr wrap="square">
            <a:spAutoFit/>
          </a:bodyPr>
          <a:lstStyle/>
          <a:p>
            <a:r>
              <a:rPr lang="en-US" sz="1400" b="1">
                <a:solidFill>
                  <a:srgbClr val="333333"/>
                </a:solidFill>
                <a:latin typeface="Arial" panose="020B0604020202020204" pitchFamily="34" charset="0"/>
                <a:ea typeface="Times New Roman" panose="02020603050405020304" pitchFamily="18" charset="0"/>
              </a:rPr>
              <a:t>How to return only </a:t>
            </a:r>
            <a:r>
              <a:rPr lang="en-US" sz="1400" b="1" smtClean="0">
                <a:solidFill>
                  <a:srgbClr val="333333"/>
                </a:solidFill>
                <a:latin typeface="Arial" panose="020B0604020202020204" pitchFamily="34" charset="0"/>
                <a:ea typeface="Times New Roman" panose="02020603050405020304" pitchFamily="18" charset="0"/>
              </a:rPr>
              <a:t>XML from </a:t>
            </a:r>
            <a:r>
              <a:rPr lang="en-US" sz="1400" b="1">
                <a:solidFill>
                  <a:srgbClr val="333333"/>
                </a:solidFill>
                <a:latin typeface="Arial" panose="020B0604020202020204" pitchFamily="34" charset="0"/>
                <a:ea typeface="Times New Roman" panose="02020603050405020304" pitchFamily="18" charset="0"/>
              </a:rPr>
              <a:t>ASP.NET Web API Service irrespective of the Accept header </a:t>
            </a:r>
            <a:r>
              <a:rPr lang="en-US" sz="1400" b="1" smtClean="0">
                <a:solidFill>
                  <a:srgbClr val="333333"/>
                </a:solidFill>
                <a:latin typeface="Arial" panose="020B0604020202020204" pitchFamily="34" charset="0"/>
                <a:ea typeface="Times New Roman" panose="02020603050405020304" pitchFamily="18" charset="0"/>
              </a:rPr>
              <a:t>value </a:t>
            </a:r>
            <a:endParaRPr lang="en-US" sz="1400" b="1"/>
          </a:p>
        </p:txBody>
      </p:sp>
      <p:sp>
        <p:nvSpPr>
          <p:cNvPr id="9" name="Rectangle 8"/>
          <p:cNvSpPr/>
          <p:nvPr/>
        </p:nvSpPr>
        <p:spPr>
          <a:xfrm>
            <a:off x="1842653" y="4497938"/>
            <a:ext cx="6727767" cy="324128"/>
          </a:xfrm>
          <a:prstGeom prst="rect">
            <a:avLst/>
          </a:prstGeom>
        </p:spPr>
        <p:txBody>
          <a:bodyPr wrap="square">
            <a:spAutoFit/>
          </a:bodyPr>
          <a:lstStyle/>
          <a:p>
            <a:pPr>
              <a:lnSpc>
                <a:spcPct val="115000"/>
              </a:lnSpc>
              <a:spcAft>
                <a:spcPts val="0"/>
              </a:spcAft>
            </a:pPr>
            <a:r>
              <a:rPr lang="en-US" sz="1400" err="1">
                <a:solidFill>
                  <a:srgbClr val="0000FF"/>
                </a:solidFill>
                <a:latin typeface="Arial" panose="020B0604020202020204" pitchFamily="34" charset="0"/>
                <a:ea typeface="Times New Roman" panose="02020603050405020304" pitchFamily="18" charset="0"/>
                <a:cs typeface="Times New Roman" panose="02020603050405020304" pitchFamily="18" charset="0"/>
              </a:rPr>
              <a:t>config.Formatters.Remove</a:t>
            </a:r>
            <a:r>
              <a:rPr lang="en-US" sz="1400">
                <a:solidFill>
                  <a:srgbClr val="0000FF"/>
                </a:solidFill>
                <a:latin typeface="Arial" panose="020B0604020202020204" pitchFamily="34" charset="0"/>
                <a:ea typeface="Times New Roman" panose="02020603050405020304" pitchFamily="18" charset="0"/>
                <a:cs typeface="Times New Roman" panose="02020603050405020304" pitchFamily="18" charset="0"/>
              </a:rPr>
              <a:t>(</a:t>
            </a:r>
            <a:r>
              <a:rPr lang="en-US" sz="1400" err="1">
                <a:solidFill>
                  <a:srgbClr val="0000FF"/>
                </a:solidFill>
                <a:latin typeface="Arial" panose="020B0604020202020204" pitchFamily="34" charset="0"/>
                <a:ea typeface="Times New Roman" panose="02020603050405020304" pitchFamily="18" charset="0"/>
                <a:cs typeface="Times New Roman" panose="02020603050405020304" pitchFamily="18" charset="0"/>
              </a:rPr>
              <a:t>config.Formatters.XmlFormatter</a:t>
            </a:r>
            <a:r>
              <a:rPr lang="en-US" sz="1400">
                <a:solidFill>
                  <a:srgbClr val="0000FF"/>
                </a:solidFill>
                <a:latin typeface="Arial" panose="020B0604020202020204" pitchFamily="34" charset="0"/>
                <a:ea typeface="Times New Roman" panose="02020603050405020304" pitchFamily="18" charset="0"/>
                <a:cs typeface="Times New Roman" panose="02020603050405020304" pitchFamily="18" charset="0"/>
              </a:rPr>
              <a:t>);</a:t>
            </a:r>
            <a:endParaRPr lang="en-US" sz="140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335577" y="3993860"/>
            <a:ext cx="9387841" cy="307777"/>
          </a:xfrm>
          <a:prstGeom prst="rect">
            <a:avLst/>
          </a:prstGeom>
        </p:spPr>
        <p:txBody>
          <a:bodyPr wrap="square">
            <a:spAutoFit/>
          </a:bodyPr>
          <a:lstStyle/>
          <a:p>
            <a:r>
              <a:rPr lang="en-US" sz="1400">
                <a:solidFill>
                  <a:srgbClr val="333333"/>
                </a:solidFill>
                <a:latin typeface="Arial" panose="020B0604020202020204" pitchFamily="34" charset="0"/>
                <a:ea typeface="Times New Roman" panose="02020603050405020304" pitchFamily="18" charset="0"/>
              </a:rPr>
              <a:t>Include the following line in </a:t>
            </a:r>
            <a:r>
              <a:rPr lang="en-US" sz="1400" b="1">
                <a:solidFill>
                  <a:srgbClr val="333333"/>
                </a:solidFill>
                <a:latin typeface="Arial" panose="020B0604020202020204" pitchFamily="34" charset="0"/>
                <a:ea typeface="Times New Roman" panose="02020603050405020304" pitchFamily="18" charset="0"/>
              </a:rPr>
              <a:t>Register</a:t>
            </a:r>
            <a:r>
              <a:rPr lang="en-US" sz="1400">
                <a:solidFill>
                  <a:srgbClr val="333333"/>
                </a:solidFill>
                <a:latin typeface="Arial" panose="020B0604020202020204" pitchFamily="34" charset="0"/>
                <a:ea typeface="Times New Roman" panose="02020603050405020304" pitchFamily="18" charset="0"/>
              </a:rPr>
              <a:t>() method of </a:t>
            </a:r>
            <a:r>
              <a:rPr lang="en-US" sz="1400" err="1">
                <a:solidFill>
                  <a:srgbClr val="333333"/>
                </a:solidFill>
                <a:latin typeface="Arial" panose="020B0604020202020204" pitchFamily="34" charset="0"/>
                <a:ea typeface="Times New Roman" panose="02020603050405020304" pitchFamily="18" charset="0"/>
              </a:rPr>
              <a:t>WebApiConfig.cs</a:t>
            </a:r>
            <a:r>
              <a:rPr lang="en-US" sz="1400">
                <a:solidFill>
                  <a:srgbClr val="333333"/>
                </a:solidFill>
                <a:latin typeface="Arial" panose="020B0604020202020204" pitchFamily="34" charset="0"/>
                <a:ea typeface="Times New Roman" panose="02020603050405020304" pitchFamily="18" charset="0"/>
              </a:rPr>
              <a:t> file in </a:t>
            </a:r>
            <a:r>
              <a:rPr lang="en-US" sz="1400" b="1">
                <a:solidFill>
                  <a:srgbClr val="333333"/>
                </a:solidFill>
                <a:latin typeface="Arial" panose="020B0604020202020204" pitchFamily="34" charset="0"/>
                <a:ea typeface="Times New Roman" panose="02020603050405020304" pitchFamily="18" charset="0"/>
              </a:rPr>
              <a:t>App_Start </a:t>
            </a:r>
            <a:r>
              <a:rPr lang="en-US" sz="1400">
                <a:solidFill>
                  <a:srgbClr val="333333"/>
                </a:solidFill>
                <a:latin typeface="Arial" panose="020B0604020202020204" pitchFamily="34" charset="0"/>
                <a:ea typeface="Times New Roman" panose="02020603050405020304" pitchFamily="18" charset="0"/>
              </a:rPr>
              <a:t>folder</a:t>
            </a:r>
            <a:endParaRPr lang="en-US" sz="1400"/>
          </a:p>
        </p:txBody>
      </p:sp>
    </p:spTree>
    <p:extLst>
      <p:ext uri="{BB962C8B-B14F-4D97-AF65-F5344CB8AC3E}">
        <p14:creationId xmlns:p14="http://schemas.microsoft.com/office/powerpoint/2010/main" xmlns="" val="381972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latin typeface="Arial Black" panose="020B0A04020102020204" pitchFamily="34" charset="0"/>
              </a:rPr>
              <a:t>Routing</a:t>
            </a:r>
            <a:endParaRPr lang="ru-RU" dirty="0">
              <a:latin typeface="Arial Black" panose="020B0A04020102020204" pitchFamily="34" charset="0"/>
            </a:endParaRPr>
          </a:p>
        </p:txBody>
      </p:sp>
      <p:sp>
        <p:nvSpPr>
          <p:cNvPr id="4" name="Rectangle 3"/>
          <p:cNvSpPr/>
          <p:nvPr/>
        </p:nvSpPr>
        <p:spPr>
          <a:xfrm>
            <a:off x="1659775" y="1193907"/>
            <a:ext cx="8332124" cy="307777"/>
          </a:xfrm>
          <a:prstGeom prst="rect">
            <a:avLst/>
          </a:prstGeom>
        </p:spPr>
        <p:txBody>
          <a:bodyPr wrap="square">
            <a:spAutoFit/>
          </a:bodyPr>
          <a:lstStyle/>
          <a:p>
            <a:r>
              <a:rPr lang="en-US" sz="1400" dirty="0">
                <a:solidFill>
                  <a:srgbClr val="494949"/>
                </a:solidFill>
                <a:latin typeface="Verdana" panose="020B0604030504040204" pitchFamily="34" charset="0"/>
              </a:rPr>
              <a:t>It routes an incoming HTTP request to a particular action method on a Web API controller.</a:t>
            </a:r>
            <a:endParaRPr lang="en-US" sz="1400" dirty="0"/>
          </a:p>
        </p:txBody>
      </p:sp>
      <p:sp>
        <p:nvSpPr>
          <p:cNvPr id="5" name="Rectangle 4"/>
          <p:cNvSpPr/>
          <p:nvPr/>
        </p:nvSpPr>
        <p:spPr>
          <a:xfrm>
            <a:off x="1659775" y="1587800"/>
            <a:ext cx="7367847" cy="954107"/>
          </a:xfrm>
          <a:prstGeom prst="rect">
            <a:avLst/>
          </a:prstGeom>
        </p:spPr>
        <p:txBody>
          <a:bodyPr wrap="square">
            <a:spAutoFit/>
          </a:bodyPr>
          <a:lstStyle/>
          <a:p>
            <a:pPr algn="just"/>
            <a:r>
              <a:rPr lang="en-US" sz="1400">
                <a:solidFill>
                  <a:srgbClr val="494949"/>
                </a:solidFill>
                <a:latin typeface="Verdana" panose="020B0604030504040204" pitchFamily="34" charset="0"/>
              </a:rPr>
              <a:t>Web API supports two types of routing</a:t>
            </a:r>
            <a:r>
              <a:rPr lang="en-US" sz="1400" smtClean="0">
                <a:solidFill>
                  <a:srgbClr val="494949"/>
                </a:solidFill>
                <a:latin typeface="Verdana" panose="020B0604030504040204" pitchFamily="34" charset="0"/>
              </a:rPr>
              <a:t>:</a:t>
            </a:r>
          </a:p>
          <a:p>
            <a:pPr algn="just"/>
            <a:endParaRPr lang="en-US" sz="1400">
              <a:solidFill>
                <a:srgbClr val="494949"/>
              </a:solidFill>
              <a:latin typeface="Verdana" panose="020B0604030504040204" pitchFamily="34" charset="0"/>
            </a:endParaRPr>
          </a:p>
          <a:p>
            <a:pPr marL="285750" indent="-285750" algn="just">
              <a:buClr>
                <a:schemeClr val="accent5"/>
              </a:buClr>
              <a:buFont typeface="Arial" panose="020B0604020202020204" pitchFamily="34" charset="0"/>
              <a:buChar char="•"/>
            </a:pPr>
            <a:r>
              <a:rPr lang="en-US" sz="1400">
                <a:solidFill>
                  <a:srgbClr val="494949"/>
                </a:solidFill>
                <a:latin typeface="Verdana" panose="020B0604030504040204" pitchFamily="34" charset="0"/>
              </a:rPr>
              <a:t>Convention-based Routing</a:t>
            </a:r>
          </a:p>
          <a:p>
            <a:pPr marL="285750" indent="-285750" algn="just">
              <a:buClr>
                <a:schemeClr val="accent5"/>
              </a:buClr>
              <a:buFont typeface="Arial" panose="020B0604020202020204" pitchFamily="34" charset="0"/>
              <a:buChar char="•"/>
            </a:pPr>
            <a:r>
              <a:rPr lang="en-US" sz="1400">
                <a:solidFill>
                  <a:srgbClr val="494949"/>
                </a:solidFill>
                <a:latin typeface="Verdana" panose="020B0604030504040204" pitchFamily="34" charset="0"/>
              </a:rPr>
              <a:t>Attribute Routing</a:t>
            </a:r>
            <a:endParaRPr lang="en-US" sz="1400" b="0" i="0">
              <a:solidFill>
                <a:srgbClr val="494949"/>
              </a:solidFill>
              <a:effectLst/>
              <a:latin typeface="Verdana" panose="020B0604030504040204" pitchFamily="34" charset="0"/>
            </a:endParaRPr>
          </a:p>
        </p:txBody>
      </p:sp>
      <p:sp>
        <p:nvSpPr>
          <p:cNvPr id="6" name="Rectangle 5"/>
          <p:cNvSpPr/>
          <p:nvPr/>
        </p:nvSpPr>
        <p:spPr>
          <a:xfrm>
            <a:off x="1659775" y="2628023"/>
            <a:ext cx="6096000" cy="307777"/>
          </a:xfrm>
          <a:prstGeom prst="rect">
            <a:avLst/>
          </a:prstGeom>
        </p:spPr>
        <p:txBody>
          <a:bodyPr>
            <a:spAutoFit/>
          </a:bodyPr>
          <a:lstStyle/>
          <a:p>
            <a:r>
              <a:rPr lang="en-US" sz="1400" b="1">
                <a:solidFill>
                  <a:srgbClr val="486A80"/>
                </a:solidFill>
                <a:latin typeface="Helvetica Neue"/>
              </a:rPr>
              <a:t>Convention-based Routing</a:t>
            </a:r>
            <a:r>
              <a:rPr lang="en-US" sz="1400" b="1" smtClean="0">
                <a:solidFill>
                  <a:srgbClr val="486A80"/>
                </a:solidFill>
                <a:latin typeface="Helvetica Neue"/>
              </a:rPr>
              <a:t>:</a:t>
            </a:r>
            <a:endParaRPr lang="en-US" sz="1400" b="1">
              <a:solidFill>
                <a:srgbClr val="486A80"/>
              </a:solidFill>
              <a:latin typeface="Helvetica Neue"/>
            </a:endParaRPr>
          </a:p>
        </p:txBody>
      </p:sp>
      <p:pic>
        <p:nvPicPr>
          <p:cNvPr id="7" name="Picture 6"/>
          <p:cNvPicPr>
            <a:picLocks noChangeAspect="1"/>
          </p:cNvPicPr>
          <p:nvPr/>
        </p:nvPicPr>
        <p:blipFill>
          <a:blip r:embed="rId3" cstate="print"/>
          <a:stretch>
            <a:fillRect/>
          </a:stretch>
        </p:blipFill>
        <p:spPr>
          <a:xfrm>
            <a:off x="2532612" y="3708059"/>
            <a:ext cx="6586450" cy="2943373"/>
          </a:xfrm>
          <a:prstGeom prst="rect">
            <a:avLst/>
          </a:prstGeom>
        </p:spPr>
      </p:pic>
      <p:sp>
        <p:nvSpPr>
          <p:cNvPr id="8" name="Rectangle 7"/>
          <p:cNvSpPr/>
          <p:nvPr/>
        </p:nvSpPr>
        <p:spPr>
          <a:xfrm>
            <a:off x="1659775" y="2952597"/>
            <a:ext cx="9542728" cy="738664"/>
          </a:xfrm>
          <a:prstGeom prst="rect">
            <a:avLst/>
          </a:prstGeom>
        </p:spPr>
        <p:txBody>
          <a:bodyPr wrap="square">
            <a:spAutoFit/>
          </a:bodyPr>
          <a:lstStyle/>
          <a:p>
            <a:r>
              <a:rPr lang="en-US" sz="1400">
                <a:solidFill>
                  <a:srgbClr val="494949"/>
                </a:solidFill>
                <a:latin typeface="Verdana" panose="020B0604030504040204" pitchFamily="34" charset="0"/>
              </a:rPr>
              <a:t>In the convention-based routing, Web API uses route templates to determine which controller and action method to execute. At least one route template must be added into route table in order to handle various HTTP requests</a:t>
            </a:r>
            <a:endParaRPr lang="en-US" sz="1400"/>
          </a:p>
        </p:txBody>
      </p:sp>
    </p:spTree>
    <p:extLst>
      <p:ext uri="{BB962C8B-B14F-4D97-AF65-F5344CB8AC3E}">
        <p14:creationId xmlns:p14="http://schemas.microsoft.com/office/powerpoint/2010/main" xmlns="" val="29463946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4753" y="966646"/>
            <a:ext cx="1713931" cy="307777"/>
          </a:xfrm>
          <a:prstGeom prst="rect">
            <a:avLst/>
          </a:prstGeom>
        </p:spPr>
        <p:txBody>
          <a:bodyPr wrap="none">
            <a:spAutoFit/>
          </a:bodyPr>
          <a:lstStyle/>
          <a:p>
            <a:r>
              <a:rPr lang="en-US" sz="1400" b="1" smtClean="0">
                <a:solidFill>
                  <a:srgbClr val="486A80"/>
                </a:solidFill>
                <a:latin typeface="Helvetica Neue"/>
              </a:rPr>
              <a:t>Attribute Routing</a:t>
            </a:r>
            <a:r>
              <a:rPr lang="en-US" sz="1400" b="1">
                <a:solidFill>
                  <a:srgbClr val="486A80"/>
                </a:solidFill>
                <a:latin typeface="Helvetica Neue"/>
              </a:rPr>
              <a:t>:</a:t>
            </a:r>
          </a:p>
        </p:txBody>
      </p:sp>
      <p:sp>
        <p:nvSpPr>
          <p:cNvPr id="3" name="Rectangle 2"/>
          <p:cNvSpPr/>
          <p:nvPr/>
        </p:nvSpPr>
        <p:spPr>
          <a:xfrm>
            <a:off x="1589772" y="1335978"/>
            <a:ext cx="5616987" cy="307777"/>
          </a:xfrm>
          <a:prstGeom prst="rect">
            <a:avLst/>
          </a:prstGeom>
        </p:spPr>
        <p:txBody>
          <a:bodyPr wrap="none">
            <a:spAutoFit/>
          </a:bodyPr>
          <a:lstStyle/>
          <a:p>
            <a:r>
              <a:rPr lang="en-IN" sz="1400">
                <a:solidFill>
                  <a:srgbClr val="333333"/>
                </a:solidFill>
                <a:latin typeface="Arial" panose="020B0604020202020204" pitchFamily="34" charset="0"/>
                <a:ea typeface="Calibri" panose="020F0502020204030204" pitchFamily="34" charset="0"/>
              </a:rPr>
              <a:t>Using the </a:t>
            </a:r>
            <a:r>
              <a:rPr lang="en-IN" sz="1400">
                <a:solidFill>
                  <a:srgbClr val="0000FF"/>
                </a:solidFill>
                <a:latin typeface="Arial" panose="020B0604020202020204" pitchFamily="34" charset="0"/>
                <a:ea typeface="Calibri" panose="020F0502020204030204" pitchFamily="34" charset="0"/>
              </a:rPr>
              <a:t>[Route]</a:t>
            </a:r>
            <a:r>
              <a:rPr lang="en-IN" sz="1400">
                <a:solidFill>
                  <a:srgbClr val="333333"/>
                </a:solidFill>
                <a:latin typeface="Arial" panose="020B0604020202020204" pitchFamily="34" charset="0"/>
                <a:ea typeface="Calibri" panose="020F0502020204030204" pitchFamily="34" charset="0"/>
              </a:rPr>
              <a:t> attribute to define routes is called Attribute Routing</a:t>
            </a:r>
            <a:endParaRPr lang="en-US" sz="1400"/>
          </a:p>
        </p:txBody>
      </p:sp>
      <p:sp>
        <p:nvSpPr>
          <p:cNvPr id="4" name="Rectangle 3"/>
          <p:cNvSpPr/>
          <p:nvPr/>
        </p:nvSpPr>
        <p:spPr>
          <a:xfrm>
            <a:off x="1294753" y="1944115"/>
            <a:ext cx="9877552" cy="3323987"/>
          </a:xfrm>
          <a:prstGeom prst="rect">
            <a:avLst/>
          </a:prstGeom>
        </p:spPr>
        <p:txBody>
          <a:bodyPr wrap="square">
            <a:spAutoFit/>
          </a:bodyPr>
          <a:lstStyle/>
          <a:p>
            <a:r>
              <a:rPr lang="en-IN" sz="1400">
                <a:solidFill>
                  <a:srgbClr val="333333"/>
                </a:solidFill>
                <a:latin typeface="Arial" panose="020B0604020202020204" pitchFamily="34" charset="0"/>
                <a:ea typeface="Calibri" panose="020F0502020204030204" pitchFamily="34" charset="0"/>
              </a:rPr>
              <a:t>Attribute routing gives us more control over the URIs than convention-based routing. Creating URI patterns like hierarchies of resources (For example, students have courses, Departments have employees) is very difficult with convention-based routing. With attribute routing all you have to do is use the [Route] attribute as shown below.</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a:t>
            </a:r>
            <a:r>
              <a:rPr lang="en-IN" sz="1400">
                <a:solidFill>
                  <a:srgbClr val="2B91AF"/>
                </a:solidFill>
                <a:latin typeface="Arial" panose="020B0604020202020204" pitchFamily="34" charset="0"/>
                <a:ea typeface="Calibri" panose="020F0502020204030204" pitchFamily="34" charset="0"/>
              </a:rPr>
              <a:t>Route</a:t>
            </a:r>
            <a:r>
              <a:rPr lang="en-IN" sz="1400">
                <a:solidFill>
                  <a:srgbClr val="333333"/>
                </a:solidFill>
                <a:latin typeface="Arial" panose="020B0604020202020204" pitchFamily="34" charset="0"/>
                <a:ea typeface="Calibri" panose="020F0502020204030204" pitchFamily="34" charset="0"/>
              </a:rPr>
              <a:t>(</a:t>
            </a:r>
            <a:r>
              <a:rPr lang="en-IN" sz="1400">
                <a:solidFill>
                  <a:srgbClr val="A31515"/>
                </a:solidFill>
                <a:latin typeface="Arial" panose="020B0604020202020204" pitchFamily="34" charset="0"/>
                <a:ea typeface="Calibri" panose="020F0502020204030204" pitchFamily="34" charset="0"/>
              </a:rPr>
              <a:t>"api/students/{id}/courses"</a:t>
            </a:r>
            <a:r>
              <a:rPr lang="en-IN" sz="1400">
                <a:solidFill>
                  <a:srgbClr val="333333"/>
                </a:solidFill>
                <a:latin typeface="Arial" panose="020B0604020202020204" pitchFamily="34" charset="0"/>
                <a:ea typeface="Calibri" panose="020F0502020204030204" pitchFamily="34" charset="0"/>
              </a:rPr>
              <a:t>)]</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b="1">
                <a:solidFill>
                  <a:srgbClr val="333333"/>
                </a:solidFill>
                <a:latin typeface="Arial" panose="020B0604020202020204" pitchFamily="34" charset="0"/>
                <a:ea typeface="Calibri" panose="020F0502020204030204" pitchFamily="34" charset="0"/>
              </a:rPr>
              <a:t>How to enable Attribute Routing</a:t>
            </a: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In ASP.NET Web API 2, Attribute Routing is enabled by default. The following line of code in WebApiConfig.cs file enables Attribute Routing.</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a:solidFill>
                  <a:srgbClr val="0000FF"/>
                </a:solidFill>
                <a:latin typeface="Arial" panose="020B0604020202020204" pitchFamily="34" charset="0"/>
                <a:ea typeface="Calibri" panose="020F0502020204030204" pitchFamily="34" charset="0"/>
              </a:rPr>
              <a:t>config.MapHttpAttributeRoutes();</a:t>
            </a: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b="1">
                <a:solidFill>
                  <a:srgbClr val="333333"/>
                </a:solidFill>
                <a:latin typeface="Arial" panose="020B0604020202020204" pitchFamily="34" charset="0"/>
                <a:ea typeface="Calibri" panose="020F0502020204030204" pitchFamily="34" charset="0"/>
              </a:rPr>
              <a:t>Can we use both Attribute Routing and Convention-based routing in a single Web API </a:t>
            </a:r>
            <a:r>
              <a:rPr lang="en-IN" sz="1400" b="1" smtClean="0">
                <a:solidFill>
                  <a:srgbClr val="333333"/>
                </a:solidFill>
                <a:latin typeface="Arial" panose="020B0604020202020204" pitchFamily="34" charset="0"/>
                <a:ea typeface="Calibri" panose="020F0502020204030204" pitchFamily="34" charset="0"/>
              </a:rPr>
              <a:t>project:</a:t>
            </a: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Yes, both the routing mechanisms can be combined in a single Web API project. The controller action methods that have the [Route] attribute uses Attribute Routing, and the others without [Route] attribute uses Convention-based routing</a:t>
            </a:r>
            <a:endParaRPr lang="en-US" sz="1400"/>
          </a:p>
        </p:txBody>
      </p:sp>
    </p:spTree>
    <p:extLst>
      <p:ext uri="{BB962C8B-B14F-4D97-AF65-F5344CB8AC3E}">
        <p14:creationId xmlns:p14="http://schemas.microsoft.com/office/powerpoint/2010/main" xmlns="" val="2703693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WEB </a:t>
            </a:r>
            <a:r>
              <a:rPr lang="en-US" dirty="0">
                <a:latin typeface="Arial Black" panose="020B0A04020102020204" pitchFamily="34" charset="0"/>
              </a:rPr>
              <a:t>API versioning</a:t>
            </a:r>
          </a:p>
          <a:p>
            <a:endParaRPr lang="ru-RU" dirty="0"/>
          </a:p>
        </p:txBody>
      </p:sp>
      <p:sp>
        <p:nvSpPr>
          <p:cNvPr id="4" name="Rectangle 3"/>
          <p:cNvSpPr/>
          <p:nvPr/>
        </p:nvSpPr>
        <p:spPr>
          <a:xfrm>
            <a:off x="823412" y="1242430"/>
            <a:ext cx="9351366" cy="3014480"/>
          </a:xfrm>
          <a:prstGeom prst="rect">
            <a:avLst/>
          </a:prstGeom>
        </p:spPr>
        <p:txBody>
          <a:bodyPr wrap="square">
            <a:spAutoFit/>
          </a:bodyPr>
          <a:lstStyle/>
          <a:p>
            <a:pPr>
              <a:lnSpc>
                <a:spcPct val="107000"/>
              </a:lnSpc>
              <a:spcAft>
                <a:spcPts val="800"/>
              </a:spcAft>
            </a:pPr>
            <a:r>
              <a:rPr lang="en-IN" sz="3200" dirty="0">
                <a:latin typeface="Calibri" panose="020F0502020204030204" pitchFamily="34" charset="0"/>
                <a:ea typeface="Calibri" panose="020F0502020204030204" pitchFamily="34" charset="0"/>
                <a:cs typeface="Times New Roman" panose="02020603050405020304" pitchFamily="18" charset="0"/>
              </a:rPr>
              <a:t> </a:t>
            </a:r>
            <a:r>
              <a:rPr lang="en-IN" sz="14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Why is versioning required in Web API?</a:t>
            </a: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r>
            <a:b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b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Once a Web API service is made public, different client applications start using your Web API services.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As the business grows and requirements change, we may have to change the services as well, but the changes to the services should be done in way that does not break any existing client applications.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This is when Web API versioning helps. We keep the existing services as is, so we are not breaking the existing client applications, and develop a new version of the service that new client applications can start using</a:t>
            </a:r>
            <a:r>
              <a:rPr lang="en-IN" sz="14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r>
            <a:b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br>
            <a:r>
              <a:rPr lang="en-IN" sz="1400" b="1"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Different </a:t>
            </a:r>
            <a:r>
              <a:rPr lang="en-IN" sz="14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options available to version Web API services :</a:t>
            </a: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endParaRPr lang="en-IN" sz="14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4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Versioning </a:t>
            </a: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can be implemented </a:t>
            </a:r>
            <a:r>
              <a:rPr lang="en-IN" sz="14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using</a:t>
            </a:r>
          </a:p>
        </p:txBody>
      </p:sp>
      <p:sp>
        <p:nvSpPr>
          <p:cNvPr id="5" name="Rectangle 4"/>
          <p:cNvSpPr/>
          <p:nvPr/>
        </p:nvSpPr>
        <p:spPr>
          <a:xfrm>
            <a:off x="823412" y="4544624"/>
            <a:ext cx="6096000" cy="1169551"/>
          </a:xfrm>
          <a:prstGeom prst="rect">
            <a:avLst/>
          </a:prstGeom>
        </p:spPr>
        <p:txBody>
          <a:bodyPr>
            <a:spAutoFit/>
          </a:bodyPr>
          <a:lstStyle/>
          <a:p>
            <a:pPr marL="800100" lvl="1" indent="-342900">
              <a:buClr>
                <a:schemeClr val="accent1"/>
              </a:buClr>
              <a:buFont typeface="Arial" panose="020B0604020202020204" pitchFamily="34" charset="0"/>
              <a:buChar char="•"/>
            </a:pPr>
            <a:r>
              <a:rPr lang="en-IN" sz="1400" b="1" dirty="0" smtClean="0">
                <a:solidFill>
                  <a:srgbClr val="333333"/>
                </a:solidFill>
                <a:latin typeface="Arial" panose="020B0604020202020204" pitchFamily="34" charset="0"/>
                <a:ea typeface="Times New Roman" panose="02020603050405020304" pitchFamily="18" charset="0"/>
              </a:rPr>
              <a:t>URI’s</a:t>
            </a:r>
            <a:r>
              <a:rPr lang="en-IN" sz="1400" b="1" dirty="0">
                <a:solidFill>
                  <a:srgbClr val="333333"/>
                </a:solidFill>
                <a:latin typeface="Arial" panose="020B0604020202020204" pitchFamily="34" charset="0"/>
                <a:ea typeface="Times New Roman" panose="02020603050405020304" pitchFamily="18" charset="0"/>
              </a:rPr>
              <a:t> </a:t>
            </a:r>
          </a:p>
          <a:p>
            <a:pPr marL="800100" lvl="1" indent="-342900">
              <a:buClr>
                <a:schemeClr val="accent1"/>
              </a:buClr>
              <a:buFont typeface="Arial" panose="020B0604020202020204" pitchFamily="34" charset="0"/>
              <a:buChar char="•"/>
            </a:pPr>
            <a:r>
              <a:rPr lang="en-IN" sz="1400" b="1" dirty="0" smtClean="0">
                <a:solidFill>
                  <a:srgbClr val="333333"/>
                </a:solidFill>
                <a:latin typeface="Arial" panose="020B0604020202020204" pitchFamily="34" charset="0"/>
                <a:ea typeface="Times New Roman" panose="02020603050405020304" pitchFamily="18" charset="0"/>
              </a:rPr>
              <a:t>Query String</a:t>
            </a:r>
          </a:p>
          <a:p>
            <a:pPr marL="800100" lvl="1" indent="-342900">
              <a:buClr>
                <a:schemeClr val="accent1"/>
              </a:buClr>
              <a:buFont typeface="Arial" panose="020B0604020202020204" pitchFamily="34" charset="0"/>
              <a:buChar char="•"/>
            </a:pPr>
            <a:r>
              <a:rPr lang="en-IN" sz="1400" b="1" dirty="0" smtClean="0">
                <a:solidFill>
                  <a:srgbClr val="333333"/>
                </a:solidFill>
                <a:latin typeface="Arial" panose="020B0604020202020204" pitchFamily="34" charset="0"/>
                <a:ea typeface="Times New Roman" panose="02020603050405020304" pitchFamily="18" charset="0"/>
              </a:rPr>
              <a:t>Version Header</a:t>
            </a:r>
          </a:p>
          <a:p>
            <a:pPr marL="800100" lvl="1" indent="-342900">
              <a:buClr>
                <a:schemeClr val="accent1"/>
              </a:buClr>
              <a:buFont typeface="Arial" panose="020B0604020202020204" pitchFamily="34" charset="0"/>
              <a:buChar char="•"/>
            </a:pPr>
            <a:r>
              <a:rPr lang="en-IN" sz="1400" b="1" dirty="0" smtClean="0">
                <a:solidFill>
                  <a:srgbClr val="333333"/>
                </a:solidFill>
                <a:latin typeface="Arial" panose="020B0604020202020204" pitchFamily="34" charset="0"/>
                <a:ea typeface="Times New Roman" panose="02020603050405020304" pitchFamily="18" charset="0"/>
              </a:rPr>
              <a:t>Accept Header</a:t>
            </a:r>
          </a:p>
          <a:p>
            <a:pPr marL="800100" lvl="1" indent="-342900">
              <a:buClr>
                <a:schemeClr val="accent1"/>
              </a:buClr>
              <a:buFont typeface="Arial" panose="020B0604020202020204" pitchFamily="34" charset="0"/>
              <a:buChar char="•"/>
            </a:pPr>
            <a:r>
              <a:rPr lang="en-IN" sz="1400" b="1" dirty="0" smtClean="0">
                <a:solidFill>
                  <a:srgbClr val="333333"/>
                </a:solidFill>
                <a:latin typeface="Arial" panose="020B0604020202020204" pitchFamily="34" charset="0"/>
                <a:ea typeface="Times New Roman" panose="02020603050405020304" pitchFamily="18" charset="0"/>
              </a:rPr>
              <a:t>Media Type</a:t>
            </a:r>
            <a:endParaRPr lang="en-IN" sz="1400" b="1" dirty="0">
              <a:solidFill>
                <a:srgbClr val="333333"/>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xmlns="" val="401895043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r>
              <a:rPr lang="en-US" dirty="0" smtClean="0"/>
              <a:t>Q &amp; A</a:t>
            </a:r>
            <a:endParaRPr lang="en-US" dirty="0"/>
          </a:p>
        </p:txBody>
      </p:sp>
    </p:spTree>
    <p:extLst>
      <p:ext uri="{BB962C8B-B14F-4D97-AF65-F5344CB8AC3E}">
        <p14:creationId xmlns:p14="http://schemas.microsoft.com/office/powerpoint/2010/main" xmlns="" val="2311918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63205" y="4525827"/>
            <a:ext cx="8461484" cy="764120"/>
          </a:xfrm>
        </p:spPr>
        <p:txBody>
          <a:bodyPr/>
          <a:lstStyle/>
          <a:p>
            <a:r>
              <a:rPr lang="en-US" dirty="0" smtClean="0"/>
              <a:t>For your attention</a:t>
            </a:r>
            <a:endParaRPr lang="en-US" dirty="0"/>
          </a:p>
        </p:txBody>
      </p:sp>
      <p:sp>
        <p:nvSpPr>
          <p:cNvPr id="4" name="Title 3"/>
          <p:cNvSpPr>
            <a:spLocks noGrp="1"/>
          </p:cNvSpPr>
          <p:nvPr>
            <p:ph type="title"/>
          </p:nvPr>
        </p:nvSpPr>
        <p:spPr>
          <a:xfrm>
            <a:off x="1163205" y="3826604"/>
            <a:ext cx="3663632" cy="764120"/>
          </a:xfrm>
        </p:spPr>
        <p:txBody>
          <a:bodyPr/>
          <a:lstStyle/>
          <a:p>
            <a:r>
              <a:rPr lang="en-US" dirty="0" smtClean="0"/>
              <a:t>THANK YOU</a:t>
            </a:r>
            <a:endParaRPr lang="en-US" dirty="0"/>
          </a:p>
        </p:txBody>
      </p:sp>
    </p:spTree>
    <p:extLst>
      <p:ext uri="{BB962C8B-B14F-4D97-AF65-F5344CB8AC3E}">
        <p14:creationId xmlns:p14="http://schemas.microsoft.com/office/powerpoint/2010/main" xmlns="" val="4188902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Agenda</a:t>
            </a:r>
          </a:p>
          <a:p>
            <a:endParaRPr lang="ru-RU" dirty="0"/>
          </a:p>
        </p:txBody>
      </p:sp>
      <p:sp>
        <p:nvSpPr>
          <p:cNvPr id="6" name="Content Placeholder 6"/>
          <p:cNvSpPr txBox="1">
            <a:spLocks noGrp="1"/>
          </p:cNvSpPr>
          <p:nvPr>
            <p:ph idx="1"/>
          </p:nvPr>
        </p:nvSpPr>
        <p:spPr>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mj-lt"/>
              <a:buAutoNum type="arabicPeriod"/>
            </a:pPr>
            <a:endParaRPr lang="en-US" sz="1500" dirty="0" smtClean="0">
              <a:solidFill>
                <a:srgbClr val="444444"/>
              </a:solidFill>
              <a:latin typeface="Trebuchet MS"/>
              <a:cs typeface="Trebuchet MS"/>
            </a:endParaRP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What is ASP.NET WEB API &amp; RESTful Services</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HTTP Request and Response system</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CRUD Operations</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MediaTypeFormatters and content negotiation</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Authentication</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Routing</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WEB API versioning</a:t>
            </a:r>
          </a:p>
          <a:p>
            <a:pPr marL="0" indent="0">
              <a:buClr>
                <a:schemeClr val="accent2"/>
              </a:buClr>
              <a:buFont typeface="Arial" panose="020B0604020202020204" pitchFamily="34" charset="0"/>
              <a:buNone/>
            </a:pPr>
            <a:endParaRPr lang="en-US" sz="1500" dirty="0" smtClean="0">
              <a:solidFill>
                <a:srgbClr val="444444"/>
              </a:solidFill>
              <a:latin typeface="Trebuchet MS"/>
              <a:cs typeface="Trebuchet MS"/>
            </a:endParaRPr>
          </a:p>
          <a:p>
            <a:pPr>
              <a:buClr>
                <a:schemeClr val="accent2"/>
              </a:buClr>
            </a:pPr>
            <a:endParaRPr lang="en-US" sz="1500" dirty="0" smtClean="0">
              <a:solidFill>
                <a:srgbClr val="444444"/>
              </a:solidFill>
              <a:latin typeface="Trebuchet MS"/>
              <a:cs typeface="Trebuchet MS"/>
            </a:endParaRPr>
          </a:p>
          <a:p>
            <a:pPr>
              <a:buClr>
                <a:schemeClr val="accent2"/>
              </a:buClr>
            </a:pPr>
            <a:endParaRPr lang="en-US" sz="1500" dirty="0" smtClean="0">
              <a:solidFill>
                <a:srgbClr val="444444"/>
              </a:solidFill>
              <a:latin typeface="Trebuchet MS"/>
              <a:cs typeface="Trebuchet MS"/>
            </a:endParaRPr>
          </a:p>
          <a:p>
            <a:pPr>
              <a:buClr>
                <a:schemeClr val="accent2"/>
              </a:buClr>
            </a:pPr>
            <a:endParaRPr lang="en-US" dirty="0"/>
          </a:p>
        </p:txBody>
      </p:sp>
    </p:spTree>
    <p:extLst>
      <p:ext uri="{BB962C8B-B14F-4D97-AF65-F5344CB8AC3E}">
        <p14:creationId xmlns:p14="http://schemas.microsoft.com/office/powerpoint/2010/main" xmlns="" val="425934282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normAutofit/>
          </a:bodyPr>
          <a:lstStyle/>
          <a:p>
            <a:r>
              <a:rPr lang="en-US" dirty="0">
                <a:latin typeface="Arial Black" panose="020B0A04020102020204" pitchFamily="34" charset="0"/>
              </a:rPr>
              <a:t>What is ASP.NET WEB API ?</a:t>
            </a:r>
          </a:p>
        </p:txBody>
      </p:sp>
      <p:sp>
        <p:nvSpPr>
          <p:cNvPr id="11" name="Rectangle 10"/>
          <p:cNvSpPr/>
          <p:nvPr/>
        </p:nvSpPr>
        <p:spPr>
          <a:xfrm>
            <a:off x="965200" y="1213247"/>
            <a:ext cx="10261600" cy="1815882"/>
          </a:xfrm>
          <a:prstGeom prst="rect">
            <a:avLst/>
          </a:prstGeom>
        </p:spPr>
        <p:txBody>
          <a:bodyPr wrap="square">
            <a:spAutoFit/>
          </a:bodyPr>
          <a:lstStyle/>
          <a:p>
            <a:r>
              <a:rPr lang="en-IN" sz="1400" dirty="0" smtClean="0">
                <a:solidFill>
                  <a:srgbClr val="333333"/>
                </a:solidFill>
                <a:effectLst/>
                <a:latin typeface="Arial" panose="020B0604020202020204" pitchFamily="34" charset="0"/>
                <a:ea typeface="Times New Roman" panose="02020603050405020304" pitchFamily="18" charset="0"/>
              </a:rPr>
              <a:t>ASP.NET Web API is a framework for building Web API’s, i.e. HTTP based services on top of the .NET Framework. The most common use case for using Web API is for building RESTful services. These services can then be consumed by a broad range of clients like</a:t>
            </a:r>
            <a:br>
              <a:rPr lang="en-IN" sz="1400" dirty="0" smtClean="0">
                <a:solidFill>
                  <a:srgbClr val="333333"/>
                </a:solidFill>
                <a:effectLst/>
                <a:latin typeface="Arial" panose="020B0604020202020204" pitchFamily="34" charset="0"/>
                <a:ea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rPr>
              <a:t>1. Browsers</a:t>
            </a:r>
            <a:br>
              <a:rPr lang="en-IN" sz="1400" dirty="0" smtClean="0">
                <a:solidFill>
                  <a:srgbClr val="333333"/>
                </a:solidFill>
                <a:effectLst/>
                <a:latin typeface="Arial" panose="020B0604020202020204" pitchFamily="34" charset="0"/>
                <a:ea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rPr>
              <a:t>2. Mobile applications</a:t>
            </a:r>
            <a:br>
              <a:rPr lang="en-IN" sz="1400" dirty="0" smtClean="0">
                <a:solidFill>
                  <a:srgbClr val="333333"/>
                </a:solidFill>
                <a:effectLst/>
                <a:latin typeface="Arial" panose="020B0604020202020204" pitchFamily="34" charset="0"/>
                <a:ea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rPr>
              <a:t>3. Desktop </a:t>
            </a:r>
            <a:r>
              <a:rPr lang="en-IN" sz="1400" dirty="0" smtClean="0">
                <a:solidFill>
                  <a:srgbClr val="333333"/>
                </a:solidFill>
                <a:effectLst/>
                <a:latin typeface="Arial" panose="020B0604020202020204" pitchFamily="34" charset="0"/>
                <a:ea typeface="Times New Roman" panose="02020603050405020304" pitchFamily="18" charset="0"/>
              </a:rPr>
              <a:t>applications</a:t>
            </a:r>
          </a:p>
          <a:p>
            <a:r>
              <a:rPr lang="en-IN" sz="1400" dirty="0" smtClean="0">
                <a:solidFill>
                  <a:srgbClr val="333333"/>
                </a:solidFill>
                <a:latin typeface="Arial" panose="020B0604020202020204" pitchFamily="34" charset="0"/>
                <a:ea typeface="Times New Roman" panose="02020603050405020304" pitchFamily="18" charset="0"/>
              </a:rPr>
              <a:t>4.IOT’s (</a:t>
            </a:r>
            <a:r>
              <a:rPr lang="en-IN" sz="1400" dirty="0" smtClean="0">
                <a:solidFill>
                  <a:srgbClr val="333333"/>
                </a:solidFill>
                <a:latin typeface="Arial" panose="020B0604020202020204" pitchFamily="34" charset="0"/>
                <a:ea typeface="Times New Roman" panose="02020603050405020304" pitchFamily="18" charset="0"/>
              </a:rPr>
              <a:t>S</a:t>
            </a:r>
            <a:r>
              <a:rPr lang="en-IN" sz="1400" dirty="0" smtClean="0">
                <a:solidFill>
                  <a:srgbClr val="333333"/>
                </a:solidFill>
                <a:latin typeface="Arial" panose="020B0604020202020204" pitchFamily="34" charset="0"/>
                <a:ea typeface="Times New Roman" panose="02020603050405020304" pitchFamily="18" charset="0"/>
              </a:rPr>
              <a:t>ecurity systems, Electronic appliances etc.</a:t>
            </a:r>
            <a:r>
              <a:rPr lang="en-IN" sz="1400" dirty="0" smtClean="0">
                <a:solidFill>
                  <a:srgbClr val="333333"/>
                </a:solidFill>
                <a:effectLst/>
                <a:latin typeface="Arial" panose="020B0604020202020204" pitchFamily="34" charset="0"/>
                <a:ea typeface="Times New Roman" panose="02020603050405020304" pitchFamily="18" charset="0"/>
              </a:rPr>
              <a:t>)</a:t>
            </a:r>
            <a:r>
              <a:rPr lang="en-IN" sz="1400" dirty="0" smtClean="0">
                <a:solidFill>
                  <a:srgbClr val="333333"/>
                </a:solidFill>
                <a:effectLst/>
                <a:latin typeface="Arial" panose="020B0604020202020204" pitchFamily="34" charset="0"/>
                <a:ea typeface="Times New Roman" panose="02020603050405020304" pitchFamily="18" charset="0"/>
              </a:rPr>
              <a:t/>
            </a:r>
            <a:br>
              <a:rPr lang="en-IN" sz="1400" dirty="0" smtClean="0">
                <a:solidFill>
                  <a:srgbClr val="333333"/>
                </a:solidFill>
                <a:effectLst/>
                <a:latin typeface="Arial" panose="020B0604020202020204" pitchFamily="34" charset="0"/>
                <a:ea typeface="Times New Roman" panose="02020603050405020304" pitchFamily="18" charset="0"/>
              </a:rPr>
            </a:br>
            <a:endParaRPr lang="en-US" sz="1400" dirty="0"/>
          </a:p>
        </p:txBody>
      </p:sp>
      <p:sp>
        <p:nvSpPr>
          <p:cNvPr id="12" name="Rectangle 11"/>
          <p:cNvSpPr/>
          <p:nvPr/>
        </p:nvSpPr>
        <p:spPr>
          <a:xfrm>
            <a:off x="520700" y="2894162"/>
            <a:ext cx="10706100" cy="1477328"/>
          </a:xfrm>
          <a:prstGeom prst="rect">
            <a:avLst/>
          </a:prstGeom>
        </p:spPr>
        <p:txBody>
          <a:bodyPr wrap="square">
            <a:spAutoFit/>
          </a:bodyPr>
          <a:lstStyle/>
          <a:p>
            <a:pPr lvl="1"/>
            <a:r>
              <a:rPr lang="en-IN" sz="1600" b="1" dirty="0" smtClean="0">
                <a:solidFill>
                  <a:srgbClr val="333333"/>
                </a:solidFill>
                <a:effectLst/>
                <a:latin typeface="Arial" panose="020B0604020202020204" pitchFamily="34" charset="0"/>
                <a:ea typeface="Times New Roman" panose="02020603050405020304" pitchFamily="18" charset="0"/>
              </a:rPr>
              <a:t>What are RESTful services ?</a:t>
            </a:r>
          </a:p>
          <a:p>
            <a:pPr lvl="1"/>
            <a:r>
              <a:rPr lang="en-IN" sz="1600" dirty="0" smtClean="0">
                <a:solidFill>
                  <a:srgbClr val="333333"/>
                </a:solidFill>
                <a:effectLst/>
                <a:latin typeface="Arial" panose="020B0604020202020204" pitchFamily="34" charset="0"/>
                <a:ea typeface="Times New Roman" panose="02020603050405020304" pitchFamily="18" charset="0"/>
              </a:rPr>
              <a:t/>
            </a:r>
            <a:br>
              <a:rPr lang="en-IN" sz="1600" dirty="0" smtClean="0">
                <a:solidFill>
                  <a:srgbClr val="333333"/>
                </a:solidFill>
                <a:effectLst/>
                <a:latin typeface="Arial" panose="020B0604020202020204" pitchFamily="34" charset="0"/>
                <a:ea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rPr>
              <a:t>REST stands for Representational State Transfer. REST is an architectural pattern for creating an API that uses HTTP as its underlying communication method.</a:t>
            </a:r>
          </a:p>
          <a:p>
            <a:pPr lvl="1"/>
            <a:r>
              <a:rPr lang="en-IN" sz="1400" dirty="0" smtClean="0">
                <a:solidFill>
                  <a:srgbClr val="333333"/>
                </a:solidFill>
                <a:effectLst/>
                <a:latin typeface="Arial" panose="020B0604020202020204" pitchFamily="34" charset="0"/>
                <a:ea typeface="Times New Roman" panose="02020603050405020304" pitchFamily="18" charset="0"/>
              </a:rPr>
              <a:t>The REST architectural pattern specifies a set of constraints that a system should adhere to. </a:t>
            </a:r>
            <a:r>
              <a:rPr lang="en-IN" sz="1600" dirty="0" smtClean="0">
                <a:solidFill>
                  <a:srgbClr val="333333"/>
                </a:solidFill>
                <a:effectLst/>
                <a:latin typeface="Arial" panose="020B0604020202020204" pitchFamily="34" charset="0"/>
                <a:ea typeface="Times New Roman" panose="02020603050405020304" pitchFamily="18" charset="0"/>
              </a:rPr>
              <a:t/>
            </a:r>
            <a:br>
              <a:rPr lang="en-IN" sz="1600" dirty="0" smtClean="0">
                <a:solidFill>
                  <a:srgbClr val="333333"/>
                </a:solidFill>
                <a:effectLst/>
                <a:latin typeface="Arial" panose="020B0604020202020204" pitchFamily="34" charset="0"/>
                <a:ea typeface="Times New Roman" panose="02020603050405020304" pitchFamily="18" charset="0"/>
              </a:rPr>
            </a:br>
            <a:r>
              <a:rPr lang="en-IN" sz="1600" b="1" dirty="0" smtClean="0">
                <a:solidFill>
                  <a:srgbClr val="333333"/>
                </a:solidFill>
                <a:effectLst/>
                <a:latin typeface="Arial" panose="020B0604020202020204" pitchFamily="34" charset="0"/>
                <a:ea typeface="Times New Roman" panose="02020603050405020304" pitchFamily="18" charset="0"/>
              </a:rPr>
              <a:t> </a:t>
            </a:r>
            <a:endParaRPr lang="en-IN" sz="1600" dirty="0" smtClean="0">
              <a:solidFill>
                <a:srgbClr val="333333"/>
              </a:solidFill>
              <a:effectLst/>
              <a:latin typeface="Arial" panose="020B0604020202020204" pitchFamily="34" charset="0"/>
              <a:ea typeface="Times New Roman" panose="02020603050405020304" pitchFamily="18" charset="0"/>
            </a:endParaRPr>
          </a:p>
        </p:txBody>
      </p:sp>
      <p:sp>
        <p:nvSpPr>
          <p:cNvPr id="13" name="Rectangle 12"/>
          <p:cNvSpPr/>
          <p:nvPr/>
        </p:nvSpPr>
        <p:spPr>
          <a:xfrm>
            <a:off x="2260600" y="4548883"/>
            <a:ext cx="6096000" cy="1077218"/>
          </a:xfrm>
          <a:prstGeom prst="rect">
            <a:avLst/>
          </a:prstGeom>
        </p:spPr>
        <p:txBody>
          <a:bodyPr>
            <a:spAutoFit/>
          </a:bodyPr>
          <a:lstStyle/>
          <a:p>
            <a:pPr marL="800100" lvl="1" indent="-342900">
              <a:buClr>
                <a:schemeClr val="accent1"/>
              </a:buClr>
              <a:buFont typeface="Arial" panose="020B0604020202020204" pitchFamily="34" charset="0"/>
              <a:buChar char="•"/>
            </a:pPr>
            <a:r>
              <a:rPr lang="en-IN" sz="1600" b="1" dirty="0" smtClean="0">
                <a:solidFill>
                  <a:srgbClr val="333333"/>
                </a:solidFill>
                <a:effectLst/>
                <a:latin typeface="Arial" panose="020B0604020202020204" pitchFamily="34" charset="0"/>
                <a:ea typeface="Times New Roman" panose="02020603050405020304" pitchFamily="18" charset="0"/>
              </a:rPr>
              <a:t>Client Server constraint</a:t>
            </a:r>
            <a:r>
              <a:rPr lang="en-IN" sz="1600" dirty="0" smtClean="0">
                <a:solidFill>
                  <a:srgbClr val="333333"/>
                </a:solidFill>
                <a:effectLst/>
                <a:latin typeface="Arial" panose="020B0604020202020204" pitchFamily="34" charset="0"/>
                <a:ea typeface="Times New Roman" panose="02020603050405020304" pitchFamily="18" charset="0"/>
              </a:rPr>
              <a:t> </a:t>
            </a:r>
          </a:p>
          <a:p>
            <a:pPr marL="800100" lvl="1" indent="-342900">
              <a:buClr>
                <a:schemeClr val="accent1"/>
              </a:buClr>
              <a:buFont typeface="Arial" panose="020B0604020202020204" pitchFamily="34" charset="0"/>
              <a:buChar char="•"/>
            </a:pPr>
            <a:r>
              <a:rPr lang="en-IN" sz="1600" b="1" dirty="0" smtClean="0">
                <a:solidFill>
                  <a:srgbClr val="333333"/>
                </a:solidFill>
                <a:effectLst/>
                <a:latin typeface="Arial" panose="020B0604020202020204" pitchFamily="34" charset="0"/>
                <a:ea typeface="Times New Roman" panose="02020603050405020304" pitchFamily="18" charset="0"/>
              </a:rPr>
              <a:t>Stateless constraint</a:t>
            </a:r>
            <a:endParaRPr lang="en-IN" sz="1600" dirty="0" smtClean="0">
              <a:solidFill>
                <a:srgbClr val="333333"/>
              </a:solidFill>
              <a:effectLst/>
              <a:latin typeface="Arial" panose="020B0604020202020204" pitchFamily="34" charset="0"/>
              <a:ea typeface="Times New Roman" panose="02020603050405020304" pitchFamily="18" charset="0"/>
            </a:endParaRPr>
          </a:p>
          <a:p>
            <a:pPr marL="800100" lvl="1" indent="-342900">
              <a:buClr>
                <a:schemeClr val="accent1"/>
              </a:buClr>
              <a:buFont typeface="Arial" panose="020B0604020202020204" pitchFamily="34" charset="0"/>
              <a:buChar char="•"/>
            </a:pPr>
            <a:r>
              <a:rPr lang="en-IN" sz="1600" b="1" dirty="0" smtClean="0">
                <a:solidFill>
                  <a:srgbClr val="333333"/>
                </a:solidFill>
                <a:effectLst/>
                <a:latin typeface="Arial" panose="020B0604020202020204" pitchFamily="34" charset="0"/>
                <a:ea typeface="Times New Roman" panose="02020603050405020304" pitchFamily="18" charset="0"/>
              </a:rPr>
              <a:t>Cacheable constraint</a:t>
            </a:r>
            <a:r>
              <a:rPr lang="en-IN" sz="1600" dirty="0" smtClean="0">
                <a:solidFill>
                  <a:srgbClr val="333333"/>
                </a:solidFill>
                <a:effectLst/>
                <a:latin typeface="Arial" panose="020B0604020202020204" pitchFamily="34" charset="0"/>
                <a:ea typeface="Times New Roman" panose="02020603050405020304" pitchFamily="18" charset="0"/>
              </a:rPr>
              <a:t> </a:t>
            </a:r>
          </a:p>
          <a:p>
            <a:pPr marL="800100" lvl="1" indent="-342900">
              <a:buClr>
                <a:schemeClr val="accent1"/>
              </a:buClr>
              <a:buFont typeface="Arial" panose="020B0604020202020204" pitchFamily="34" charset="0"/>
              <a:buChar char="•"/>
            </a:pPr>
            <a:r>
              <a:rPr lang="en-IN" sz="1600" b="1" dirty="0" smtClean="0">
                <a:solidFill>
                  <a:srgbClr val="333333"/>
                </a:solidFill>
                <a:effectLst/>
                <a:latin typeface="Arial" panose="020B0604020202020204" pitchFamily="34" charset="0"/>
                <a:ea typeface="Times New Roman" panose="02020603050405020304" pitchFamily="18" charset="0"/>
              </a:rPr>
              <a:t>Uniform Interface</a:t>
            </a:r>
            <a:endParaRPr lang="en-US" sz="1600" dirty="0"/>
          </a:p>
        </p:txBody>
      </p:sp>
    </p:spTree>
    <p:extLst>
      <p:ext uri="{BB962C8B-B14F-4D97-AF65-F5344CB8AC3E}">
        <p14:creationId xmlns:p14="http://schemas.microsoft.com/office/powerpoint/2010/main" xmlns="" val="19785365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9074" y="1443053"/>
            <a:ext cx="10871200" cy="3323987"/>
          </a:xfrm>
          <a:prstGeom prst="rect">
            <a:avLst/>
          </a:prstGeom>
        </p:spPr>
        <p:txBody>
          <a:bodyPr wrap="square">
            <a:spAutoFit/>
          </a:bodyPr>
          <a:lstStyle/>
          <a:p>
            <a:r>
              <a:rPr lang="en-IN" sz="1400" b="1" smtClean="0">
                <a:solidFill>
                  <a:schemeClr val="accent1"/>
                </a:solidFill>
                <a:effectLst/>
                <a:latin typeface="Arial" panose="020B0604020202020204" pitchFamily="34" charset="0"/>
                <a:ea typeface="Times New Roman" panose="02020603050405020304" pitchFamily="18" charset="0"/>
              </a:rPr>
              <a:t>Request Verbs </a:t>
            </a:r>
            <a:r>
              <a:rPr lang="en-IN" sz="1400" b="1" smtClean="0">
                <a:solidFill>
                  <a:srgbClr val="333333"/>
                </a:solidFill>
                <a:effectLst/>
                <a:latin typeface="Arial" panose="020B0604020202020204" pitchFamily="34" charset="0"/>
                <a:ea typeface="Times New Roman" panose="02020603050405020304" pitchFamily="18" charset="0"/>
              </a:rPr>
              <a:t>:</a:t>
            </a:r>
            <a:r>
              <a:rPr lang="en-IN" sz="1400" smtClean="0">
                <a:solidFill>
                  <a:srgbClr val="333333"/>
                </a:solidFill>
                <a:effectLst/>
                <a:latin typeface="Arial" panose="020B0604020202020204" pitchFamily="34" charset="0"/>
                <a:ea typeface="Times New Roman" panose="02020603050405020304" pitchFamily="18" charset="0"/>
              </a:rPr>
              <a:t> These HTTP verbs (GET, POST, PUT &amp; DELETE) describe what should be done with the resource. For example do you want to create, read, update or delete an entity. GET, PUT, POST and DELETE http verbs are the most commonly used one's. For the complete list of the HTTP verbs, please</a:t>
            </a:r>
            <a:br>
              <a:rPr lang="en-IN" sz="1400" smtClean="0">
                <a:solidFill>
                  <a:srgbClr val="333333"/>
                </a:solidFill>
                <a:effectLst/>
                <a:latin typeface="Arial" panose="020B0604020202020204" pitchFamily="34" charset="0"/>
                <a:ea typeface="Times New Roman" panose="02020603050405020304" pitchFamily="18" charset="0"/>
              </a:rPr>
            </a:br>
            <a:r>
              <a:rPr lang="en-IN" sz="1400" smtClean="0">
                <a:solidFill>
                  <a:srgbClr val="333333"/>
                </a:solidFill>
                <a:effectLst/>
                <a:latin typeface="Arial" panose="020B0604020202020204" pitchFamily="34" charset="0"/>
                <a:ea typeface="Times New Roman" panose="02020603050405020304" pitchFamily="18" charset="0"/>
              </a:rPr>
              <a:t/>
            </a:r>
            <a:br>
              <a:rPr lang="en-IN" sz="1400" smtClean="0">
                <a:solidFill>
                  <a:srgbClr val="333333"/>
                </a:solidFill>
                <a:effectLst/>
                <a:latin typeface="Arial" panose="020B0604020202020204" pitchFamily="34" charset="0"/>
                <a:ea typeface="Times New Roman" panose="02020603050405020304" pitchFamily="18" charset="0"/>
              </a:rPr>
            </a:br>
            <a:r>
              <a:rPr lang="en-IN" sz="1400" b="1" smtClean="0">
                <a:solidFill>
                  <a:schemeClr val="accent1"/>
                </a:solidFill>
                <a:effectLst/>
                <a:latin typeface="Arial" panose="020B0604020202020204" pitchFamily="34" charset="0"/>
                <a:ea typeface="Times New Roman" panose="02020603050405020304" pitchFamily="18" charset="0"/>
              </a:rPr>
              <a:t>Request Header </a:t>
            </a:r>
            <a:r>
              <a:rPr lang="en-IN" sz="1400" b="1" smtClean="0">
                <a:solidFill>
                  <a:srgbClr val="333333"/>
                </a:solidFill>
                <a:effectLst/>
                <a:latin typeface="Arial" panose="020B0604020202020204" pitchFamily="34" charset="0"/>
                <a:ea typeface="Times New Roman" panose="02020603050405020304" pitchFamily="18" charset="0"/>
              </a:rPr>
              <a:t>:</a:t>
            </a:r>
            <a:r>
              <a:rPr lang="en-IN" sz="1400" smtClean="0">
                <a:solidFill>
                  <a:srgbClr val="333333"/>
                </a:solidFill>
                <a:effectLst/>
                <a:latin typeface="Arial" panose="020B0604020202020204" pitchFamily="34" charset="0"/>
                <a:ea typeface="Times New Roman" panose="02020603050405020304" pitchFamily="18" charset="0"/>
              </a:rPr>
              <a:t> When a client sends request to the server, the request contains a header and a body. The request header contains additional information such as what type of response is required. For example, do you want the response to be in XML or </a:t>
            </a:r>
            <a:r>
              <a:rPr lang="en-IN" sz="1400" err="1" smtClean="0">
                <a:solidFill>
                  <a:srgbClr val="333333"/>
                </a:solidFill>
                <a:effectLst/>
                <a:latin typeface="Arial" panose="020B0604020202020204" pitchFamily="34" charset="0"/>
                <a:ea typeface="Times New Roman" panose="02020603050405020304" pitchFamily="18" charset="0"/>
              </a:rPr>
              <a:t>JSON</a:t>
            </a:r>
            <a:r>
              <a:rPr lang="en-IN" sz="1400" smtClean="0">
                <a:solidFill>
                  <a:srgbClr val="333333"/>
                </a:solidFill>
                <a:effectLst/>
                <a:latin typeface="Arial" panose="020B0604020202020204" pitchFamily="34" charset="0"/>
                <a:ea typeface="Times New Roman" panose="02020603050405020304" pitchFamily="18" charset="0"/>
              </a:rPr>
              <a:t>.</a:t>
            </a:r>
            <a:br>
              <a:rPr lang="en-IN" sz="1400" smtClean="0">
                <a:solidFill>
                  <a:srgbClr val="333333"/>
                </a:solidFill>
                <a:effectLst/>
                <a:latin typeface="Arial" panose="020B0604020202020204" pitchFamily="34" charset="0"/>
                <a:ea typeface="Times New Roman" panose="02020603050405020304" pitchFamily="18" charset="0"/>
              </a:rPr>
            </a:br>
            <a:r>
              <a:rPr lang="en-IN" sz="1400" smtClean="0">
                <a:solidFill>
                  <a:srgbClr val="333333"/>
                </a:solidFill>
                <a:effectLst/>
                <a:latin typeface="Arial" panose="020B0604020202020204" pitchFamily="34" charset="0"/>
                <a:ea typeface="Times New Roman" panose="02020603050405020304" pitchFamily="18" charset="0"/>
              </a:rPr>
              <a:t/>
            </a:r>
            <a:br>
              <a:rPr lang="en-IN" sz="1400" smtClean="0">
                <a:solidFill>
                  <a:srgbClr val="333333"/>
                </a:solidFill>
                <a:effectLst/>
                <a:latin typeface="Arial" panose="020B0604020202020204" pitchFamily="34" charset="0"/>
                <a:ea typeface="Times New Roman" panose="02020603050405020304" pitchFamily="18" charset="0"/>
              </a:rPr>
            </a:br>
            <a:r>
              <a:rPr lang="en-IN" sz="1400" b="1" smtClean="0">
                <a:solidFill>
                  <a:schemeClr val="accent1"/>
                </a:solidFill>
                <a:effectLst/>
                <a:latin typeface="Arial" panose="020B0604020202020204" pitchFamily="34" charset="0"/>
                <a:ea typeface="Times New Roman" panose="02020603050405020304" pitchFamily="18" charset="0"/>
              </a:rPr>
              <a:t>Request Body </a:t>
            </a:r>
            <a:r>
              <a:rPr lang="en-IN" sz="1400" b="1" smtClean="0">
                <a:solidFill>
                  <a:srgbClr val="333333"/>
                </a:solidFill>
                <a:effectLst/>
                <a:latin typeface="Arial" panose="020B0604020202020204" pitchFamily="34" charset="0"/>
                <a:ea typeface="Times New Roman" panose="02020603050405020304" pitchFamily="18" charset="0"/>
              </a:rPr>
              <a:t>:</a:t>
            </a:r>
            <a:r>
              <a:rPr lang="en-IN" sz="1400" smtClean="0">
                <a:solidFill>
                  <a:srgbClr val="333333"/>
                </a:solidFill>
                <a:effectLst/>
                <a:latin typeface="Arial" panose="020B0604020202020204" pitchFamily="34" charset="0"/>
                <a:ea typeface="Times New Roman" panose="02020603050405020304" pitchFamily="18" charset="0"/>
              </a:rPr>
              <a:t> Request Body contains the data to send to the server. For example, a POST request contains the data for the new item that you want to create. The data format may be in XML or </a:t>
            </a:r>
            <a:r>
              <a:rPr lang="en-IN" sz="1400" err="1" smtClean="0">
                <a:solidFill>
                  <a:srgbClr val="333333"/>
                </a:solidFill>
                <a:effectLst/>
                <a:latin typeface="Arial" panose="020B0604020202020204" pitchFamily="34" charset="0"/>
                <a:ea typeface="Times New Roman" panose="02020603050405020304" pitchFamily="18" charset="0"/>
              </a:rPr>
              <a:t>JSON</a:t>
            </a:r>
            <a:r>
              <a:rPr lang="en-IN" sz="1400" smtClean="0">
                <a:solidFill>
                  <a:srgbClr val="333333"/>
                </a:solidFill>
                <a:effectLst/>
                <a:latin typeface="Arial" panose="020B0604020202020204" pitchFamily="34" charset="0"/>
                <a:ea typeface="Times New Roman" panose="02020603050405020304" pitchFamily="18" charset="0"/>
              </a:rPr>
              <a:t>.</a:t>
            </a:r>
            <a:br>
              <a:rPr lang="en-IN" sz="1400" smtClean="0">
                <a:solidFill>
                  <a:srgbClr val="333333"/>
                </a:solidFill>
                <a:effectLst/>
                <a:latin typeface="Arial" panose="020B0604020202020204" pitchFamily="34" charset="0"/>
                <a:ea typeface="Times New Roman" panose="02020603050405020304" pitchFamily="18" charset="0"/>
              </a:rPr>
            </a:br>
            <a:r>
              <a:rPr lang="en-IN" sz="1400" smtClean="0">
                <a:solidFill>
                  <a:srgbClr val="333333"/>
                </a:solidFill>
                <a:effectLst/>
                <a:latin typeface="Arial" panose="020B0604020202020204" pitchFamily="34" charset="0"/>
                <a:ea typeface="Times New Roman" panose="02020603050405020304" pitchFamily="18" charset="0"/>
              </a:rPr>
              <a:t/>
            </a:r>
            <a:br>
              <a:rPr lang="en-IN" sz="1400" smtClean="0">
                <a:solidFill>
                  <a:srgbClr val="333333"/>
                </a:solidFill>
                <a:effectLst/>
                <a:latin typeface="Arial" panose="020B0604020202020204" pitchFamily="34" charset="0"/>
                <a:ea typeface="Times New Roman" panose="02020603050405020304" pitchFamily="18" charset="0"/>
              </a:rPr>
            </a:br>
            <a:r>
              <a:rPr lang="en-IN" sz="1400" b="1" smtClean="0">
                <a:solidFill>
                  <a:schemeClr val="accent1"/>
                </a:solidFill>
                <a:effectLst/>
                <a:latin typeface="Arial" panose="020B0604020202020204" pitchFamily="34" charset="0"/>
                <a:ea typeface="Times New Roman" panose="02020603050405020304" pitchFamily="18" charset="0"/>
              </a:rPr>
              <a:t>Response Body </a:t>
            </a:r>
            <a:r>
              <a:rPr lang="en-IN" sz="1400" b="1" smtClean="0">
                <a:solidFill>
                  <a:srgbClr val="333333"/>
                </a:solidFill>
                <a:effectLst/>
                <a:latin typeface="Arial" panose="020B0604020202020204" pitchFamily="34" charset="0"/>
                <a:ea typeface="Times New Roman" panose="02020603050405020304" pitchFamily="18" charset="0"/>
              </a:rPr>
              <a:t>:</a:t>
            </a:r>
            <a:r>
              <a:rPr lang="en-IN" sz="1400" smtClean="0">
                <a:solidFill>
                  <a:srgbClr val="333333"/>
                </a:solidFill>
                <a:effectLst/>
                <a:latin typeface="Arial" panose="020B0604020202020204" pitchFamily="34" charset="0"/>
                <a:ea typeface="Times New Roman" panose="02020603050405020304" pitchFamily="18" charset="0"/>
              </a:rPr>
              <a:t> The Response Body contains the data sent as response from the server. For example, if the request is for a specific product, the response body includes product details either in XML or </a:t>
            </a:r>
            <a:r>
              <a:rPr lang="en-IN" sz="1400" err="1" smtClean="0">
                <a:solidFill>
                  <a:srgbClr val="333333"/>
                </a:solidFill>
                <a:effectLst/>
                <a:latin typeface="Arial" panose="020B0604020202020204" pitchFamily="34" charset="0"/>
                <a:ea typeface="Times New Roman" panose="02020603050405020304" pitchFamily="18" charset="0"/>
              </a:rPr>
              <a:t>JSON</a:t>
            </a:r>
            <a:r>
              <a:rPr lang="en-IN" sz="1400" smtClean="0">
                <a:solidFill>
                  <a:srgbClr val="333333"/>
                </a:solidFill>
                <a:effectLst/>
                <a:latin typeface="Arial" panose="020B0604020202020204" pitchFamily="34" charset="0"/>
                <a:ea typeface="Times New Roman" panose="02020603050405020304" pitchFamily="18" charset="0"/>
              </a:rPr>
              <a:t> format.</a:t>
            </a:r>
            <a:br>
              <a:rPr lang="en-IN" sz="1400" smtClean="0">
                <a:solidFill>
                  <a:srgbClr val="333333"/>
                </a:solidFill>
                <a:effectLst/>
                <a:latin typeface="Arial" panose="020B0604020202020204" pitchFamily="34" charset="0"/>
                <a:ea typeface="Times New Roman" panose="02020603050405020304" pitchFamily="18" charset="0"/>
              </a:rPr>
            </a:br>
            <a:r>
              <a:rPr lang="en-IN" sz="1400" smtClean="0">
                <a:solidFill>
                  <a:srgbClr val="333333"/>
                </a:solidFill>
                <a:effectLst/>
                <a:latin typeface="Arial" panose="020B0604020202020204" pitchFamily="34" charset="0"/>
                <a:ea typeface="Times New Roman" panose="02020603050405020304" pitchFamily="18" charset="0"/>
              </a:rPr>
              <a:t/>
            </a:r>
            <a:br>
              <a:rPr lang="en-IN" sz="1400" smtClean="0">
                <a:solidFill>
                  <a:srgbClr val="333333"/>
                </a:solidFill>
                <a:effectLst/>
                <a:latin typeface="Arial" panose="020B0604020202020204" pitchFamily="34" charset="0"/>
                <a:ea typeface="Times New Roman" panose="02020603050405020304" pitchFamily="18" charset="0"/>
              </a:rPr>
            </a:br>
            <a:r>
              <a:rPr lang="en-IN" sz="1400" b="1" smtClean="0">
                <a:solidFill>
                  <a:schemeClr val="accent1"/>
                </a:solidFill>
                <a:effectLst/>
                <a:latin typeface="Arial" panose="020B0604020202020204" pitchFamily="34" charset="0"/>
                <a:ea typeface="Times New Roman" panose="02020603050405020304" pitchFamily="18" charset="0"/>
              </a:rPr>
              <a:t>Response Status codes </a:t>
            </a:r>
            <a:r>
              <a:rPr lang="en-IN" sz="1400" b="1" smtClean="0">
                <a:solidFill>
                  <a:srgbClr val="333333"/>
                </a:solidFill>
                <a:effectLst/>
                <a:latin typeface="Arial" panose="020B0604020202020204" pitchFamily="34" charset="0"/>
                <a:ea typeface="Times New Roman" panose="02020603050405020304" pitchFamily="18" charset="0"/>
              </a:rPr>
              <a:t>:</a:t>
            </a:r>
            <a:r>
              <a:rPr lang="en-IN" sz="1400" smtClean="0">
                <a:solidFill>
                  <a:srgbClr val="333333"/>
                </a:solidFill>
                <a:effectLst/>
                <a:latin typeface="Arial" panose="020B0604020202020204" pitchFamily="34" charset="0"/>
                <a:ea typeface="Times New Roman" panose="02020603050405020304" pitchFamily="18" charset="0"/>
              </a:rPr>
              <a:t> These are the HTTP status codes, that give the client details on the status of the request. Some of the common status codes are 200/OK, 404/Not Found, 204/No Content.</a:t>
            </a:r>
            <a:endParaRPr lang="en-US" sz="1400"/>
          </a:p>
        </p:txBody>
      </p:sp>
      <p:sp>
        <p:nvSpPr>
          <p:cNvPr id="3" name="Rectangle 2"/>
          <p:cNvSpPr/>
          <p:nvPr/>
        </p:nvSpPr>
        <p:spPr>
          <a:xfrm>
            <a:off x="699074" y="512634"/>
            <a:ext cx="6768526" cy="461665"/>
          </a:xfrm>
          <a:prstGeom prst="rect">
            <a:avLst/>
          </a:prstGeom>
        </p:spPr>
        <p:txBody>
          <a:bodyPr wrap="square">
            <a:spAutoFit/>
          </a:bodyPr>
          <a:lstStyle/>
          <a:p>
            <a:pPr>
              <a:buClr>
                <a:schemeClr val="accent2"/>
              </a:buClr>
            </a:pPr>
            <a:r>
              <a:rPr lang="en-US" sz="2400" smtClean="0">
                <a:solidFill>
                  <a:schemeClr val="tx1">
                    <a:lumMod val="65000"/>
                    <a:lumOff val="35000"/>
                  </a:schemeClr>
                </a:solidFill>
                <a:latin typeface="Trebuchet MS"/>
                <a:cs typeface="Trebuchet MS"/>
              </a:rPr>
              <a:t>HTTP Request and Response system</a:t>
            </a:r>
            <a:endParaRPr lang="en-US" sz="2400">
              <a:solidFill>
                <a:schemeClr val="tx1">
                  <a:lumMod val="65000"/>
                  <a:lumOff val="35000"/>
                </a:schemeClr>
              </a:solidFill>
              <a:latin typeface="Trebuchet MS"/>
              <a:cs typeface="Trebuchet MS"/>
            </a:endParaRPr>
          </a:p>
        </p:txBody>
      </p:sp>
    </p:spTree>
    <p:extLst>
      <p:ext uri="{BB962C8B-B14F-4D97-AF65-F5344CB8AC3E}">
        <p14:creationId xmlns:p14="http://schemas.microsoft.com/office/powerpoint/2010/main" xmlns="" val="97960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CRUD </a:t>
            </a:r>
            <a:r>
              <a:rPr lang="en-US" dirty="0">
                <a:latin typeface="Arial Black" panose="020B0A04020102020204" pitchFamily="34" charset="0"/>
              </a:rPr>
              <a:t>Operations</a:t>
            </a:r>
          </a:p>
          <a:p>
            <a:endParaRPr lang="ru-RU" dirty="0"/>
          </a:p>
        </p:txBody>
      </p:sp>
      <p:sp>
        <p:nvSpPr>
          <p:cNvPr id="4" name="Rectangle 3"/>
          <p:cNvSpPr/>
          <p:nvPr/>
        </p:nvSpPr>
        <p:spPr>
          <a:xfrm>
            <a:off x="1051560" y="1326067"/>
            <a:ext cx="10210800" cy="1924822"/>
          </a:xfrm>
          <a:prstGeom prst="rect">
            <a:avLst/>
          </a:prstGeom>
        </p:spPr>
        <p:txBody>
          <a:bodyPr wrap="square">
            <a:spAutoFit/>
          </a:bodyPr>
          <a:lstStyle/>
          <a:p>
            <a:pPr>
              <a:lnSpc>
                <a:spcPct val="107000"/>
              </a:lnSpc>
              <a:spcAft>
                <a:spcPts val="0"/>
              </a:spcAft>
            </a:pP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When we talk about a database table row, these are the following 4 actions that we can perform on the row</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C</a:t>
            </a: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 Create a row</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R</a:t>
            </a: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 Read a row</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U</a:t>
            </a: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 Update a row</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a:t>
            </a: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 Delete a row</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In the context of an ASP.NET Web API resource these 4 actions correspond to GET, POST, PUT and DELETE as shown in the table below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864402874"/>
              </p:ext>
            </p:extLst>
          </p:nvPr>
        </p:nvGraphicFramePr>
        <p:xfrm>
          <a:off x="1143000" y="3479799"/>
          <a:ext cx="10210800" cy="2032000"/>
        </p:xfrm>
        <a:graphic>
          <a:graphicData uri="http://schemas.openxmlformats.org/drawingml/2006/table">
            <a:tbl>
              <a:tblPr firstRow="1" firstCol="1" bandRow="1">
                <a:tableStyleId>{5C22544A-7EE6-4342-B048-85BDC9FD1C3A}</a:tableStyleId>
              </a:tblPr>
              <a:tblGrid>
                <a:gridCol w="5105400">
                  <a:extLst>
                    <a:ext uri="{9D8B030D-6E8A-4147-A177-3AD203B41FA5}">
                      <a16:colId xmlns:a16="http://schemas.microsoft.com/office/drawing/2014/main" xmlns="" val="1462141859"/>
                    </a:ext>
                  </a:extLst>
                </a:gridCol>
                <a:gridCol w="5105400">
                  <a:extLst>
                    <a:ext uri="{9D8B030D-6E8A-4147-A177-3AD203B41FA5}">
                      <a16:colId xmlns:a16="http://schemas.microsoft.com/office/drawing/2014/main" xmlns="" val="3931881622"/>
                    </a:ext>
                  </a:extLst>
                </a:gridCol>
              </a:tblGrid>
              <a:tr h="406400">
                <a:tc>
                  <a:txBody>
                    <a:bodyPr/>
                    <a:lstStyle/>
                    <a:p>
                      <a:pPr algn="ctr">
                        <a:lnSpc>
                          <a:spcPct val="107000"/>
                        </a:lnSpc>
                        <a:spcAft>
                          <a:spcPts val="0"/>
                        </a:spcAft>
                      </a:pPr>
                      <a:r>
                        <a:rPr lang="en-IN" sz="1400" dirty="0">
                          <a:effectLst/>
                        </a:rPr>
                        <a:t>CRUD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gn="ctr">
                        <a:lnSpc>
                          <a:spcPct val="107000"/>
                        </a:lnSpc>
                        <a:spcAft>
                          <a:spcPts val="0"/>
                        </a:spcAft>
                      </a:pPr>
                      <a:r>
                        <a:rPr lang="en-IN" sz="1600">
                          <a:effectLst/>
                        </a:rPr>
                        <a:t>HTTP Verb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xmlns="" val="2255343310"/>
                  </a:ext>
                </a:extLst>
              </a:tr>
              <a:tr h="406400">
                <a:tc>
                  <a:txBody>
                    <a:bodyPr/>
                    <a:lstStyle/>
                    <a:p>
                      <a:pPr>
                        <a:lnSpc>
                          <a:spcPct val="107000"/>
                        </a:lnSpc>
                        <a:spcAft>
                          <a:spcPts val="0"/>
                        </a:spcAft>
                      </a:pPr>
                      <a:r>
                        <a:rPr lang="en-IN" sz="1400">
                          <a:effectLst/>
                        </a:rPr>
                        <a:t>Create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nSpc>
                          <a:spcPct val="107000"/>
                        </a:lnSpc>
                        <a:spcAft>
                          <a:spcPts val="0"/>
                        </a:spcAft>
                      </a:pPr>
                      <a:r>
                        <a:rPr lang="en-IN" sz="1400">
                          <a:effectLst/>
                        </a:rPr>
                        <a:t>POST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xmlns="" val="1241423855"/>
                  </a:ext>
                </a:extLst>
              </a:tr>
              <a:tr h="406400">
                <a:tc>
                  <a:txBody>
                    <a:bodyPr/>
                    <a:lstStyle/>
                    <a:p>
                      <a:pPr>
                        <a:lnSpc>
                          <a:spcPct val="107000"/>
                        </a:lnSpc>
                        <a:spcAft>
                          <a:spcPts val="0"/>
                        </a:spcAft>
                      </a:pPr>
                      <a:r>
                        <a:rPr lang="en-IN" sz="1400">
                          <a:effectLst/>
                        </a:rPr>
                        <a:t>Read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nSpc>
                          <a:spcPct val="107000"/>
                        </a:lnSpc>
                        <a:spcAft>
                          <a:spcPts val="0"/>
                        </a:spcAft>
                      </a:pPr>
                      <a:r>
                        <a:rPr lang="en-IN" sz="1400">
                          <a:effectLst/>
                        </a:rPr>
                        <a:t>GET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xmlns="" val="2187627877"/>
                  </a:ext>
                </a:extLst>
              </a:tr>
              <a:tr h="406400">
                <a:tc>
                  <a:txBody>
                    <a:bodyPr/>
                    <a:lstStyle/>
                    <a:p>
                      <a:pPr>
                        <a:lnSpc>
                          <a:spcPct val="107000"/>
                        </a:lnSpc>
                        <a:spcAft>
                          <a:spcPts val="0"/>
                        </a:spcAft>
                      </a:pPr>
                      <a:r>
                        <a:rPr lang="en-IN" sz="1400">
                          <a:effectLst/>
                        </a:rPr>
                        <a:t>Update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nSpc>
                          <a:spcPct val="107000"/>
                        </a:lnSpc>
                        <a:spcAft>
                          <a:spcPts val="0"/>
                        </a:spcAft>
                      </a:pPr>
                      <a:r>
                        <a:rPr lang="en-IN" sz="1400">
                          <a:effectLst/>
                        </a:rPr>
                        <a:t>PUT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xmlns="" val="3601494556"/>
                  </a:ext>
                </a:extLst>
              </a:tr>
              <a:tr h="406400">
                <a:tc>
                  <a:txBody>
                    <a:bodyPr/>
                    <a:lstStyle/>
                    <a:p>
                      <a:pPr>
                        <a:lnSpc>
                          <a:spcPct val="107000"/>
                        </a:lnSpc>
                        <a:spcAft>
                          <a:spcPts val="0"/>
                        </a:spcAft>
                      </a:pPr>
                      <a:r>
                        <a:rPr lang="en-IN" sz="1400">
                          <a:effectLst/>
                        </a:rPr>
                        <a:t>Delete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nSpc>
                          <a:spcPct val="107000"/>
                        </a:lnSpc>
                        <a:spcAft>
                          <a:spcPts val="0"/>
                        </a:spcAft>
                      </a:pPr>
                      <a:r>
                        <a:rPr lang="en-IN" sz="1400" dirty="0">
                          <a:effectLst/>
                        </a:rPr>
                        <a:t>DELETE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xmlns="" val="401993843"/>
                  </a:ext>
                </a:extLst>
              </a:tr>
            </a:tbl>
          </a:graphicData>
        </a:graphic>
      </p:graphicFrame>
    </p:spTree>
    <p:extLst>
      <p:ext uri="{BB962C8B-B14F-4D97-AF65-F5344CB8AC3E}">
        <p14:creationId xmlns:p14="http://schemas.microsoft.com/office/powerpoint/2010/main" xmlns="" val="33663690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60945" y="3251199"/>
            <a:ext cx="7213601" cy="2523768"/>
          </a:xfrm>
          <a:prstGeom prst="rect">
            <a:avLst/>
          </a:prstGeom>
        </p:spPr>
        <p:txBody>
          <a:bodyPr wrap="square">
            <a:spAutoFit/>
          </a:bodyPr>
          <a:lstStyle/>
          <a:p>
            <a:r>
              <a:rPr lang="en-IN" dirty="0" smtClean="0"/>
              <a:t> </a:t>
            </a:r>
            <a:r>
              <a:rPr lang="en-IN" sz="1400" dirty="0" smtClean="0">
                <a:latin typeface="Arial" pitchFamily="34" charset="0"/>
                <a:cs typeface="Arial" pitchFamily="34" charset="0"/>
              </a:rPr>
              <a:t>public class </a:t>
            </a:r>
            <a:r>
              <a:rPr lang="en-IN" sz="1400" dirty="0" err="1" smtClean="0">
                <a:latin typeface="Arial" pitchFamily="34" charset="0"/>
                <a:cs typeface="Arial" pitchFamily="34" charset="0"/>
              </a:rPr>
              <a:t>EmployeesController</a:t>
            </a:r>
            <a:r>
              <a:rPr lang="en-IN" sz="1400" dirty="0" smtClean="0">
                <a:latin typeface="Arial" pitchFamily="34" charset="0"/>
                <a:cs typeface="Arial" pitchFamily="34" charset="0"/>
              </a:rPr>
              <a:t> </a:t>
            </a:r>
            <a:r>
              <a:rPr lang="en-IN" sz="1400" dirty="0" smtClean="0">
                <a:latin typeface="Arial" pitchFamily="34" charset="0"/>
                <a:cs typeface="Arial" pitchFamily="34" charset="0"/>
              </a:rPr>
              <a:t>: </a:t>
            </a:r>
            <a:r>
              <a:rPr lang="en-IN" sz="1400" dirty="0" err="1" smtClean="0">
                <a:latin typeface="Arial" pitchFamily="34" charset="0"/>
                <a:cs typeface="Arial" pitchFamily="34" charset="0"/>
              </a:rPr>
              <a:t>ApiController</a:t>
            </a:r>
            <a:endParaRPr lang="en-IN" sz="1400" dirty="0" smtClean="0">
              <a:latin typeface="Arial" pitchFamily="34" charset="0"/>
              <a:cs typeface="Arial" pitchFamily="34" charset="0"/>
            </a:endParaRPr>
          </a:p>
          <a:p>
            <a:r>
              <a:rPr lang="en-IN" sz="1400" dirty="0" smtClean="0">
                <a:latin typeface="Arial" pitchFamily="34" charset="0"/>
                <a:cs typeface="Arial" pitchFamily="34" charset="0"/>
              </a:rPr>
              <a:t>    {</a:t>
            </a:r>
          </a:p>
          <a:p>
            <a:r>
              <a:rPr lang="en-IN" sz="1400" dirty="0" smtClean="0">
                <a:latin typeface="Arial" pitchFamily="34" charset="0"/>
                <a:cs typeface="Arial" pitchFamily="34" charset="0"/>
              </a:rPr>
              <a:t>      public </a:t>
            </a:r>
            <a:r>
              <a:rPr lang="en-IN" sz="1400" dirty="0" err="1" smtClean="0">
                <a:latin typeface="Arial" pitchFamily="34" charset="0"/>
                <a:cs typeface="Arial" pitchFamily="34" charset="0"/>
              </a:rPr>
              <a:t>Ienumerable</a:t>
            </a:r>
            <a:r>
              <a:rPr lang="en-IN" sz="1400" dirty="0" smtClean="0">
                <a:latin typeface="Arial" pitchFamily="34" charset="0"/>
                <a:cs typeface="Arial" pitchFamily="34" charset="0"/>
              </a:rPr>
              <a:t>&lt;Employee&gt; </a:t>
            </a:r>
            <a:r>
              <a:rPr lang="en-IN" sz="1400" dirty="0" smtClean="0">
                <a:latin typeface="Arial" pitchFamily="34" charset="0"/>
                <a:cs typeface="Arial" pitchFamily="34" charset="0"/>
              </a:rPr>
              <a:t>Get()</a:t>
            </a:r>
          </a:p>
          <a:p>
            <a:r>
              <a:rPr lang="en-IN" sz="1400" dirty="0" smtClean="0">
                <a:latin typeface="Arial" pitchFamily="34" charset="0"/>
                <a:cs typeface="Arial" pitchFamily="34" charset="0"/>
              </a:rPr>
              <a:t>       {}</a:t>
            </a:r>
            <a:endParaRPr lang="en-IN" sz="1400" dirty="0" smtClean="0">
              <a:latin typeface="Arial" pitchFamily="34" charset="0"/>
              <a:cs typeface="Arial" pitchFamily="34" charset="0"/>
            </a:endParaRPr>
          </a:p>
          <a:p>
            <a:r>
              <a:rPr lang="en-IN" sz="1400" dirty="0" smtClean="0">
                <a:latin typeface="Arial" pitchFamily="34" charset="0"/>
                <a:cs typeface="Arial" pitchFamily="34" charset="0"/>
              </a:rPr>
              <a:t>     public </a:t>
            </a:r>
            <a:r>
              <a:rPr lang="en-IN" sz="1400" dirty="0" err="1" smtClean="0">
                <a:latin typeface="Arial" pitchFamily="34" charset="0"/>
                <a:cs typeface="Arial" pitchFamily="34" charset="0"/>
              </a:rPr>
              <a:t>HttpResponseMessage</a:t>
            </a:r>
            <a:r>
              <a:rPr lang="en-IN" sz="1400" dirty="0" smtClean="0">
                <a:latin typeface="Arial" pitchFamily="34" charset="0"/>
                <a:cs typeface="Arial" pitchFamily="34" charset="0"/>
              </a:rPr>
              <a:t> Post([</a:t>
            </a:r>
            <a:r>
              <a:rPr lang="en-IN" sz="1400" dirty="0" err="1" smtClean="0">
                <a:latin typeface="Arial" pitchFamily="34" charset="0"/>
                <a:cs typeface="Arial" pitchFamily="34" charset="0"/>
              </a:rPr>
              <a:t>FromBody</a:t>
            </a:r>
            <a:r>
              <a:rPr lang="en-IN" sz="1400" dirty="0" smtClean="0">
                <a:latin typeface="Arial" pitchFamily="34" charset="0"/>
                <a:cs typeface="Arial" pitchFamily="34" charset="0"/>
              </a:rPr>
              <a:t>]Employee </a:t>
            </a:r>
            <a:r>
              <a:rPr lang="en-IN" sz="1400" dirty="0" err="1" smtClean="0">
                <a:latin typeface="Arial" pitchFamily="34" charset="0"/>
                <a:cs typeface="Arial" pitchFamily="34" charset="0"/>
              </a:rPr>
              <a:t>employee</a:t>
            </a:r>
            <a:r>
              <a:rPr lang="en-IN" sz="1400" dirty="0" smtClean="0">
                <a:latin typeface="Arial" pitchFamily="34" charset="0"/>
                <a:cs typeface="Arial" pitchFamily="34" charset="0"/>
              </a:rPr>
              <a:t>)</a:t>
            </a:r>
          </a:p>
          <a:p>
            <a:r>
              <a:rPr lang="en-IN" sz="1400" dirty="0" smtClean="0">
                <a:latin typeface="Arial" pitchFamily="34" charset="0"/>
                <a:cs typeface="Arial" pitchFamily="34" charset="0"/>
              </a:rPr>
              <a:t> </a:t>
            </a:r>
            <a:r>
              <a:rPr lang="en-IN" sz="1400" dirty="0" smtClean="0">
                <a:latin typeface="Arial" pitchFamily="34" charset="0"/>
                <a:cs typeface="Arial" pitchFamily="34" charset="0"/>
              </a:rPr>
              <a:t>     {}</a:t>
            </a:r>
          </a:p>
          <a:p>
            <a:r>
              <a:rPr lang="en-IN" sz="1400" dirty="0" smtClean="0">
                <a:latin typeface="Arial" pitchFamily="34" charset="0"/>
                <a:cs typeface="Arial" pitchFamily="34" charset="0"/>
              </a:rPr>
              <a:t>     public </a:t>
            </a:r>
            <a:r>
              <a:rPr lang="en-IN" sz="1400" dirty="0" err="1" smtClean="0">
                <a:latin typeface="Arial" pitchFamily="34" charset="0"/>
                <a:cs typeface="Arial" pitchFamily="34" charset="0"/>
              </a:rPr>
              <a:t>HttpResponseMessage</a:t>
            </a:r>
            <a:r>
              <a:rPr lang="en-IN" sz="1400" dirty="0" smtClean="0">
                <a:latin typeface="Arial" pitchFamily="34" charset="0"/>
                <a:cs typeface="Arial" pitchFamily="34" charset="0"/>
              </a:rPr>
              <a:t> Delete(</a:t>
            </a:r>
            <a:r>
              <a:rPr lang="en-IN" sz="1400" dirty="0" err="1" smtClean="0">
                <a:latin typeface="Arial" pitchFamily="34" charset="0"/>
                <a:cs typeface="Arial" pitchFamily="34" charset="0"/>
              </a:rPr>
              <a:t>int</a:t>
            </a:r>
            <a:r>
              <a:rPr lang="en-IN" sz="1400" dirty="0" smtClean="0">
                <a:latin typeface="Arial" pitchFamily="34" charset="0"/>
                <a:cs typeface="Arial" pitchFamily="34" charset="0"/>
              </a:rPr>
              <a:t> id)</a:t>
            </a:r>
          </a:p>
          <a:p>
            <a:r>
              <a:rPr lang="en-IN" sz="1400" dirty="0" smtClean="0">
                <a:latin typeface="Arial" pitchFamily="34" charset="0"/>
                <a:cs typeface="Arial" pitchFamily="34" charset="0"/>
              </a:rPr>
              <a:t>     {}</a:t>
            </a:r>
          </a:p>
          <a:p>
            <a:r>
              <a:rPr lang="en-IN" sz="1400" dirty="0" smtClean="0">
                <a:latin typeface="Arial" pitchFamily="34" charset="0"/>
                <a:cs typeface="Arial" pitchFamily="34" charset="0"/>
              </a:rPr>
              <a:t> </a:t>
            </a:r>
            <a:r>
              <a:rPr lang="en-IN" sz="1400" dirty="0" smtClean="0">
                <a:latin typeface="Arial" pitchFamily="34" charset="0"/>
                <a:cs typeface="Arial" pitchFamily="34" charset="0"/>
              </a:rPr>
              <a:t>   public </a:t>
            </a:r>
            <a:r>
              <a:rPr lang="en-IN" sz="1400" dirty="0" err="1" smtClean="0">
                <a:latin typeface="Arial" pitchFamily="34" charset="0"/>
                <a:cs typeface="Arial" pitchFamily="34" charset="0"/>
              </a:rPr>
              <a:t>HttpResponseMessage</a:t>
            </a:r>
            <a:r>
              <a:rPr lang="en-IN" sz="1400" dirty="0" smtClean="0">
                <a:latin typeface="Arial" pitchFamily="34" charset="0"/>
                <a:cs typeface="Arial" pitchFamily="34" charset="0"/>
              </a:rPr>
              <a:t> Put(</a:t>
            </a:r>
            <a:r>
              <a:rPr lang="en-IN" sz="1400" dirty="0" err="1" smtClean="0">
                <a:latin typeface="Arial" pitchFamily="34" charset="0"/>
                <a:cs typeface="Arial" pitchFamily="34" charset="0"/>
              </a:rPr>
              <a:t>int</a:t>
            </a:r>
            <a:r>
              <a:rPr lang="en-IN" sz="1400" dirty="0" smtClean="0">
                <a:latin typeface="Arial" pitchFamily="34" charset="0"/>
                <a:cs typeface="Arial" pitchFamily="34" charset="0"/>
              </a:rPr>
              <a:t> id, [</a:t>
            </a:r>
            <a:r>
              <a:rPr lang="en-IN" sz="1400" dirty="0" err="1" smtClean="0">
                <a:latin typeface="Arial" pitchFamily="34" charset="0"/>
                <a:cs typeface="Arial" pitchFamily="34" charset="0"/>
              </a:rPr>
              <a:t>FromBody</a:t>
            </a:r>
            <a:r>
              <a:rPr lang="en-IN" sz="1400" dirty="0" smtClean="0">
                <a:latin typeface="Arial" pitchFamily="34" charset="0"/>
                <a:cs typeface="Arial" pitchFamily="34" charset="0"/>
              </a:rPr>
              <a:t>]Employee </a:t>
            </a:r>
            <a:r>
              <a:rPr lang="en-IN" sz="1400" dirty="0" err="1" smtClean="0">
                <a:latin typeface="Arial" pitchFamily="34" charset="0"/>
                <a:cs typeface="Arial" pitchFamily="34" charset="0"/>
              </a:rPr>
              <a:t>employee</a:t>
            </a:r>
            <a:r>
              <a:rPr lang="en-IN" sz="1400" dirty="0" smtClean="0">
                <a:latin typeface="Arial" pitchFamily="34" charset="0"/>
                <a:cs typeface="Arial" pitchFamily="34" charset="0"/>
              </a:rPr>
              <a:t>)</a:t>
            </a:r>
          </a:p>
          <a:p>
            <a:r>
              <a:rPr lang="en-IN" sz="1400" dirty="0" smtClean="0">
                <a:latin typeface="Arial" pitchFamily="34" charset="0"/>
                <a:cs typeface="Arial" pitchFamily="34" charset="0"/>
              </a:rPr>
              <a:t>     {}</a:t>
            </a:r>
          </a:p>
          <a:p>
            <a:r>
              <a:rPr lang="en-IN" sz="1400" dirty="0" smtClean="0">
                <a:latin typeface="Arial" pitchFamily="34" charset="0"/>
                <a:cs typeface="Arial" pitchFamily="34" charset="0"/>
              </a:rPr>
              <a:t>  }</a:t>
            </a:r>
            <a:endParaRPr lang="en-IN" sz="1400" dirty="0" smtClean="0">
              <a:latin typeface="Arial" pitchFamily="34" charset="0"/>
              <a:cs typeface="Arial" pitchFamily="34" charset="0"/>
            </a:endParaRPr>
          </a:p>
        </p:txBody>
      </p:sp>
      <p:sp>
        <p:nvSpPr>
          <p:cNvPr id="6" name="Rectangle 5"/>
          <p:cNvSpPr/>
          <p:nvPr/>
        </p:nvSpPr>
        <p:spPr>
          <a:xfrm>
            <a:off x="1413164" y="1505527"/>
            <a:ext cx="9347200" cy="1169551"/>
          </a:xfrm>
          <a:prstGeom prst="rect">
            <a:avLst/>
          </a:prstGeom>
        </p:spPr>
        <p:txBody>
          <a:bodyPr wrap="square">
            <a:spAutoFit/>
          </a:bodyPr>
          <a:lstStyle/>
          <a:p>
            <a:r>
              <a:rPr lang="en-IN" sz="1400" dirty="0" smtClean="0">
                <a:latin typeface="Arial" pitchFamily="34" charset="0"/>
                <a:cs typeface="Arial" pitchFamily="34" charset="0"/>
              </a:rPr>
              <a:t>Web API Controller is similar to ASP.NET MVC controller. It handles incoming HTTP requests and send response back to the </a:t>
            </a:r>
            <a:r>
              <a:rPr lang="en-IN" sz="1400" dirty="0" smtClean="0">
                <a:latin typeface="Arial" pitchFamily="34" charset="0"/>
                <a:cs typeface="Arial" pitchFamily="34" charset="0"/>
              </a:rPr>
              <a:t>clients.</a:t>
            </a:r>
            <a:endParaRPr lang="en-IN" sz="1400" dirty="0" smtClean="0">
              <a:latin typeface="Arial" pitchFamily="34" charset="0"/>
              <a:cs typeface="Arial" pitchFamily="34" charset="0"/>
            </a:endParaRPr>
          </a:p>
          <a:p>
            <a:r>
              <a:rPr lang="en-IN" sz="1400" dirty="0" smtClean="0">
                <a:latin typeface="Arial" pitchFamily="34" charset="0"/>
                <a:cs typeface="Arial" pitchFamily="34" charset="0"/>
              </a:rPr>
              <a:t>Web API controller is a class which can be created under the </a:t>
            </a:r>
            <a:r>
              <a:rPr lang="en-IN" sz="1400" b="1" dirty="0" smtClean="0">
                <a:latin typeface="Arial" pitchFamily="34" charset="0"/>
                <a:cs typeface="Arial" pitchFamily="34" charset="0"/>
              </a:rPr>
              <a:t>Controllers</a:t>
            </a:r>
            <a:r>
              <a:rPr lang="en-IN" sz="1400" dirty="0" smtClean="0">
                <a:latin typeface="Arial" pitchFamily="34" charset="0"/>
                <a:cs typeface="Arial" pitchFamily="34" charset="0"/>
              </a:rPr>
              <a:t> folder or any other folder under your project's root folder. The name of a controller class must end with "Controller" and it must be derived from System.Web.Http.</a:t>
            </a:r>
            <a:r>
              <a:rPr lang="en-IN" sz="1400" b="1" dirty="0" smtClean="0">
                <a:latin typeface="Arial" pitchFamily="34" charset="0"/>
                <a:cs typeface="Arial" pitchFamily="34" charset="0"/>
              </a:rPr>
              <a:t>ApiController</a:t>
            </a:r>
            <a:r>
              <a:rPr lang="en-IN" sz="1400" dirty="0" smtClean="0">
                <a:latin typeface="Arial" pitchFamily="34" charset="0"/>
                <a:cs typeface="Arial" pitchFamily="34" charset="0"/>
              </a:rPr>
              <a:t> class. All the public methods of the controller are called action methods.</a:t>
            </a:r>
            <a:endParaRPr lang="en-IN" sz="1400" dirty="0">
              <a:latin typeface="Arial" pitchFamily="34" charset="0"/>
              <a:cs typeface="Arial" pitchFamily="34" charset="0"/>
            </a:endParaRPr>
          </a:p>
        </p:txBody>
      </p:sp>
      <p:sp>
        <p:nvSpPr>
          <p:cNvPr id="7" name="Rectangle 6"/>
          <p:cNvSpPr/>
          <p:nvPr/>
        </p:nvSpPr>
        <p:spPr>
          <a:xfrm>
            <a:off x="1444271" y="889062"/>
            <a:ext cx="2077492" cy="369332"/>
          </a:xfrm>
          <a:prstGeom prst="rect">
            <a:avLst/>
          </a:prstGeom>
        </p:spPr>
        <p:txBody>
          <a:bodyPr wrap="none">
            <a:spAutoFit/>
          </a:bodyPr>
          <a:lstStyle/>
          <a:p>
            <a:r>
              <a:rPr lang="en-IN" b="1" dirty="0" smtClean="0"/>
              <a:t>Web API Controller:</a:t>
            </a:r>
            <a:endParaRPr lang="en-IN" dirty="0"/>
          </a:p>
        </p:txBody>
      </p:sp>
    </p:spTree>
    <p:extLst>
      <p:ext uri="{BB962C8B-B14F-4D97-AF65-F5344CB8AC3E}">
        <p14:creationId xmlns:p14="http://schemas.microsoft.com/office/powerpoint/2010/main" xmlns="" val="242047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826346" y="1861560"/>
            <a:ext cx="5894330" cy="3593437"/>
          </a:xfrm>
          <a:prstGeom prst="rect">
            <a:avLst/>
          </a:prstGeom>
        </p:spPr>
      </p:pic>
      <p:sp>
        <p:nvSpPr>
          <p:cNvPr id="3" name="Rectangle 2"/>
          <p:cNvSpPr/>
          <p:nvPr/>
        </p:nvSpPr>
        <p:spPr>
          <a:xfrm>
            <a:off x="1527396" y="1101498"/>
            <a:ext cx="4656531" cy="369332"/>
          </a:xfrm>
          <a:prstGeom prst="rect">
            <a:avLst/>
          </a:prstGeom>
        </p:spPr>
        <p:txBody>
          <a:bodyPr wrap="none">
            <a:spAutoFit/>
          </a:bodyPr>
          <a:lstStyle/>
          <a:p>
            <a:r>
              <a:rPr lang="en-IN" b="1" dirty="0" smtClean="0"/>
              <a:t>Implementing Get method </a:t>
            </a:r>
            <a:r>
              <a:rPr lang="en-IN" b="1" dirty="0" smtClean="0"/>
              <a:t>in ASP.NET Web API</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055928" y="1833649"/>
            <a:ext cx="6580996" cy="4276206"/>
          </a:xfrm>
          <a:prstGeom prst="rect">
            <a:avLst/>
          </a:prstGeom>
        </p:spPr>
      </p:pic>
      <p:sp>
        <p:nvSpPr>
          <p:cNvPr id="3" name="Rectangle 2"/>
          <p:cNvSpPr/>
          <p:nvPr/>
        </p:nvSpPr>
        <p:spPr>
          <a:xfrm>
            <a:off x="1989215" y="1055316"/>
            <a:ext cx="4814588" cy="369332"/>
          </a:xfrm>
          <a:prstGeom prst="rect">
            <a:avLst/>
          </a:prstGeom>
        </p:spPr>
        <p:txBody>
          <a:bodyPr wrap="none">
            <a:spAutoFit/>
          </a:bodyPr>
          <a:lstStyle/>
          <a:p>
            <a:r>
              <a:rPr lang="en-IN" b="1" dirty="0" smtClean="0"/>
              <a:t>Implementing </a:t>
            </a:r>
            <a:r>
              <a:rPr lang="en-IN" b="1" dirty="0" smtClean="0"/>
              <a:t>POST method in ASP.NET Web API</a:t>
            </a:r>
            <a:endParaRPr lang="en-IN" dirty="0"/>
          </a:p>
        </p:txBody>
      </p:sp>
    </p:spTree>
    <p:extLst>
      <p:ext uri="{BB962C8B-B14F-4D97-AF65-F5344CB8AC3E}">
        <p14:creationId xmlns:p14="http://schemas.microsoft.com/office/powerpoint/2010/main" xmlns="" val="258044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3218238" y="1729221"/>
            <a:ext cx="5772150" cy="4895850"/>
          </a:xfrm>
          <a:prstGeom prst="rect">
            <a:avLst/>
          </a:prstGeom>
        </p:spPr>
      </p:pic>
      <p:sp>
        <p:nvSpPr>
          <p:cNvPr id="3" name="Rectangle 2"/>
          <p:cNvSpPr/>
          <p:nvPr/>
        </p:nvSpPr>
        <p:spPr>
          <a:xfrm>
            <a:off x="2515688" y="981424"/>
            <a:ext cx="5009192" cy="369332"/>
          </a:xfrm>
          <a:prstGeom prst="rect">
            <a:avLst/>
          </a:prstGeom>
        </p:spPr>
        <p:txBody>
          <a:bodyPr wrap="none">
            <a:spAutoFit/>
          </a:bodyPr>
          <a:lstStyle/>
          <a:p>
            <a:r>
              <a:rPr lang="en-IN" b="1" dirty="0" smtClean="0"/>
              <a:t>Implementing DELETE </a:t>
            </a:r>
            <a:r>
              <a:rPr lang="en-IN" b="1" dirty="0" smtClean="0"/>
              <a:t>method in ASP.NET Web API</a:t>
            </a:r>
            <a:endParaRPr lang="en-IN" dirty="0"/>
          </a:p>
        </p:txBody>
      </p:sp>
    </p:spTree>
    <p:extLst>
      <p:ext uri="{BB962C8B-B14F-4D97-AF65-F5344CB8AC3E}">
        <p14:creationId xmlns:p14="http://schemas.microsoft.com/office/powerpoint/2010/main" xmlns="" val="31475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695</Words>
  <Application>Microsoft Office PowerPoint</Application>
  <PresentationFormat>Custom</PresentationFormat>
  <Paragraphs>146</Paragraphs>
  <Slides>17</Slides>
  <Notes>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THANK YOU</vt:lpstr>
    </vt:vector>
  </TitlesOfParts>
  <Company>EPAM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Neelam Naidu</dc:creator>
  <cp:lastModifiedBy>sreeramtankala</cp:lastModifiedBy>
  <cp:revision>53</cp:revision>
  <dcterms:created xsi:type="dcterms:W3CDTF">2017-12-18T06:03:59Z</dcterms:created>
  <dcterms:modified xsi:type="dcterms:W3CDTF">2017-12-19T02:26:21Z</dcterms:modified>
</cp:coreProperties>
</file>