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76" r:id="rId7"/>
    <p:sldId id="259" r:id="rId8"/>
    <p:sldId id="264" r:id="rId9"/>
    <p:sldId id="262" r:id="rId10"/>
    <p:sldId id="263" r:id="rId11"/>
    <p:sldId id="266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2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8D58-19F6-4D51-B926-B3A3503F04DF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B3932-975A-4746-98AB-DB4DE70307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002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B3932-975A-4746-98AB-DB4DE70307A7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28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B3932-975A-4746-98AB-DB4DE70307A7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0061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B3932-975A-4746-98AB-DB4DE70307A7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213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293D8-B0FC-9902-3EF3-E3D1104F3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730DAA-10A0-EC0D-FB03-5755E6CEE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1A2223-E7E1-A9AC-C499-BEE7B7FE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B02-D638-4B4E-AB44-6A1594C1A8E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CD07E1-CE54-40C1-C798-280D54BA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9CEAE1-E932-4C62-BA27-A62EB83B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1C25-CC7C-447D-AB2B-7DC0E79CFC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38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0DF6EE-4A0E-CB9E-638A-A79A067B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5CAB16-CA3A-EBBB-6C0A-3EE30FEF5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EB0659-44D5-9361-2F98-C796869E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B02-D638-4B4E-AB44-6A1594C1A8E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59F413-D32B-C70F-CD03-9451BE85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48C2A3-5484-D3F5-AA18-36F74EE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1C25-CC7C-447D-AB2B-7DC0E79CFC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750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E94F110-B18E-3486-DA74-1E5CF0BDF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FEC1AF-453A-A4A7-7142-40DE0AEDF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6F68B7-40A0-49F2-91E6-71BC359E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B02-D638-4B4E-AB44-6A1594C1A8E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55B3F2-CB2C-CE55-B06C-5EDECC70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EA6A83-A138-C44A-CD42-7CC99557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1C25-CC7C-447D-AB2B-7DC0E79CFC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76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629612-95FF-BEB9-AECD-1187C05E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878782-EB0C-30F4-49F5-A929645E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15EAA4-A1A9-B9D1-478B-A1448D61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B02-D638-4B4E-AB44-6A1594C1A8E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F064E6-A843-2D9C-E63F-2B62E721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C6B636-2A92-DEB3-C011-5D85CF35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1C25-CC7C-447D-AB2B-7DC0E79CFC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063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E03C5-FD43-F6B3-7B57-E018A088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8CBCE7-E087-82B4-670F-F619A8214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53A7B1-10FD-B933-39D2-7358AF76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B02-D638-4B4E-AB44-6A1594C1A8E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C2577F-DFA7-57BA-6D34-D5F8ADF2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25B30C-5EEB-06FA-3E30-80553644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1C25-CC7C-447D-AB2B-7DC0E79CFC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2884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C7ED3-6E26-70A3-BF6C-97BFA6DE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C07DB1-BAAA-911C-8CAB-5F3A0A845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DEF2F2-D52E-3539-DE3F-E0D9565C0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3151FC-A372-789B-4911-79463FDF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B02-D638-4B4E-AB44-6A1594C1A8E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0F45B1-F665-BC29-5B07-DB7C8FF9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728AD8-5A13-AD8C-CC13-A424BF9B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1C25-CC7C-447D-AB2B-7DC0E79CFC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878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E3E8E5-C0AF-71DA-9B57-0AA00936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24A818-4C0F-6851-ACB6-BD2573A5C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B8969A-07D5-044B-9F71-9530F4EE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A8209D-7712-6505-079E-6FC5E1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CEFB99D-336C-D34D-0C01-EC142D44F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0570B44-D12B-619A-BE70-B6EF0048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B02-D638-4B4E-AB44-6A1594C1A8E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8A017B5-24F3-0787-BB56-FBB1E000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78B61CF-FA67-93A4-4F6E-0DF8D369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1C25-CC7C-447D-AB2B-7DC0E79CFC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238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C71284-D658-1123-9466-5F86E3B9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2921F1D-3D3E-BF05-5131-EA8A9834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B02-D638-4B4E-AB44-6A1594C1A8E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42FCAF-C2FA-8B67-4C09-ED805C4E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C62596-A7F7-3EFE-7DFF-90FF2046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1C25-CC7C-447D-AB2B-7DC0E79CFC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9365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B68261C-BA23-53D3-4F66-381822F4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B02-D638-4B4E-AB44-6A1594C1A8E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EE427A7-7064-E13C-6DE2-B100CB5E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88EB94-8322-F092-7D7F-CF49C662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1C25-CC7C-447D-AB2B-7DC0E79CFC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4579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935EB-59DC-9C11-22C0-8DCDD450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FEF80D-2BA8-28FC-EAD5-033D28B2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676CC4-FBEF-0F70-B7AE-7BBBD4B5F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AD0218-1416-0AEB-4D6C-F88FD7EE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B02-D638-4B4E-AB44-6A1594C1A8E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C560AA-FEC3-04F4-1646-C12BBB0C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275ADE-930E-BF9B-694B-1EFCA00E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1C25-CC7C-447D-AB2B-7DC0E79CFC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8498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CDB7A-BFD8-20B0-287F-0756529E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9BB5D62-F1E4-4CE2-F645-FC7710059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57A5D1-44DF-5A16-1BA5-BC1E45C20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A9BD3B6-0902-F1C0-B70B-AB4E9875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28B02-D638-4B4E-AB44-6A1594C1A8E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E97133-3DA6-0A43-4439-3A0CDCC6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D57B99-35EF-4815-C54F-3289E7D8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71C25-CC7C-447D-AB2B-7DC0E79CFC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849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1370C0A-E1E9-A41E-7DC4-02A5A888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F175B1-4ECB-D437-D7A9-8D185927D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ABC1CC-0D1B-095A-0402-FFFCA69D0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28B02-D638-4B4E-AB44-6A1594C1A8E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FFFC38-2865-27B7-AEF1-6CB91C19C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A35E74-7DB8-1B95-FD19-1C234D668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1C25-CC7C-447D-AB2B-7DC0E79CFC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156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739AA-D957-B355-D663-16B9FE0D3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54400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PERFORMANCE METRICS IN MACHINE LEARNING</a:t>
            </a:r>
            <a:endParaRPr lang="en-IN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4E3C6EB-26C3-FF3E-18B9-433633F8E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5535613"/>
            <a:ext cx="9144000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391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3E9C8-920C-836C-6B62-02D8B541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When to use Precision and Recall?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/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4EFE0-4CA2-8741-B53E-03902C08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249680"/>
            <a:ext cx="10515600" cy="4968240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From the above definitions of Precision and Recall, we can say that recall determines the performance of a classifier with respect to a false negative, whereas precision gives information about the performance of a classifier with respect to a false positive.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So, if we want to minimize the false negative, then, Recall should be as near to 100%, and if we want to minimize the false positive, then precision should be close to 100% as possible.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simple words, 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if we maximize precision, it will minimize the FP errors, and if we maximize recall, it will minimize the FN error.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0858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09A5157-CC27-94FF-54A7-5F5DF4255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50" t="29185" r="26500" b="20000"/>
          <a:stretch/>
        </p:blipFill>
        <p:spPr>
          <a:xfrm>
            <a:off x="182880" y="254000"/>
            <a:ext cx="11866880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676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0F446E-43D3-DD50-FDFE-DE5E04B8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V. F-Scores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A53410-CDC1-4D2C-633D-23409DBC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1056640"/>
            <a:ext cx="11140440" cy="5303520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This score will give us the harmonic mean of precision and recall.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Mathematically, F1 score is the weighted average of the precision and recall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Metric to evaluate a binary classification model on the basis of predictions that are made for the positive class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 should be used if both of them are important for evaluation, but one (precision or recall) is slightly more important to consider than the other.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For example, when False negatives are comparatively more important than false positives, or vice versa.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8D27AF7-83D8-70DD-7B57-7AAEB2171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3429000"/>
            <a:ext cx="7701280" cy="11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365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3782F-6B8E-3179-6C16-D1DF3708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0955"/>
          </a:xfrm>
        </p:spPr>
        <p:txBody>
          <a:bodyPr>
            <a:normAutofit/>
          </a:bodyPr>
          <a:lstStyle/>
          <a:p>
            <a:r>
              <a:rPr lang="en-IN" sz="3600" b="0" i="0" dirty="0">
                <a:solidFill>
                  <a:srgbClr val="610B4B"/>
                </a:solidFill>
                <a:effectLst/>
                <a:latin typeface="erdana"/>
              </a:rPr>
              <a:t>VI. AUC</a:t>
            </a:r>
            <a:r>
              <a:rPr lang="en-IN" sz="1800" b="0" i="0" dirty="0">
                <a:solidFill>
                  <a:srgbClr val="610B4B"/>
                </a:solidFill>
                <a:effectLst/>
                <a:latin typeface="erdana"/>
              </a:rPr>
              <a:t>(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Area Under Curve</a:t>
            </a:r>
            <a:r>
              <a:rPr lang="en-IN" sz="1800" b="0" i="0" dirty="0">
                <a:solidFill>
                  <a:srgbClr val="610B4B"/>
                </a:solidFill>
                <a:effectLst/>
                <a:latin typeface="erdana"/>
              </a:rPr>
              <a:t>)  </a:t>
            </a:r>
            <a:r>
              <a:rPr lang="en-IN" sz="3600" b="0" i="0" dirty="0">
                <a:solidFill>
                  <a:srgbClr val="610B4B"/>
                </a:solidFill>
                <a:effectLst/>
                <a:latin typeface="erdana"/>
              </a:rPr>
              <a:t>-ROC</a:t>
            </a:r>
            <a:r>
              <a:rPr lang="en-IN" sz="3600" b="0" i="0" dirty="0">
                <a:solidFill>
                  <a:srgbClr val="333333"/>
                </a:solidFill>
                <a:effectLst/>
                <a:latin typeface="inter-regular"/>
              </a:rPr>
              <a:t> (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Receiver Operating Characteristic curve)</a:t>
            </a:r>
            <a:r>
              <a:rPr lang="en-IN" sz="3600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sz="3600" b="1" i="1" dirty="0">
                <a:solidFill>
                  <a:srgbClr val="333333"/>
                </a:solidFill>
                <a:effectLst/>
                <a:latin typeface="inter-bold"/>
              </a:rPr>
              <a:t> </a:t>
            </a: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/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DAFBD5-67DD-FA0F-51B5-E2A1CB18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320800"/>
            <a:ext cx="11099800" cy="4927599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Used to visualize the performance of the classification model on charts</a:t>
            </a:r>
          </a:p>
          <a:p>
            <a:r>
              <a:rPr lang="en-US" b="1" i="1" dirty="0">
                <a:solidFill>
                  <a:srgbClr val="333333"/>
                </a:solidFill>
                <a:effectLst/>
                <a:latin typeface="inter-bold"/>
              </a:rPr>
              <a:t>ROC 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b="1" i="1" dirty="0">
                <a:solidFill>
                  <a:srgbClr val="333333"/>
                </a:solidFill>
                <a:effectLst/>
                <a:latin typeface="inter-bold"/>
              </a:rPr>
              <a:t>represents a graph to show the performance of a classification model at different threshold levels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curve is plotted between two parameters, which are: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True Positive Rate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False Positive Rate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6238D5A-3183-BA7D-8BCA-58465301C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 t="52000" r="37333" b="12740"/>
          <a:stretch/>
        </p:blipFill>
        <p:spPr>
          <a:xfrm>
            <a:off x="3373120" y="4216400"/>
            <a:ext cx="5445760" cy="24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904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6DF51FB-888C-E1E3-E9AA-BD2018859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83" t="17185" r="25750" b="5777"/>
          <a:stretch/>
        </p:blipFill>
        <p:spPr>
          <a:xfrm>
            <a:off x="274320" y="111760"/>
            <a:ext cx="1176528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039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B550783-157D-2C85-C199-E085110E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50" t="29629" r="25833" b="22371"/>
          <a:stretch/>
        </p:blipFill>
        <p:spPr>
          <a:xfrm>
            <a:off x="111760" y="243840"/>
            <a:ext cx="11826240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543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4A6E274-9B37-DF4B-17A5-FEED27121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67" t="19852" r="26916" b="13926"/>
          <a:stretch/>
        </p:blipFill>
        <p:spPr>
          <a:xfrm>
            <a:off x="0" y="254000"/>
            <a:ext cx="5953760" cy="675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433234F-2B61-2722-CE9D-8322F8B7AC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17" t="23851" r="31333" b="19704"/>
          <a:stretch/>
        </p:blipFill>
        <p:spPr>
          <a:xfrm>
            <a:off x="6360160" y="1066800"/>
            <a:ext cx="5334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960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BF6531-E3CE-5A44-2F95-61B44764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/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Performance Metrics for Regression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58D3A0-C7BC-1698-4CC7-2E349DFA8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982344"/>
            <a:ext cx="10515600" cy="5723255"/>
          </a:xfrm>
        </p:spPr>
        <p:txBody>
          <a:bodyPr/>
          <a:lstStyle/>
          <a:p>
            <a:pPr marL="0" indent="0" algn="just">
              <a:buNone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P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opular metrics that are used to evaluate the performance of Regression models.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Mean Absolute Error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Mean Squared Error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R2 Score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Adjusted R2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4022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E7410-498A-AC1D-21C8-1436F26D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>
            <a:normAutofit fontScale="90000"/>
          </a:bodyPr>
          <a:lstStyle/>
          <a:p>
            <a:r>
              <a:rPr lang="es-ES" b="0" i="0" dirty="0">
                <a:solidFill>
                  <a:srgbClr val="610B4B"/>
                </a:solidFill>
                <a:effectLst/>
                <a:latin typeface="erdana"/>
              </a:rPr>
              <a:t>I. Mean Absolute Error (MAE)</a:t>
            </a:r>
            <a:br>
              <a:rPr lang="es-E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35E82B-8E48-C5E0-3A8B-31769911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20" y="117856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Mean Absolute Error or MAE is one of the simplest metrics, which measures the absolute difference between actual and predicted values, where absolute means taking a number as Positive.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It is basically the sum of average of the absolute difference between the predicted and actual values.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with MAE, we can get an idea of how wrong the predictions were</a:t>
            </a:r>
            <a:r>
              <a:rPr lang="en-US" dirty="0">
                <a:solidFill>
                  <a:srgbClr val="000000"/>
                </a:solidFill>
                <a:latin typeface="Nunito" panose="020B0604020202020204" pitchFamily="2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Nunito" panose="020B0604020202020204" pitchFamily="2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Y is the Actual outcome, Y' is the predicted outcome, and N is the total number of data points.</a:t>
            </a:r>
            <a:endParaRPr lang="en-US" dirty="0">
              <a:solidFill>
                <a:srgbClr val="000000"/>
              </a:solidFill>
              <a:latin typeface="Nunito" panose="020B0604020202020204" pitchFamily="2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430DA30-A605-EE5B-7A2D-EDC5DEC19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3767772"/>
            <a:ext cx="40767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2370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C64B27-6C11-5C7A-F86D-69C370BB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II. Mean Square Error (MSE)</a:t>
            </a:r>
            <a:br>
              <a:rPr lang="en-IN" b="0" i="0" dirty="0">
                <a:effectLst/>
                <a:latin typeface="Heebo" panose="020B0604020202020204" pitchFamily="2" charset="-79"/>
                <a:cs typeface="Heebo" panose="020B0604020202020204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1733E3-1062-DBF0-5A1C-BBF23A5BA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measures the average of the Squared difference between predicted values and the actual value given by the model.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Since in MSE, errors are squared, therefore it only assumes non-negative values, and it is usually positive and non-zero.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Moreover, due to squared differences, it penalizes small errors also, and hence it leads to over-estimation of how bad the model is.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MSE is a much-preferred metric compared to other regression metrics as it is differentiable and hence optimized better.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668614-25A9-0A8A-E104-FA2B23AB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92" y="4200524"/>
            <a:ext cx="5871528" cy="88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992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DB65D-7B7E-561D-801B-5223DA06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CA7FDB-5E45-434A-106C-70089594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b="1" i="1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b="1" i="1" dirty="0">
              <a:solidFill>
                <a:srgbClr val="333333"/>
              </a:solidFill>
              <a:effectLst/>
              <a:latin typeface="inter-bold"/>
            </a:endParaRPr>
          </a:p>
          <a:p>
            <a:endParaRPr lang="en-US" b="1" i="1" dirty="0">
              <a:solidFill>
                <a:srgbClr val="333333"/>
              </a:solidFill>
              <a:effectLst/>
              <a:latin typeface="inter-bold"/>
            </a:endParaRPr>
          </a:p>
          <a:p>
            <a:r>
              <a:rPr lang="en-US" b="1" i="1" dirty="0">
                <a:solidFill>
                  <a:srgbClr val="333333"/>
                </a:solidFill>
                <a:effectLst/>
                <a:latin typeface="inter-bold"/>
              </a:rPr>
              <a:t>To evaluate the performance or quality of the model, different metrics are used, and these metrics are known as performance metrics or evaluation metrics.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These performance metrics help us understand how well our model has performed for the given data.</a:t>
            </a:r>
            <a:endParaRPr lang="en-IN" dirty="0"/>
          </a:p>
        </p:txBody>
      </p:sp>
      <p:pic>
        <p:nvPicPr>
          <p:cNvPr id="4" name="Picture 2" descr="Performance Metrics in Machine Learning">
            <a:extLst>
              <a:ext uri="{FF2B5EF4-FFF2-40B4-BE49-F238E27FC236}">
                <a16:creationId xmlns:a16="http://schemas.microsoft.com/office/drawing/2014/main" xmlns="" id="{A9BD1D74-E4BB-F85F-F87A-D0024451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338"/>
            <a:ext cx="12192000" cy="390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47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90F2D8-BFDF-8634-C709-E9FB038A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III. R Squared Score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4A9324-F738-8C44-FF70-26899720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975360"/>
            <a:ext cx="11353800" cy="527304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 squared error is also known as Coefficient of Determination, which is another popular metric used for Regression model evaluation.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R-squared metric enables us to compare our model with a constant baseline to determine the performance of the model.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To select the constant baseline, we need to take the mean of the data and draw the line at the mean.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R squared score will always be less than or equal to 1 without concerning if the values are too large or small.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In the above equation, numerator is MSE and the denominator is the variance in 𝑌 values.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D12E86E-60BE-53B5-F337-A91C44BE5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35" y="4348799"/>
            <a:ext cx="4057650" cy="695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409AD86-B5BB-A364-3069-AC1CAD8F0D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83" t="45778" r="52167" b="41926"/>
          <a:stretch/>
        </p:blipFill>
        <p:spPr>
          <a:xfrm>
            <a:off x="5852160" y="4274980"/>
            <a:ext cx="2590800" cy="8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080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BE12B6D-3805-2CBA-00BC-29001A076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4" t="16000" r="26166" b="7259"/>
          <a:stretch/>
        </p:blipFill>
        <p:spPr>
          <a:xfrm>
            <a:off x="91440" y="0"/>
            <a:ext cx="11785600" cy="67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719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A61148-87D0-915F-815D-504DB01B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Performance Metrics for Classification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D3BB23-C9C4-8141-FF24-E6303F27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/>
          </a:bodyPr>
          <a:lstStyle/>
          <a:p>
            <a:r>
              <a:rPr lang="en-US" dirty="0"/>
              <a:t>To evaluate the performance of a classification model, different metrics are used, and some of them are as follows:</a:t>
            </a:r>
          </a:p>
          <a:p>
            <a:endParaRPr lang="en-US" dirty="0"/>
          </a:p>
          <a:p>
            <a:r>
              <a:rPr lang="en-US" dirty="0" smtClean="0"/>
              <a:t>Confusion Matrix</a:t>
            </a:r>
          </a:p>
          <a:p>
            <a:r>
              <a:rPr lang="en-US" dirty="0" smtClean="0"/>
              <a:t>Accuracy</a:t>
            </a:r>
            <a:endParaRPr lang="en-US" dirty="0"/>
          </a:p>
          <a:p>
            <a:r>
              <a:rPr lang="en-US" dirty="0"/>
              <a:t>Precision</a:t>
            </a:r>
          </a:p>
          <a:p>
            <a:r>
              <a:rPr lang="en-US" dirty="0"/>
              <a:t>Recall</a:t>
            </a:r>
          </a:p>
          <a:p>
            <a:r>
              <a:rPr lang="en-US" dirty="0"/>
              <a:t>F-Score</a:t>
            </a:r>
          </a:p>
          <a:p>
            <a:r>
              <a:rPr lang="en-US" dirty="0"/>
              <a:t>AUC(Area Under the Curve)-ROC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798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3E9C8-920C-836C-6B62-02D8B541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>
            <a:normAutofit fontScale="90000"/>
          </a:bodyPr>
          <a:lstStyle/>
          <a:p>
            <a:r>
              <a:rPr lang="en-IN" b="0" i="0" dirty="0" smtClean="0">
                <a:solidFill>
                  <a:srgbClr val="610B4B"/>
                </a:solidFill>
                <a:effectLst/>
                <a:latin typeface="erdana"/>
              </a:rPr>
              <a:t>I</a:t>
            </a: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. Confusion Matrix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4EFE0-4CA2-8741-B53E-03902C08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6942"/>
            <a:ext cx="10515600" cy="6001058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confusion matrix is a tabular representation of prediction outcomes of any binary classifier, which is used to describe the performance of the classification model on a set of test data when true values are known.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 the matrix, columns are for the prediction values, and rows specify the Actual values.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 this example, the total number of predictions are 165, out of which 110 time predicted yes, whereas 55 times predicted No.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pic>
        <p:nvPicPr>
          <p:cNvPr id="4098" name="Picture 2" descr="Performance Metrics in Machine Learning">
            <a:extLst>
              <a:ext uri="{FF2B5EF4-FFF2-40B4-BE49-F238E27FC236}">
                <a16:creationId xmlns:a16="http://schemas.microsoft.com/office/drawing/2014/main" xmlns="" id="{C84162A9-1ACD-3FA1-8FD4-C768D3454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00262"/>
            <a:ext cx="75438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354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3E9C8-920C-836C-6B62-02D8B541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908"/>
            <a:ext cx="10515600" cy="782955"/>
          </a:xfrm>
        </p:spPr>
        <p:txBody>
          <a:bodyPr/>
          <a:lstStyle/>
          <a:p>
            <a:r>
              <a:rPr lang="en-US" dirty="0"/>
              <a:t>Confusion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4EFE0-4CA2-8741-B53E-03902C08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60"/>
            <a:ext cx="10515600" cy="4636454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True Positive(TP):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In this case, the prediction outcome is true, and it is true in reality, also.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True Negative(TN): in this case, the prediction outcome is false, and it is false in reality, also.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False Positive(FP): In this case, prediction outcomes are true, but they are false in actuality.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False Negative(FN): In this case, predictions are false, and they are true in actuality.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044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e guide to confusion matrix terminology">
            <a:extLst>
              <a:ext uri="{FF2B5EF4-FFF2-40B4-BE49-F238E27FC236}">
                <a16:creationId xmlns:a16="http://schemas.microsoft.com/office/drawing/2014/main" xmlns="" id="{500E10C0-F377-BB42-1CAA-EBFC55476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06400"/>
            <a:ext cx="10901680" cy="622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1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3E9C8-920C-836C-6B62-02D8B541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smtClean="0">
                <a:solidFill>
                  <a:srgbClr val="610B4B"/>
                </a:solidFill>
                <a:effectLst/>
                <a:latin typeface="erdana"/>
              </a:rPr>
              <a:t>II</a:t>
            </a: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. Accuracy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4EFE0-4CA2-8741-B53E-03902C08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7906"/>
            <a:ext cx="12304233" cy="10859422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accuracy metric is one of the simplest Classification metrics to implement, and it can be determined as the number of correct predictions to the total number of predictions.</a:t>
            </a:r>
          </a:p>
          <a:p>
            <a:endParaRPr lang="en-IN" dirty="0"/>
          </a:p>
          <a:p>
            <a:endParaRPr lang="en-IN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To implement an accuracy metric, we can compare ground truth and predicted values in a loop, or we can also use the scikit-learn module for this.</a:t>
            </a: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 is suitable only for cases where an equal number of samples belong to each class.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good to use the Accuracy metric when the target variable classes in data are approximately balanced. For example, if 60% of classes in a fruit image dataset are of Apple, 40% are Mango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8349" y="2316698"/>
            <a:ext cx="4080006" cy="79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403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538DA6-DD6B-A589-1870-DB5644C3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918"/>
            <a:ext cx="10515600" cy="376237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III. Precision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3EB552-E372-67BF-28CC-FCE15570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1002664"/>
            <a:ext cx="10515600" cy="5093335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precision metric is used to overcome the limitation of Accuracy.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precision determines the proportion of positive prediction that was actually correct.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It can be calculated as the True Positive or predictions that are actually true to the total positive predictions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used in document retrievals, may be defined as the number of correct documents returned by our ML model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07804D-FE12-BCBB-4AD8-5466361F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3429000"/>
            <a:ext cx="5669279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7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3E9C8-920C-836C-6B62-02D8B541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5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IV. Recall or Sensitivity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84EFE0-4CA2-8741-B53E-03902C08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962025"/>
            <a:ext cx="10515600" cy="553085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anose="020B0604020202020204" pitchFamily="2" charset="0"/>
              </a:rPr>
              <a:t>Recall may be defined as the number of positives returned by our ML model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1" dirty="0">
                <a:solidFill>
                  <a:srgbClr val="333333"/>
                </a:solidFill>
                <a:effectLst/>
                <a:latin typeface="inter-bold"/>
              </a:rPr>
              <a:t>recall measures the model's ability to detect positive samples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higher the recall, the more positive samples detected.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can be calculated as True Positive or predictions that are actually true to the total number of positives, either correctly predicted as positive or incorrectly predicted as negative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6A74E6-85D5-C0B4-B2F3-FAD5E0593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4490720"/>
            <a:ext cx="6210935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811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792</Words>
  <Application>Microsoft Office PowerPoint</Application>
  <PresentationFormat>Custom</PresentationFormat>
  <Paragraphs>100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PERFORMANCE METRICS IN MACHINE LEARNING</vt:lpstr>
      <vt:lpstr>Slide 2</vt:lpstr>
      <vt:lpstr>Performance Metrics for Classification </vt:lpstr>
      <vt:lpstr>I. Confusion Matrix </vt:lpstr>
      <vt:lpstr>Confusion Matrix</vt:lpstr>
      <vt:lpstr>Slide 6</vt:lpstr>
      <vt:lpstr>II. Accuracy </vt:lpstr>
      <vt:lpstr>III. Precision </vt:lpstr>
      <vt:lpstr>IV. Recall or Sensitivity </vt:lpstr>
      <vt:lpstr>When to use Precision and Recall? </vt:lpstr>
      <vt:lpstr>Slide 11</vt:lpstr>
      <vt:lpstr>V. F-Scores </vt:lpstr>
      <vt:lpstr>VI. AUC(Area Under Curve)  -ROC (Receiver Operating Characteristic curve)   </vt:lpstr>
      <vt:lpstr>Slide 14</vt:lpstr>
      <vt:lpstr>Slide 15</vt:lpstr>
      <vt:lpstr>Slide 16</vt:lpstr>
      <vt:lpstr> Performance Metrics for Regression </vt:lpstr>
      <vt:lpstr>I. Mean Absolute Error (MAE) </vt:lpstr>
      <vt:lpstr>II. Mean Square Error (MSE) </vt:lpstr>
      <vt:lpstr>III. R Squared Score 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METRICS IN MACHINE LEARNING</dc:title>
  <dc:creator>Ayisha Noori</dc:creator>
  <cp:lastModifiedBy>Komal Napa</cp:lastModifiedBy>
  <cp:revision>10</cp:revision>
  <dcterms:created xsi:type="dcterms:W3CDTF">2022-10-25T08:12:24Z</dcterms:created>
  <dcterms:modified xsi:type="dcterms:W3CDTF">2023-08-19T04:49:51Z</dcterms:modified>
</cp:coreProperties>
</file>