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12" r:id="rId3"/>
    <p:sldId id="405" r:id="rId4"/>
    <p:sldId id="381" r:id="rId5"/>
    <p:sldId id="382" r:id="rId6"/>
    <p:sldId id="383" r:id="rId7"/>
    <p:sldId id="384" r:id="rId8"/>
    <p:sldId id="402" r:id="rId9"/>
    <p:sldId id="403" r:id="rId10"/>
    <p:sldId id="386" r:id="rId11"/>
    <p:sldId id="390" r:id="rId12"/>
    <p:sldId id="409" r:id="rId13"/>
    <p:sldId id="404" r:id="rId14"/>
    <p:sldId id="411" r:id="rId15"/>
    <p:sldId id="406" r:id="rId16"/>
    <p:sldId id="407" r:id="rId17"/>
    <p:sldId id="408" r:id="rId18"/>
    <p:sldId id="4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2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mal Kumar N" userId="e87df583-e536-4a98-8f2c-c16ea76d5248" providerId="ADAL" clId="{B8A85ABE-5AFF-47EE-A588-43BAC551D4DD}"/>
    <pc:docChg chg="modSld">
      <pc:chgData name="Komal Kumar N" userId="e87df583-e536-4a98-8f2c-c16ea76d5248" providerId="ADAL" clId="{B8A85ABE-5AFF-47EE-A588-43BAC551D4DD}" dt="2023-08-03T04:31:59.590" v="0"/>
      <pc:docMkLst>
        <pc:docMk/>
      </pc:docMkLst>
      <pc:sldChg chg="delSp">
        <pc:chgData name="Komal Kumar N" userId="e87df583-e536-4a98-8f2c-c16ea76d5248" providerId="ADAL" clId="{B8A85ABE-5AFF-47EE-A588-43BAC551D4DD}" dt="2023-08-03T04:31:59.590" v="0"/>
        <pc:sldMkLst>
          <pc:docMk/>
          <pc:sldMk cId="0" sldId="256"/>
        </pc:sldMkLst>
        <pc:spChg chg="del">
          <ac:chgData name="Komal Kumar N" userId="e87df583-e536-4a98-8f2c-c16ea76d5248" providerId="ADAL" clId="{B8A85ABE-5AFF-47EE-A588-43BAC551D4DD}" dt="2023-08-03T04:31:59.590" v="0"/>
          <ac:spMkLst>
            <pc:docMk/>
            <pc:sldMk cId="0" sldId="256"/>
            <ac:spMk id="2" creationId="{41EF0090-3535-E93F-B20F-156F3A7FEA8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0622-F70D-4ED9-8ECC-00B15EDE0E5D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08387-BBE2-4514-ACBC-68AD0C8BD1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934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D5A9DE64-970F-91BF-A89F-CC416687B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DB4386-87FD-47BE-B6CE-04D041F19E2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70113CD1-BE6D-C926-4714-6E7F24BE6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46C692EE-B151-4A15-CD3A-612E2ED94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19A70774-8C51-598D-CA44-A0C85369E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E4BFFE-EA5F-4C4D-AC0E-1887D3C47B5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5DBE4D83-0094-3652-915F-87758017DA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485F6A1B-516C-ED86-3065-C6A9507E0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4A267A25-63C8-012F-4D18-5F6E364D23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927E52-2A82-4506-947E-7771D66155F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E5BB1BA4-8D05-9001-BA95-5570946E1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D4A1E386-C9F5-6437-90EF-B3A428031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819588D1-5242-33BF-C6F8-EF5C3E8EF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192A8-3ACB-421D-A273-11CBB76D55D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ABE53A4C-9F94-4198-A7AF-DBE0881D8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47C1C9F7-1112-1C39-3630-1716AC029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08387-BBE2-4514-ACBC-68AD0C8BD187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564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FB2FD-C41C-F0F3-C328-34045F5A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813F8F-26EE-6EAF-6EE6-F1DCA4EE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E1A3DD-0AB1-59F8-F661-C4B63B45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1DCF97-975A-F089-45F1-B3FD9C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A5AE1A-A485-DD30-DA5F-3D495BE4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01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9C08F-0048-E32D-BDB4-5DB3997D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B64742-7884-7CF8-A175-6A36A08D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73B1EE-ED03-5FC0-5C7D-F700FA12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8AA8EF-B223-59FF-47DC-16A68116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4F1F39-DD32-DA56-9BC1-47BBB87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787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C1FD5E-C549-BDFB-12E8-C823027D9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0D3B5E-AB42-D2D6-3BF3-295787DD9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DD6D60-3B64-8CFF-2677-66419ADD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BE8FAA-08CD-513A-C2B3-2408D6A7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106CB5-6D5F-DF9A-D2D7-56E0C84A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465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DD8E9-5E9E-FD31-27FC-4C42214E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1B733A-F3BF-52DA-073F-F2264F8D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87B6EE-B68F-F742-88E2-CA8D32D9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588AAC-18CA-21BB-B6E4-764A2AF1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FB7E08-742C-8E5A-5CD0-A4D20DAA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377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7191-91EF-6673-CBFD-FDA7400E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303DA3-D5C7-8B67-8A4E-0AEF4D45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E84B04-A270-23CE-AB91-1CE44387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D280C6-FFEB-6B5D-3418-498017B2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E2D859-E11F-B419-C7C4-73BDC5A8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47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CD17E-72B8-F118-DAF6-E66E5DF7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A32B0-CEBF-26A2-6CBE-A8040B69B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1214D8-AABA-2631-CE7A-1F11D5509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2B320B-E5B6-DB5D-0CE2-315555B6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1A3DA8-2101-598C-2572-687E87E6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B0548D-AE21-6E2E-EA56-14EE96AB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464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F6CB9-48FE-67C7-CF30-F4C4B502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A2197E-600A-DC9A-E7D8-1802A1908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B85BDA-7178-C540-F5CC-1D7D16D9E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4F9144-44DD-5B33-CEFC-531F91F3D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207F34-8C52-07DE-06E5-256168D1F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76755E-7DEA-7540-FFBC-71D7DBA2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1F3E706-87FF-71C2-A47E-E0888153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7AF35C-BEF9-C1E2-156A-4BB9DE97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357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CC7F6-984A-9993-669E-52FD1790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5A9F00-3E3F-8B85-4847-9137FF9F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AED82C-39CA-2829-8053-0F29013A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C108CD-E2DA-E87C-02F1-83712CEF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26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11B54D-AC4B-716C-55AC-A1DD710A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22B60CD-AED6-0C4B-0799-D442A7B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FD9F5-86BF-2E2B-0A51-04A61FD8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234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D00E4-234E-32E1-FC60-E518AC0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662B6-AC6F-96EB-C448-76FFB8F3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BCE661-F200-3465-CFEA-5D525E25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3DDFCB-EC47-AC07-2A60-1C6B6F0A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466330-4F7E-C7C5-23C3-734A4594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0A9788-1188-1783-EDFA-426AB297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900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7C283-A084-73DC-6518-21FF5DD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680A87-065A-BE15-CC33-2327B981C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314698-39E5-10D7-BB1F-6B77B63AC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D75971-C753-DBCF-93F8-4046DC0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B8A6FC-F805-18F7-8E3F-57E6ABD6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EE854B-8041-6960-07B4-D4C7BC1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762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15E699-0D7C-FA19-4B64-65DF6ADD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921F1D-90D3-59C1-8C02-9F48869B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617C63-A3AE-925C-FE6E-3169B2EDE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8EA4-149C-48F5-9B7E-192DA962976C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EE4E9E-5A39-AD03-DDE4-FD972905C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027E01-6673-7037-904E-3667FB0B5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1240-8989-4F3D-A8D3-69B058BDD4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314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parating-hyperplanes-in-svm/" TargetMode="External"/><Relationship Id="rId2" Type="http://schemas.openxmlformats.org/officeDocument/2006/relationships/hyperlink" Target="https://www.geeksforgeeks.org/supervised-unsupervised-learn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71814539-8993-1F62-A03E-AD5FD922EB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4480" y="1747520"/>
            <a:ext cx="11145520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dirty="0">
                <a:solidFill>
                  <a:srgbClr val="002060"/>
                </a:solidFill>
                <a:latin typeface="Algerian" panose="04020705040A02060702" pitchFamily="82" charset="0"/>
              </a:rPr>
              <a:t>Support Vector Machines (SVM) </a:t>
            </a:r>
            <a:br>
              <a:rPr lang="en-US" altLang="en-US" sz="4800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altLang="en-US" sz="4800" dirty="0">
                <a:solidFill>
                  <a:srgbClr val="002060"/>
                </a:solidFill>
                <a:latin typeface="Algerian" panose="04020705040A02060702" pitchFamily="82" charset="0"/>
              </a:rPr>
              <a:t>&amp; </a:t>
            </a:r>
            <a:br>
              <a:rPr lang="en-US" altLang="en-US" sz="4800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altLang="en-US" sz="4800" dirty="0">
                <a:solidFill>
                  <a:srgbClr val="002060"/>
                </a:solidFill>
                <a:latin typeface="Algerian" panose="04020705040A02060702" pitchFamily="82" charset="0"/>
              </a:rPr>
              <a:t>SVM Classification</a:t>
            </a:r>
          </a:p>
        </p:txBody>
      </p:sp>
    </p:spTree>
  </p:cSld>
  <p:clrMapOvr>
    <a:masterClrMapping/>
  </p:clrMapOvr>
  <p:transition advTm="1771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B6806FD6-5253-6F78-B01B-B0F9A2E89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19858"/>
            <a:ext cx="10515600" cy="864392"/>
          </a:xfrm>
        </p:spPr>
        <p:txBody>
          <a:bodyPr/>
          <a:lstStyle/>
          <a:p>
            <a:pPr eaLnBrk="1" hangingPunct="1"/>
            <a:r>
              <a:rPr lang="en-US" altLang="en-US" dirty="0"/>
              <a:t>Linear SVMs Mathematically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A79A9EBE-809F-1CED-190A-4B1FCB824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320" y="826611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Then we can formulate the </a:t>
            </a:r>
            <a:r>
              <a:rPr lang="en-US" altLang="en-US" i="1" dirty="0"/>
              <a:t>quadratic optimization problem: 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endParaRPr lang="en-US" altLang="en-US" i="1" dirty="0"/>
          </a:p>
          <a:p>
            <a:pPr eaLnBrk="1" hangingPunct="1"/>
            <a:endParaRPr lang="en-US" altLang="en-US" i="1" dirty="0"/>
          </a:p>
          <a:p>
            <a:pPr eaLnBrk="1" hangingPunct="1"/>
            <a:endParaRPr lang="en-US" altLang="en-US" i="1" dirty="0"/>
          </a:p>
          <a:p>
            <a:pPr eaLnBrk="1" hangingPunct="1"/>
            <a:endParaRPr lang="en-US" altLang="en-US" i="1" dirty="0"/>
          </a:p>
          <a:p>
            <a:pPr eaLnBrk="1" hangingPunct="1">
              <a:buFontTx/>
              <a:buNone/>
            </a:pPr>
            <a:r>
              <a:rPr lang="en-US" altLang="en-US" dirty="0"/>
              <a:t>Which can be reformulated as: 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xmlns="" id="{A0641815-A096-3D28-9A03-DEECC1EA4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019301"/>
            <a:ext cx="5886450" cy="157797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Find </a:t>
            </a:r>
            <a:r>
              <a:rPr lang="en-US" altLang="en-US" b="1" dirty="0"/>
              <a:t>w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                is maximized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and for all (</a:t>
            </a:r>
            <a:r>
              <a:rPr lang="en-US" altLang="en-US" b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</a:t>
            </a:r>
            <a:r>
              <a:rPr lang="en-US" altLang="en-US" i="1" dirty="0" err="1"/>
              <a:t>i</a:t>
            </a:r>
            <a:r>
              <a:rPr lang="en-US" altLang="en-US" dirty="0"/>
              <a:t>=1..</a:t>
            </a:r>
            <a:r>
              <a:rPr lang="en-US" altLang="en-US" i="1" dirty="0"/>
              <a:t>n</a:t>
            </a:r>
            <a:r>
              <a:rPr lang="en-US" altLang="en-US" dirty="0"/>
              <a:t> :     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(</a:t>
            </a:r>
            <a:r>
              <a:rPr lang="en-US" altLang="en-US" b="1" dirty="0" err="1"/>
              <a:t>w</a:t>
            </a:r>
            <a:r>
              <a:rPr lang="en-US" altLang="en-US" b="1" baseline="30000" dirty="0" err="1"/>
              <a:t>T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+ </a:t>
            </a:r>
            <a:r>
              <a:rPr lang="en-US" altLang="en-US" i="1" dirty="0"/>
              <a:t>b)</a:t>
            </a:r>
            <a:r>
              <a:rPr lang="en-US" altLang="en-US" b="1" dirty="0"/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≥ </a:t>
            </a:r>
            <a:r>
              <a:rPr lang="en-US" altLang="en-US" dirty="0"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xmlns="" id="{7DD6DEFF-D764-59F9-5D33-3A0BD0C3A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2457451"/>
          <a:ext cx="808038" cy="690563"/>
        </p:xfrm>
        <a:graphic>
          <a:graphicData uri="http://schemas.openxmlformats.org/presentationml/2006/ole">
            <p:oleObj spid="_x0000_s3074" name="Equation" r:id="rId3" imgW="520474" imgH="444307" progId="Equation.3">
              <p:embed/>
            </p:oleObj>
          </a:graphicData>
        </a:graphic>
      </p:graphicFrame>
      <p:sp>
        <p:nvSpPr>
          <p:cNvPr id="15366" name="Text Box 6">
            <a:extLst>
              <a:ext uri="{FF2B5EF4-FFF2-40B4-BE49-F238E27FC236}">
                <a16:creationId xmlns:a16="http://schemas.microsoft.com/office/drawing/2014/main" xmlns="" id="{927B5E6D-1C93-0FCD-1ECA-090188A56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4295776"/>
            <a:ext cx="6438900" cy="157797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Find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en-US" b="1">
                <a:cs typeface="Times New Roman" panose="02020603050405020304" pitchFamily="18" charset="0"/>
              </a:rPr>
              <a:t>Φ</a:t>
            </a:r>
            <a:r>
              <a:rPr lang="en-US" altLang="en-US">
                <a:cs typeface="Times New Roman" panose="02020603050405020304" pitchFamily="18" charset="0"/>
              </a:rPr>
              <a:t>(</a:t>
            </a:r>
            <a:r>
              <a:rPr lang="en-US" altLang="en-US" b="1">
                <a:cs typeface="Times New Roman" panose="02020603050405020304" pitchFamily="18" charset="0"/>
              </a:rPr>
              <a:t>w</a:t>
            </a:r>
            <a:r>
              <a:rPr lang="en-US" altLang="en-US">
                <a:cs typeface="Times New Roman" panose="02020603050405020304" pitchFamily="18" charset="0"/>
              </a:rPr>
              <a:t>)</a:t>
            </a:r>
            <a:r>
              <a:rPr lang="en-US" altLang="en-US" b="1">
                <a:cs typeface="Times New Roman" panose="02020603050405020304" pitchFamily="18" charset="0"/>
              </a:rPr>
              <a:t> = ||w||</a:t>
            </a:r>
            <a:r>
              <a:rPr lang="en-US" altLang="en-US" baseline="30000"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=</a:t>
            </a:r>
            <a:r>
              <a:rPr lang="en-US" altLang="en-US" b="1"/>
              <a:t>w</a:t>
            </a:r>
            <a:r>
              <a:rPr lang="en-US" altLang="en-US" baseline="30000"/>
              <a:t>T</a:t>
            </a:r>
            <a:r>
              <a:rPr lang="en-US" altLang="en-US" b="1"/>
              <a:t>w</a:t>
            </a:r>
            <a:r>
              <a:rPr lang="en-US" altLang="en-US"/>
              <a:t>  is minimized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and for all 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), </a:t>
            </a:r>
            <a:r>
              <a:rPr lang="en-US" altLang="en-US" i="1"/>
              <a:t>i</a:t>
            </a:r>
            <a:r>
              <a:rPr lang="en-US" altLang="en-US"/>
              <a:t>=1..</a:t>
            </a:r>
            <a:r>
              <a:rPr lang="en-US" altLang="en-US" i="1"/>
              <a:t>n</a:t>
            </a:r>
            <a:r>
              <a:rPr lang="en-US" altLang="en-US"/>
              <a:t> :   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 (</a:t>
            </a: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 b="1"/>
              <a:t>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)</a:t>
            </a:r>
            <a:r>
              <a:rPr lang="en-US" altLang="en-US" b="1"/>
              <a:t> </a:t>
            </a:r>
            <a:r>
              <a:rPr lang="en-US" altLang="en-US" b="1">
                <a:cs typeface="Times New Roman" panose="02020603050405020304" pitchFamily="18" charset="0"/>
              </a:rPr>
              <a:t>≥ </a:t>
            </a:r>
            <a:r>
              <a:rPr lang="en-US" altLang="en-US"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0C03BFA4-0210-D3B4-B918-2F8911A08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6388" y="214314"/>
            <a:ext cx="10515600" cy="752474"/>
          </a:xfrm>
        </p:spPr>
        <p:txBody>
          <a:bodyPr/>
          <a:lstStyle/>
          <a:p>
            <a:pPr eaLnBrk="1" hangingPunct="1"/>
            <a:r>
              <a:rPr lang="en-US" altLang="en-US" dirty="0"/>
              <a:t>Soft Margin Classification  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xmlns="" id="{EA759BE0-47AC-223E-3633-436D96947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388" y="1001713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What if the training set is not linearly separable?</a:t>
            </a:r>
            <a:endParaRPr lang="en-US" altLang="en-US" i="1" dirty="0"/>
          </a:p>
          <a:p>
            <a:pPr eaLnBrk="1" hangingPunct="1"/>
            <a:r>
              <a:rPr lang="en-US" altLang="en-US" i="1" dirty="0"/>
              <a:t>Slack variables</a:t>
            </a:r>
            <a:r>
              <a:rPr lang="en-US" altLang="en-US" dirty="0"/>
              <a:t> </a:t>
            </a:r>
            <a:r>
              <a:rPr lang="el-GR" altLang="en-US" i="1" dirty="0">
                <a:cs typeface="Times New Roman" panose="02020603050405020304" pitchFamily="18" charset="0"/>
              </a:rPr>
              <a:t>ξ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can be added to allow misclassification of difficult or noisy examples, resulting margin called </a:t>
            </a:r>
            <a:r>
              <a:rPr lang="en-US" altLang="en-US" i="1" dirty="0"/>
              <a:t>soft</a:t>
            </a:r>
            <a:r>
              <a:rPr lang="en-US" altLang="en-US" dirty="0"/>
              <a:t>.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xmlns="" id="{A84E58CA-D5B4-5209-769B-F4028EE9E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0173" y="2697163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xmlns="" id="{D9111FB3-AB0F-5F4D-EDD4-187706B23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9538" y="57134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xmlns="" id="{366CF6EF-F59E-D66C-BEA5-ECEC2F68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354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3" name="AutoShape 7">
            <a:extLst>
              <a:ext uri="{FF2B5EF4-FFF2-40B4-BE49-F238E27FC236}">
                <a16:creationId xmlns:a16="http://schemas.microsoft.com/office/drawing/2014/main" xmlns="" id="{7476EDBD-8632-841B-FCAA-5BE9AFC0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3" y="390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4" name="AutoShape 8">
            <a:extLst>
              <a:ext uri="{FF2B5EF4-FFF2-40B4-BE49-F238E27FC236}">
                <a16:creationId xmlns:a16="http://schemas.microsoft.com/office/drawing/2014/main" xmlns="" id="{9192369D-F315-EC56-C4F1-AB751581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4446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5" name="AutoShape 9">
            <a:extLst>
              <a:ext uri="{FF2B5EF4-FFF2-40B4-BE49-F238E27FC236}">
                <a16:creationId xmlns:a16="http://schemas.microsoft.com/office/drawing/2014/main" xmlns="" id="{70682BA6-2701-C44E-F0CA-3160E327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490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6" name="AutoShape 10">
            <a:extLst>
              <a:ext uri="{FF2B5EF4-FFF2-40B4-BE49-F238E27FC236}">
                <a16:creationId xmlns:a16="http://schemas.microsoft.com/office/drawing/2014/main" xmlns="" id="{EECCBD3B-DF1A-3420-6C4D-30118434B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3303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xmlns="" id="{3963A316-69AE-DE7B-5D29-55B0DFCED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4217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xmlns="" id="{EBB8DA0E-D68D-9E8D-BD7F-7D60BB50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4370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9" name="AutoShape 13">
            <a:extLst>
              <a:ext uri="{FF2B5EF4-FFF2-40B4-BE49-F238E27FC236}">
                <a16:creationId xmlns:a16="http://schemas.microsoft.com/office/drawing/2014/main" xmlns="" id="{55B89D5E-F22A-49A9-EDE3-70425724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398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0" name="AutoShape 14">
            <a:extLst>
              <a:ext uri="{FF2B5EF4-FFF2-40B4-BE49-F238E27FC236}">
                <a16:creationId xmlns:a16="http://schemas.microsoft.com/office/drawing/2014/main" xmlns="" id="{521ED1ED-0B9B-0FE8-7160-CBB3290D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397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xmlns="" id="{23501D81-9D8F-C2F0-4B1E-CF44615E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490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xmlns="" id="{1467452E-ABE8-51D8-3A17-670B32B4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490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3" name="AutoShape 17">
            <a:extLst>
              <a:ext uri="{FF2B5EF4-FFF2-40B4-BE49-F238E27FC236}">
                <a16:creationId xmlns:a16="http://schemas.microsoft.com/office/drawing/2014/main" xmlns="" id="{2725CC23-CF14-83DE-5A4B-3C5293D2C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5424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4" name="AutoShape 18">
            <a:extLst>
              <a:ext uri="{FF2B5EF4-FFF2-40B4-BE49-F238E27FC236}">
                <a16:creationId xmlns:a16="http://schemas.microsoft.com/office/drawing/2014/main" xmlns="" id="{08A87B08-1DE9-770C-C9CF-8E67D2F3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13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5" name="AutoShape 19">
            <a:extLst>
              <a:ext uri="{FF2B5EF4-FFF2-40B4-BE49-F238E27FC236}">
                <a16:creationId xmlns:a16="http://schemas.microsoft.com/office/drawing/2014/main" xmlns="" id="{2A3D8EFD-40AC-02C9-1624-66BEBB09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47879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6" name="AutoShape 20">
            <a:extLst>
              <a:ext uri="{FF2B5EF4-FFF2-40B4-BE49-F238E27FC236}">
                <a16:creationId xmlns:a16="http://schemas.microsoft.com/office/drawing/2014/main" xmlns="" id="{0E248570-FB7E-1FAA-6FA3-52B52519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5132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xmlns="" id="{097FCD82-CD71-25ED-A99B-C91FF5AF2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217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xmlns="" id="{9285DFDD-F661-DC59-5688-867CF5F6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2705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9" name="AutoShape 23">
            <a:extLst>
              <a:ext uri="{FF2B5EF4-FFF2-40B4-BE49-F238E27FC236}">
                <a16:creationId xmlns:a16="http://schemas.microsoft.com/office/drawing/2014/main" xmlns="" id="{380DFA74-A84C-9C3A-7000-EEF057AC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2781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80" name="AutoShape 24">
            <a:extLst>
              <a:ext uri="{FF2B5EF4-FFF2-40B4-BE49-F238E27FC236}">
                <a16:creationId xmlns:a16="http://schemas.microsoft.com/office/drawing/2014/main" xmlns="" id="{0B9469CB-218A-E780-4DAB-728922FC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354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81" name="AutoShape 25">
            <a:extLst>
              <a:ext uri="{FF2B5EF4-FFF2-40B4-BE49-F238E27FC236}">
                <a16:creationId xmlns:a16="http://schemas.microsoft.com/office/drawing/2014/main" xmlns="" id="{E93B06AB-4E70-8FCF-0AB6-7D6616D7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39878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82" name="AutoShape 26">
            <a:extLst>
              <a:ext uri="{FF2B5EF4-FFF2-40B4-BE49-F238E27FC236}">
                <a16:creationId xmlns:a16="http://schemas.microsoft.com/office/drawing/2014/main" xmlns="" id="{3882E341-231C-CB40-5D7F-667868B3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694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83" name="AutoShape 27">
            <a:extLst>
              <a:ext uri="{FF2B5EF4-FFF2-40B4-BE49-F238E27FC236}">
                <a16:creationId xmlns:a16="http://schemas.microsoft.com/office/drawing/2014/main" xmlns="" id="{1F072BDE-313D-0B04-7002-0904075F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3773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8140" name="Line 28">
            <a:extLst>
              <a:ext uri="{FF2B5EF4-FFF2-40B4-BE49-F238E27FC236}">
                <a16:creationId xmlns:a16="http://schemas.microsoft.com/office/drawing/2014/main" xmlns="" id="{FD883032-519D-C075-BA3F-DA8460142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9614" y="27051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41" name="Line 29">
            <a:extLst>
              <a:ext uri="{FF2B5EF4-FFF2-40B4-BE49-F238E27FC236}">
                <a16:creationId xmlns:a16="http://schemas.microsoft.com/office/drawing/2014/main" xmlns="" id="{5BF72115-18C8-1794-5AF8-18C27800AE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4700" y="381000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42" name="Oval 30">
            <a:extLst>
              <a:ext uri="{FF2B5EF4-FFF2-40B4-BE49-F238E27FC236}">
                <a16:creationId xmlns:a16="http://schemas.microsoft.com/office/drawing/2014/main" xmlns="" id="{ED557028-8FBC-80C5-B3EE-758DBDFD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2430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8143" name="Oval 31">
            <a:extLst>
              <a:ext uri="{FF2B5EF4-FFF2-40B4-BE49-F238E27FC236}">
                <a16:creationId xmlns:a16="http://schemas.microsoft.com/office/drawing/2014/main" xmlns="" id="{BDF4E6B3-3E27-2BCA-0EF3-48652219B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71963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8144" name="Oval 32">
            <a:extLst>
              <a:ext uri="{FF2B5EF4-FFF2-40B4-BE49-F238E27FC236}">
                <a16:creationId xmlns:a16="http://schemas.microsoft.com/office/drawing/2014/main" xmlns="" id="{F13E8024-7618-39F6-8E34-3F1B9367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63" y="390683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8145" name="Line 33">
            <a:extLst>
              <a:ext uri="{FF2B5EF4-FFF2-40B4-BE49-F238E27FC236}">
                <a16:creationId xmlns:a16="http://schemas.microsoft.com/office/drawing/2014/main" xmlns="" id="{593CDC16-40E1-3AC9-FFF8-8CE48B03C9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30814" y="462438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46" name="Line 34">
            <a:extLst>
              <a:ext uri="{FF2B5EF4-FFF2-40B4-BE49-F238E27FC236}">
                <a16:creationId xmlns:a16="http://schemas.microsoft.com/office/drawing/2014/main" xmlns="" id="{68704354-3F39-CBCC-301E-0AABC420F8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83200" y="406241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47" name="Line 35">
            <a:extLst>
              <a:ext uri="{FF2B5EF4-FFF2-40B4-BE49-F238E27FC236}">
                <a16:creationId xmlns:a16="http://schemas.microsoft.com/office/drawing/2014/main" xmlns="" id="{D07F48AA-1688-28CB-3F35-BAB3C7A8A9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7764" y="288607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48" name="Line 36">
            <a:extLst>
              <a:ext uri="{FF2B5EF4-FFF2-40B4-BE49-F238E27FC236}">
                <a16:creationId xmlns:a16="http://schemas.microsoft.com/office/drawing/2014/main" xmlns="" id="{3EC4115E-2BD1-89C9-D72A-DE54604D0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4" y="252412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49" name="Line 37">
            <a:extLst>
              <a:ext uri="{FF2B5EF4-FFF2-40B4-BE49-F238E27FC236}">
                <a16:creationId xmlns:a16="http://schemas.microsoft.com/office/drawing/2014/main" xmlns="" id="{671899CC-0400-2EF0-4D27-6BDA58652F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49939" y="3208338"/>
            <a:ext cx="841375" cy="582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50" name="Line 38">
            <a:extLst>
              <a:ext uri="{FF2B5EF4-FFF2-40B4-BE49-F238E27FC236}">
                <a16:creationId xmlns:a16="http://schemas.microsoft.com/office/drawing/2014/main" xmlns="" id="{4F5ABD51-8FB7-3658-E8D8-3635CAE47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926" y="4064000"/>
            <a:ext cx="809625" cy="5778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51" name="Text Box 39">
            <a:extLst>
              <a:ext uri="{FF2B5EF4-FFF2-40B4-BE49-F238E27FC236}">
                <a16:creationId xmlns:a16="http://schemas.microsoft.com/office/drawing/2014/main" xmlns="" id="{318B2C69-6FCC-D258-6A3D-665AC9DB8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3603626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8152" name="Text Box 40">
            <a:extLst>
              <a:ext uri="{FF2B5EF4-FFF2-40B4-BE49-F238E27FC236}">
                <a16:creationId xmlns:a16="http://schemas.microsoft.com/office/drawing/2014/main" xmlns="" id="{448B1749-3C18-7257-ABE5-022234D36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4067176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8153" name="Oval 41">
            <a:extLst>
              <a:ext uri="{FF2B5EF4-FFF2-40B4-BE49-F238E27FC236}">
                <a16:creationId xmlns:a16="http://schemas.microsoft.com/office/drawing/2014/main" xmlns="" id="{2EBFD43A-38B0-7774-09F0-B4962F053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370840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8154" name="Oval 42">
            <a:extLst>
              <a:ext uri="{FF2B5EF4-FFF2-40B4-BE49-F238E27FC236}">
                <a16:creationId xmlns:a16="http://schemas.microsoft.com/office/drawing/2014/main" xmlns="" id="{B616DADD-27E7-48B7-37F7-F60CF423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3916364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51" grpId="0"/>
      <p:bldP spid="2181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78DAD00-A444-2A36-FB25-B67A1B7D5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412240"/>
            <a:ext cx="11653520" cy="5181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C56588B-32B7-6CA1-707C-F06925A9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161925"/>
            <a:ext cx="10916920" cy="884555"/>
          </a:xfrm>
        </p:spPr>
        <p:txBody>
          <a:bodyPr/>
          <a:lstStyle/>
          <a:p>
            <a:r>
              <a:rPr lang="en-US" dirty="0"/>
              <a:t>NON-LINEAR SVM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33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1CE83-4AF8-B134-0957-87E92EFA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E02167-5CE4-8D71-A886-2D12AC54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There are two different types of SVMs, each used for different things: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Simple SVM: Typically used for linear regression and classification problems.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Kernel SVM: Has more flexibility for non-linear data because you can add more features to fit a hyperplane instead of a two-dimensional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61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FCD171B-E6EC-5174-1333-5DA05B38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619760"/>
            <a:ext cx="11257280" cy="57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554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22F1E-062C-2DC9-2D5C-29B042C1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8255"/>
            <a:ext cx="10515600" cy="1325563"/>
          </a:xfrm>
        </p:spPr>
        <p:txBody>
          <a:bodyPr/>
          <a:lstStyle/>
          <a:p>
            <a:r>
              <a:rPr lang="en-IN" dirty="0"/>
              <a:t>SVM 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009499-3835-2A77-024A-58A5C59A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53330"/>
            <a:ext cx="10515600" cy="5360829"/>
          </a:xfrm>
        </p:spPr>
        <p:txBody>
          <a:bodyPr/>
          <a:lstStyle/>
          <a:p>
            <a:pPr algn="l" fontAlgn="base"/>
            <a:r>
              <a:rPr lang="en-US" b="1" i="0" dirty="0">
                <a:effectLst/>
                <a:latin typeface="-apple-system"/>
              </a:rPr>
              <a:t>Pros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Effective on datasets with multiple features, like financial or medical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Effective in cases where number of features is greater than the number of data points.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Uses a subset of training points in the decision function called support vectors which makes it memory efficient.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Different kernel functions can be specified for the decision function. You can use common kernels, but it's also possible to specify custom kernels.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4122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4A3D47-AA62-4809-EA01-6B4C7A38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"/>
            <a:ext cx="10515600" cy="1005840"/>
          </a:xfrm>
        </p:spPr>
        <p:txBody>
          <a:bodyPr/>
          <a:lstStyle/>
          <a:p>
            <a:r>
              <a:rPr lang="en-IN" dirty="0"/>
              <a:t>SVM 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56B82-CBB4-D439-107F-063C4D72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53331"/>
            <a:ext cx="10515600" cy="435133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If the number of features is a lot bigger than the number of data points, avoiding over-fitting when choosing kernel functions and regularization term is crucial.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A0A2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SVMs don't directly provide probability estimates. Those are calculated using an expensive five-fold cross-validation.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A0A2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Works best on small sample sets because of its high training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881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L | Underfitting and Overfitting - GeeksforGeeks">
            <a:extLst>
              <a:ext uri="{FF2B5EF4-FFF2-40B4-BE49-F238E27FC236}">
                <a16:creationId xmlns:a16="http://schemas.microsoft.com/office/drawing/2014/main" xmlns="" id="{7181C936-04F7-1BF3-C5A4-749293E50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4640"/>
            <a:ext cx="11430000" cy="62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5416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EDD59E3F-2DCF-69EA-D272-C253F061A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63525"/>
            <a:ext cx="10515600" cy="671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SVM Facts :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97C49FC6-0F27-B472-3721-F2780CCF6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400" y="1109663"/>
            <a:ext cx="8686800" cy="5029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SVMs were originally proposed by </a:t>
            </a:r>
            <a:r>
              <a:rPr lang="en-US" altLang="en-US" dirty="0" err="1"/>
              <a:t>Boser</a:t>
            </a:r>
            <a:r>
              <a:rPr lang="en-US" altLang="en-US" dirty="0"/>
              <a:t>, Guyon and </a:t>
            </a:r>
            <a:r>
              <a:rPr lang="en-US" altLang="en-US" dirty="0" err="1"/>
              <a:t>Vapnik</a:t>
            </a:r>
            <a:r>
              <a:rPr lang="en-US" altLang="en-US" dirty="0"/>
              <a:t> in 1992 and gained increasing popularity in late 1990s.</a:t>
            </a:r>
          </a:p>
          <a:p>
            <a:pPr eaLnBrk="1" hangingPunct="1"/>
            <a:r>
              <a:rPr lang="en-US" altLang="en-US" dirty="0"/>
              <a:t>SVMs are currently among the best performers for a number of classification tasks ranging from text to genomic data.</a:t>
            </a:r>
          </a:p>
          <a:p>
            <a:pPr eaLnBrk="1" hangingPunct="1"/>
            <a:r>
              <a:rPr lang="en-US" altLang="en-US" dirty="0"/>
              <a:t>SVMs can be applied to complex data types beyond feature vectors (e.g. graphs, sequences, relational data) by designing kernel functions for such data.</a:t>
            </a:r>
          </a:p>
          <a:p>
            <a:pPr eaLnBrk="1" hangingPunct="1"/>
            <a:r>
              <a:rPr lang="en-US" altLang="en-US" dirty="0"/>
              <a:t>SVM techniques have been extended to a number of tasks such as regression [</a:t>
            </a:r>
            <a:r>
              <a:rPr lang="en-US" altLang="en-US" dirty="0" err="1"/>
              <a:t>Vapnik</a:t>
            </a:r>
            <a:r>
              <a:rPr lang="en-US" altLang="en-US" dirty="0"/>
              <a:t> </a:t>
            </a:r>
            <a:r>
              <a:rPr lang="en-US" altLang="en-US" i="1" dirty="0"/>
              <a:t>et al.</a:t>
            </a:r>
            <a:r>
              <a:rPr lang="en-US" altLang="en-US" dirty="0"/>
              <a:t> ’97], principal component analysis [</a:t>
            </a:r>
            <a:r>
              <a:rPr lang="en-US" altLang="en-US" dirty="0" err="1"/>
              <a:t>Sch</a:t>
            </a:r>
            <a:r>
              <a:rPr lang="en-US" altLang="en-US" dirty="0" err="1">
                <a:cs typeface="Times New Roman" panose="02020603050405020304" pitchFamily="18" charset="0"/>
              </a:rPr>
              <a:t>ö</a:t>
            </a:r>
            <a:r>
              <a:rPr lang="en-US" altLang="en-US" dirty="0" err="1"/>
              <a:t>lkopf</a:t>
            </a:r>
            <a:r>
              <a:rPr lang="en-US" altLang="en-US" dirty="0"/>
              <a:t> </a:t>
            </a:r>
            <a:r>
              <a:rPr lang="en-US" altLang="en-US" i="1" dirty="0"/>
              <a:t>et al. </a:t>
            </a:r>
            <a:r>
              <a:rPr lang="en-US" altLang="en-US" dirty="0"/>
              <a:t>’99], etc. </a:t>
            </a:r>
          </a:p>
          <a:p>
            <a:pPr eaLnBrk="1" hangingPunct="1"/>
            <a:r>
              <a:rPr lang="en-US" altLang="en-US" dirty="0"/>
              <a:t>Most popular optimization algorithms for SVMs use </a:t>
            </a:r>
            <a:r>
              <a:rPr lang="en-US" altLang="en-US" i="1" dirty="0"/>
              <a:t>decomposition </a:t>
            </a:r>
            <a:r>
              <a:rPr lang="en-US" altLang="en-US" dirty="0"/>
              <a:t>to hill-climb over a subset of </a:t>
            </a:r>
            <a:r>
              <a:rPr lang="el-GR" altLang="en-US" i="1" dirty="0"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cs typeface="Times New Roman" panose="02020603050405020304" pitchFamily="18" charset="0"/>
              </a:rPr>
              <a:t>’</a:t>
            </a:r>
            <a:r>
              <a:rPr lang="en-US" altLang="en-US" dirty="0">
                <a:cs typeface="Times New Roman" panose="02020603050405020304" pitchFamily="18" charset="0"/>
              </a:rPr>
              <a:t>s at a time, e.g. </a:t>
            </a:r>
            <a:r>
              <a:rPr lang="en-US" altLang="en-US" dirty="0"/>
              <a:t>SMO [Platt ’99] and </a:t>
            </a:r>
            <a:r>
              <a:rPr lang="en-US" altLang="en-US" baseline="-25000" dirty="0"/>
              <a:t> </a:t>
            </a:r>
            <a:r>
              <a:rPr lang="en-US" altLang="en-US" dirty="0"/>
              <a:t>[</a:t>
            </a:r>
            <a:r>
              <a:rPr lang="en-US" altLang="en-US" dirty="0" err="1"/>
              <a:t>Joachims</a:t>
            </a:r>
            <a:r>
              <a:rPr lang="en-US" altLang="en-US" dirty="0"/>
              <a:t> ’99]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Tuning SVMs remains a black art:  selecting a specific kernel and parameters is usually done in a try-and-see manner. </a:t>
            </a:r>
          </a:p>
          <a:p>
            <a:pPr eaLnBrk="1" hangingPunct="1"/>
            <a:endParaRPr lang="en-US" altLang="en-US" i="1" baseline="-25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Vector Machine (SVM) is a 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supervised machine learning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algorithm used for both classification and regression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objective of the SVM algorithm is to find the optimal 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hyperplane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 an N-dimensional space that can separate the data points in different classes in the feature space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tries that the margin between the closest points of different classes should be as maximum as possible.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dimension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depends upon the number of features. If the number of input features is two, then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just a line.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number of input features is three, then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becomes a 2-D plane. It becomes difficult to imagine when the number of features exceeds three.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047B1-8F39-668E-714B-4620B53D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884555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Why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484C8A-92BA-F151-76AF-125A3938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" y="1016000"/>
            <a:ext cx="10515600" cy="4588669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SVMs are used in applications like handwriting recognition, intrusion detection, face detection, email classification, gene classification, and in web pages. </a:t>
            </a:r>
          </a:p>
          <a:p>
            <a:pPr algn="l" fontAlgn="base"/>
            <a:r>
              <a:rPr lang="en-US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 of the reasons we use SVMs in machine learning is : It can handle both classification and regression on linear and non-linear data.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reason we use SVMs is because they can find complex relationships between your data without you needing to do a lot of transformations on your own. 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a great option when you are working with smaller datasets that have tens to hundreds of thousands of features. 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typically find more accurate results when compared to other algorithms because of their ability to handle small, complex datasets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1213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4CB81433-ED04-E600-DD6B-D0AEF9EAB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Perceptron Revisited:  Linear Separators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3823C0DF-8B20-8615-C41E-C80096D80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5035" y="15240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dirty="0"/>
              <a:t>Binary classification can be viewed as the task of separating classes in feature space: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xmlns="" id="{8F589874-2334-AF04-ED07-00AD42420B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0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xmlns="" id="{88E99018-AD34-86FC-8886-D8117A859B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1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" name="AutoShape 6">
            <a:extLst>
              <a:ext uri="{FF2B5EF4-FFF2-40B4-BE49-F238E27FC236}">
                <a16:creationId xmlns:a16="http://schemas.microsoft.com/office/drawing/2014/main" xmlns="" id="{1A343260-ED8B-9124-3DBD-D234BFFFF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xmlns="" id="{501082C9-E9F5-F76E-942C-49EEFE65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xmlns="" id="{7070EC0F-692A-C2ED-77C2-75C41DB4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7" name="AutoShape 9">
            <a:extLst>
              <a:ext uri="{FF2B5EF4-FFF2-40B4-BE49-F238E27FC236}">
                <a16:creationId xmlns:a16="http://schemas.microsoft.com/office/drawing/2014/main" xmlns="" id="{B0A9754E-8D1D-DE96-81D0-D3400AAE7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8" name="AutoShape 10">
            <a:extLst>
              <a:ext uri="{FF2B5EF4-FFF2-40B4-BE49-F238E27FC236}">
                <a16:creationId xmlns:a16="http://schemas.microsoft.com/office/drawing/2014/main" xmlns="" id="{A1F9D580-FF08-56F5-8E3E-EC413D6B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9" name="AutoShape 11">
            <a:extLst>
              <a:ext uri="{FF2B5EF4-FFF2-40B4-BE49-F238E27FC236}">
                <a16:creationId xmlns:a16="http://schemas.microsoft.com/office/drawing/2014/main" xmlns="" id="{090BC320-C81D-E456-3925-F05F1C0E6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0" name="AutoShape 12">
            <a:extLst>
              <a:ext uri="{FF2B5EF4-FFF2-40B4-BE49-F238E27FC236}">
                <a16:creationId xmlns:a16="http://schemas.microsoft.com/office/drawing/2014/main" xmlns="" id="{7161207D-0E54-5DE6-97ED-19B6B2634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1" name="AutoShape 13">
            <a:extLst>
              <a:ext uri="{FF2B5EF4-FFF2-40B4-BE49-F238E27FC236}">
                <a16:creationId xmlns:a16="http://schemas.microsoft.com/office/drawing/2014/main" xmlns="" id="{F290E5D2-EC69-46A2-29D5-8914AFC8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2" name="AutoShape 14">
            <a:extLst>
              <a:ext uri="{FF2B5EF4-FFF2-40B4-BE49-F238E27FC236}">
                <a16:creationId xmlns:a16="http://schemas.microsoft.com/office/drawing/2014/main" xmlns="" id="{33033EC8-2D18-5026-FF2E-E0CA7EC3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3" name="AutoShape 15">
            <a:extLst>
              <a:ext uri="{FF2B5EF4-FFF2-40B4-BE49-F238E27FC236}">
                <a16:creationId xmlns:a16="http://schemas.microsoft.com/office/drawing/2014/main" xmlns="" id="{151C726A-D4F8-330C-47E5-BD8849DE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4" name="AutoShape 16">
            <a:extLst>
              <a:ext uri="{FF2B5EF4-FFF2-40B4-BE49-F238E27FC236}">
                <a16:creationId xmlns:a16="http://schemas.microsoft.com/office/drawing/2014/main" xmlns="" id="{A0EFB310-C042-F50A-BAE1-9E6444F5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5" name="AutoShape 17">
            <a:extLst>
              <a:ext uri="{FF2B5EF4-FFF2-40B4-BE49-F238E27FC236}">
                <a16:creationId xmlns:a16="http://schemas.microsoft.com/office/drawing/2014/main" xmlns="" id="{1EAD7797-2BBD-EF8C-5236-E6A42FC3B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6" name="AutoShape 18">
            <a:extLst>
              <a:ext uri="{FF2B5EF4-FFF2-40B4-BE49-F238E27FC236}">
                <a16:creationId xmlns:a16="http://schemas.microsoft.com/office/drawing/2014/main" xmlns="" id="{DDA697E7-FB16-CDBA-9ADA-6A198A81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7" name="AutoShape 19">
            <a:extLst>
              <a:ext uri="{FF2B5EF4-FFF2-40B4-BE49-F238E27FC236}">
                <a16:creationId xmlns:a16="http://schemas.microsoft.com/office/drawing/2014/main" xmlns="" id="{44D77C72-D108-5DA7-877A-C3D01D1AC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8" name="AutoShape 20">
            <a:extLst>
              <a:ext uri="{FF2B5EF4-FFF2-40B4-BE49-F238E27FC236}">
                <a16:creationId xmlns:a16="http://schemas.microsoft.com/office/drawing/2014/main" xmlns="" id="{40529DA0-094B-557E-2196-0DB07126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89" name="AutoShape 21">
            <a:extLst>
              <a:ext uri="{FF2B5EF4-FFF2-40B4-BE49-F238E27FC236}">
                <a16:creationId xmlns:a16="http://schemas.microsoft.com/office/drawing/2014/main" xmlns="" id="{F218EC5E-63B0-E4D6-9C89-C905A4A5E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5910" name="Line 22">
            <a:extLst>
              <a:ext uri="{FF2B5EF4-FFF2-40B4-BE49-F238E27FC236}">
                <a16:creationId xmlns:a16="http://schemas.microsoft.com/office/drawing/2014/main" xmlns="" id="{71A6BEC7-D111-3E17-F935-319C4398D2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3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91" name="AutoShape 23">
            <a:extLst>
              <a:ext uri="{FF2B5EF4-FFF2-40B4-BE49-F238E27FC236}">
                <a16:creationId xmlns:a16="http://schemas.microsoft.com/office/drawing/2014/main" xmlns="" id="{6F7AE28B-604A-7490-7F5C-EBE01319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92" name="AutoShape 24">
            <a:extLst>
              <a:ext uri="{FF2B5EF4-FFF2-40B4-BE49-F238E27FC236}">
                <a16:creationId xmlns:a16="http://schemas.microsoft.com/office/drawing/2014/main" xmlns="" id="{A123D8C3-BD4D-BB91-EA62-6AE0A2B29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93" name="AutoShape 25">
            <a:extLst>
              <a:ext uri="{FF2B5EF4-FFF2-40B4-BE49-F238E27FC236}">
                <a16:creationId xmlns:a16="http://schemas.microsoft.com/office/drawing/2014/main" xmlns="" id="{B06D05F8-5484-71F4-69A5-8B2EA149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5914" name="Text Box 26">
            <a:extLst>
              <a:ext uri="{FF2B5EF4-FFF2-40B4-BE49-F238E27FC236}">
                <a16:creationId xmlns:a16="http://schemas.microsoft.com/office/drawing/2014/main" xmlns="" id="{0A63D46A-7EC1-119C-D63B-021CADB22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6955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= 0</a:t>
            </a:r>
          </a:p>
        </p:txBody>
      </p:sp>
      <p:sp>
        <p:nvSpPr>
          <p:cNvPr id="165915" name="Text Box 27">
            <a:extLst>
              <a:ext uri="{FF2B5EF4-FFF2-40B4-BE49-F238E27FC236}">
                <a16:creationId xmlns:a16="http://schemas.microsoft.com/office/drawing/2014/main" xmlns="" id="{68FA5861-396C-0DD5-6838-E9DBDCDCD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2575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&lt; 0</a:t>
            </a:r>
          </a:p>
        </p:txBody>
      </p:sp>
      <p:sp>
        <p:nvSpPr>
          <p:cNvPr id="165916" name="Text Box 28">
            <a:extLst>
              <a:ext uri="{FF2B5EF4-FFF2-40B4-BE49-F238E27FC236}">
                <a16:creationId xmlns:a16="http://schemas.microsoft.com/office/drawing/2014/main" xmlns="" id="{AE97040B-97C8-DED5-425E-0435DD0D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30384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&gt; 0</a:t>
            </a:r>
          </a:p>
        </p:txBody>
      </p:sp>
      <p:sp>
        <p:nvSpPr>
          <p:cNvPr id="165917" name="Text Box 29">
            <a:extLst>
              <a:ext uri="{FF2B5EF4-FFF2-40B4-BE49-F238E27FC236}">
                <a16:creationId xmlns:a16="http://schemas.microsoft.com/office/drawing/2014/main" xmlns="" id="{9E58D8FB-3B5D-6628-BA13-F92137CF3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4381500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/>
              <a:t>)</a:t>
            </a:r>
            <a:r>
              <a:rPr lang="en-US" altLang="en-US" i="1"/>
              <a:t> = </a:t>
            </a:r>
            <a:r>
              <a:rPr lang="en-US" altLang="en-US"/>
              <a:t>sign(</a:t>
            </a: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)</a:t>
            </a:r>
            <a:endParaRPr lang="en-US" altLang="en-US" b="1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4" grpId="0"/>
      <p:bldP spid="165915" grpId="0"/>
      <p:bldP spid="165916" grpId="0"/>
      <p:bldP spid="1659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DEA0E9C2-DBB6-314B-8995-3E5CCC491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Separators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190706B3-2CBD-7A2A-EC39-2BDA491D9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0495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Which of the linear separators is optimal? 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xmlns="" id="{AC5E697B-F123-1B97-FFD4-C60055F82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0675" y="2825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xmlns="" id="{37522254-6457-8F05-9ADC-589B862773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57515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2" name="AutoShape 6">
            <a:extLst>
              <a:ext uri="{FF2B5EF4-FFF2-40B4-BE49-F238E27FC236}">
                <a16:creationId xmlns:a16="http://schemas.microsoft.com/office/drawing/2014/main" xmlns="" id="{902B31A8-48A7-C5B5-A1B4-CD09C985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xmlns="" id="{2AD6EAF9-3058-A49D-7AE4-3A5D6B57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3938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4" name="AutoShape 8">
            <a:extLst>
              <a:ext uri="{FF2B5EF4-FFF2-40B4-BE49-F238E27FC236}">
                <a16:creationId xmlns:a16="http://schemas.microsoft.com/office/drawing/2014/main" xmlns="" id="{F29EDEBA-62E6-FFCF-F4C0-7CD7E4A95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5" name="AutoShape 9">
            <a:extLst>
              <a:ext uri="{FF2B5EF4-FFF2-40B4-BE49-F238E27FC236}">
                <a16:creationId xmlns:a16="http://schemas.microsoft.com/office/drawing/2014/main" xmlns="" id="{D585F2D7-E456-1A6D-8914-1F4266936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6" name="AutoShape 10">
            <a:extLst>
              <a:ext uri="{FF2B5EF4-FFF2-40B4-BE49-F238E27FC236}">
                <a16:creationId xmlns:a16="http://schemas.microsoft.com/office/drawing/2014/main" xmlns="" id="{798132A5-B666-C2CD-4754-F7884DDDC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3341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7" name="AutoShape 11">
            <a:extLst>
              <a:ext uri="{FF2B5EF4-FFF2-40B4-BE49-F238E27FC236}">
                <a16:creationId xmlns:a16="http://schemas.microsoft.com/office/drawing/2014/main" xmlns="" id="{1CF8A672-BDA7-52E8-6339-C0DD7108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8" name="AutoShape 12">
            <a:extLst>
              <a:ext uri="{FF2B5EF4-FFF2-40B4-BE49-F238E27FC236}">
                <a16:creationId xmlns:a16="http://schemas.microsoft.com/office/drawing/2014/main" xmlns="" id="{B00CE0B1-CBBB-AFEE-885C-738B4719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3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9" name="AutoShape 13">
            <a:extLst>
              <a:ext uri="{FF2B5EF4-FFF2-40B4-BE49-F238E27FC236}">
                <a16:creationId xmlns:a16="http://schemas.microsoft.com/office/drawing/2014/main" xmlns="" id="{89942B24-129B-FE23-E06F-1C1EB905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30" name="AutoShape 14">
            <a:extLst>
              <a:ext uri="{FF2B5EF4-FFF2-40B4-BE49-F238E27FC236}">
                <a16:creationId xmlns:a16="http://schemas.microsoft.com/office/drawing/2014/main" xmlns="" id="{FFB2510D-BDD0-0430-113B-0675AA0F9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31" name="AutoShape 15">
            <a:extLst>
              <a:ext uri="{FF2B5EF4-FFF2-40B4-BE49-F238E27FC236}">
                <a16:creationId xmlns:a16="http://schemas.microsoft.com/office/drawing/2014/main" xmlns="" id="{8D5C26C8-520B-A587-3363-8DC48719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32" name="AutoShape 16">
            <a:extLst>
              <a:ext uri="{FF2B5EF4-FFF2-40B4-BE49-F238E27FC236}">
                <a16:creationId xmlns:a16="http://schemas.microsoft.com/office/drawing/2014/main" xmlns="" id="{6B4B5D88-3BA1-A093-5168-0C7C2209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xmlns="" id="{0BA468F7-95CB-4490-92FD-D9EF74CF9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34" name="AutoShape 18">
            <a:extLst>
              <a:ext uri="{FF2B5EF4-FFF2-40B4-BE49-F238E27FC236}">
                <a16:creationId xmlns:a16="http://schemas.microsoft.com/office/drawing/2014/main" xmlns="" id="{56CC72C8-4C43-3CA4-D25D-2F53D8FE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35" name="AutoShape 19">
            <a:extLst>
              <a:ext uri="{FF2B5EF4-FFF2-40B4-BE49-F238E27FC236}">
                <a16:creationId xmlns:a16="http://schemas.microsoft.com/office/drawing/2014/main" xmlns="" id="{5350A605-F38C-D305-5724-1F28B6CF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36" name="AutoShape 20">
            <a:extLst>
              <a:ext uri="{FF2B5EF4-FFF2-40B4-BE49-F238E27FC236}">
                <a16:creationId xmlns:a16="http://schemas.microsoft.com/office/drawing/2014/main" xmlns="" id="{782ED6DC-F0DE-FE57-912A-498D0BB5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37" name="AutoShape 21">
            <a:extLst>
              <a:ext uri="{FF2B5EF4-FFF2-40B4-BE49-F238E27FC236}">
                <a16:creationId xmlns:a16="http://schemas.microsoft.com/office/drawing/2014/main" xmlns="" id="{206012E2-471E-8719-95AF-ADBA8645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846" name="Line 22">
            <a:extLst>
              <a:ext uri="{FF2B5EF4-FFF2-40B4-BE49-F238E27FC236}">
                <a16:creationId xmlns:a16="http://schemas.microsoft.com/office/drawing/2014/main" xmlns="" id="{F3417EC3-4B0D-65F2-4752-69C58D9F5A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3414" y="30480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9" name="AutoShape 23">
            <a:extLst>
              <a:ext uri="{FF2B5EF4-FFF2-40B4-BE49-F238E27FC236}">
                <a16:creationId xmlns:a16="http://schemas.microsoft.com/office/drawing/2014/main" xmlns="" id="{59061904-9A42-9351-9DA1-AB78E53B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2743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40" name="AutoShape 24">
            <a:extLst>
              <a:ext uri="{FF2B5EF4-FFF2-40B4-BE49-F238E27FC236}">
                <a16:creationId xmlns:a16="http://schemas.microsoft.com/office/drawing/2014/main" xmlns="" id="{1279971F-8639-A226-2A77-C9F54932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41" name="AutoShape 25">
            <a:extLst>
              <a:ext uri="{FF2B5EF4-FFF2-40B4-BE49-F238E27FC236}">
                <a16:creationId xmlns:a16="http://schemas.microsoft.com/office/drawing/2014/main" xmlns="" id="{17CF0094-D067-D2BA-5469-80566445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851" name="Line 27">
            <a:extLst>
              <a:ext uri="{FF2B5EF4-FFF2-40B4-BE49-F238E27FC236}">
                <a16:creationId xmlns:a16="http://schemas.microsoft.com/office/drawing/2014/main" xmlns="" id="{318F77CC-130F-7FEB-F99A-131B3268BE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814" y="27432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52" name="Line 28">
            <a:extLst>
              <a:ext uri="{FF2B5EF4-FFF2-40B4-BE49-F238E27FC236}">
                <a16:creationId xmlns:a16="http://schemas.microsoft.com/office/drawing/2014/main" xmlns="" id="{C998A38C-DF5A-63C9-6196-00EDC536C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30480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53" name="Line 29">
            <a:extLst>
              <a:ext uri="{FF2B5EF4-FFF2-40B4-BE49-F238E27FC236}">
                <a16:creationId xmlns:a16="http://schemas.microsoft.com/office/drawing/2014/main" xmlns="" id="{4C640977-D035-B9EE-74C6-F756343238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7738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54" name="Line 30">
            <a:extLst>
              <a:ext uri="{FF2B5EF4-FFF2-40B4-BE49-F238E27FC236}">
                <a16:creationId xmlns:a16="http://schemas.microsoft.com/office/drawing/2014/main" xmlns="" id="{685F685D-D2D8-63C1-C2FE-0972D2DD2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9138" y="27432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855" name="Line 31">
            <a:extLst>
              <a:ext uri="{FF2B5EF4-FFF2-40B4-BE49-F238E27FC236}">
                <a16:creationId xmlns:a16="http://schemas.microsoft.com/office/drawing/2014/main" xmlns="" id="{D6B2391B-C139-85B6-8134-808ABC174A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6738" y="2895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B39A774C-A68B-4029-99BA-389DE2F2D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Classification Margin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0073D715-5905-B371-1F12-D2C0EEE0E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485900"/>
            <a:ext cx="8648700" cy="5029200"/>
          </a:xfrm>
        </p:spPr>
        <p:txBody>
          <a:bodyPr/>
          <a:lstStyle/>
          <a:p>
            <a:pPr eaLnBrk="1" hangingPunct="1"/>
            <a:r>
              <a:rPr lang="en-US" altLang="en-US" sz="2400"/>
              <a:t>Distance from example </a:t>
            </a:r>
            <a:r>
              <a:rPr lang="en-US" altLang="en-US" sz="2400" b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/>
              <a:t> to the separator is </a:t>
            </a:r>
          </a:p>
          <a:p>
            <a:pPr eaLnBrk="1" hangingPunct="1"/>
            <a:r>
              <a:rPr lang="en-US" altLang="en-US" sz="2400"/>
              <a:t>Examples closest to the hyperplane are </a:t>
            </a:r>
            <a:r>
              <a:rPr lang="en-US" altLang="en-US" sz="2400" b="1" i="1"/>
              <a:t>support vectors</a:t>
            </a:r>
            <a:r>
              <a:rPr lang="en-US" altLang="en-US" sz="2400"/>
              <a:t>. </a:t>
            </a:r>
          </a:p>
          <a:p>
            <a:pPr eaLnBrk="1" hangingPunct="1"/>
            <a:r>
              <a:rPr lang="en-US" altLang="en-US" sz="2400" b="1" i="1"/>
              <a:t>Margin</a:t>
            </a:r>
            <a:r>
              <a:rPr lang="en-US" altLang="en-US" sz="2400"/>
              <a:t> </a:t>
            </a:r>
            <a:r>
              <a:rPr lang="el-GR" altLang="en-US" sz="2400" i="1">
                <a:cs typeface="Times New Roman" panose="02020603050405020304" pitchFamily="18" charset="0"/>
              </a:rPr>
              <a:t>ρ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  <a:r>
              <a:rPr lang="en-US" altLang="en-US" sz="2400"/>
              <a:t>of the separator is the distance between support vectors.</a:t>
            </a:r>
          </a:p>
          <a:p>
            <a:pPr eaLnBrk="1" hangingPunct="1"/>
            <a:endParaRPr lang="en-US" altLang="en-US"/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xmlns="" id="{DC077E16-BDDF-332B-6564-C781A6EB7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xmlns="" id="{31F0DF84-6F20-9AA2-33CC-B3C53D0488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xmlns="" id="{C18B26F2-2217-7FD1-77F6-C3A4289F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xmlns="" id="{810A0C32-FB52-0C9B-1DF5-2034FBBFE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2" name="AutoShape 8">
            <a:extLst>
              <a:ext uri="{FF2B5EF4-FFF2-40B4-BE49-F238E27FC236}">
                <a16:creationId xmlns:a16="http://schemas.microsoft.com/office/drawing/2014/main" xmlns="" id="{E674A031-525B-8686-A60E-3089AE655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3" name="AutoShape 9">
            <a:extLst>
              <a:ext uri="{FF2B5EF4-FFF2-40B4-BE49-F238E27FC236}">
                <a16:creationId xmlns:a16="http://schemas.microsoft.com/office/drawing/2014/main" xmlns="" id="{AF1B8AAB-17D9-E42C-F1D4-7EF9EAD6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4" name="AutoShape 10">
            <a:extLst>
              <a:ext uri="{FF2B5EF4-FFF2-40B4-BE49-F238E27FC236}">
                <a16:creationId xmlns:a16="http://schemas.microsoft.com/office/drawing/2014/main" xmlns="" id="{876CE19B-3844-C92A-7F14-C05E079A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5" name="AutoShape 11">
            <a:extLst>
              <a:ext uri="{FF2B5EF4-FFF2-40B4-BE49-F238E27FC236}">
                <a16:creationId xmlns:a16="http://schemas.microsoft.com/office/drawing/2014/main" xmlns="" id="{059C4E05-47DF-0A42-63E2-C699B6A43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6" name="AutoShape 12">
            <a:extLst>
              <a:ext uri="{FF2B5EF4-FFF2-40B4-BE49-F238E27FC236}">
                <a16:creationId xmlns:a16="http://schemas.microsoft.com/office/drawing/2014/main" xmlns="" id="{AB0897D0-E15D-5684-82AF-128AC088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7" name="AutoShape 13">
            <a:extLst>
              <a:ext uri="{FF2B5EF4-FFF2-40B4-BE49-F238E27FC236}">
                <a16:creationId xmlns:a16="http://schemas.microsoft.com/office/drawing/2014/main" xmlns="" id="{6A192D16-1A37-1537-71EB-30360843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8" name="AutoShape 14">
            <a:extLst>
              <a:ext uri="{FF2B5EF4-FFF2-40B4-BE49-F238E27FC236}">
                <a16:creationId xmlns:a16="http://schemas.microsoft.com/office/drawing/2014/main" xmlns="" id="{7B3DE8DA-51EF-B188-E306-5B30F689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9" name="AutoShape 15">
            <a:extLst>
              <a:ext uri="{FF2B5EF4-FFF2-40B4-BE49-F238E27FC236}">
                <a16:creationId xmlns:a16="http://schemas.microsoft.com/office/drawing/2014/main" xmlns="" id="{D19EA1D3-5C71-1BAC-A2EE-321F8ED5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0" name="AutoShape 16">
            <a:extLst>
              <a:ext uri="{FF2B5EF4-FFF2-40B4-BE49-F238E27FC236}">
                <a16:creationId xmlns:a16="http://schemas.microsoft.com/office/drawing/2014/main" xmlns="" id="{BA2CA411-C7F3-A265-555E-536E2F156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1" name="AutoShape 17">
            <a:extLst>
              <a:ext uri="{FF2B5EF4-FFF2-40B4-BE49-F238E27FC236}">
                <a16:creationId xmlns:a16="http://schemas.microsoft.com/office/drawing/2014/main" xmlns="" id="{79633286-CAF3-59F0-95F3-FA84DAC6D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2" name="AutoShape 18">
            <a:extLst>
              <a:ext uri="{FF2B5EF4-FFF2-40B4-BE49-F238E27FC236}">
                <a16:creationId xmlns:a16="http://schemas.microsoft.com/office/drawing/2014/main" xmlns="" id="{1F4D5F7B-FAD6-A427-D4F2-B28538D3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3" name="AutoShape 19">
            <a:extLst>
              <a:ext uri="{FF2B5EF4-FFF2-40B4-BE49-F238E27FC236}">
                <a16:creationId xmlns:a16="http://schemas.microsoft.com/office/drawing/2014/main" xmlns="" id="{A89C5FF0-A51A-5F9C-1493-BCC4B041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4" name="AutoShape 20">
            <a:extLst>
              <a:ext uri="{FF2B5EF4-FFF2-40B4-BE49-F238E27FC236}">
                <a16:creationId xmlns:a16="http://schemas.microsoft.com/office/drawing/2014/main" xmlns="" id="{3EEE7A1A-4187-B821-CADD-EC1CCF33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5" name="AutoShape 21">
            <a:extLst>
              <a:ext uri="{FF2B5EF4-FFF2-40B4-BE49-F238E27FC236}">
                <a16:creationId xmlns:a16="http://schemas.microsoft.com/office/drawing/2014/main" xmlns="" id="{9C9DD408-7B63-27D9-95C3-28007009D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6" name="AutoShape 23">
            <a:extLst>
              <a:ext uri="{FF2B5EF4-FFF2-40B4-BE49-F238E27FC236}">
                <a16:creationId xmlns:a16="http://schemas.microsoft.com/office/drawing/2014/main" xmlns="" id="{C7146054-89BD-7ABD-5452-674041F94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7" name="AutoShape 24">
            <a:extLst>
              <a:ext uri="{FF2B5EF4-FFF2-40B4-BE49-F238E27FC236}">
                <a16:creationId xmlns:a16="http://schemas.microsoft.com/office/drawing/2014/main" xmlns="" id="{597A1B7C-8759-88DA-028A-128289DC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8" name="AutoShape 25">
            <a:extLst>
              <a:ext uri="{FF2B5EF4-FFF2-40B4-BE49-F238E27FC236}">
                <a16:creationId xmlns:a16="http://schemas.microsoft.com/office/drawing/2014/main" xmlns="" id="{34635677-8639-105F-1A7F-6CDFA7A9E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89" name="Line 26">
            <a:extLst>
              <a:ext uri="{FF2B5EF4-FFF2-40B4-BE49-F238E27FC236}">
                <a16:creationId xmlns:a16="http://schemas.microsoft.com/office/drawing/2014/main" xmlns="" id="{3FD4E230-CEDF-B3CA-7381-4AFAD98D3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0" name="Line 33">
            <a:extLst>
              <a:ext uri="{FF2B5EF4-FFF2-40B4-BE49-F238E27FC236}">
                <a16:creationId xmlns:a16="http://schemas.microsoft.com/office/drawing/2014/main" xmlns="" id="{4AA48118-3BE7-1DBD-0026-3160B695B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1" name="Line 34">
            <a:extLst>
              <a:ext uri="{FF2B5EF4-FFF2-40B4-BE49-F238E27FC236}">
                <a16:creationId xmlns:a16="http://schemas.microsoft.com/office/drawing/2014/main" xmlns="" id="{7B2F7776-80EB-9014-97F4-EEAD129595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1292" name="Object 36">
            <a:extLst>
              <a:ext uri="{FF2B5EF4-FFF2-40B4-BE49-F238E27FC236}">
                <a16:creationId xmlns:a16="http://schemas.microsoft.com/office/drawing/2014/main" xmlns="" id="{F391095D-FEDB-B405-B897-A72720DFF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6051" y="1365250"/>
          <a:ext cx="1260475" cy="730250"/>
        </p:xfrm>
        <a:graphic>
          <a:graphicData uri="http://schemas.openxmlformats.org/presentationml/2006/ole">
            <p:oleObj spid="_x0000_s1026" name="Equation" r:id="rId4" imgW="812447" imgH="469696" progId="Equation.3">
              <p:embed/>
            </p:oleObj>
          </a:graphicData>
        </a:graphic>
      </p:graphicFrame>
      <p:sp>
        <p:nvSpPr>
          <p:cNvPr id="11293" name="Text Box 37">
            <a:extLst>
              <a:ext uri="{FF2B5EF4-FFF2-40B4-BE49-F238E27FC236}">
                <a16:creationId xmlns:a16="http://schemas.microsoft.com/office/drawing/2014/main" xmlns="" id="{024FE183-213D-BF48-56B4-3BA6B18C0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347662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r</a:t>
            </a:r>
          </a:p>
        </p:txBody>
      </p:sp>
      <p:sp>
        <p:nvSpPr>
          <p:cNvPr id="207910" name="Oval 38">
            <a:extLst>
              <a:ext uri="{FF2B5EF4-FFF2-40B4-BE49-F238E27FC236}">
                <a16:creationId xmlns:a16="http://schemas.microsoft.com/office/drawing/2014/main" xmlns="" id="{0BCA08F3-DC69-E220-C0DF-CA8B0804C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7911" name="Oval 39">
            <a:extLst>
              <a:ext uri="{FF2B5EF4-FFF2-40B4-BE49-F238E27FC236}">
                <a16:creationId xmlns:a16="http://schemas.microsoft.com/office/drawing/2014/main" xmlns="" id="{2AFF39B0-0516-5118-CC8E-517141EB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7912" name="Oval 40">
            <a:extLst>
              <a:ext uri="{FF2B5EF4-FFF2-40B4-BE49-F238E27FC236}">
                <a16:creationId xmlns:a16="http://schemas.microsoft.com/office/drawing/2014/main" xmlns="" id="{460AE075-C679-DB0E-5605-B3F7D0966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97" name="Line 41">
            <a:extLst>
              <a:ext uri="{FF2B5EF4-FFF2-40B4-BE49-F238E27FC236}">
                <a16:creationId xmlns:a16="http://schemas.microsoft.com/office/drawing/2014/main" xmlns="" id="{55D43EF9-24D2-402E-0A6F-79EDE41542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8" name="Line 42">
            <a:extLst>
              <a:ext uri="{FF2B5EF4-FFF2-40B4-BE49-F238E27FC236}">
                <a16:creationId xmlns:a16="http://schemas.microsoft.com/office/drawing/2014/main" xmlns="" id="{34DFCEB8-DFB7-1D86-E9DA-846CEC94A3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15" name="Line 43">
            <a:extLst>
              <a:ext uri="{FF2B5EF4-FFF2-40B4-BE49-F238E27FC236}">
                <a16:creationId xmlns:a16="http://schemas.microsoft.com/office/drawing/2014/main" xmlns="" id="{7D561E08-2BB8-5CB5-9462-6B780DFDD2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16" name="Line 44">
            <a:extLst>
              <a:ext uri="{FF2B5EF4-FFF2-40B4-BE49-F238E27FC236}">
                <a16:creationId xmlns:a16="http://schemas.microsoft.com/office/drawing/2014/main" xmlns="" id="{E5DF626C-FAC4-7E14-CE7F-3B27DF17D7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917" name="Line 45">
            <a:extLst>
              <a:ext uri="{FF2B5EF4-FFF2-40B4-BE49-F238E27FC236}">
                <a16:creationId xmlns:a16="http://schemas.microsoft.com/office/drawing/2014/main" xmlns="" id="{B2BAA954-C4E0-E1CF-9195-A873A7B5A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2" name="Text Box 46">
            <a:extLst>
              <a:ext uri="{FF2B5EF4-FFF2-40B4-BE49-F238E27FC236}">
                <a16:creationId xmlns:a16="http://schemas.microsoft.com/office/drawing/2014/main" xmlns="" id="{DEE9ACC8-638A-7F72-452E-3B5BFFDA4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2819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i="1"/>
              <a:t>ρ</a:t>
            </a:r>
            <a:endParaRPr lang="en-US" altLang="en-US" i="1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C7ADADB6-C13C-F5D3-8B7D-D84455ECF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Margin Classification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C6862A2C-F95E-6956-8295-06AF35B0D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9225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400"/>
              <a:t>Maximizing the margin is good according to intuition and PAC theory.</a:t>
            </a:r>
          </a:p>
          <a:p>
            <a:pPr eaLnBrk="1" hangingPunct="1"/>
            <a:r>
              <a:rPr lang="en-US" altLang="en-US" sz="2400"/>
              <a:t>Implies that only support vectors matter; other training examples are ignorable. </a:t>
            </a:r>
          </a:p>
        </p:txBody>
      </p:sp>
      <p:sp>
        <p:nvSpPr>
          <p:cNvPr id="13316" name="Line 30">
            <a:extLst>
              <a:ext uri="{FF2B5EF4-FFF2-40B4-BE49-F238E27FC236}">
                <a16:creationId xmlns:a16="http://schemas.microsoft.com/office/drawing/2014/main" xmlns="" id="{AD873C21-D8FB-AD56-ED60-99B6153F2C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7" name="Line 31">
            <a:extLst>
              <a:ext uri="{FF2B5EF4-FFF2-40B4-BE49-F238E27FC236}">
                <a16:creationId xmlns:a16="http://schemas.microsoft.com/office/drawing/2014/main" xmlns="" id="{39256C08-AA41-0AFC-43FD-78140CDF3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8" name="AutoShape 32">
            <a:extLst>
              <a:ext uri="{FF2B5EF4-FFF2-40B4-BE49-F238E27FC236}">
                <a16:creationId xmlns:a16="http://schemas.microsoft.com/office/drawing/2014/main" xmlns="" id="{1CC67C8F-0E6C-9DE6-4E91-B1EB87B5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19" name="AutoShape 33">
            <a:extLst>
              <a:ext uri="{FF2B5EF4-FFF2-40B4-BE49-F238E27FC236}">
                <a16:creationId xmlns:a16="http://schemas.microsoft.com/office/drawing/2014/main" xmlns="" id="{EF65F3AB-F5B7-94B3-BC9D-CBD0B989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0" name="AutoShape 34">
            <a:extLst>
              <a:ext uri="{FF2B5EF4-FFF2-40B4-BE49-F238E27FC236}">
                <a16:creationId xmlns:a16="http://schemas.microsoft.com/office/drawing/2014/main" xmlns="" id="{CD15867E-7817-431E-61CD-162293170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1" name="AutoShape 35">
            <a:extLst>
              <a:ext uri="{FF2B5EF4-FFF2-40B4-BE49-F238E27FC236}">
                <a16:creationId xmlns:a16="http://schemas.microsoft.com/office/drawing/2014/main" xmlns="" id="{CF78E851-FEE6-9057-C5C9-4CB55A3B7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2" name="AutoShape 36">
            <a:extLst>
              <a:ext uri="{FF2B5EF4-FFF2-40B4-BE49-F238E27FC236}">
                <a16:creationId xmlns:a16="http://schemas.microsoft.com/office/drawing/2014/main" xmlns="" id="{BB383697-C096-4241-3E18-5D11F477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3" name="AutoShape 37">
            <a:extLst>
              <a:ext uri="{FF2B5EF4-FFF2-40B4-BE49-F238E27FC236}">
                <a16:creationId xmlns:a16="http://schemas.microsoft.com/office/drawing/2014/main" xmlns="" id="{68EB1EE1-D603-0A9D-5BA3-5922E05FE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4" name="AutoShape 38">
            <a:extLst>
              <a:ext uri="{FF2B5EF4-FFF2-40B4-BE49-F238E27FC236}">
                <a16:creationId xmlns:a16="http://schemas.microsoft.com/office/drawing/2014/main" xmlns="" id="{89ADCC37-18B3-7CEC-C0A4-9C92F038F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5" name="AutoShape 39">
            <a:extLst>
              <a:ext uri="{FF2B5EF4-FFF2-40B4-BE49-F238E27FC236}">
                <a16:creationId xmlns:a16="http://schemas.microsoft.com/office/drawing/2014/main" xmlns="" id="{E4C7FC51-C7F4-621A-EAAF-EB2E9E92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6" name="AutoShape 40">
            <a:extLst>
              <a:ext uri="{FF2B5EF4-FFF2-40B4-BE49-F238E27FC236}">
                <a16:creationId xmlns:a16="http://schemas.microsoft.com/office/drawing/2014/main" xmlns="" id="{300AA489-A1B2-5ED1-32CE-03953F81B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7" name="AutoShape 41">
            <a:extLst>
              <a:ext uri="{FF2B5EF4-FFF2-40B4-BE49-F238E27FC236}">
                <a16:creationId xmlns:a16="http://schemas.microsoft.com/office/drawing/2014/main" xmlns="" id="{E772F95E-944C-C61D-2683-216FEC486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8" name="AutoShape 42">
            <a:extLst>
              <a:ext uri="{FF2B5EF4-FFF2-40B4-BE49-F238E27FC236}">
                <a16:creationId xmlns:a16="http://schemas.microsoft.com/office/drawing/2014/main" xmlns="" id="{9124EA44-EAA9-7061-7F98-5C7A2FAC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9" name="AutoShape 43">
            <a:extLst>
              <a:ext uri="{FF2B5EF4-FFF2-40B4-BE49-F238E27FC236}">
                <a16:creationId xmlns:a16="http://schemas.microsoft.com/office/drawing/2014/main" xmlns="" id="{4643E1A7-265B-CE07-8811-536ACED86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30" name="AutoShape 44">
            <a:extLst>
              <a:ext uri="{FF2B5EF4-FFF2-40B4-BE49-F238E27FC236}">
                <a16:creationId xmlns:a16="http://schemas.microsoft.com/office/drawing/2014/main" xmlns="" id="{F2165B9C-4E1E-18D9-D810-BFD0A8F51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31" name="AutoShape 45">
            <a:extLst>
              <a:ext uri="{FF2B5EF4-FFF2-40B4-BE49-F238E27FC236}">
                <a16:creationId xmlns:a16="http://schemas.microsoft.com/office/drawing/2014/main" xmlns="" id="{1B4F8C7D-3963-7465-FB93-FA2FF7DE8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32" name="AutoShape 46">
            <a:extLst>
              <a:ext uri="{FF2B5EF4-FFF2-40B4-BE49-F238E27FC236}">
                <a16:creationId xmlns:a16="http://schemas.microsoft.com/office/drawing/2014/main" xmlns="" id="{04976432-8DCE-CC9D-45EA-B6B5C2A5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33" name="AutoShape 47">
            <a:extLst>
              <a:ext uri="{FF2B5EF4-FFF2-40B4-BE49-F238E27FC236}">
                <a16:creationId xmlns:a16="http://schemas.microsoft.com/office/drawing/2014/main" xmlns="" id="{77D0A36C-37DC-75D4-7A8D-68D53EFFB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34" name="AutoShape 48">
            <a:extLst>
              <a:ext uri="{FF2B5EF4-FFF2-40B4-BE49-F238E27FC236}">
                <a16:creationId xmlns:a16="http://schemas.microsoft.com/office/drawing/2014/main" xmlns="" id="{B27D5696-27AC-62A1-CF38-1BC8C4C8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35" name="AutoShape 49">
            <a:extLst>
              <a:ext uri="{FF2B5EF4-FFF2-40B4-BE49-F238E27FC236}">
                <a16:creationId xmlns:a16="http://schemas.microsoft.com/office/drawing/2014/main" xmlns="" id="{D6295049-F37B-2CEF-2CBB-8217E3131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36" name="AutoShape 50">
            <a:extLst>
              <a:ext uri="{FF2B5EF4-FFF2-40B4-BE49-F238E27FC236}">
                <a16:creationId xmlns:a16="http://schemas.microsoft.com/office/drawing/2014/main" xmlns="" id="{A1201E90-D80A-FD8E-DA45-ED723497D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37" name="Line 51">
            <a:extLst>
              <a:ext uri="{FF2B5EF4-FFF2-40B4-BE49-F238E27FC236}">
                <a16:creationId xmlns:a16="http://schemas.microsoft.com/office/drawing/2014/main" xmlns="" id="{F6CCA1A6-27ED-4B13-FF0C-FA83FE2F7A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8" name="Line 53">
            <a:extLst>
              <a:ext uri="{FF2B5EF4-FFF2-40B4-BE49-F238E27FC236}">
                <a16:creationId xmlns:a16="http://schemas.microsoft.com/office/drawing/2014/main" xmlns="" id="{72A0A2D2-FF00-1DD6-9C51-55FC433B5E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75" name="Oval 55">
            <a:extLst>
              <a:ext uri="{FF2B5EF4-FFF2-40B4-BE49-F238E27FC236}">
                <a16:creationId xmlns:a16="http://schemas.microsoft.com/office/drawing/2014/main" xmlns="" id="{2FAC3D3A-804B-F69E-C32A-B4BA8A5C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9976" name="Oval 56">
            <a:extLst>
              <a:ext uri="{FF2B5EF4-FFF2-40B4-BE49-F238E27FC236}">
                <a16:creationId xmlns:a16="http://schemas.microsoft.com/office/drawing/2014/main" xmlns="" id="{B6DA1C34-968F-96C4-C838-85C4725DB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9977" name="Oval 57">
            <a:extLst>
              <a:ext uri="{FF2B5EF4-FFF2-40B4-BE49-F238E27FC236}">
                <a16:creationId xmlns:a16="http://schemas.microsoft.com/office/drawing/2014/main" xmlns="" id="{90FECCD3-6E96-F4B7-12D2-C6D6CA39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42" name="Line 58">
            <a:extLst>
              <a:ext uri="{FF2B5EF4-FFF2-40B4-BE49-F238E27FC236}">
                <a16:creationId xmlns:a16="http://schemas.microsoft.com/office/drawing/2014/main" xmlns="" id="{DEAB7DFE-7155-5E8D-37DA-DEB0F96134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3" name="Line 59">
            <a:extLst>
              <a:ext uri="{FF2B5EF4-FFF2-40B4-BE49-F238E27FC236}">
                <a16:creationId xmlns:a16="http://schemas.microsoft.com/office/drawing/2014/main" xmlns="" id="{EC101B76-05C4-5F21-69FD-61902704BD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80" name="Line 60">
            <a:extLst>
              <a:ext uri="{FF2B5EF4-FFF2-40B4-BE49-F238E27FC236}">
                <a16:creationId xmlns:a16="http://schemas.microsoft.com/office/drawing/2014/main" xmlns="" id="{7CC563F4-AF3E-A8A4-7E6C-246E470E1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81" name="Line 61">
            <a:extLst>
              <a:ext uri="{FF2B5EF4-FFF2-40B4-BE49-F238E27FC236}">
                <a16:creationId xmlns:a16="http://schemas.microsoft.com/office/drawing/2014/main" xmlns="" id="{0BECDE3A-F98C-5F82-FBF9-6E83A6DA64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port Vector Machine Algorithm">
            <a:extLst>
              <a:ext uri="{FF2B5EF4-FFF2-40B4-BE49-F238E27FC236}">
                <a16:creationId xmlns:a16="http://schemas.microsoft.com/office/drawing/2014/main" xmlns="" id="{DA146728-5F2F-4A4B-716A-82123081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" y="487680"/>
            <a:ext cx="11511280" cy="62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8036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2805C1-FB3B-797D-ACAF-BA159DFB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Types of SVM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A4DBC1-E4C8-148C-7AAB-0E2FAFF4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1103630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Linear SVM: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Linear SVM is used for linearly separable data, which means if a dataset can be classified into two classes by using a single straight line, then such data is termed as linearly separable data, and classifier is used called as Linear SVM classifier.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Non-linear SVM: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Non-Linear SVM is used for non-linearly separated data, which means if a dataset cannot be classified by using a straight line, then such data is termed as non-linear data and classifier used is called as Non-linear SVM classifier.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8678" name="Picture 6" descr="Non-linear SVMs | Learning OpenCV 3 Application Development">
            <a:extLst>
              <a:ext uri="{FF2B5EF4-FFF2-40B4-BE49-F238E27FC236}">
                <a16:creationId xmlns:a16="http://schemas.microsoft.com/office/drawing/2014/main" xmlns="" id="{60F3AA88-3913-8E31-DA79-3793FDC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1" y="4445634"/>
            <a:ext cx="4663440" cy="23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1820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741</Words>
  <Application>Microsoft Office PowerPoint</Application>
  <PresentationFormat>Custom</PresentationFormat>
  <Paragraphs>81</Paragraphs>
  <Slides>18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Support Vector Machines (SVM)  &amp;  SVM Classification</vt:lpstr>
      <vt:lpstr>Definition</vt:lpstr>
      <vt:lpstr>Why SVM</vt:lpstr>
      <vt:lpstr>Perceptron Revisited:  Linear Separators </vt:lpstr>
      <vt:lpstr>Linear Separators</vt:lpstr>
      <vt:lpstr>Classification Margin</vt:lpstr>
      <vt:lpstr>Maximum Margin Classification</vt:lpstr>
      <vt:lpstr>Slide 8</vt:lpstr>
      <vt:lpstr>Types of SVM </vt:lpstr>
      <vt:lpstr>Linear SVMs Mathematically (cont.)</vt:lpstr>
      <vt:lpstr>Soft Margin Classification  </vt:lpstr>
      <vt:lpstr>NON-LINEAR SVM</vt:lpstr>
      <vt:lpstr>Types of SVM</vt:lpstr>
      <vt:lpstr>Slide 14</vt:lpstr>
      <vt:lpstr>SVM : Pros and Cons</vt:lpstr>
      <vt:lpstr>SVM : Pros and Cons</vt:lpstr>
      <vt:lpstr>Slide 17</vt:lpstr>
      <vt:lpstr>SVM Facts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Ayisha Noori</dc:creator>
  <cp:lastModifiedBy>Komal Napa</cp:lastModifiedBy>
  <cp:revision>8</cp:revision>
  <dcterms:created xsi:type="dcterms:W3CDTF">2022-10-14T03:44:22Z</dcterms:created>
  <dcterms:modified xsi:type="dcterms:W3CDTF">2023-08-31T04:14:53Z</dcterms:modified>
</cp:coreProperties>
</file>