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9"/>
  </p:notesMasterIdLst>
  <p:sldIdLst>
    <p:sldId id="256" r:id="rId2"/>
    <p:sldId id="258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80" r:id="rId16"/>
    <p:sldId id="27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E3EA-7D48-4610-9086-7565F07C60A2}" type="datetimeFigureOut">
              <a:rPr lang="en-SG" smtClean="0"/>
              <a:t>4/6/2023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F18E1-9306-4860-AAF7-34AAF621EF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0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0A14-1A62-4D49-BCFF-1BA7ED91B39F}" type="datetime1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5163-1CB3-42A0-B79E-1028CCEE3A7B}" type="datetime1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584-C979-4CAA-9659-4F858B091B51}" type="datetime1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24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50F8-C4D7-4F29-B8B4-0965E841B722}" type="datetime1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8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B80D-FB51-4B20-8578-D12087CEFF0C}" type="datetime1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9AB-49C4-48FD-A9BE-C6D1E905582D}" type="datetime1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9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A8FC-7CAF-4A28-A19B-5B7B389768E2}" type="datetime1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4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35FF-F093-4497-830A-1B5F0929891C}" type="datetime1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2AD0-A2C2-4508-BD19-FFB99C6A924A}" type="datetime1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4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784-E96F-4F1D-84F2-C0117FD55149}" type="datetime1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6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B8F-77E1-48FB-85D1-1D028A0565B0}" type="datetime1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9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C6CE-E451-4792-9106-936E07C4186C}" type="datetime1">
              <a:rPr lang="en-SG" smtClean="0"/>
              <a:t>4/6/2023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F72-A875-4FBE-AE13-A794F0A9E188}" type="datetime1">
              <a:rPr lang="en-SG" smtClean="0"/>
              <a:t>4/6/2023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AED-13E1-4C07-AE9D-0DA31542D80E}" type="datetime1">
              <a:rPr lang="en-SG" smtClean="0"/>
              <a:t>4/6/2023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0A-B918-4D18-B427-3F1902AA27CC}" type="datetime1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8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938-DF37-49AE-87DA-21E42689F4CE}" type="datetime1">
              <a:rPr lang="en-SG" smtClean="0"/>
              <a:t>4/6/2023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5C84-FA5D-4EEE-AA46-5668D81499BD}" type="datetime1">
              <a:rPr lang="en-SG" smtClean="0"/>
              <a:t>4/6/2023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Operating System - Process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8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B3E-30E7-44BB-81EB-25CDE453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6627"/>
            <a:ext cx="8915399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860B-10FB-4705-B611-84836DC94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9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Banker's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resources with multiple instances.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process enters the system, it must declare the maximum number of instances of each resource type that it may need.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number may not exceed the total number of resources in the system.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requests a set of resources, the system must determine whether the allocation of these resources will leave the system in a safe state.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will, the resources are allocated; otherwise, the process must wait until some other process releases enough resources.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31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Banker's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 = number of processes, and m = number of resources types</a:t>
            </a: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Vector of length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indicates the number of available resources of each type. If available [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of resource type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x 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defines the maximum demand of each process..  If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process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request at most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resource type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defines the number of resources of each type currently allocated to each process..  If Allocation[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currently allocated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of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 indicates the remaining resource need of each process. If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need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instances of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its task.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Banker's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Algorithm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Let Work and Finish be vectors of length m and n, respectively. Initialize Work = Available and Finish[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false for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1, ..., n − 1.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 an index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both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Finish[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false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Work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no such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exists, go to step 4.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Work = Work + Allocation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Finish[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true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Go to step 2.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Finish[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true for all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system is in a safe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32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Banker's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– P0,P1,P2,P3,P4 and Resources A=10, B=5, C=7.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matrix Need is defined to be Max −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13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A959F-241A-4A32-A86F-F23DD80F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7" y="2946600"/>
            <a:ext cx="5168501" cy="2796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7E7EA-662B-4177-90C7-93C09A9A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8804"/>
            <a:ext cx="1906240" cy="27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4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Banker's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14</a:t>
            </a:fld>
            <a:endParaRPr lang="en-SG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C812DBB-5D67-4F28-A576-2A145BCBB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63537"/>
              </p:ext>
            </p:extLst>
          </p:nvPr>
        </p:nvGraphicFramePr>
        <p:xfrm>
          <a:off x="738316" y="1390885"/>
          <a:ext cx="6659935" cy="429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987">
                  <a:extLst>
                    <a:ext uri="{9D8B030D-6E8A-4147-A177-3AD203B41FA5}">
                      <a16:colId xmlns:a16="http://schemas.microsoft.com/office/drawing/2014/main" val="2867760417"/>
                    </a:ext>
                  </a:extLst>
                </a:gridCol>
                <a:gridCol w="1331987">
                  <a:extLst>
                    <a:ext uri="{9D8B030D-6E8A-4147-A177-3AD203B41FA5}">
                      <a16:colId xmlns:a16="http://schemas.microsoft.com/office/drawing/2014/main" val="1418706333"/>
                    </a:ext>
                  </a:extLst>
                </a:gridCol>
                <a:gridCol w="1331987">
                  <a:extLst>
                    <a:ext uri="{9D8B030D-6E8A-4147-A177-3AD203B41FA5}">
                      <a16:colId xmlns:a16="http://schemas.microsoft.com/office/drawing/2014/main" val="470914734"/>
                    </a:ext>
                  </a:extLst>
                </a:gridCol>
                <a:gridCol w="1331987">
                  <a:extLst>
                    <a:ext uri="{9D8B030D-6E8A-4147-A177-3AD203B41FA5}">
                      <a16:colId xmlns:a16="http://schemas.microsoft.com/office/drawing/2014/main" val="810684103"/>
                    </a:ext>
                  </a:extLst>
                </a:gridCol>
                <a:gridCol w="1331987">
                  <a:extLst>
                    <a:ext uri="{9D8B030D-6E8A-4147-A177-3AD203B41FA5}">
                      <a16:colId xmlns:a16="http://schemas.microsoft.com/office/drawing/2014/main" val="3205118273"/>
                    </a:ext>
                  </a:extLst>
                </a:gridCol>
              </a:tblGrid>
              <a:tr h="613446">
                <a:tc>
                  <a:txBody>
                    <a:bodyPr/>
                    <a:lstStyle/>
                    <a:p>
                      <a:r>
                        <a:rPr lang="en-US" dirty="0"/>
                        <a:t>Processes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Allocation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29435"/>
                  </a:ext>
                </a:extLst>
              </a:tr>
              <a:tr h="61344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 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 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 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 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82992"/>
                  </a:ext>
                </a:extLst>
              </a:tr>
              <a:tr h="613446">
                <a:tc>
                  <a:txBody>
                    <a:bodyPr/>
                    <a:lstStyle/>
                    <a:p>
                      <a:r>
                        <a:rPr lang="en-US" dirty="0"/>
                        <a:t>P0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0  1  0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7  5  3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3   3  2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7  4  3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8564"/>
                  </a:ext>
                </a:extLst>
              </a:tr>
              <a:tr h="613446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2  0  0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3  2   2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532</a:t>
                      </a:r>
                      <a:endParaRPr lang="en-SG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1  2  2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75734"/>
                  </a:ext>
                </a:extLst>
              </a:tr>
              <a:tr h="613446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3  0  2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9  0  2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743</a:t>
                      </a:r>
                      <a:endParaRPr lang="en-SG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6  0  0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45944"/>
                  </a:ext>
                </a:extLst>
              </a:tr>
              <a:tr h="613446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2  1  1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2  2  2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745</a:t>
                      </a:r>
                      <a:endParaRPr lang="en-SG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0  1  1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2535"/>
                  </a:ext>
                </a:extLst>
              </a:tr>
              <a:tr h="613446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0  0  2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4  3  3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755</a:t>
                      </a:r>
                      <a:endParaRPr lang="en-SG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4  3  1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842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C1B33E-3B25-4E72-9776-2DA3D3379901}"/>
              </a:ext>
            </a:extLst>
          </p:cNvPr>
          <p:cNvSpPr txBox="1"/>
          <p:nvPr/>
        </p:nvSpPr>
        <p:spPr>
          <a:xfrm>
            <a:off x="7764694" y="1523729"/>
            <a:ext cx="41533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=3,n=5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Work = Available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= 332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false for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1, ..., n − 1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P0	P1	P2	P3	P4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=    F	 F	 F	 F	  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Need(0) = 7 4 3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Finish(0)=false, 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&lt;= Work 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743&lt;=332 condition is false</a:t>
            </a: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EF15E-695D-4E26-AAC9-C890C9CBA549}"/>
              </a:ext>
            </a:extLst>
          </p:cNvPr>
          <p:cNvSpPr txBox="1"/>
          <p:nvPr/>
        </p:nvSpPr>
        <p:spPr>
          <a:xfrm>
            <a:off x="7931649" y="3429000"/>
            <a:ext cx="2719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Need(1)=122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Finish(1)=false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Need&lt;=work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122&lt;=332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work+allocation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332+200=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532</a:t>
            </a:r>
            <a:endParaRPr lang="en-SG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E8D78-A6AF-427F-A537-A6CC83F7ED13}"/>
              </a:ext>
            </a:extLst>
          </p:cNvPr>
          <p:cNvSpPr txBox="1"/>
          <p:nvPr/>
        </p:nvSpPr>
        <p:spPr>
          <a:xfrm>
            <a:off x="7789442" y="3439275"/>
            <a:ext cx="193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Finsih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(2)=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flase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Need&lt;=work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600&lt;532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9ABD9-2EC2-448B-9EF9-F66A84273B59}"/>
              </a:ext>
            </a:extLst>
          </p:cNvPr>
          <p:cNvSpPr txBox="1"/>
          <p:nvPr/>
        </p:nvSpPr>
        <p:spPr>
          <a:xfrm>
            <a:off x="7789442" y="3429000"/>
            <a:ext cx="2581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Finish(3)=false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need&lt;=work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011&lt;=532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work+allocation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532+211=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Finish(3)=true</a:t>
            </a:r>
          </a:p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A1875-2B34-459F-9EA0-5386201A21B9}"/>
              </a:ext>
            </a:extLst>
          </p:cNvPr>
          <p:cNvSpPr txBox="1"/>
          <p:nvPr/>
        </p:nvSpPr>
        <p:spPr>
          <a:xfrm>
            <a:off x="7758618" y="3395278"/>
            <a:ext cx="232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Finish(4)=false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Need&lt;=work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431&lt;=743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work+allocation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743+002=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Finish(4)=true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902BE-F220-48E3-88AA-1953C05B375E}"/>
              </a:ext>
            </a:extLst>
          </p:cNvPr>
          <p:cNvSpPr txBox="1"/>
          <p:nvPr/>
        </p:nvSpPr>
        <p:spPr>
          <a:xfrm>
            <a:off x="7699888" y="3361556"/>
            <a:ext cx="2446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finish(0)=false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Need&lt;=work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743&lt;=745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Work=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work+allocation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745+010=</a:t>
            </a:r>
            <a:r>
              <a:rPr lang="en-SG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755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Finish(0)=true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062B6-46DF-411A-AD0E-D16AC4DE1952}"/>
              </a:ext>
            </a:extLst>
          </p:cNvPr>
          <p:cNvSpPr txBox="1"/>
          <p:nvPr/>
        </p:nvSpPr>
        <p:spPr>
          <a:xfrm>
            <a:off x="7723898" y="3412139"/>
            <a:ext cx="2589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Finish(2)=false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Need&lt;=work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600&lt;=755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work+allocation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755+302=1057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Finish(2)=true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638CB-AE59-4D56-B8E6-4AC4078A3513}"/>
              </a:ext>
            </a:extLst>
          </p:cNvPr>
          <p:cNvSpPr txBox="1"/>
          <p:nvPr/>
        </p:nvSpPr>
        <p:spPr>
          <a:xfrm>
            <a:off x="5820310" y="576267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Finish[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true for all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system is in a safe state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2465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Banker's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process P1 requests one additional instance of resource type A and two instances of resource type C</a:t>
            </a: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Request Algorithm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go to step 2. Otherwise, raise an error condition, since the process has exceeded its maximum claim.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Available, go to step 3. Otherwise, Pi must wait, since the resources are not available.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Have the system pretend to have allocated the requested resources to process Pi by modifying the state as follows: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= Available–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37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Banker's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process P1 requests one additional instance of resource type A and two instances of resource type C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16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7D265-82E1-4B2E-839C-307ED545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5" y="1949961"/>
            <a:ext cx="7390098" cy="3945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2F0ED1-E423-413F-AC5B-509745DE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55" y="2092724"/>
            <a:ext cx="4012323" cy="21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6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29" y="306333"/>
            <a:ext cx="8911687" cy="860315"/>
          </a:xfrm>
        </p:spPr>
        <p:txBody>
          <a:bodyPr/>
          <a:lstStyle/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06" y="1273285"/>
            <a:ext cx="10228404" cy="503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056D0-3A3D-41D0-ACB8-FE1F33E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7405-E24D-4C92-8B86-A7824694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982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that the system has some additional a priori information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and most useful model requires that each process declare the maximum number of resources of each type that it may need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deadlock-avoidance algorithm dynamically examines the resource-allocation state to ensure that there can never be a circular-wait condition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state is defined by the number of available and allocated resources, and the maximum demands of the processes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0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– Safe State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is safe if the system can allocate resources to each process (up to its maximum) in some order and still avoid a deadlock.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formally, a system is in a safe state only if there exists a safe sequence.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in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state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a sequence &lt;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of ALL the  processes  in the systems such that  for each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resources that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still request can be satisfied by currently available resources + resources held by all the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is: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needs are not immediately available, then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wait until all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finished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finished,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needed resources, execute, return allocated resources, and terminate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its needed resources, and so on 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333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– Safe State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safe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no deadlocks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Avoidance  ensure that a system will never enter an unsafe state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47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– Safe State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we have 3 processes P0, P1 and P2 and we have 12 Magnetic tapes.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t0, P0 is holding 5, p1 holding 2, p2 holding 2 tape drives respectively.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 allocation should be done in the order of p1,p0,p2 to keep system in safe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5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24BD6-D1CD-4D64-8A82-4FD7D596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92" y="3263432"/>
            <a:ext cx="4632066" cy="15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Algorithms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instance of a resource type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instances of a resource type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banker</a:t>
            </a:r>
            <a:r>
              <a:rPr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algorithm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09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Graph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graph has processes, resources, request edge and assignment edge.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this, we introduce a new edge, called a claim edge.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claim edge Pi 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that process Pi may request resource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some time in the future.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represented in the graph by a dashed line.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process Pi requests resource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claim edge Pi 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converted to a request edge.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when a resource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released by Pi, the assignment edge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Pi is reconverted to a claim edge Pi 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resources must be claimed a priori in the system. That is, before process Pi starts executing, all its claim edges must already appear in the resource-allocation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85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Graph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that process Pi requests resource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request can be granted only if converting the request edge Pi →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assignment edge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Pi does not result in the formation of a cycle in the resource-allocation graph.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check for safety by using a cycle-detection algorithm.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cycle exists, then the allocation of the resource will leave the system in a safe state. If a cycle is found, then the allocation will put the system in an unsafe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8</a:t>
            </a:fld>
            <a:endParaRPr lang="en-SG"/>
          </a:p>
        </p:txBody>
      </p:sp>
      <p:pic>
        <p:nvPicPr>
          <p:cNvPr id="6" name="Picture 5" descr="7">
            <a:extLst>
              <a:ext uri="{FF2B5EF4-FFF2-40B4-BE49-F238E27FC236}">
                <a16:creationId xmlns:a16="http://schemas.microsoft.com/office/drawing/2014/main" id="{66D90155-46A9-48A6-BF47-EFBC7F24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65" y="3670791"/>
            <a:ext cx="2284270" cy="231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2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Graph Algorithm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P2 requests R2. Although R2 is currently free, we cannot allocate it to P2, since this action will create a cycle in the graph.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cycle, as mentioned, indicates that the system is in an unsafe state. If P1 requests R2, and P2 requests R1, then a deadlock will occur.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9</a:t>
            </a:fld>
            <a:endParaRPr lang="en-SG"/>
          </a:p>
        </p:txBody>
      </p:sp>
      <p:pic>
        <p:nvPicPr>
          <p:cNvPr id="7" name="Picture 6" descr="7">
            <a:extLst>
              <a:ext uri="{FF2B5EF4-FFF2-40B4-BE49-F238E27FC236}">
                <a16:creationId xmlns:a16="http://schemas.microsoft.com/office/drawing/2014/main" id="{F789AFC0-F27E-499D-9DE9-00C82C09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68" y="2856670"/>
            <a:ext cx="2397443" cy="243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5980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2307</TotalTime>
  <Words>1683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Monotype Sorts</vt:lpstr>
      <vt:lpstr>Times New Roman</vt:lpstr>
      <vt:lpstr>Webdings</vt:lpstr>
      <vt:lpstr>Wingdings 3</vt:lpstr>
      <vt:lpstr>Wisp</vt:lpstr>
      <vt:lpstr>Operating Systems</vt:lpstr>
      <vt:lpstr>Deadlock Avoidance</vt:lpstr>
      <vt:lpstr>Deadlock Avoidance – Safe State</vt:lpstr>
      <vt:lpstr>Deadlock Avoidance – Safe State</vt:lpstr>
      <vt:lpstr>Deadlock Avoidance – Safe State</vt:lpstr>
      <vt:lpstr>Deadlock Avoidance Algorithms</vt:lpstr>
      <vt:lpstr>Resource Allocation Graph Algorithm</vt:lpstr>
      <vt:lpstr>Resource Allocation Graph Algorithm</vt:lpstr>
      <vt:lpstr>Resource Allocation Graph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Ashok</dc:creator>
  <cp:lastModifiedBy>Ashok</cp:lastModifiedBy>
  <cp:revision>371</cp:revision>
  <dcterms:created xsi:type="dcterms:W3CDTF">2023-04-01T02:54:56Z</dcterms:created>
  <dcterms:modified xsi:type="dcterms:W3CDTF">2023-06-04T14:44:35Z</dcterms:modified>
</cp:coreProperties>
</file>