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1" r:id="rId1"/>
  </p:sldMasterIdLst>
  <p:notesMasterIdLst>
    <p:notesMasterId r:id="rId9"/>
  </p:notesMasterIdLst>
  <p:sldIdLst>
    <p:sldId id="256" r:id="rId2"/>
    <p:sldId id="258" r:id="rId3"/>
    <p:sldId id="266" r:id="rId4"/>
    <p:sldId id="267" r:id="rId5"/>
    <p:sldId id="268" r:id="rId6"/>
    <p:sldId id="269"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CBE3EA-7D48-4610-9086-7565F07C60A2}" type="datetimeFigureOut">
              <a:rPr lang="en-SG" smtClean="0"/>
              <a:t>28/5/2023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F18E1-9306-4860-AAF7-34AAF621EF4C}" type="slidenum">
              <a:rPr lang="en-SG" smtClean="0"/>
              <a:t>‹#›</a:t>
            </a:fld>
            <a:endParaRPr lang="en-SG"/>
          </a:p>
        </p:txBody>
      </p:sp>
    </p:spTree>
    <p:extLst>
      <p:ext uri="{BB962C8B-B14F-4D97-AF65-F5344CB8AC3E}">
        <p14:creationId xmlns:p14="http://schemas.microsoft.com/office/powerpoint/2010/main" val="1832000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1F0A14-1A62-4D49-BCFF-1BA7ED91B39F}" type="datetime1">
              <a:rPr lang="en-SG" smtClean="0"/>
              <a:t>28/5/2023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269021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CF5163-1CB3-42A0-B79E-1028CCEE3A7B}" type="datetime1">
              <a:rPr lang="en-SG" smtClean="0"/>
              <a:t>28/5/2023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390081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3D584-C979-4CAA-9659-4F858B091B51}" type="datetime1">
              <a:rPr lang="en-SG" smtClean="0"/>
              <a:t>28/5/2023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519CCF-2A2C-40EE-ACC9-05FDB6AE2F7C}" type="slidenum">
              <a:rPr lang="en-SG" smtClean="0"/>
              <a:t>‹#›</a:t>
            </a:fld>
            <a:endParaRPr lang="en-SG"/>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9247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F750F8-C4D7-4F29-B8B4-0965E841B722}" type="datetime1">
              <a:rPr lang="en-SG" smtClean="0"/>
              <a:t>28/5/2023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2762812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B4B80D-FB51-4B20-8578-D12087CEFF0C}" type="datetime1">
              <a:rPr lang="en-SG" smtClean="0"/>
              <a:t>28/5/2023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19CCF-2A2C-40EE-ACC9-05FDB6AE2F7C}" type="slidenum">
              <a:rPr lang="en-SG" smtClean="0"/>
              <a:t>‹#›</a:t>
            </a:fld>
            <a:endParaRPr lang="en-SG"/>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79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40019AB-49C4-48FD-A9BE-C6D1E905582D}" type="datetime1">
              <a:rPr lang="en-SG" smtClean="0"/>
              <a:t>28/5/2023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2065299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0A8FC-7CAF-4A28-A19B-5B7B389768E2}" type="datetime1">
              <a:rPr lang="en-SG" smtClean="0"/>
              <a:t>28/5/2023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4235489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0A35FF-F093-4497-830A-1B5F0929891C}" type="datetime1">
              <a:rPr lang="en-SG" smtClean="0"/>
              <a:t>28/5/2023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39674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62AD0-A2C2-4508-BD19-FFB99C6A924A}" type="datetime1">
              <a:rPr lang="en-SG" smtClean="0"/>
              <a:t>28/5/2023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107543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7C784-E96F-4F1D-84F2-C0117FD55149}" type="datetime1">
              <a:rPr lang="en-SG" smtClean="0"/>
              <a:t>28/5/2023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102164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A70B8F-77E1-48FB-85D1-1D028A0565B0}" type="datetime1">
              <a:rPr lang="en-SG" smtClean="0"/>
              <a:t>28/5/2023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178098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45C6CE-E451-4792-9106-936E07C4186C}" type="datetime1">
              <a:rPr lang="en-SG" smtClean="0"/>
              <a:t>28/5/2023</a:t>
            </a:fld>
            <a:endParaRPr lang="en-SG"/>
          </a:p>
        </p:txBody>
      </p:sp>
      <p:sp>
        <p:nvSpPr>
          <p:cNvPr id="8" name="Footer Placeholder 7"/>
          <p:cNvSpPr>
            <a:spLocks noGrp="1"/>
          </p:cNvSpPr>
          <p:nvPr>
            <p:ph type="ftr" sz="quarter" idx="11"/>
          </p:nvPr>
        </p:nvSpPr>
        <p:spPr/>
        <p:txBody>
          <a:bodyPr/>
          <a:lstStyle/>
          <a:p>
            <a:r>
              <a:rPr lang="en-SG"/>
              <a:t>Operating System - Process Synchronization</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232586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E4DF72-A875-4FBE-AE13-A794F0A9E188}" type="datetime1">
              <a:rPr lang="en-SG" smtClean="0"/>
              <a:t>28/5/2023</a:t>
            </a:fld>
            <a:endParaRPr lang="en-SG"/>
          </a:p>
        </p:txBody>
      </p:sp>
      <p:sp>
        <p:nvSpPr>
          <p:cNvPr id="4" name="Footer Placeholder 3"/>
          <p:cNvSpPr>
            <a:spLocks noGrp="1"/>
          </p:cNvSpPr>
          <p:nvPr>
            <p:ph type="ftr" sz="quarter" idx="11"/>
          </p:nvPr>
        </p:nvSpPr>
        <p:spPr/>
        <p:txBody>
          <a:bodyPr/>
          <a:lstStyle/>
          <a:p>
            <a:r>
              <a:rPr lang="en-SG"/>
              <a:t>Operating System - Process Synchronization</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127350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74AED-13E1-4C07-AE9D-0DA31542D80E}" type="datetime1">
              <a:rPr lang="en-SG" smtClean="0"/>
              <a:t>28/5/2023</a:t>
            </a:fld>
            <a:endParaRPr lang="en-SG"/>
          </a:p>
        </p:txBody>
      </p:sp>
      <p:sp>
        <p:nvSpPr>
          <p:cNvPr id="3" name="Footer Placeholder 2"/>
          <p:cNvSpPr>
            <a:spLocks noGrp="1"/>
          </p:cNvSpPr>
          <p:nvPr>
            <p:ph type="ftr" sz="quarter" idx="11"/>
          </p:nvPr>
        </p:nvSpPr>
        <p:spPr/>
        <p:txBody>
          <a:bodyPr/>
          <a:lstStyle/>
          <a:p>
            <a:r>
              <a:rPr lang="en-SG"/>
              <a:t>Operating System - Process Synchronization</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1538305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BA7D0A-B918-4D18-B427-3F1902AA27CC}" type="datetime1">
              <a:rPr lang="en-SG" smtClean="0"/>
              <a:t>28/5/2023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3120826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CFF938-DF37-49AE-87DA-21E42689F4CE}" type="datetime1">
              <a:rPr lang="en-SG" smtClean="0"/>
              <a:t>28/5/2023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275889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E6B5C84-FA5D-4EEE-AA46-5668D81499BD}" type="datetime1">
              <a:rPr lang="en-SG" smtClean="0"/>
              <a:t>28/5/2023</a:t>
            </a:fld>
            <a:endParaRPr lang="en-SG"/>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SG"/>
              <a:t>Operating System - Process Synchronization</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519CCF-2A2C-40EE-ACC9-05FDB6AE2F7C}" type="slidenum">
              <a:rPr lang="en-SG" smtClean="0"/>
              <a:t>‹#›</a:t>
            </a:fld>
            <a:endParaRPr lang="en-SG"/>
          </a:p>
        </p:txBody>
      </p:sp>
    </p:spTree>
    <p:extLst>
      <p:ext uri="{BB962C8B-B14F-4D97-AF65-F5344CB8AC3E}">
        <p14:creationId xmlns:p14="http://schemas.microsoft.com/office/powerpoint/2010/main" val="398182519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6B3E-30E7-44BB-81EB-25CDE45307B2}"/>
              </a:ext>
            </a:extLst>
          </p:cNvPr>
          <p:cNvSpPr>
            <a:spLocks noGrp="1"/>
          </p:cNvSpPr>
          <p:nvPr>
            <p:ph type="ctrTitle"/>
          </p:nvPr>
        </p:nvSpPr>
        <p:spPr>
          <a:xfrm>
            <a:off x="2589212" y="1526627"/>
            <a:ext cx="8915399" cy="2262781"/>
          </a:xfrm>
        </p:spPr>
        <p:txBody>
          <a:bodyPr/>
          <a:lstStyle/>
          <a:p>
            <a:r>
              <a:rPr lang="en-US" dirty="0">
                <a:latin typeface="Times New Roman" panose="02020603050405020304" pitchFamily="18" charset="0"/>
                <a:cs typeface="Times New Roman" panose="02020603050405020304" pitchFamily="18" charset="0"/>
              </a:rPr>
              <a:t>Operating Systems</a:t>
            </a:r>
            <a:endParaRPr lang="en-S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300860B-10FB-4705-B611-84836DC940B9}"/>
              </a:ext>
            </a:extLst>
          </p:cNvPr>
          <p:cNvSpPr>
            <a:spLocks noGrp="1"/>
          </p:cNvSpPr>
          <p:nvPr>
            <p:ph type="subTitle" idx="1"/>
          </p:nvPr>
        </p:nvSpPr>
        <p:spPr/>
        <p:txBody>
          <a:bodyPr>
            <a:normAutofit/>
          </a:bodyPr>
          <a:lstStyle/>
          <a:p>
            <a:r>
              <a:rPr lang="en-US" sz="2800" b="1" dirty="0">
                <a:latin typeface="Times New Roman" panose="02020603050405020304" pitchFamily="18" charset="0"/>
                <a:cs typeface="Times New Roman" panose="02020603050405020304" pitchFamily="18" charset="0"/>
              </a:rPr>
              <a:t>Deadlock Prevention</a:t>
            </a:r>
            <a:endParaRPr lang="en-SG"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29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1739108" y="357624"/>
            <a:ext cx="8911687" cy="860315"/>
          </a:xfrm>
        </p:spPr>
        <p:txBody>
          <a:bodyPr>
            <a:normAutofit/>
          </a:bodyPr>
          <a:lstStyle/>
          <a:p>
            <a:pPr algn="ctr"/>
            <a:r>
              <a:rPr lang="en-US" b="1" dirty="0">
                <a:latin typeface="Times New Roman" panose="02020603050405020304" pitchFamily="18" charset="0"/>
                <a:cs typeface="Times New Roman" panose="02020603050405020304" pitchFamily="18" charset="0"/>
              </a:rPr>
              <a:t>Deadlock Prevention</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832207" y="1290933"/>
            <a:ext cx="10928115" cy="4759716"/>
          </a:xfrm>
        </p:spPr>
        <p:txBody>
          <a:bodyPr>
            <a:normAutofit fontScale="92500" lnSpcReduction="20000"/>
          </a:bodyPr>
          <a:lstStyle/>
          <a:p>
            <a:pPr algn="just"/>
            <a:r>
              <a:rPr lang="en-US" sz="2600" dirty="0">
                <a:latin typeface="Times New Roman" panose="02020603050405020304" pitchFamily="18" charset="0"/>
                <a:cs typeface="Times New Roman" panose="02020603050405020304" pitchFamily="18" charset="0"/>
              </a:rPr>
              <a:t>Restrain the ways request can be made</a:t>
            </a:r>
          </a:p>
          <a:p>
            <a:pPr marL="0" indent="0" algn="just">
              <a:buNone/>
            </a:pPr>
            <a:r>
              <a:rPr lang="en-US" sz="2600" b="1" dirty="0">
                <a:latin typeface="Times New Roman" panose="02020603050405020304" pitchFamily="18" charset="0"/>
                <a:cs typeface="Times New Roman" panose="02020603050405020304" pitchFamily="18" charset="0"/>
              </a:rPr>
              <a:t>Mutual Exclusion</a:t>
            </a:r>
          </a:p>
          <a:p>
            <a:pPr algn="just"/>
            <a:r>
              <a:rPr lang="en-US" sz="2600" dirty="0">
                <a:latin typeface="Times New Roman" panose="02020603050405020304" pitchFamily="18" charset="0"/>
                <a:cs typeface="Times New Roman" panose="02020603050405020304" pitchFamily="18" charset="0"/>
              </a:rPr>
              <a:t>The mutual exclusion condition must hold. That is, at least one resource must be </a:t>
            </a:r>
            <a:r>
              <a:rPr lang="en-US" sz="2600" dirty="0" err="1">
                <a:latin typeface="Times New Roman" panose="02020603050405020304" pitchFamily="18" charset="0"/>
                <a:cs typeface="Times New Roman" panose="02020603050405020304" pitchFamily="18" charset="0"/>
              </a:rPr>
              <a:t>nonsharable</a:t>
            </a:r>
            <a:r>
              <a:rPr lang="en-US" sz="2600" dirty="0">
                <a:latin typeface="Times New Roman" panose="02020603050405020304" pitchFamily="18" charset="0"/>
                <a:cs typeface="Times New Roman" panose="02020603050405020304" pitchFamily="18" charset="0"/>
              </a:rPr>
              <a:t>. not required for sharable resources (e.g., read-only files); must hold for non-sharable resources.</a:t>
            </a:r>
          </a:p>
          <a:p>
            <a:pPr marL="0" indent="0" algn="just">
              <a:buNone/>
            </a:pPr>
            <a:endParaRPr lang="en-US" sz="2600" dirty="0">
              <a:latin typeface="Times New Roman" panose="02020603050405020304" pitchFamily="18" charset="0"/>
              <a:cs typeface="Times New Roman" panose="02020603050405020304" pitchFamily="18" charset="0"/>
            </a:endParaRPr>
          </a:p>
          <a:p>
            <a:pPr marL="0" indent="0" algn="just">
              <a:buNone/>
            </a:pPr>
            <a:r>
              <a:rPr lang="en-US" sz="2600" b="1" dirty="0">
                <a:latin typeface="Times New Roman" panose="02020603050405020304" pitchFamily="18" charset="0"/>
                <a:cs typeface="Times New Roman" panose="02020603050405020304" pitchFamily="18" charset="0"/>
              </a:rPr>
              <a:t>Hold and Wait </a:t>
            </a:r>
          </a:p>
          <a:p>
            <a:pPr marL="0" indent="0" algn="just">
              <a:buNone/>
            </a:pPr>
            <a:r>
              <a:rPr lang="en-US" sz="2600" dirty="0">
                <a:latin typeface="Times New Roman" panose="02020603050405020304" pitchFamily="18" charset="0"/>
                <a:cs typeface="Times New Roman" panose="02020603050405020304" pitchFamily="18" charset="0"/>
              </a:rPr>
              <a:t>Must guarantee that whenever a process requests a resource, it does not hold any other resources.</a:t>
            </a:r>
          </a:p>
          <a:p>
            <a:pPr algn="just"/>
            <a:r>
              <a:rPr lang="en-US" sz="2600" dirty="0">
                <a:latin typeface="Times New Roman" panose="02020603050405020304" pitchFamily="18" charset="0"/>
                <a:cs typeface="Times New Roman" panose="02020603050405020304" pitchFamily="18" charset="0"/>
              </a:rPr>
              <a:t>Require process to request and be allocated all its resources before it begins execution, or </a:t>
            </a:r>
          </a:p>
          <a:p>
            <a:pPr algn="just"/>
            <a:r>
              <a:rPr lang="en-US" sz="2600" dirty="0">
                <a:latin typeface="Times New Roman" panose="02020603050405020304" pitchFamily="18" charset="0"/>
                <a:cs typeface="Times New Roman" panose="02020603050405020304" pitchFamily="18" charset="0"/>
              </a:rPr>
              <a:t>allow process to request resources only when the process has none allocated to it.</a:t>
            </a: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a:t>Operating System - Process Synchronization</a:t>
            </a:r>
            <a:endParaRPr lang="en-SG" dirty="0"/>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2</a:t>
            </a:fld>
            <a:endParaRPr lang="en-SG"/>
          </a:p>
        </p:txBody>
      </p:sp>
    </p:spTree>
    <p:extLst>
      <p:ext uri="{BB962C8B-B14F-4D97-AF65-F5344CB8AC3E}">
        <p14:creationId xmlns:p14="http://schemas.microsoft.com/office/powerpoint/2010/main" val="471018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1739108" y="357624"/>
            <a:ext cx="8911687" cy="860315"/>
          </a:xfrm>
        </p:spPr>
        <p:txBody>
          <a:bodyPr>
            <a:normAutofit/>
          </a:bodyPr>
          <a:lstStyle/>
          <a:p>
            <a:pPr algn="ctr"/>
            <a:r>
              <a:rPr lang="en-US" b="1" dirty="0">
                <a:latin typeface="Times New Roman" panose="02020603050405020304" pitchFamily="18" charset="0"/>
                <a:cs typeface="Times New Roman" panose="02020603050405020304" pitchFamily="18" charset="0"/>
              </a:rPr>
              <a:t>Deadlock Prevention</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832207" y="1290933"/>
            <a:ext cx="10928115" cy="4759716"/>
          </a:xfrm>
        </p:spPr>
        <p:txBody>
          <a:bodyPr>
            <a:normAutofit fontScale="85000" lnSpcReduction="20000"/>
          </a:bodyPr>
          <a:lstStyle/>
          <a:p>
            <a:pPr marL="0" indent="0" algn="just">
              <a:buNone/>
            </a:pPr>
            <a:r>
              <a:rPr lang="en-US" sz="2600" b="1" dirty="0">
                <a:latin typeface="Times New Roman" panose="02020603050405020304" pitchFamily="18" charset="0"/>
                <a:cs typeface="Times New Roman" panose="02020603050405020304" pitchFamily="18" charset="0"/>
              </a:rPr>
              <a:t>Hold and Wait Example</a:t>
            </a:r>
          </a:p>
          <a:p>
            <a:pPr algn="just"/>
            <a:r>
              <a:rPr lang="en-US" sz="2400" dirty="0">
                <a:latin typeface="Times New Roman" panose="02020603050405020304" pitchFamily="18" charset="0"/>
                <a:cs typeface="Times New Roman" panose="02020603050405020304" pitchFamily="18" charset="0"/>
              </a:rPr>
              <a:t>A process that copies data from a DVD drive to a file on disk, sorts the file, and then prints the results to a printer.</a:t>
            </a:r>
          </a:p>
          <a:p>
            <a:pPr algn="just"/>
            <a:r>
              <a:rPr lang="en-US" sz="2400" dirty="0">
                <a:latin typeface="Times New Roman" panose="02020603050405020304" pitchFamily="18" charset="0"/>
                <a:cs typeface="Times New Roman" panose="02020603050405020304" pitchFamily="18" charset="0"/>
              </a:rPr>
              <a:t>If all resources must be requested at the beginning of the process, then the process must initially request the DVD drive, disk file, and printer. It will hold the printer for its entire execution, even though it needs the printer only at the end.</a:t>
            </a:r>
          </a:p>
          <a:p>
            <a:pPr algn="just"/>
            <a:r>
              <a:rPr lang="en-US" sz="2400" dirty="0">
                <a:latin typeface="Times New Roman" panose="02020603050405020304" pitchFamily="18" charset="0"/>
                <a:cs typeface="Times New Roman" panose="02020603050405020304" pitchFamily="18" charset="0"/>
              </a:rPr>
              <a:t>The second method allows the process to request initially only the DVD drive and disk file. It copies from the DVD drive to the disk and then releases both the DVD drive and the disk file. The process must then request the disk file and the printer. After copying the disk file to the printer, it releases these two resources and terminates.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Disadvantages</a:t>
            </a:r>
          </a:p>
          <a:p>
            <a:pPr algn="just"/>
            <a:r>
              <a:rPr lang="en-US" sz="2400" dirty="0">
                <a:latin typeface="Times New Roman" panose="02020603050405020304" pitchFamily="18" charset="0"/>
                <a:cs typeface="Times New Roman" panose="02020603050405020304" pitchFamily="18" charset="0"/>
              </a:rPr>
              <a:t>Low resource utilization - since resources may be allocated but unused for a long period.</a:t>
            </a:r>
          </a:p>
          <a:p>
            <a:pPr algn="just"/>
            <a:r>
              <a:rPr lang="en-US" sz="2400" dirty="0">
                <a:latin typeface="Times New Roman" panose="02020603050405020304" pitchFamily="18" charset="0"/>
                <a:cs typeface="Times New Roman" panose="02020603050405020304" pitchFamily="18" charset="0"/>
              </a:rPr>
              <a:t>Starvation - A process that needs several popular resources may have to wait indefinitely, because at least one of the resources that it needs is always allocated to some other process</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a:t>Operating System - Process Synchronization</a:t>
            </a:r>
            <a:endParaRPr lang="en-SG" dirty="0"/>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3</a:t>
            </a:fld>
            <a:endParaRPr lang="en-SG"/>
          </a:p>
        </p:txBody>
      </p:sp>
    </p:spTree>
    <p:extLst>
      <p:ext uri="{BB962C8B-B14F-4D97-AF65-F5344CB8AC3E}">
        <p14:creationId xmlns:p14="http://schemas.microsoft.com/office/powerpoint/2010/main" val="2736212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1739108" y="357624"/>
            <a:ext cx="8911687" cy="860315"/>
          </a:xfrm>
        </p:spPr>
        <p:txBody>
          <a:bodyPr>
            <a:normAutofit/>
          </a:bodyPr>
          <a:lstStyle/>
          <a:p>
            <a:pPr algn="ctr"/>
            <a:r>
              <a:rPr lang="en-US" b="1" dirty="0">
                <a:latin typeface="Times New Roman" panose="02020603050405020304" pitchFamily="18" charset="0"/>
                <a:cs typeface="Times New Roman" panose="02020603050405020304" pitchFamily="18" charset="0"/>
              </a:rPr>
              <a:t>Deadlock Prevention</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832207" y="1294543"/>
            <a:ext cx="10928115" cy="5044612"/>
          </a:xfrm>
        </p:spPr>
        <p:txBody>
          <a:bodyPr>
            <a:normAutofit fontScale="92500" lnSpcReduction="20000"/>
          </a:bodyPr>
          <a:lstStyle/>
          <a:p>
            <a:pPr marL="0" indent="0" algn="just">
              <a:buNone/>
            </a:pPr>
            <a:r>
              <a:rPr lang="en-US" sz="2600" b="1" dirty="0">
                <a:latin typeface="Times New Roman" panose="02020603050405020304" pitchFamily="18" charset="0"/>
                <a:cs typeface="Times New Roman" panose="02020603050405020304" pitchFamily="18" charset="0"/>
              </a:rPr>
              <a:t>No Preemption </a:t>
            </a:r>
          </a:p>
          <a:p>
            <a:pPr algn="just"/>
            <a:r>
              <a:rPr lang="en-US" sz="2200" dirty="0">
                <a:latin typeface="Times New Roman" panose="02020603050405020304" pitchFamily="18" charset="0"/>
                <a:cs typeface="Times New Roman" panose="02020603050405020304" pitchFamily="18" charset="0"/>
              </a:rPr>
              <a:t>If a process is holding some resources and requests another resource that cannot be immediately allocated to it, then all resources the process is currently holding are preempted. In other words, these resources are implicitly released.</a:t>
            </a:r>
          </a:p>
          <a:p>
            <a:pPr algn="just"/>
            <a:r>
              <a:rPr lang="en-US" sz="2200" dirty="0">
                <a:latin typeface="Times New Roman" panose="02020603050405020304" pitchFamily="18" charset="0"/>
                <a:cs typeface="Times New Roman" panose="02020603050405020304" pitchFamily="18" charset="0"/>
              </a:rPr>
              <a:t>Preempted resources are added to the list of resources for which the process is waiting.</a:t>
            </a:r>
          </a:p>
          <a:p>
            <a:pPr algn="just"/>
            <a:r>
              <a:rPr lang="en-US" sz="2200" dirty="0">
                <a:latin typeface="Times New Roman" panose="02020603050405020304" pitchFamily="18" charset="0"/>
                <a:cs typeface="Times New Roman" panose="02020603050405020304" pitchFamily="18" charset="0"/>
              </a:rPr>
              <a:t>Process will be restarted only when it can regain its old resources, as well as the new ones that it is requesting.</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Alternatively, if a process requests some resources, we first check whether they are available. </a:t>
            </a:r>
          </a:p>
          <a:p>
            <a:pPr lvl="1" algn="just"/>
            <a:r>
              <a:rPr lang="en-US" sz="2000" dirty="0">
                <a:latin typeface="Times New Roman" panose="02020603050405020304" pitchFamily="18" charset="0"/>
                <a:cs typeface="Times New Roman" panose="02020603050405020304" pitchFamily="18" charset="0"/>
              </a:rPr>
              <a:t>If they are, we allocate them. </a:t>
            </a:r>
          </a:p>
          <a:p>
            <a:pPr algn="just"/>
            <a:r>
              <a:rPr lang="en-US" sz="2200" dirty="0">
                <a:latin typeface="Times New Roman" panose="02020603050405020304" pitchFamily="18" charset="0"/>
                <a:cs typeface="Times New Roman" panose="02020603050405020304" pitchFamily="18" charset="0"/>
              </a:rPr>
              <a:t>If they are not, we check whether they are allocated to some other process that is waiting for additional resources. </a:t>
            </a:r>
          </a:p>
          <a:p>
            <a:pPr algn="just"/>
            <a:r>
              <a:rPr lang="en-US" sz="2200" dirty="0">
                <a:latin typeface="Times New Roman" panose="02020603050405020304" pitchFamily="18" charset="0"/>
                <a:cs typeface="Times New Roman" panose="02020603050405020304" pitchFamily="18" charset="0"/>
              </a:rPr>
              <a:t>If so, we preempt the desired resources from the waiting process and allocate them to the requesting process. </a:t>
            </a:r>
          </a:p>
          <a:p>
            <a:pPr algn="just"/>
            <a:r>
              <a:rPr lang="en-US" sz="2200" dirty="0">
                <a:latin typeface="Times New Roman" panose="02020603050405020304" pitchFamily="18" charset="0"/>
                <a:cs typeface="Times New Roman" panose="02020603050405020304" pitchFamily="18" charset="0"/>
              </a:rPr>
              <a:t>If the resources are neither available nor held by a waiting process, the requesting process must wait.</a:t>
            </a: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a:t>Operating System - Process Synchronization</a:t>
            </a:r>
            <a:endParaRPr lang="en-SG" dirty="0"/>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4</a:t>
            </a:fld>
            <a:endParaRPr lang="en-SG"/>
          </a:p>
        </p:txBody>
      </p:sp>
    </p:spTree>
    <p:extLst>
      <p:ext uri="{BB962C8B-B14F-4D97-AF65-F5344CB8AC3E}">
        <p14:creationId xmlns:p14="http://schemas.microsoft.com/office/powerpoint/2010/main" val="3031788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1739108" y="357624"/>
            <a:ext cx="8911687" cy="860315"/>
          </a:xfrm>
        </p:spPr>
        <p:txBody>
          <a:bodyPr>
            <a:normAutofit/>
          </a:bodyPr>
          <a:lstStyle/>
          <a:p>
            <a:pPr algn="ctr"/>
            <a:r>
              <a:rPr lang="en-US" b="1" dirty="0">
                <a:latin typeface="Times New Roman" panose="02020603050405020304" pitchFamily="18" charset="0"/>
                <a:cs typeface="Times New Roman" panose="02020603050405020304" pitchFamily="18" charset="0"/>
              </a:rPr>
              <a:t>Deadlock Prevention</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832207" y="1290933"/>
            <a:ext cx="10928115" cy="4759716"/>
          </a:xfrm>
        </p:spPr>
        <p:txBody>
          <a:bodyPr>
            <a:normAutofit fontScale="85000" lnSpcReduction="10000"/>
          </a:bodyPr>
          <a:lstStyle/>
          <a:p>
            <a:pPr marL="0" indent="0" algn="just">
              <a:buNone/>
            </a:pPr>
            <a:r>
              <a:rPr lang="en-US" sz="2600" b="1" dirty="0">
                <a:latin typeface="Times New Roman" panose="02020603050405020304" pitchFamily="18" charset="0"/>
                <a:cs typeface="Times New Roman" panose="02020603050405020304" pitchFamily="18" charset="0"/>
              </a:rPr>
              <a:t>Circular Waiting</a:t>
            </a:r>
          </a:p>
          <a:p>
            <a:pPr algn="just"/>
            <a:r>
              <a:rPr lang="en-US" sz="2600" dirty="0">
                <a:latin typeface="Times New Roman" panose="02020603050405020304" pitchFamily="18" charset="0"/>
                <a:cs typeface="Times New Roman" panose="02020603050405020304" pitchFamily="18" charset="0"/>
              </a:rPr>
              <a:t>Impose a total ordering of all resource types, and require that each process requests resources in an increasing order of enumeration.</a:t>
            </a:r>
          </a:p>
          <a:p>
            <a:pPr algn="just"/>
            <a:r>
              <a:rPr lang="en-US" sz="2600" dirty="0">
                <a:latin typeface="Times New Roman" panose="02020603050405020304" pitchFamily="18" charset="0"/>
                <a:cs typeface="Times New Roman" panose="02020603050405020304" pitchFamily="18" charset="0"/>
              </a:rPr>
              <a:t>To illustrate, we let R = {R1, R2, ..., Rm} be the set of resources.</a:t>
            </a:r>
          </a:p>
          <a:p>
            <a:pPr algn="just"/>
            <a:r>
              <a:rPr lang="en-US" sz="2600" dirty="0">
                <a:latin typeface="Times New Roman" panose="02020603050405020304" pitchFamily="18" charset="0"/>
                <a:cs typeface="Times New Roman" panose="02020603050405020304" pitchFamily="18" charset="0"/>
              </a:rPr>
              <a:t>We assign to each resource type a unique integer number, which allows us to compare two resources and to determine whether one precedes another in our ordering.</a:t>
            </a:r>
          </a:p>
          <a:p>
            <a:pPr marL="0" indent="0" algn="just">
              <a:buNone/>
            </a:pPr>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For example, if the set of resource types R includes tape drives, disk drives, and printers, then the function F might be defined as follows:</a:t>
            </a:r>
          </a:p>
          <a:p>
            <a:pPr marL="0" indent="0" algn="just">
              <a:buNone/>
            </a:pPr>
            <a:r>
              <a:rPr lang="en-US" sz="2600" dirty="0">
                <a:latin typeface="Times New Roman" panose="02020603050405020304" pitchFamily="18" charset="0"/>
                <a:cs typeface="Times New Roman" panose="02020603050405020304" pitchFamily="18" charset="0"/>
              </a:rPr>
              <a:t>F(tape drive) = 1</a:t>
            </a:r>
          </a:p>
          <a:p>
            <a:pPr marL="0" indent="0" algn="just">
              <a:buNone/>
            </a:pPr>
            <a:r>
              <a:rPr lang="en-US" sz="2600" dirty="0">
                <a:latin typeface="Times New Roman" panose="02020603050405020304" pitchFamily="18" charset="0"/>
                <a:cs typeface="Times New Roman" panose="02020603050405020304" pitchFamily="18" charset="0"/>
              </a:rPr>
              <a:t>F(disk drive) = 5</a:t>
            </a:r>
          </a:p>
          <a:p>
            <a:pPr marL="0" indent="0" algn="just">
              <a:buNone/>
            </a:pPr>
            <a:r>
              <a:rPr lang="en-US" sz="2600" dirty="0">
                <a:latin typeface="Times New Roman" panose="02020603050405020304" pitchFamily="18" charset="0"/>
                <a:cs typeface="Times New Roman" panose="02020603050405020304" pitchFamily="18" charset="0"/>
              </a:rPr>
              <a:t>F(printer) = 12</a:t>
            </a: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a:t>Operating System - Process Synchronization</a:t>
            </a:r>
            <a:endParaRPr lang="en-SG" dirty="0"/>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5</a:t>
            </a:fld>
            <a:endParaRPr lang="en-SG"/>
          </a:p>
        </p:txBody>
      </p:sp>
    </p:spTree>
    <p:extLst>
      <p:ext uri="{BB962C8B-B14F-4D97-AF65-F5344CB8AC3E}">
        <p14:creationId xmlns:p14="http://schemas.microsoft.com/office/powerpoint/2010/main" val="112578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1739108" y="357624"/>
            <a:ext cx="8911687" cy="860315"/>
          </a:xfrm>
        </p:spPr>
        <p:txBody>
          <a:bodyPr>
            <a:normAutofit/>
          </a:bodyPr>
          <a:lstStyle/>
          <a:p>
            <a:pPr algn="ctr"/>
            <a:r>
              <a:rPr lang="en-US" b="1" dirty="0">
                <a:latin typeface="Times New Roman" panose="02020603050405020304" pitchFamily="18" charset="0"/>
                <a:cs typeface="Times New Roman" panose="02020603050405020304" pitchFamily="18" charset="0"/>
              </a:rPr>
              <a:t>Deadlock Prevention</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832207" y="1290933"/>
            <a:ext cx="10928115" cy="4759716"/>
          </a:xfrm>
        </p:spPr>
        <p:txBody>
          <a:bodyPr>
            <a:normAutofit/>
          </a:bodyPr>
          <a:lstStyle/>
          <a:p>
            <a:pPr marL="0" indent="0" algn="just">
              <a:buNone/>
            </a:pPr>
            <a:r>
              <a:rPr lang="en-US" sz="2600" b="1" dirty="0">
                <a:latin typeface="Times New Roman" panose="02020603050405020304" pitchFamily="18" charset="0"/>
                <a:cs typeface="Times New Roman" panose="02020603050405020304" pitchFamily="18" charset="0"/>
              </a:rPr>
              <a:t>Circular Waiting</a:t>
            </a:r>
          </a:p>
          <a:p>
            <a:pPr algn="just"/>
            <a:r>
              <a:rPr lang="en-US" sz="2200" dirty="0">
                <a:latin typeface="Times New Roman" panose="02020603050405020304" pitchFamily="18" charset="0"/>
                <a:cs typeface="Times New Roman" panose="02020603050405020304" pitchFamily="18" charset="0"/>
              </a:rPr>
              <a:t>Deadlock prevented by Each process can request resources only in an increasing order of enumeration.</a:t>
            </a:r>
          </a:p>
          <a:p>
            <a:pPr algn="just"/>
            <a:r>
              <a:rPr lang="en-US" sz="2200" dirty="0">
                <a:latin typeface="Times New Roman" panose="02020603050405020304" pitchFamily="18" charset="0"/>
                <a:cs typeface="Times New Roman" panose="02020603050405020304" pitchFamily="18" charset="0"/>
              </a:rPr>
              <a:t>That is, a process can initially request any number of instances of a resource type say, Ri. After that, the process can request instances of resource type </a:t>
            </a:r>
            <a:r>
              <a:rPr lang="en-US" sz="2200" dirty="0" err="1">
                <a:latin typeface="Times New Roman" panose="02020603050405020304" pitchFamily="18" charset="0"/>
                <a:cs typeface="Times New Roman" panose="02020603050405020304" pitchFamily="18" charset="0"/>
              </a:rPr>
              <a:t>Rj</a:t>
            </a:r>
            <a:r>
              <a:rPr lang="en-US" sz="2200" dirty="0">
                <a:latin typeface="Times New Roman" panose="02020603050405020304" pitchFamily="18" charset="0"/>
                <a:cs typeface="Times New Roman" panose="02020603050405020304" pitchFamily="18" charset="0"/>
              </a:rPr>
              <a:t> if and only if F(</a:t>
            </a:r>
            <a:r>
              <a:rPr lang="en-US" sz="2200" dirty="0" err="1">
                <a:latin typeface="Times New Roman" panose="02020603050405020304" pitchFamily="18" charset="0"/>
                <a:cs typeface="Times New Roman" panose="02020603050405020304" pitchFamily="18" charset="0"/>
              </a:rPr>
              <a:t>Rj</a:t>
            </a:r>
            <a:r>
              <a:rPr lang="en-US" sz="2200" dirty="0">
                <a:latin typeface="Times New Roman" panose="02020603050405020304" pitchFamily="18" charset="0"/>
                <a:cs typeface="Times New Roman" panose="02020603050405020304" pitchFamily="18" charset="0"/>
              </a:rPr>
              <a:t> ) &gt; F(Ri).</a:t>
            </a:r>
          </a:p>
          <a:p>
            <a:pPr algn="just"/>
            <a:r>
              <a:rPr lang="en-US" sz="2200" dirty="0">
                <a:latin typeface="Times New Roman" panose="02020603050405020304" pitchFamily="18" charset="0"/>
                <a:cs typeface="Times New Roman" panose="02020603050405020304" pitchFamily="18" charset="0"/>
              </a:rPr>
              <a:t>For example, using the function defined previously, a process that wants to use the tape drive and printer at the same time must first request the tape drive and then request the printer.</a:t>
            </a:r>
          </a:p>
          <a:p>
            <a:pPr algn="just"/>
            <a:r>
              <a:rPr lang="en-US" sz="2200" dirty="0">
                <a:latin typeface="Times New Roman" panose="02020603050405020304" pitchFamily="18" charset="0"/>
                <a:cs typeface="Times New Roman" panose="02020603050405020304" pitchFamily="18" charset="0"/>
              </a:rPr>
              <a:t>Alternatively, we can require that a process requesting an instance of resource type </a:t>
            </a:r>
            <a:r>
              <a:rPr lang="en-US" sz="2200" dirty="0" err="1">
                <a:latin typeface="Times New Roman" panose="02020603050405020304" pitchFamily="18" charset="0"/>
                <a:cs typeface="Times New Roman" panose="02020603050405020304" pitchFamily="18" charset="0"/>
              </a:rPr>
              <a:t>Rj</a:t>
            </a:r>
            <a:r>
              <a:rPr lang="en-US" sz="2200" dirty="0">
                <a:latin typeface="Times New Roman" panose="02020603050405020304" pitchFamily="18" charset="0"/>
                <a:cs typeface="Times New Roman" panose="02020603050405020304" pitchFamily="18" charset="0"/>
              </a:rPr>
              <a:t> must have released any resources Ri such that F(Ri ) ≥ F(</a:t>
            </a:r>
            <a:r>
              <a:rPr lang="en-US" sz="2200" dirty="0" err="1">
                <a:latin typeface="Times New Roman" panose="02020603050405020304" pitchFamily="18" charset="0"/>
                <a:cs typeface="Times New Roman" panose="02020603050405020304" pitchFamily="18" charset="0"/>
              </a:rPr>
              <a:t>Rj</a:t>
            </a:r>
            <a:r>
              <a:rPr lang="en-US"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If these two protocols are used, then the circular-wait condition cannot hold.</a:t>
            </a: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dirty="0"/>
              <a:t>Operating System - Process Synchronization</a:t>
            </a:r>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6</a:t>
            </a:fld>
            <a:endParaRPr lang="en-SG"/>
          </a:p>
        </p:txBody>
      </p:sp>
    </p:spTree>
    <p:extLst>
      <p:ext uri="{BB962C8B-B14F-4D97-AF65-F5344CB8AC3E}">
        <p14:creationId xmlns:p14="http://schemas.microsoft.com/office/powerpoint/2010/main" val="309084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2088429" y="306333"/>
            <a:ext cx="8911687" cy="860315"/>
          </a:xfrm>
        </p:spPr>
        <p:txBody>
          <a:bodyPr/>
          <a:lstStyle/>
          <a:p>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1669306" y="1273285"/>
            <a:ext cx="10228404" cy="5032922"/>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 </a:t>
            </a:r>
          </a:p>
          <a:p>
            <a:pPr marL="0" indent="0">
              <a:buNone/>
            </a:pPr>
            <a:endParaRPr lang="en-US" sz="2600" b="1" dirty="0">
              <a:latin typeface="Times New Roman" panose="02020603050405020304" pitchFamily="18" charset="0"/>
              <a:cs typeface="Times New Roman" panose="02020603050405020304" pitchFamily="18" charset="0"/>
            </a:endParaRPr>
          </a:p>
          <a:p>
            <a:pPr marL="0" indent="0">
              <a:buNone/>
            </a:pPr>
            <a:endParaRPr lang="en-US" sz="2600" b="1" dirty="0">
              <a:latin typeface="Times New Roman" panose="02020603050405020304" pitchFamily="18" charset="0"/>
              <a:cs typeface="Times New Roman" panose="02020603050405020304" pitchFamily="18" charset="0"/>
            </a:endParaRPr>
          </a:p>
          <a:p>
            <a:pPr marL="0" indent="0">
              <a:buNone/>
            </a:pPr>
            <a:endParaRPr lang="en-US" sz="2600" b="1" dirty="0">
              <a:latin typeface="Times New Roman" panose="02020603050405020304" pitchFamily="18" charset="0"/>
              <a:cs typeface="Times New Roman" panose="02020603050405020304" pitchFamily="18" charset="0"/>
            </a:endParaRPr>
          </a:p>
          <a:p>
            <a:pPr marL="0" indent="0" algn="ctr">
              <a:buNone/>
            </a:pPr>
            <a:r>
              <a:rPr lang="en-US" sz="2600" b="1" dirty="0">
                <a:latin typeface="Times New Roman" panose="02020603050405020304" pitchFamily="18" charset="0"/>
                <a:cs typeface="Times New Roman" panose="02020603050405020304" pitchFamily="18" charset="0"/>
              </a:rPr>
              <a:t>THANK YOU</a:t>
            </a: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SG" sz="2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47056D0-3A3D-41D0-ACB8-FE1F33EF28BF}"/>
              </a:ext>
            </a:extLst>
          </p:cNvPr>
          <p:cNvSpPr>
            <a:spLocks noGrp="1"/>
          </p:cNvSpPr>
          <p:nvPr>
            <p:ph type="sldNum" sz="quarter" idx="12"/>
          </p:nvPr>
        </p:nvSpPr>
        <p:spPr/>
        <p:txBody>
          <a:bodyPr/>
          <a:lstStyle/>
          <a:p>
            <a:fld id="{34519CCF-2A2C-40EE-ACC9-05FDB6AE2F7C}" type="slidenum">
              <a:rPr lang="en-SG" smtClean="0"/>
              <a:t>7</a:t>
            </a:fld>
            <a:endParaRPr lang="en-SG"/>
          </a:p>
        </p:txBody>
      </p:sp>
      <p:sp>
        <p:nvSpPr>
          <p:cNvPr id="4" name="Footer Placeholder 3">
            <a:extLst>
              <a:ext uri="{FF2B5EF4-FFF2-40B4-BE49-F238E27FC236}">
                <a16:creationId xmlns:a16="http://schemas.microsoft.com/office/drawing/2014/main" id="{C06D7405-E24D-4C92-8B86-A78246949D21}"/>
              </a:ext>
            </a:extLst>
          </p:cNvPr>
          <p:cNvSpPr>
            <a:spLocks noGrp="1"/>
          </p:cNvSpPr>
          <p:nvPr>
            <p:ph type="ftr" sz="quarter" idx="11"/>
          </p:nvPr>
        </p:nvSpPr>
        <p:spPr/>
        <p:txBody>
          <a:bodyPr/>
          <a:lstStyle/>
          <a:p>
            <a:r>
              <a:rPr lang="en-SG"/>
              <a:t>Operating System - Process Synchronization</a:t>
            </a:r>
          </a:p>
        </p:txBody>
      </p:sp>
    </p:spTree>
    <p:extLst>
      <p:ext uri="{BB962C8B-B14F-4D97-AF65-F5344CB8AC3E}">
        <p14:creationId xmlns:p14="http://schemas.microsoft.com/office/powerpoint/2010/main" val="39982425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2089</TotalTime>
  <Words>787</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Times New Roman</vt:lpstr>
      <vt:lpstr>Wingdings 3</vt:lpstr>
      <vt:lpstr>Wisp</vt:lpstr>
      <vt:lpstr>Operating Systems</vt:lpstr>
      <vt:lpstr>Deadlock Prevention</vt:lpstr>
      <vt:lpstr>Deadlock Prevention</vt:lpstr>
      <vt:lpstr>Deadlock Prevention</vt:lpstr>
      <vt:lpstr>Deadlock Prevention</vt:lpstr>
      <vt:lpstr>Deadlock Prevention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Ashok</dc:creator>
  <cp:lastModifiedBy>Ashok</cp:lastModifiedBy>
  <cp:revision>303</cp:revision>
  <dcterms:created xsi:type="dcterms:W3CDTF">2023-04-01T02:54:56Z</dcterms:created>
  <dcterms:modified xsi:type="dcterms:W3CDTF">2023-05-28T15:12:09Z</dcterms:modified>
</cp:coreProperties>
</file>