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1" r:id="rId1"/>
  </p:sldMasterIdLst>
  <p:notesMasterIdLst>
    <p:notesMasterId r:id="rId16"/>
  </p:notesMasterIdLst>
  <p:sldIdLst>
    <p:sldId id="256" r:id="rId2"/>
    <p:sldId id="258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BE3EA-7D48-4610-9086-7565F07C60A2}" type="datetimeFigureOut">
              <a:rPr lang="en-SG" smtClean="0"/>
              <a:t>6/6/2023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4F18E1-9306-4860-AAF7-34AAF621EF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2000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0A14-1A62-4D49-BCFF-1BA7ED91B39F}" type="datetime1">
              <a:rPr lang="en-SG" smtClean="0"/>
              <a:t>6/6/2023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021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F5163-1CB3-42A0-B79E-1028CCEE3A7B}" type="datetime1">
              <a:rPr lang="en-SG" smtClean="0"/>
              <a:t>6/6/2023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081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D584-C979-4CAA-9659-4F858B091B51}" type="datetime1">
              <a:rPr lang="en-SG" smtClean="0"/>
              <a:t>6/6/2023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9247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750F8-C4D7-4F29-B8B4-0965E841B722}" type="datetime1">
              <a:rPr lang="en-SG" smtClean="0"/>
              <a:t>6/6/2023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2812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B80D-FB51-4B20-8578-D12087CEFF0C}" type="datetime1">
              <a:rPr lang="en-SG" smtClean="0"/>
              <a:t>6/6/2023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79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019AB-49C4-48FD-A9BE-C6D1E905582D}" type="datetime1">
              <a:rPr lang="en-SG" smtClean="0"/>
              <a:t>6/6/2023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5299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A8FC-7CAF-4A28-A19B-5B7B389768E2}" type="datetime1">
              <a:rPr lang="en-SG" smtClean="0"/>
              <a:t>6/6/2023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5489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35FF-F093-4497-830A-1B5F0929891C}" type="datetime1">
              <a:rPr lang="en-SG" smtClean="0"/>
              <a:t>6/6/2023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74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2AD0-A2C2-4508-BD19-FFB99C6A924A}" type="datetime1">
              <a:rPr lang="en-SG" smtClean="0"/>
              <a:t>6/6/2023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5431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C784-E96F-4F1D-84F2-C0117FD55149}" type="datetime1">
              <a:rPr lang="en-SG" smtClean="0"/>
              <a:t>6/6/2023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164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0B8F-77E1-48FB-85D1-1D028A0565B0}" type="datetime1">
              <a:rPr lang="en-SG" smtClean="0"/>
              <a:t>6/6/2023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0980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5C6CE-E451-4792-9106-936E07C4186C}" type="datetime1">
              <a:rPr lang="en-SG" smtClean="0"/>
              <a:t>6/6/2023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586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4DF72-A875-4FBE-AE13-A794F0A9E188}" type="datetime1">
              <a:rPr lang="en-SG" smtClean="0"/>
              <a:t>6/6/2023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3507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74AED-13E1-4C07-AE9D-0DA31542D80E}" type="datetime1">
              <a:rPr lang="en-SG" smtClean="0"/>
              <a:t>6/6/2023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8305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7D0A-B918-4D18-B427-3F1902AA27CC}" type="datetime1">
              <a:rPr lang="en-SG" smtClean="0"/>
              <a:t>6/6/2023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0826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F938-DF37-49AE-87DA-21E42689F4CE}" type="datetime1">
              <a:rPr lang="en-SG" smtClean="0"/>
              <a:t>6/6/2023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889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B5C84-FA5D-4EEE-AA46-5668D81499BD}" type="datetime1">
              <a:rPr lang="en-SG" smtClean="0"/>
              <a:t>6/6/2023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SG"/>
              <a:t>Operating System - Process Synchronization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1825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26B3E-30E7-44BB-81EB-25CDE4530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526627"/>
            <a:ext cx="8915399" cy="226278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Systems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00860B-10FB-4705-B611-84836DC940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and Recovery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296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DBE7-1751-4FAE-A9A4-056F9BB5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108" y="357624"/>
            <a:ext cx="8911687" cy="86031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C52E0-8BA9-4405-933B-941D1018F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207" y="1290933"/>
            <a:ext cx="10928115" cy="47597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 Finish[0] = false and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≤ Work 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[2, 0, 2]&lt;=[3, 1, 3]. 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=</a:t>
            </a:r>
            <a:r>
              <a:rPr lang="en-SG" sz="2000" b="1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000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</a:t>
            </a:r>
            <a:r>
              <a:rPr lang="en-SG" sz="200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SG" sz="2000" i="1" u="none" strike="noStrike" baseline="0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Allocationi</a:t>
            </a:r>
            <a:r>
              <a:rPr lang="en-SG" sz="2000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[3, 1, 3]+[2, 0, 0] =&gt;[5, 1, 3] &amp; 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 = [true, true, true, false, false].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=3, Finish[0] = false and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≤ Work 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[1, 0, 0]&lt;=[5, 1, 3]. 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=</a:t>
            </a:r>
            <a:r>
              <a:rPr lang="en-SG" sz="2000" b="1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000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</a:t>
            </a:r>
            <a:r>
              <a:rPr lang="en-SG" sz="200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SG" sz="2000" i="1" u="none" strike="noStrike" baseline="0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Allocationi</a:t>
            </a:r>
            <a:r>
              <a:rPr lang="en-SG" sz="2000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[5, 1, 3]+[2, 1, 1] =&gt;[7, 2, 4] &amp; 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 = [true, true, true, true, false].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C4E6D-3E9A-439C-AD5F-6B2F4D19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23644"/>
            <a:ext cx="7619999" cy="365125"/>
          </a:xfrm>
        </p:spPr>
        <p:txBody>
          <a:bodyPr/>
          <a:lstStyle/>
          <a:p>
            <a:pPr algn="ctr"/>
            <a:r>
              <a:rPr lang="en-SG" dirty="0"/>
              <a:t>Operating System - Process Synchronization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D6737-1DB1-4FFB-84BA-C64C84C4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10</a:t>
            </a:fld>
            <a:endParaRPr lang="en-S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63F16C-CAC7-4E62-9A20-54CFA9637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540" y="1290933"/>
            <a:ext cx="3842620" cy="199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520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DBE7-1751-4FAE-A9A4-056F9BB5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108" y="357624"/>
            <a:ext cx="8911687" cy="86031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C52E0-8BA9-4405-933B-941D1018F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207" y="1290933"/>
            <a:ext cx="10928115" cy="47597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 Finish[0] = false and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≤ Work 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[0, 0, 2]&lt;=[7, 2, 4]. 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=</a:t>
            </a:r>
            <a:r>
              <a:rPr lang="en-SG" sz="2000" b="1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000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</a:t>
            </a:r>
            <a:r>
              <a:rPr lang="en-SG" sz="200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SG" sz="2000" i="1" u="none" strike="noStrike" baseline="0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Allocationi</a:t>
            </a:r>
            <a:r>
              <a:rPr lang="en-SG" sz="2000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[7, 2, 4]+[0, 0, 2] =&gt;[7, 2, 6] &amp; 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 = [true, true, true, true, true].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800" b="1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b="0" i="1" u="none" strike="noStrike" baseline="0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==</a:t>
            </a:r>
            <a:r>
              <a:rPr lang="en-US" sz="1800" b="1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 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some </a:t>
            </a:r>
            <a:r>
              <a:rPr lang="en-US" sz="1800" b="0" i="1" u="none" strike="noStrike" baseline="0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0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0≤</a:t>
            </a:r>
            <a:r>
              <a:rPr lang="en-US" sz="1800" b="0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0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n, 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the system is in a deadlocked </a:t>
            </a:r>
            <a:r>
              <a:rPr lang="en-SG" sz="18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finish[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all true, therefore no deadlock.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C4E6D-3E9A-439C-AD5F-6B2F4D19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23644"/>
            <a:ext cx="7619999" cy="365125"/>
          </a:xfrm>
        </p:spPr>
        <p:txBody>
          <a:bodyPr/>
          <a:lstStyle/>
          <a:p>
            <a:pPr algn="ctr"/>
            <a:r>
              <a:rPr lang="en-SG" dirty="0"/>
              <a:t>Operating System - Process Synchronization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D6737-1DB1-4FFB-84BA-C64C84C4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11</a:t>
            </a:fld>
            <a:endParaRPr lang="en-S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63F16C-CAC7-4E62-9A20-54CFA9637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540" y="1290933"/>
            <a:ext cx="3842620" cy="199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824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DBE7-1751-4FAE-A9A4-056F9BB5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108" y="357624"/>
            <a:ext cx="8911687" cy="86031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Recovery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C52E0-8BA9-4405-933B-941D1018F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207" y="1290933"/>
            <a:ext cx="10928115" cy="4759716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Termination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Abort all deadlocked processes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Abort one process at a time until the deadlock cycle is eliminated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which order should we choose to abort?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of the process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long process has computed, and how much longer to completion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 the process has used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 process needs to complete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processes will need to be terminated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process interactive or batch?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C4E6D-3E9A-439C-AD5F-6B2F4D19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23644"/>
            <a:ext cx="7619999" cy="365125"/>
          </a:xfrm>
        </p:spPr>
        <p:txBody>
          <a:bodyPr/>
          <a:lstStyle/>
          <a:p>
            <a:pPr algn="ctr"/>
            <a:r>
              <a:rPr lang="en-SG" dirty="0"/>
              <a:t>Operating System - Process Synchronization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D6737-1DB1-4FFB-84BA-C64C84C4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0063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DBE7-1751-4FAE-A9A4-056F9BB5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108" y="357624"/>
            <a:ext cx="8911687" cy="86031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Recovery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C52E0-8BA9-4405-933B-941D1018F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207" y="1290933"/>
            <a:ext cx="10928115" cy="475971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Preemption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eliminate deadlocks using resource preemption, we successively preempt some resources from processes and give these resources to other processes until the deadlock cycle is broken.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preemption is required to deal with deadlocks, then three issues need to be addressed:</a:t>
            </a:r>
          </a:p>
          <a:p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a victim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minimize cost. Cost factors may include number of resources a deadlocked process is holding and the amount of time the process has thus far consumed.</a:t>
            </a:r>
            <a:b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Rollback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return to some safe state, restart process for that state</a:t>
            </a:r>
            <a:b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Starvation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 same process may always be picked as victim, include number of rollback in cost factor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C4E6D-3E9A-439C-AD5F-6B2F4D19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23644"/>
            <a:ext cx="7619999" cy="365125"/>
          </a:xfrm>
        </p:spPr>
        <p:txBody>
          <a:bodyPr/>
          <a:lstStyle/>
          <a:p>
            <a:pPr algn="ctr"/>
            <a:r>
              <a:rPr lang="en-SG" dirty="0"/>
              <a:t>Operating System - Process Synchronization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D6737-1DB1-4FFB-84BA-C64C84C4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9605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DBE7-1751-4FAE-A9A4-056F9BB5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8429" y="306333"/>
            <a:ext cx="8911687" cy="860315"/>
          </a:xfrm>
        </p:spPr>
        <p:txBody>
          <a:bodyPr/>
          <a:lstStyle/>
          <a:p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C52E0-8BA9-4405-933B-941D1018F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9306" y="1273285"/>
            <a:ext cx="10228404" cy="5032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SG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7056D0-3A3D-41D0-ACB8-FE1F33EF2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14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6D7405-E24D-4C92-8B86-A78246949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3998242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DBE7-1751-4FAE-A9A4-056F9BB5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108" y="357624"/>
            <a:ext cx="8911687" cy="86031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C52E0-8BA9-4405-933B-941D1018F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207" y="1290933"/>
            <a:ext cx="10928115" cy="4759716"/>
          </a:xfrm>
        </p:spPr>
        <p:txBody>
          <a:bodyPr>
            <a:normAutofit/>
          </a:bodyPr>
          <a:lstStyle/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system does not employ either a deadlock-prevention or a deadlock avoidance algorithm, then a deadlock situation may occur. In this environment, the system may provide: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algorithm that examines the state of the system to determine whether a deadlock has occurred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algorithm to recover from the deadlock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C4E6D-3E9A-439C-AD5F-6B2F4D19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23644"/>
            <a:ext cx="7619999" cy="365125"/>
          </a:xfrm>
        </p:spPr>
        <p:txBody>
          <a:bodyPr/>
          <a:lstStyle/>
          <a:p>
            <a:pPr algn="ctr"/>
            <a:r>
              <a:rPr lang="en-SG"/>
              <a:t>Operating System - Process Synchronization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D6737-1DB1-4FFB-84BA-C64C84C4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1018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DBE7-1751-4FAE-A9A4-056F9BB5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108" y="357624"/>
            <a:ext cx="8911687" cy="86031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C52E0-8BA9-4405-933B-941D1018F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207" y="1290933"/>
            <a:ext cx="10928115" cy="47597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Instance of Each Resource Type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 for graph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edge from Pi 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Pj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wait-for graph implies that process Pi is waiting for process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Pj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release a resource that Pi needs.</a:t>
            </a:r>
          </a:p>
          <a:p>
            <a:pPr algn="l"/>
            <a:r>
              <a:rPr lang="en-SG" sz="24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edge </a:t>
            </a:r>
            <a:r>
              <a:rPr lang="en-US" sz="2400" b="0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 </a:t>
            </a:r>
            <a:r>
              <a:rPr lang="en-US" sz="24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2400" b="0" i="1" u="none" strike="noStrike" baseline="0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Pj</a:t>
            </a:r>
            <a:r>
              <a:rPr lang="en-US" sz="2400" b="0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exists in a wait-for graph if and only if the corresponding resource allocation graph contains two edges </a:t>
            </a:r>
            <a:r>
              <a:rPr lang="en-US" sz="2400" b="0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 </a:t>
            </a:r>
            <a:r>
              <a:rPr lang="en-US" sz="24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2400" b="0" i="1" u="none" strike="noStrike" baseline="0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Rq</a:t>
            </a:r>
            <a:r>
              <a:rPr lang="en-US" sz="2400" b="0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0" i="1" u="none" strike="noStrike" baseline="0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Rq</a:t>
            </a:r>
            <a:r>
              <a:rPr lang="en-US" sz="2400" b="0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2400" b="0" i="1" u="none" strike="noStrike" baseline="0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Pj</a:t>
            </a:r>
            <a:r>
              <a:rPr lang="en-US" sz="2400" b="0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some resource </a:t>
            </a:r>
            <a:r>
              <a:rPr lang="en-SG" sz="2400" b="0" i="1" u="none" strike="noStrike" baseline="0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Rq</a:t>
            </a:r>
            <a:r>
              <a:rPr lang="en-SG" sz="2400" b="0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deadlock exists in the system if and only if the wait-for graph contains a cycle. To detect deadlocks, the system needs to maintain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waitfor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graph and periodically invoke an algorithm that searches for a cycle in the graph.</a:t>
            </a:r>
          </a:p>
          <a:p>
            <a:pPr marL="0" indent="0" algn="just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C4E6D-3E9A-439C-AD5F-6B2F4D19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23644"/>
            <a:ext cx="7619999" cy="365125"/>
          </a:xfrm>
        </p:spPr>
        <p:txBody>
          <a:bodyPr/>
          <a:lstStyle/>
          <a:p>
            <a:pPr algn="ctr"/>
            <a:r>
              <a:rPr lang="en-SG"/>
              <a:t>Operating System - Process Synchronization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D6737-1DB1-4FFB-84BA-C64C84C4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759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DBE7-1751-4FAE-A9A4-056F9BB5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108" y="357624"/>
            <a:ext cx="8911687" cy="86031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C4E6D-3E9A-439C-AD5F-6B2F4D19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23644"/>
            <a:ext cx="7619999" cy="365125"/>
          </a:xfrm>
        </p:spPr>
        <p:txBody>
          <a:bodyPr/>
          <a:lstStyle/>
          <a:p>
            <a:pPr algn="ctr"/>
            <a:r>
              <a:rPr lang="en-SG"/>
              <a:t>Operating System - Process Synchronization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D6737-1DB1-4FFB-84BA-C64C84C4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4</a:t>
            </a:fld>
            <a:endParaRPr lang="en-SG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F806D7-A6FA-4825-AE30-433891B86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423" y="1338302"/>
            <a:ext cx="7135768" cy="461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370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DBE7-1751-4FAE-A9A4-056F9BB5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108" y="357624"/>
            <a:ext cx="8911687" cy="86031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C52E0-8BA9-4405-933B-941D1018F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207" y="1290933"/>
            <a:ext cx="10928115" cy="47597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Instances of a Resource Type</a:t>
            </a:r>
          </a:p>
          <a:p>
            <a:pPr algn="l"/>
            <a:r>
              <a:rPr lang="en-US" sz="2200" b="1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lang="en-US" sz="22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 vector of length </a:t>
            </a:r>
            <a:r>
              <a:rPr lang="en-US" sz="2200" b="0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sz="22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indicates the number of available resources </a:t>
            </a:r>
            <a:r>
              <a:rPr lang="en-SG" sz="22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each type.</a:t>
            </a:r>
          </a:p>
          <a:p>
            <a:pPr algn="l"/>
            <a:endParaRPr lang="en-SG" sz="2200" b="0" i="0" u="none" strike="noStrike" baseline="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200" b="1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Allocation</a:t>
            </a:r>
            <a:r>
              <a:rPr lang="en-US" sz="22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An </a:t>
            </a:r>
            <a:r>
              <a:rPr lang="en-US" sz="2200" b="0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2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 </a:t>
            </a:r>
            <a:r>
              <a:rPr lang="en-US" sz="2200" b="0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sz="22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 defines the number of resources of each type currentl</a:t>
            </a:r>
            <a:r>
              <a:rPr lang="en-US" sz="22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sz="22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allocated to each process.</a:t>
            </a:r>
          </a:p>
          <a:p>
            <a:pPr algn="l"/>
            <a:endParaRPr lang="en-US" sz="2200" b="0" i="0" u="none" strike="noStrike" baseline="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200" b="1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US" sz="22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An </a:t>
            </a:r>
            <a:r>
              <a:rPr lang="en-US" sz="2200" b="0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2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 </a:t>
            </a:r>
            <a:r>
              <a:rPr lang="en-US" sz="2200" b="0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sz="22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 indicates the current request of each process.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C4E6D-3E9A-439C-AD5F-6B2F4D19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23644"/>
            <a:ext cx="7619999" cy="365125"/>
          </a:xfrm>
        </p:spPr>
        <p:txBody>
          <a:bodyPr/>
          <a:lstStyle/>
          <a:p>
            <a:pPr algn="ctr"/>
            <a:r>
              <a:rPr lang="en-SG"/>
              <a:t>Operating System - Process Synchronization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D6737-1DB1-4FFB-84BA-C64C84C4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3895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DBE7-1751-4FAE-A9A4-056F9BB5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108" y="357624"/>
            <a:ext cx="8911687" cy="86031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C52E0-8BA9-4405-933B-941D1018F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207" y="1290933"/>
            <a:ext cx="10928115" cy="4759716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Let </a:t>
            </a:r>
            <a:r>
              <a:rPr lang="en-US" sz="2400" b="1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</a:t>
            </a:r>
            <a:r>
              <a:rPr lang="en-US" sz="24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Finish </a:t>
            </a:r>
            <a:r>
              <a:rPr lang="en-US" sz="24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vectors of length </a:t>
            </a:r>
            <a:r>
              <a:rPr lang="en-US" sz="2400" b="0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sz="24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0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n, </a:t>
            </a:r>
            <a:r>
              <a:rPr lang="en-US" sz="24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respectively. Initialize </a:t>
            </a:r>
            <a:r>
              <a:rPr lang="en-US" sz="2400" b="1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</a:t>
            </a:r>
            <a:r>
              <a:rPr lang="en-US" sz="24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b="1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Available. </a:t>
            </a:r>
            <a:r>
              <a:rPr lang="en-US" sz="24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b="0" i="1" u="none" strike="noStrike" baseline="0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0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0, 1, ..., </a:t>
            </a:r>
            <a:r>
              <a:rPr lang="en-US" sz="2400" b="0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n–1, </a:t>
            </a:r>
            <a:r>
              <a:rPr lang="en-US" sz="24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b="1" i="1" u="none" strike="noStrike" baseline="0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Allocation</a:t>
            </a:r>
            <a:r>
              <a:rPr lang="en-US" sz="2400" b="0" i="1" u="none" strike="noStrike" baseline="0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0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̸= 0, then </a:t>
            </a:r>
            <a:r>
              <a:rPr lang="en-US" sz="2400" b="1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US" sz="24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b="0" i="1" u="none" strike="noStrike" baseline="0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sz="2400" b="1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false. </a:t>
            </a:r>
            <a:r>
              <a:rPr lang="en-US" sz="24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Otherwise, </a:t>
            </a:r>
            <a:r>
              <a:rPr lang="en-US" sz="2400" b="1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US" sz="24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b="0" i="1" u="none" strike="noStrike" baseline="0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sz="2400" b="1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true.</a:t>
            </a:r>
          </a:p>
          <a:p>
            <a:pPr marL="0" indent="0" algn="l">
              <a:buNone/>
            </a:pPr>
            <a:r>
              <a:rPr lang="en-US" sz="2400" b="1" i="0" u="none" strike="noStrike" baseline="0" dirty="0">
                <a:solidFill>
                  <a:srgbClr val="00AE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an index </a:t>
            </a:r>
            <a:r>
              <a:rPr lang="en-US" sz="2400" b="0" i="1" u="none" strike="noStrike" baseline="0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0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 that both</a:t>
            </a:r>
          </a:p>
          <a:p>
            <a:pPr marL="0" indent="0" algn="l">
              <a:buNone/>
            </a:pPr>
            <a:r>
              <a:rPr lang="en-SG" sz="24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a. </a:t>
            </a:r>
            <a:r>
              <a:rPr lang="en-SG" sz="2400" b="1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SG" sz="24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SG" sz="2400" b="0" i="1" u="none" strike="noStrike" baseline="0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SG" sz="24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== </a:t>
            </a:r>
            <a:r>
              <a:rPr lang="en-SG" sz="2400" b="1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  <a:p>
            <a:pPr marL="0" indent="0" algn="l">
              <a:buNone/>
            </a:pPr>
            <a:r>
              <a:rPr lang="en-SG" sz="24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b. </a:t>
            </a:r>
            <a:r>
              <a:rPr lang="en-SG" sz="2400" b="1" i="1" u="none" strike="noStrike" baseline="0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SG" sz="2400" b="0" i="1" u="none" strike="noStrike" baseline="0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SG" sz="2400" b="0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SG" sz="2400" b="1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If no such </a:t>
            </a:r>
            <a:r>
              <a:rPr lang="en-US" sz="2400" b="0" i="1" u="none" strike="noStrike" baseline="0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0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exists, go to step 4.</a:t>
            </a:r>
          </a:p>
          <a:p>
            <a:pPr marL="0" indent="0" algn="l">
              <a:buNone/>
            </a:pPr>
            <a:r>
              <a:rPr lang="en-SG" sz="2400" b="1" i="0" u="none" strike="noStrike" baseline="0" dirty="0">
                <a:solidFill>
                  <a:srgbClr val="00AE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SG" sz="2400" b="1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</a:t>
            </a:r>
            <a:r>
              <a:rPr lang="en-SG" sz="24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SG" sz="2400" b="1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</a:t>
            </a:r>
            <a:r>
              <a:rPr lang="en-SG" sz="24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SG" sz="2400" b="1" i="1" u="none" strike="noStrike" baseline="0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Allocation</a:t>
            </a:r>
            <a:r>
              <a:rPr lang="en-SG" sz="2400" b="0" i="1" u="none" strike="noStrike" baseline="0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SG" sz="2400" b="0" i="1" u="none" strike="noStrike" baseline="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SG" sz="2400" b="1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Finish</a:t>
            </a:r>
            <a:r>
              <a:rPr lang="en-SG" sz="24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SG" sz="2400" b="0" i="1" u="none" strike="noStrike" baseline="0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SG" sz="24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SG" sz="2400" b="1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pPr marL="0" indent="0" algn="l">
              <a:buNone/>
            </a:pPr>
            <a:r>
              <a:rPr lang="en-SG" sz="24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Go to step 2.</a:t>
            </a:r>
          </a:p>
          <a:p>
            <a:pPr marL="0" indent="0" algn="l">
              <a:buNone/>
            </a:pPr>
            <a:r>
              <a:rPr lang="en-US" sz="2400" b="1" i="0" u="none" strike="noStrike" baseline="0" dirty="0">
                <a:solidFill>
                  <a:srgbClr val="00AE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4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b="1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US" sz="24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b="0" i="1" u="none" strike="noStrike" baseline="0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==</a:t>
            </a:r>
            <a:r>
              <a:rPr lang="en-US" sz="2400" b="1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 </a:t>
            </a:r>
            <a:r>
              <a:rPr lang="en-US" sz="24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some </a:t>
            </a:r>
            <a:r>
              <a:rPr lang="en-US" sz="2400" b="0" i="1" u="none" strike="noStrike" baseline="0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0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0≤</a:t>
            </a:r>
            <a:r>
              <a:rPr lang="en-US" sz="2400" b="0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b="0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n, </a:t>
            </a:r>
            <a:r>
              <a:rPr lang="en-US" sz="24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the system is in a deadlocked state. Moreover, if 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US" sz="24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b="0" i="1" u="none" strike="noStrike" baseline="0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== </a:t>
            </a:r>
            <a:r>
              <a:rPr lang="en-US" sz="2400" b="1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false, </a:t>
            </a:r>
            <a:r>
              <a:rPr lang="en-US" sz="24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process </a:t>
            </a:r>
            <a:r>
              <a:rPr lang="en-US" sz="2400" b="0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 </a:t>
            </a:r>
            <a:r>
              <a:rPr lang="en-US" sz="24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deadlocked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C4E6D-3E9A-439C-AD5F-6B2F4D19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23644"/>
            <a:ext cx="7619999" cy="365125"/>
          </a:xfrm>
        </p:spPr>
        <p:txBody>
          <a:bodyPr/>
          <a:lstStyle/>
          <a:p>
            <a:pPr algn="ctr"/>
            <a:r>
              <a:rPr lang="en-SG"/>
              <a:t>Operating System - Process Synchronization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D6737-1DB1-4FFB-84BA-C64C84C4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523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DBE7-1751-4FAE-A9A4-056F9BB5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108" y="357624"/>
            <a:ext cx="8911687" cy="86031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C52E0-8BA9-4405-933B-941D1018F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207" y="1290933"/>
            <a:ext cx="10928115" cy="47597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= P0,P1,P2,P3,P4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 = A,B,C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C4E6D-3E9A-439C-AD5F-6B2F4D19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23644"/>
            <a:ext cx="7619999" cy="365125"/>
          </a:xfrm>
        </p:spPr>
        <p:txBody>
          <a:bodyPr/>
          <a:lstStyle/>
          <a:p>
            <a:pPr algn="ctr"/>
            <a:r>
              <a:rPr lang="en-SG"/>
              <a:t>Operating System - Process Synchronization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D6737-1DB1-4FFB-84BA-C64C84C4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7</a:t>
            </a:fld>
            <a:endParaRPr lang="en-S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63F16C-CAC7-4E62-9A20-54CFA9637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695" y="2820324"/>
            <a:ext cx="5769871" cy="299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960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DBE7-1751-4FAE-A9A4-056F9BB5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108" y="357624"/>
            <a:ext cx="8911687" cy="86031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C52E0-8BA9-4405-933B-941D1018F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207" y="1290933"/>
            <a:ext cx="10928115" cy="47597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1.In this, Work = [0, 0, 0] &amp; 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 = [false, false, false, false, false]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 is selected as both Finish[0] = false and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≤ Work 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[0, 0, 0]&lt;=[0, 0, 0].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Work =</a:t>
            </a:r>
            <a:r>
              <a:rPr lang="en-SG" sz="2000" b="1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000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</a:t>
            </a:r>
            <a:r>
              <a:rPr lang="en-SG" sz="200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SG" sz="2000" i="1" u="none" strike="noStrike" baseline="0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Allocationi</a:t>
            </a:r>
            <a:r>
              <a:rPr lang="en-SG" sz="2000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[0, 0, 0]+[0, 1, 0] =&gt;[0, 1, 0] &amp; 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 = [true, false, false, false, false].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C4E6D-3E9A-439C-AD5F-6B2F4D19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23644"/>
            <a:ext cx="7619999" cy="365125"/>
          </a:xfrm>
        </p:spPr>
        <p:txBody>
          <a:bodyPr/>
          <a:lstStyle/>
          <a:p>
            <a:pPr algn="ctr"/>
            <a:r>
              <a:rPr lang="en-SG" dirty="0"/>
              <a:t>Operating System - Process Synchronization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D6737-1DB1-4FFB-84BA-C64C84C4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8</a:t>
            </a:fld>
            <a:endParaRPr lang="en-S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63F16C-CAC7-4E62-9A20-54CFA9637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7702" y="1068511"/>
            <a:ext cx="3842620" cy="199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84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DBE7-1751-4FAE-A9A4-056F9BB5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108" y="357624"/>
            <a:ext cx="8911687" cy="86031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C52E0-8BA9-4405-933B-941D1018F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207" y="1290933"/>
            <a:ext cx="10928115" cy="47597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 Finish[0] = false and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≤ Work 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[2, 0, 2]&lt;=[0, 1, 0]. Condition is false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 is selected as both Finish[2] = false and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≤ Work 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[0, 0, 0]&lt;=[0, 1, 0].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=</a:t>
            </a:r>
            <a:r>
              <a:rPr lang="en-SG" sz="2000" b="1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000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</a:t>
            </a:r>
            <a:r>
              <a:rPr lang="en-SG" sz="200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SG" sz="2000" i="1" u="none" strike="noStrike" baseline="0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Allocationi</a:t>
            </a:r>
            <a:r>
              <a:rPr lang="en-SG" sz="2000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[0, 1, 0]+[3, 0, 3] =&gt;[3, 1, 3] &amp; 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 = [true, false, true, false, false].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C4E6D-3E9A-439C-AD5F-6B2F4D19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23644"/>
            <a:ext cx="7619999" cy="365125"/>
          </a:xfrm>
        </p:spPr>
        <p:txBody>
          <a:bodyPr/>
          <a:lstStyle/>
          <a:p>
            <a:pPr algn="ctr"/>
            <a:r>
              <a:rPr lang="en-SG" dirty="0"/>
              <a:t>Operating System - Process Synchronization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D6737-1DB1-4FFB-84BA-C64C84C4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9</a:t>
            </a:fld>
            <a:endParaRPr lang="en-S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63F16C-CAC7-4E62-9A20-54CFA9637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540" y="1290933"/>
            <a:ext cx="3842620" cy="199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49025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2401</TotalTime>
  <Words>1143</Words>
  <Application>Microsoft Office PowerPoint</Application>
  <PresentationFormat>Widescreen</PresentationFormat>
  <Paragraphs>142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Times New Roman</vt:lpstr>
      <vt:lpstr>Wingdings 3</vt:lpstr>
      <vt:lpstr>Wisp</vt:lpstr>
      <vt:lpstr>Operating Systems</vt:lpstr>
      <vt:lpstr>Deadlock Detection</vt:lpstr>
      <vt:lpstr>Deadlock Detection</vt:lpstr>
      <vt:lpstr>Deadlock Detection</vt:lpstr>
      <vt:lpstr>Deadlock Detection</vt:lpstr>
      <vt:lpstr>Deadlock Detection</vt:lpstr>
      <vt:lpstr>Deadlock Detection</vt:lpstr>
      <vt:lpstr>Deadlock Detection</vt:lpstr>
      <vt:lpstr>Deadlock Detection</vt:lpstr>
      <vt:lpstr>Deadlock Detection</vt:lpstr>
      <vt:lpstr>Deadlock Detection</vt:lpstr>
      <vt:lpstr>Deadlock Recovery</vt:lpstr>
      <vt:lpstr>Deadlock Recovery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</dc:title>
  <dc:creator>Ashok</dc:creator>
  <cp:lastModifiedBy>Ashok</cp:lastModifiedBy>
  <cp:revision>419</cp:revision>
  <dcterms:created xsi:type="dcterms:W3CDTF">2023-04-01T02:54:56Z</dcterms:created>
  <dcterms:modified xsi:type="dcterms:W3CDTF">2023-06-06T09:15:25Z</dcterms:modified>
</cp:coreProperties>
</file>