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10"/>
  </p:notesMasterIdLst>
  <p:sldIdLst>
    <p:sldId id="256" r:id="rId2"/>
    <p:sldId id="258" r:id="rId3"/>
    <p:sldId id="266" r:id="rId4"/>
    <p:sldId id="267" r:id="rId5"/>
    <p:sldId id="269" r:id="rId6"/>
    <p:sldId id="271" r:id="rId7"/>
    <p:sldId id="27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BE3EA-7D48-4610-9086-7565F07C60A2}" type="datetimeFigureOut">
              <a:rPr lang="en-SG" smtClean="0"/>
              <a:t>23/5/2023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F18E1-9306-4860-AAF7-34AAF621EF4C}" type="slidenum">
              <a:rPr lang="en-SG" smtClean="0"/>
              <a:t>‹#›</a:t>
            </a:fld>
            <a:endParaRPr lang="en-SG"/>
          </a:p>
        </p:txBody>
      </p:sp>
    </p:spTree>
    <p:extLst>
      <p:ext uri="{BB962C8B-B14F-4D97-AF65-F5344CB8AC3E}">
        <p14:creationId xmlns:p14="http://schemas.microsoft.com/office/powerpoint/2010/main" val="18320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14F18E1-9306-4860-AAF7-34AAF621EF4C}" type="slidenum">
              <a:rPr lang="en-SG" smtClean="0"/>
              <a:t>6</a:t>
            </a:fld>
            <a:endParaRPr lang="en-SG"/>
          </a:p>
        </p:txBody>
      </p:sp>
    </p:spTree>
    <p:extLst>
      <p:ext uri="{BB962C8B-B14F-4D97-AF65-F5344CB8AC3E}">
        <p14:creationId xmlns:p14="http://schemas.microsoft.com/office/powerpoint/2010/main" val="310545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14F18E1-9306-4860-AAF7-34AAF621EF4C}" type="slidenum">
              <a:rPr lang="en-SG" smtClean="0"/>
              <a:t>7</a:t>
            </a:fld>
            <a:endParaRPr lang="en-SG"/>
          </a:p>
        </p:txBody>
      </p:sp>
    </p:spTree>
    <p:extLst>
      <p:ext uri="{BB962C8B-B14F-4D97-AF65-F5344CB8AC3E}">
        <p14:creationId xmlns:p14="http://schemas.microsoft.com/office/powerpoint/2010/main" val="54630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F0A14-1A62-4D49-BCFF-1BA7ED91B39F}"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6902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F5163-1CB3-42A0-B79E-1028CCEE3A7B}"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0081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3D584-C979-4CAA-9659-4F858B091B51}"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92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750F8-C4D7-4F29-B8B4-0965E841B722}"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628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B4B80D-FB51-4B20-8578-D12087CEFF0C}"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79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0019AB-49C4-48FD-A9BE-C6D1E905582D}"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06529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A8FC-7CAF-4A28-A19B-5B7B389768E2}"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423548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A35FF-F093-4497-830A-1B5F0929891C}"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67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62AD0-A2C2-4508-BD19-FFB99C6A924A}"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75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84-E96F-4F1D-84F2-C0117FD55149}"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216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70B8F-77E1-48FB-85D1-1D028A0565B0}"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78098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5C6CE-E451-4792-9106-936E07C4186C}" type="datetime1">
              <a:rPr lang="en-SG" smtClean="0"/>
              <a:t>23/5/2023</a:t>
            </a:fld>
            <a:endParaRPr lang="en-SG"/>
          </a:p>
        </p:txBody>
      </p:sp>
      <p:sp>
        <p:nvSpPr>
          <p:cNvPr id="8" name="Footer Placeholder 7"/>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3258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4DF72-A875-4FBE-AE13-A794F0A9E188}" type="datetime1">
              <a:rPr lang="en-SG" smtClean="0"/>
              <a:t>23/5/2023</a:t>
            </a:fld>
            <a:endParaRPr lang="en-SG"/>
          </a:p>
        </p:txBody>
      </p:sp>
      <p:sp>
        <p:nvSpPr>
          <p:cNvPr id="4" name="Footer Placeholder 3"/>
          <p:cNvSpPr>
            <a:spLocks noGrp="1"/>
          </p:cNvSpPr>
          <p:nvPr>
            <p:ph type="ftr" sz="quarter" idx="11"/>
          </p:nvPr>
        </p:nvSpPr>
        <p:spPr/>
        <p:txBody>
          <a:bodyPr/>
          <a:lstStyle/>
          <a:p>
            <a:r>
              <a:rPr lang="en-SG"/>
              <a:t>Operating System - Process Synchronization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2735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74AED-13E1-4C07-AE9D-0DA31542D80E}" type="datetime1">
              <a:rPr lang="en-SG" smtClean="0"/>
              <a:t>23/5/2023</a:t>
            </a:fld>
            <a:endParaRPr lang="en-SG"/>
          </a:p>
        </p:txBody>
      </p:sp>
      <p:sp>
        <p:nvSpPr>
          <p:cNvPr id="3" name="Footer Placeholder 2"/>
          <p:cNvSpPr>
            <a:spLocks noGrp="1"/>
          </p:cNvSpPr>
          <p:nvPr>
            <p:ph type="ftr" sz="quarter" idx="11"/>
          </p:nvPr>
        </p:nvSpPr>
        <p:spPr/>
        <p:txBody>
          <a:bodyPr/>
          <a:lstStyle/>
          <a:p>
            <a:r>
              <a:rPr lang="en-SG"/>
              <a:t>Operating System - Process Synchronization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53830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A7D0A-B918-4D18-B427-3F1902AA27CC}"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1208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FF938-DF37-49AE-87DA-21E42689F4CE}"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588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B5C84-FA5D-4EEE-AA46-5668D81499BD}" type="datetime1">
              <a:rPr lang="en-SG" smtClean="0"/>
              <a:t>23/5/2023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SG"/>
              <a:t>Operating System - Process Synchronization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19CCF-2A2C-40EE-ACC9-05FDB6AE2F7C}" type="slidenum">
              <a:rPr lang="en-SG" smtClean="0"/>
              <a:t>‹#›</a:t>
            </a:fld>
            <a:endParaRPr lang="en-SG"/>
          </a:p>
        </p:txBody>
      </p:sp>
    </p:spTree>
    <p:extLst>
      <p:ext uri="{BB962C8B-B14F-4D97-AF65-F5344CB8AC3E}">
        <p14:creationId xmlns:p14="http://schemas.microsoft.com/office/powerpoint/2010/main" val="39818251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B3E-30E7-44BB-81EB-25CDE45307B2}"/>
              </a:ext>
            </a:extLst>
          </p:cNvPr>
          <p:cNvSpPr>
            <a:spLocks noGrp="1"/>
          </p:cNvSpPr>
          <p:nvPr>
            <p:ph type="ctrTitle"/>
          </p:nvPr>
        </p:nvSpPr>
        <p:spPr>
          <a:xfrm>
            <a:off x="2589212" y="1526627"/>
            <a:ext cx="8915399" cy="2262781"/>
          </a:xfrm>
        </p:spPr>
        <p:txBody>
          <a:bodyPr/>
          <a:lstStyle/>
          <a:p>
            <a:r>
              <a:rPr lang="en-US" dirty="0">
                <a:latin typeface="Times New Roman" panose="02020603050405020304" pitchFamily="18" charset="0"/>
                <a:cs typeface="Times New Roman" panose="02020603050405020304" pitchFamily="18" charset="0"/>
              </a:rPr>
              <a:t>Operating Systems</a:t>
            </a:r>
            <a:endParaRPr lang="en-S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0860B-10FB-4705-B611-84836DC940B9}"/>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Peterson’s solution</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fontScale="90000"/>
          </a:bodyPr>
          <a:lstStyle/>
          <a:p>
            <a:r>
              <a:rPr lang="en-US" b="1" dirty="0">
                <a:latin typeface="Times New Roman" panose="02020603050405020304" pitchFamily="18" charset="0"/>
                <a:cs typeface="Times New Roman" panose="02020603050405020304" pitchFamily="18" charset="0"/>
              </a:rPr>
              <a:t>Peterson’s Solution – Software Based Solution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363928"/>
            <a:ext cx="10219117" cy="4759716"/>
          </a:xfrm>
        </p:spPr>
        <p:txBody>
          <a:bodyPr>
            <a:normAutofit lnSpcReduction="10000"/>
          </a:bodyPr>
          <a:lstStyle/>
          <a:p>
            <a:pPr algn="just"/>
            <a:r>
              <a:rPr lang="en-US" sz="2600" dirty="0">
                <a:latin typeface="Times New Roman" panose="02020603050405020304" pitchFamily="18" charset="0"/>
                <a:cs typeface="Times New Roman" panose="02020603050405020304" pitchFamily="18" charset="0"/>
              </a:rPr>
              <a:t>In shared memory, if more than one process is accessing a variable, then the value of that variable is determined by the last process to modify it, and the last modified value overwrites the first modified value. </a:t>
            </a:r>
          </a:p>
          <a:p>
            <a:pPr algn="just"/>
            <a:r>
              <a:rPr lang="en-US" sz="2600" dirty="0">
                <a:latin typeface="Times New Roman" panose="02020603050405020304" pitchFamily="18" charset="0"/>
                <a:cs typeface="Times New Roman" panose="02020603050405020304" pitchFamily="18" charset="0"/>
              </a:rPr>
              <a:t>This may result in losing important information written during the first process. </a:t>
            </a:r>
          </a:p>
          <a:p>
            <a:pPr algn="just"/>
            <a:r>
              <a:rPr lang="en-US" sz="2600" dirty="0">
                <a:latin typeface="Times New Roman" panose="02020603050405020304" pitchFamily="18" charset="0"/>
                <a:cs typeface="Times New Roman" panose="02020603050405020304" pitchFamily="18" charset="0"/>
              </a:rPr>
              <a:t>The location where these processes occur is called the critical section. These critical sections prevent information loss by preventing two processes from simultaneously being in the same critical region or updating the same variable simultaneously. </a:t>
            </a:r>
          </a:p>
          <a:p>
            <a:pPr algn="just"/>
            <a:r>
              <a:rPr lang="en-US" sz="2600" dirty="0">
                <a:latin typeface="Times New Roman" panose="02020603050405020304" pitchFamily="18" charset="0"/>
                <a:cs typeface="Times New Roman" panose="02020603050405020304" pitchFamily="18" charset="0"/>
              </a:rPr>
              <a:t>This problem is called the Critical-Section problem, and one of the solutions to this problem is the Peterson's solution</a:t>
            </a:r>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2</a:t>
            </a:fld>
            <a:endParaRPr lang="en-SG"/>
          </a:p>
        </p:txBody>
      </p:sp>
    </p:spTree>
    <p:extLst>
      <p:ext uri="{BB962C8B-B14F-4D97-AF65-F5344CB8AC3E}">
        <p14:creationId xmlns:p14="http://schemas.microsoft.com/office/powerpoint/2010/main" val="4710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lstStyle/>
          <a:p>
            <a:r>
              <a:rPr lang="en-US" b="1" dirty="0">
                <a:latin typeface="Times New Roman" panose="02020603050405020304" pitchFamily="18" charset="0"/>
                <a:cs typeface="Times New Roman" panose="02020603050405020304" pitchFamily="18" charset="0"/>
              </a:rPr>
              <a:t>Peterson’s Solution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363928"/>
            <a:ext cx="10219117" cy="4759716"/>
          </a:xfrm>
        </p:spPr>
        <p:txBody>
          <a:bodyPr>
            <a:normAutofit lnSpcReduction="10000"/>
          </a:bodyPr>
          <a:lstStyle/>
          <a:p>
            <a:pPr algn="just"/>
            <a:r>
              <a:rPr lang="en-US" sz="2600" dirty="0">
                <a:solidFill>
                  <a:schemeClr val="tx1"/>
                </a:solidFill>
                <a:latin typeface="Times New Roman" panose="02020603050405020304" pitchFamily="18" charset="0"/>
                <a:cs typeface="Times New Roman" panose="02020603050405020304" pitchFamily="18" charset="0"/>
              </a:rPr>
              <a:t>Classic software-based solution to the critical-section problem is known as Peterson’s solution.</a:t>
            </a:r>
          </a:p>
          <a:p>
            <a:pPr algn="just"/>
            <a:r>
              <a:rPr lang="en-US" sz="2600" dirty="0">
                <a:solidFill>
                  <a:schemeClr val="tx1"/>
                </a:solidFill>
                <a:latin typeface="Times New Roman" panose="02020603050405020304" pitchFamily="18" charset="0"/>
                <a:cs typeface="Times New Roman" panose="02020603050405020304" pitchFamily="18" charset="0"/>
              </a:rPr>
              <a:t>Peterson’s solution is restricted to two processes that alternate execution between their critical sections and remainder sections.</a:t>
            </a:r>
          </a:p>
          <a:p>
            <a:pPr algn="just"/>
            <a:r>
              <a:rPr lang="en-US" sz="2600" dirty="0">
                <a:solidFill>
                  <a:schemeClr val="tx1"/>
                </a:solidFill>
                <a:latin typeface="Times New Roman" panose="02020603050405020304" pitchFamily="18" charset="0"/>
                <a:cs typeface="Times New Roman" panose="02020603050405020304" pitchFamily="18" charset="0"/>
              </a:rPr>
              <a:t>Peterson’s solution requires the two processes to share two variables:     </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a:solidFill>
                  <a:schemeClr val="accent3"/>
                </a:solidFill>
                <a:latin typeface="Times New Roman" panose="02020603050405020304" pitchFamily="18" charset="0"/>
                <a:cs typeface="Times New Roman" panose="02020603050405020304" pitchFamily="18" charset="0"/>
              </a:rPr>
              <a:t>int turn; //shared variable </a:t>
            </a:r>
          </a:p>
          <a:p>
            <a:pPr marL="0" indent="0" algn="just">
              <a:buNone/>
            </a:pPr>
            <a:r>
              <a:rPr lang="en-US" sz="2600" dirty="0">
                <a:solidFill>
                  <a:schemeClr val="accent3"/>
                </a:solidFill>
                <a:latin typeface="Times New Roman" panose="02020603050405020304" pitchFamily="18" charset="0"/>
                <a:cs typeface="Times New Roman" panose="02020603050405020304" pitchFamily="18" charset="0"/>
              </a:rPr>
              <a:t>	</a:t>
            </a:r>
            <a:r>
              <a:rPr lang="en-US" sz="2600" dirty="0" err="1">
                <a:solidFill>
                  <a:schemeClr val="accent3"/>
                </a:solidFill>
                <a:latin typeface="Times New Roman" panose="02020603050405020304" pitchFamily="18" charset="0"/>
                <a:cs typeface="Times New Roman" panose="02020603050405020304" pitchFamily="18" charset="0"/>
              </a:rPr>
              <a:t>boolean</a:t>
            </a:r>
            <a:r>
              <a:rPr lang="en-US" sz="2600" dirty="0">
                <a:solidFill>
                  <a:schemeClr val="accent3"/>
                </a:solidFill>
                <a:latin typeface="Times New Roman" panose="02020603050405020304" pitchFamily="18" charset="0"/>
                <a:cs typeface="Times New Roman" panose="02020603050405020304" pitchFamily="18" charset="0"/>
              </a:rPr>
              <a:t> flag[2];</a:t>
            </a:r>
          </a:p>
          <a:p>
            <a:pPr algn="just"/>
            <a:r>
              <a:rPr lang="en-US" sz="2600" dirty="0">
                <a:solidFill>
                  <a:schemeClr val="tx1"/>
                </a:solidFill>
                <a:latin typeface="Times New Roman" panose="02020603050405020304" pitchFamily="18" charset="0"/>
                <a:cs typeface="Times New Roman" panose="02020603050405020304" pitchFamily="18" charset="0"/>
              </a:rPr>
              <a:t>The variable turn indicates whose turn it is to enter its critical section</a:t>
            </a:r>
          </a:p>
          <a:p>
            <a:pPr algn="just"/>
            <a:r>
              <a:rPr lang="en-US" sz="2600" dirty="0">
                <a:solidFill>
                  <a:schemeClr val="tx1"/>
                </a:solidFill>
                <a:latin typeface="Times New Roman" panose="02020603050405020304" pitchFamily="18" charset="0"/>
                <a:cs typeface="Times New Roman" panose="02020603050405020304" pitchFamily="18" charset="0"/>
              </a:rPr>
              <a:t>The flag array is used to indicate if a process is ready to enter its critical section.</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3</a:t>
            </a:fld>
            <a:endParaRPr lang="en-SG"/>
          </a:p>
        </p:txBody>
      </p:sp>
    </p:spTree>
    <p:extLst>
      <p:ext uri="{BB962C8B-B14F-4D97-AF65-F5344CB8AC3E}">
        <p14:creationId xmlns:p14="http://schemas.microsoft.com/office/powerpoint/2010/main" val="123321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37076"/>
            <a:ext cx="8911687" cy="860315"/>
          </a:xfrm>
        </p:spPr>
        <p:txBody>
          <a:bodyPr/>
          <a:lstStyle/>
          <a:p>
            <a:r>
              <a:rPr lang="en-US" b="1" dirty="0">
                <a:latin typeface="Times New Roman" panose="02020603050405020304" pitchFamily="18" charset="0"/>
                <a:cs typeface="Times New Roman" panose="02020603050405020304" pitchFamily="18" charset="0"/>
              </a:rPr>
              <a:t>Peterson’s Solution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123553" y="1381941"/>
            <a:ext cx="5164232" cy="4759716"/>
          </a:xfrm>
        </p:spPr>
        <p:txBody>
          <a:bodyPr>
            <a:normAutofit/>
          </a:bodyPr>
          <a:lstStyle/>
          <a:p>
            <a:pPr marL="0" indent="0" algn="just">
              <a:buNone/>
            </a:pPr>
            <a:r>
              <a:rPr lang="en-US" sz="2600" u="sng" dirty="0">
                <a:solidFill>
                  <a:schemeClr val="tx1"/>
                </a:solidFill>
                <a:latin typeface="Times New Roman" panose="02020603050405020304" pitchFamily="18" charset="0"/>
                <a:cs typeface="Times New Roman" panose="02020603050405020304" pitchFamily="18" charset="0"/>
              </a:rPr>
              <a:t>Structure of Process Pi</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do {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flag[</a:t>
            </a:r>
            <a:r>
              <a:rPr lang="en-US" sz="2600" dirty="0" err="1">
                <a:solidFill>
                  <a:schemeClr val="tx1"/>
                </a:solidFill>
                <a:latin typeface="Times New Roman" panose="02020603050405020304" pitchFamily="18" charset="0"/>
                <a:cs typeface="Times New Roman" panose="02020603050405020304" pitchFamily="18" charset="0"/>
              </a:rPr>
              <a:t>i</a:t>
            </a:r>
            <a:r>
              <a:rPr lang="en-US" sz="2600" dirty="0">
                <a:solidFill>
                  <a:schemeClr val="tx1"/>
                </a:solidFill>
                <a:latin typeface="Times New Roman" panose="02020603050405020304" pitchFamily="18" charset="0"/>
                <a:cs typeface="Times New Roman" panose="02020603050405020304" pitchFamily="18" charset="0"/>
              </a:rPr>
              <a:t>] = true;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turn = j;  //shared variable</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while (flag[j] &amp;&amp; turn = = j);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critical section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flag[</a:t>
            </a:r>
            <a:r>
              <a:rPr lang="en-US" sz="2600" dirty="0" err="1">
                <a:solidFill>
                  <a:schemeClr val="tx1"/>
                </a:solidFill>
                <a:latin typeface="Times New Roman" panose="02020603050405020304" pitchFamily="18" charset="0"/>
                <a:cs typeface="Times New Roman" panose="02020603050405020304" pitchFamily="18" charset="0"/>
              </a:rPr>
              <a:t>i</a:t>
            </a:r>
            <a:r>
              <a:rPr lang="en-US" sz="2600" dirty="0">
                <a:solidFill>
                  <a:schemeClr val="tx1"/>
                </a:solidFill>
                <a:latin typeface="Times New Roman" panose="02020603050405020304" pitchFamily="18" charset="0"/>
                <a:cs typeface="Times New Roman" panose="02020603050405020304" pitchFamily="18" charset="0"/>
              </a:rPr>
              <a:t>] = false;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remainder section </a:t>
            </a:r>
          </a:p>
          <a:p>
            <a:pPr marL="0" indent="0" algn="just">
              <a:buNone/>
            </a:pPr>
            <a:r>
              <a:rPr lang="en-US" sz="2600" dirty="0">
                <a:solidFill>
                  <a:schemeClr val="tx1"/>
                </a:solidFill>
                <a:latin typeface="Times New Roman" panose="02020603050405020304" pitchFamily="18" charset="0"/>
                <a:cs typeface="Times New Roman" panose="02020603050405020304" pitchFamily="18" charset="0"/>
              </a:rPr>
              <a:t>	 } while (true); </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4</a:t>
            </a:fld>
            <a:endParaRPr lang="en-SG"/>
          </a:p>
        </p:txBody>
      </p:sp>
      <p:sp>
        <p:nvSpPr>
          <p:cNvPr id="7" name="TextBox 6">
            <a:extLst>
              <a:ext uri="{FF2B5EF4-FFF2-40B4-BE49-F238E27FC236}">
                <a16:creationId xmlns:a16="http://schemas.microsoft.com/office/drawing/2014/main" id="{3F101268-AC7C-467A-8AFF-AAA4B16A2BB0}"/>
              </a:ext>
            </a:extLst>
          </p:cNvPr>
          <p:cNvSpPr txBox="1"/>
          <p:nvPr/>
        </p:nvSpPr>
        <p:spPr>
          <a:xfrm>
            <a:off x="6287785" y="1482999"/>
            <a:ext cx="5702157" cy="4645439"/>
          </a:xfrm>
          <a:prstGeom prst="rect">
            <a:avLst/>
          </a:prstGeom>
          <a:noFill/>
        </p:spPr>
        <p:txBody>
          <a:bodyPr wrap="square">
            <a:spAutoFit/>
          </a:bodyPr>
          <a:lstStyle/>
          <a:p>
            <a:pPr marL="0" indent="0" algn="just">
              <a:buNone/>
            </a:pPr>
            <a:r>
              <a:rPr lang="en-US" sz="2600" u="sng" dirty="0">
                <a:latin typeface="Times New Roman" panose="02020603050405020304" pitchFamily="18" charset="0"/>
                <a:cs typeface="Times New Roman" panose="02020603050405020304" pitchFamily="18" charset="0"/>
              </a:rPr>
              <a:t>Structure of Process </a:t>
            </a:r>
            <a:r>
              <a:rPr lang="en-US" sz="2600" u="sng" dirty="0" err="1">
                <a:latin typeface="Times New Roman" panose="02020603050405020304" pitchFamily="18" charset="0"/>
                <a:cs typeface="Times New Roman" panose="02020603050405020304" pitchFamily="18" charset="0"/>
              </a:rPr>
              <a:t>Pj</a:t>
            </a:r>
            <a:endParaRPr lang="en-US" sz="2600" u="sng" dirty="0">
              <a:latin typeface="Times New Roman" panose="02020603050405020304" pitchFamily="18" charset="0"/>
              <a:cs typeface="Times New Roman" panose="02020603050405020304" pitchFamily="18" charset="0"/>
            </a:endParaRPr>
          </a:p>
          <a:p>
            <a:pPr marL="0" indent="0" algn="just">
              <a:lnSpc>
                <a:spcPts val="4100"/>
              </a:lnSpc>
              <a:buNone/>
            </a:pPr>
            <a:r>
              <a:rPr lang="en-US" sz="2600" dirty="0">
                <a:latin typeface="Times New Roman" panose="02020603050405020304" pitchFamily="18" charset="0"/>
                <a:cs typeface="Times New Roman" panose="02020603050405020304" pitchFamily="18" charset="0"/>
              </a:rPr>
              <a:t>do {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flag[j] = true;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turn =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//shared variable</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while (flag[</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&amp;&amp; turn = =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critical section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flag[j] = false;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remainder section </a:t>
            </a:r>
          </a:p>
          <a:p>
            <a:pPr marL="0" indent="0" algn="just">
              <a:lnSpc>
                <a:spcPts val="4100"/>
              </a:lnSpc>
              <a:buNone/>
            </a:pPr>
            <a:r>
              <a:rPr lang="en-US" sz="2600" dirty="0">
                <a:latin typeface="Times New Roman" panose="02020603050405020304" pitchFamily="18" charset="0"/>
                <a:cs typeface="Times New Roman" panose="02020603050405020304" pitchFamily="18" charset="0"/>
              </a:rPr>
              <a:t>	 } while (true); </a:t>
            </a:r>
          </a:p>
        </p:txBody>
      </p:sp>
    </p:spTree>
    <p:extLst>
      <p:ext uri="{BB962C8B-B14F-4D97-AF65-F5344CB8AC3E}">
        <p14:creationId xmlns:p14="http://schemas.microsoft.com/office/powerpoint/2010/main" val="358126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r>
              <a:rPr lang="en-US" b="1" dirty="0">
                <a:latin typeface="Times New Roman" panose="02020603050405020304" pitchFamily="18" charset="0"/>
                <a:cs typeface="Times New Roman" panose="02020603050405020304" pitchFamily="18" charset="0"/>
              </a:rPr>
              <a:t>Hardware based solution – Test and set lock</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363928"/>
            <a:ext cx="10219117" cy="4759716"/>
          </a:xfrm>
        </p:spPr>
        <p:txBody>
          <a:bodyPr>
            <a:normAutofit fontScale="85000" lnSpcReduction="20000"/>
          </a:bodyPr>
          <a:lstStyle/>
          <a:p>
            <a:pPr algn="just"/>
            <a:r>
              <a:rPr lang="en-US" sz="2600" dirty="0">
                <a:latin typeface="Times New Roman" panose="02020603050405020304" pitchFamily="18" charset="0"/>
                <a:cs typeface="Times New Roman" panose="02020603050405020304" pitchFamily="18" charset="0"/>
              </a:rPr>
              <a:t>Hardware solution to process synchronization</a:t>
            </a:r>
          </a:p>
          <a:p>
            <a:pPr algn="just"/>
            <a:r>
              <a:rPr lang="en-US" sz="2600" dirty="0">
                <a:latin typeface="Times New Roman" panose="02020603050405020304" pitchFamily="18" charset="0"/>
                <a:cs typeface="Times New Roman" panose="02020603050405020304" pitchFamily="18" charset="0"/>
              </a:rPr>
              <a:t>There is a shard lock variable which can take either two values 0 or 1</a:t>
            </a:r>
          </a:p>
          <a:p>
            <a:pPr algn="just"/>
            <a:r>
              <a:rPr lang="en-US" sz="2600" dirty="0">
                <a:latin typeface="Times New Roman" panose="02020603050405020304" pitchFamily="18" charset="0"/>
                <a:cs typeface="Times New Roman" panose="02020603050405020304" pitchFamily="18" charset="0"/>
              </a:rPr>
              <a:t>0 means unlocked, 1 means locked. </a:t>
            </a:r>
          </a:p>
          <a:p>
            <a:pPr algn="just"/>
            <a:r>
              <a:rPr lang="en-US" sz="2600" dirty="0">
                <a:latin typeface="Times New Roman" panose="02020603050405020304" pitchFamily="18" charset="0"/>
                <a:cs typeface="Times New Roman" panose="02020603050405020304" pitchFamily="18" charset="0"/>
              </a:rPr>
              <a:t>Before entering into critical section, a process inquires about the lock</a:t>
            </a:r>
          </a:p>
          <a:p>
            <a:pPr algn="just"/>
            <a:r>
              <a:rPr lang="en-US" sz="2600" dirty="0">
                <a:latin typeface="Times New Roman" panose="02020603050405020304" pitchFamily="18" charset="0"/>
                <a:cs typeface="Times New Roman" panose="02020603050405020304" pitchFamily="18" charset="0"/>
              </a:rPr>
              <a:t>If it is locked, it keep on waiting till it becomes free</a:t>
            </a:r>
          </a:p>
          <a:p>
            <a:pPr algn="just"/>
            <a:r>
              <a:rPr lang="en-US" sz="2600" dirty="0">
                <a:latin typeface="Times New Roman" panose="02020603050405020304" pitchFamily="18" charset="0"/>
                <a:cs typeface="Times New Roman" panose="02020603050405020304" pitchFamily="18" charset="0"/>
              </a:rPr>
              <a:t>If it is not locked, it takes the lock and executes the critical section.</a:t>
            </a:r>
          </a:p>
          <a:p>
            <a:pPr marL="0" indent="0" algn="just">
              <a:buNone/>
            </a:pPr>
            <a:r>
              <a:rPr lang="en-US" sz="2600" dirty="0">
                <a:latin typeface="Times New Roman" panose="02020603050405020304" pitchFamily="18" charset="0"/>
                <a:cs typeface="Times New Roman" panose="02020603050405020304" pitchFamily="18" charset="0"/>
              </a:rPr>
              <a:t>	do { </a:t>
            </a:r>
          </a:p>
          <a:p>
            <a:pPr marL="0" indent="0" algn="just">
              <a:buNone/>
            </a:pPr>
            <a:r>
              <a:rPr lang="en-US" sz="2600" dirty="0">
                <a:latin typeface="Times New Roman" panose="02020603050405020304" pitchFamily="18" charset="0"/>
                <a:cs typeface="Times New Roman" panose="02020603050405020304" pitchFamily="18" charset="0"/>
              </a:rPr>
              <a:t>		acquire lock </a:t>
            </a:r>
          </a:p>
          <a:p>
            <a:pPr marL="0" indent="0" algn="just">
              <a:buNone/>
            </a:pPr>
            <a:r>
              <a:rPr lang="en-US" sz="2600" dirty="0">
                <a:latin typeface="Times New Roman" panose="02020603050405020304" pitchFamily="18" charset="0"/>
                <a:cs typeface="Times New Roman" panose="02020603050405020304" pitchFamily="18" charset="0"/>
              </a:rPr>
              <a:t>			critical section </a:t>
            </a:r>
          </a:p>
          <a:p>
            <a:pPr marL="0" indent="0" algn="just">
              <a:buNone/>
            </a:pPr>
            <a:r>
              <a:rPr lang="en-US" sz="2600" dirty="0">
                <a:latin typeface="Times New Roman" panose="02020603050405020304" pitchFamily="18" charset="0"/>
                <a:cs typeface="Times New Roman" panose="02020603050405020304" pitchFamily="18" charset="0"/>
              </a:rPr>
              <a:t>		release lock </a:t>
            </a:r>
          </a:p>
          <a:p>
            <a:pPr marL="0" indent="0" algn="just">
              <a:buNone/>
            </a:pPr>
            <a:r>
              <a:rPr lang="en-US" sz="2600" dirty="0">
                <a:latin typeface="Times New Roman" panose="02020603050405020304" pitchFamily="18" charset="0"/>
                <a:cs typeface="Times New Roman" panose="02020603050405020304" pitchFamily="18" charset="0"/>
              </a:rPr>
              <a:t>			remainder section </a:t>
            </a:r>
          </a:p>
          <a:p>
            <a:pPr marL="0" indent="0" algn="just">
              <a:buNone/>
            </a:pPr>
            <a:r>
              <a:rPr lang="en-US" sz="2600" dirty="0">
                <a:latin typeface="Times New Roman" panose="02020603050405020304" pitchFamily="18" charset="0"/>
                <a:cs typeface="Times New Roman" panose="02020603050405020304" pitchFamily="18" charset="0"/>
              </a:rPr>
              <a:t>	} while (TRUE); </a:t>
            </a:r>
          </a:p>
          <a:p>
            <a:pPr algn="just"/>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5</a:t>
            </a:fld>
            <a:endParaRPr lang="en-SG"/>
          </a:p>
        </p:txBody>
      </p:sp>
    </p:spTree>
    <p:extLst>
      <p:ext uri="{BB962C8B-B14F-4D97-AF65-F5344CB8AC3E}">
        <p14:creationId xmlns:p14="http://schemas.microsoft.com/office/powerpoint/2010/main" val="396203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r>
              <a:rPr lang="en-US" b="1" dirty="0">
                <a:latin typeface="Times New Roman" panose="02020603050405020304" pitchFamily="18" charset="0"/>
                <a:cs typeface="Times New Roman" panose="02020603050405020304" pitchFamily="18" charset="0"/>
              </a:rPr>
              <a:t>Hardware based solution – Test and set lock</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217939"/>
            <a:ext cx="10219117" cy="4905705"/>
          </a:xfrm>
        </p:spPr>
        <p:txBody>
          <a:bodyPr>
            <a:normAutofit lnSpcReduction="10000"/>
          </a:bodyPr>
          <a:lstStyle/>
          <a:p>
            <a:pPr marL="0" indent="0" algn="just">
              <a:buNone/>
            </a:pPr>
            <a:r>
              <a:rPr lang="en-US" sz="2600" dirty="0">
                <a:latin typeface="Times New Roman" panose="02020603050405020304" pitchFamily="18" charset="0"/>
                <a:cs typeface="Times New Roman" panose="02020603050405020304" pitchFamily="18" charset="0"/>
              </a:rPr>
              <a:t>Definition:</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boolean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test_and_set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boolean</a:t>
            </a:r>
            <a:r>
              <a:rPr lang="en-US" sz="2600" dirty="0">
                <a:latin typeface="Times New Roman" panose="02020603050405020304" pitchFamily="18" charset="0"/>
                <a:cs typeface="Times New Roman" panose="02020603050405020304" pitchFamily="18" charset="0"/>
              </a:rPr>
              <a:t> *target)</a:t>
            </a:r>
          </a:p>
          <a:p>
            <a:pPr marL="0" indent="0" algn="just">
              <a:buNone/>
            </a:pPr>
            <a:r>
              <a:rPr lang="en-US" sz="2600" dirty="0">
                <a:latin typeface="Times New Roman" panose="02020603050405020304" pitchFamily="18" charset="0"/>
                <a:cs typeface="Times New Roman" panose="02020603050405020304" pitchFamily="18" charset="0"/>
              </a:rPr>
              <a:t>          {</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boolean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rv</a:t>
            </a:r>
            <a:r>
              <a:rPr lang="en-US" sz="2600" dirty="0">
                <a:latin typeface="Times New Roman" panose="02020603050405020304" pitchFamily="18" charset="0"/>
                <a:cs typeface="Times New Roman" panose="02020603050405020304" pitchFamily="18" charset="0"/>
              </a:rPr>
              <a:t> = *target;</a:t>
            </a:r>
          </a:p>
          <a:p>
            <a:pPr marL="0" indent="0" algn="just">
              <a:buNone/>
            </a:pPr>
            <a:r>
              <a:rPr lang="en-US" sz="2600" dirty="0">
                <a:latin typeface="Times New Roman" panose="02020603050405020304" pitchFamily="18" charset="0"/>
                <a:cs typeface="Times New Roman" panose="02020603050405020304" pitchFamily="18" charset="0"/>
              </a:rPr>
              <a:t>               *target = TRUE;</a:t>
            </a:r>
          </a:p>
          <a:p>
            <a:pPr marL="0" indent="0" algn="just">
              <a:buNone/>
            </a:pPr>
            <a:r>
              <a:rPr lang="en-US" sz="2600" dirty="0">
                <a:latin typeface="Times New Roman" panose="02020603050405020304" pitchFamily="18" charset="0"/>
                <a:cs typeface="Times New Roman" panose="02020603050405020304" pitchFamily="18" charset="0"/>
              </a:rPr>
              <a:t>               return </a:t>
            </a:r>
            <a:r>
              <a:rPr lang="en-US" sz="2600" dirty="0" err="1">
                <a:latin typeface="Times New Roman" panose="02020603050405020304" pitchFamily="18" charset="0"/>
                <a:cs typeface="Times New Roman" panose="02020603050405020304" pitchFamily="18" charset="0"/>
              </a:rPr>
              <a:t>rv</a:t>
            </a:r>
            <a:r>
              <a:rPr lang="en-US" sz="2600" dirty="0">
                <a:latin typeface="Times New Roman" panose="02020603050405020304" pitchFamily="18" charset="0"/>
                <a:cs typeface="Times New Roman" panose="02020603050405020304" pitchFamily="18" charset="0"/>
              </a:rPr>
              <a:t>;</a:t>
            </a:r>
          </a:p>
          <a:p>
            <a:pPr marL="0" indent="0" algn="just">
              <a:buNone/>
            </a:pPr>
            <a:r>
              <a:rPr lang="en-US" sz="26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Executed atomically</a:t>
            </a:r>
          </a:p>
          <a:p>
            <a:pPr algn="just"/>
            <a:r>
              <a:rPr lang="en-US" sz="2600" dirty="0">
                <a:latin typeface="Times New Roman" panose="02020603050405020304" pitchFamily="18" charset="0"/>
                <a:cs typeface="Times New Roman" panose="02020603050405020304" pitchFamily="18" charset="0"/>
              </a:rPr>
              <a:t>Returns the original value of passed parameter</a:t>
            </a:r>
          </a:p>
          <a:p>
            <a:pPr algn="just"/>
            <a:r>
              <a:rPr lang="en-US" sz="2600" dirty="0">
                <a:latin typeface="Times New Roman" panose="02020603050405020304" pitchFamily="18" charset="0"/>
                <a:cs typeface="Times New Roman" panose="02020603050405020304" pitchFamily="18" charset="0"/>
              </a:rPr>
              <a:t>Set the new value of passed parameter to “TRUE”.</a:t>
            </a:r>
          </a:p>
          <a:p>
            <a:pPr algn="just"/>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6</a:t>
            </a:fld>
            <a:endParaRPr lang="en-SG"/>
          </a:p>
        </p:txBody>
      </p:sp>
    </p:spTree>
    <p:extLst>
      <p:ext uri="{BB962C8B-B14F-4D97-AF65-F5344CB8AC3E}">
        <p14:creationId xmlns:p14="http://schemas.microsoft.com/office/powerpoint/2010/main" val="34683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26803"/>
            <a:ext cx="8911687" cy="539474"/>
          </a:xfrm>
        </p:spPr>
        <p:txBody>
          <a:bodyPr>
            <a:normAutofit fontScale="90000"/>
          </a:bodyPr>
          <a:lstStyle/>
          <a:p>
            <a:r>
              <a:rPr lang="en-US" b="1" dirty="0">
                <a:latin typeface="Times New Roman" panose="02020603050405020304" pitchFamily="18" charset="0"/>
                <a:cs typeface="Times New Roman" panose="02020603050405020304" pitchFamily="18" charset="0"/>
              </a:rPr>
              <a:t>Hardware based solution – Test and set lock</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4073825" y="1001764"/>
            <a:ext cx="4044349" cy="2427236"/>
          </a:xfrm>
          <a:ln>
            <a:solidFill>
              <a:srgbClr val="000000"/>
            </a:solidFill>
          </a:ln>
        </p:spPr>
        <p:txBody>
          <a:bodyPr>
            <a:normAutofit/>
          </a:bodyPr>
          <a:lstStyle/>
          <a:p>
            <a:pPr marL="0" indent="0" algn="just">
              <a:buNone/>
            </a:pPr>
            <a:r>
              <a:rPr lang="en-US" dirty="0" err="1">
                <a:solidFill>
                  <a:schemeClr val="tx1"/>
                </a:solidFill>
                <a:latin typeface="Times New Roman" panose="02020603050405020304" pitchFamily="18" charset="0"/>
                <a:cs typeface="Times New Roman" panose="02020603050405020304" pitchFamily="18" charset="0"/>
              </a:rPr>
              <a:t>boolean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test_and_set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boolean</a:t>
            </a:r>
            <a:r>
              <a:rPr lang="en-US" dirty="0">
                <a:solidFill>
                  <a:schemeClr val="tx1"/>
                </a:solidFill>
                <a:latin typeface="Times New Roman" panose="02020603050405020304" pitchFamily="18" charset="0"/>
                <a:cs typeface="Times New Roman" panose="02020603050405020304" pitchFamily="18" charset="0"/>
              </a:rPr>
              <a:t> *target)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boolean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rv</a:t>
            </a:r>
            <a:r>
              <a:rPr lang="en-US" dirty="0">
                <a:solidFill>
                  <a:schemeClr val="tx1"/>
                </a:solidFill>
                <a:latin typeface="Times New Roman" panose="02020603050405020304" pitchFamily="18" charset="0"/>
                <a:cs typeface="Times New Roman" panose="02020603050405020304" pitchFamily="18" charset="0"/>
              </a:rPr>
              <a:t> = *target;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*target = TRUE;</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return </a:t>
            </a:r>
            <a:r>
              <a:rPr lang="en-US" dirty="0" err="1">
                <a:solidFill>
                  <a:schemeClr val="tx1"/>
                </a:solidFill>
                <a:latin typeface="Times New Roman" panose="02020603050405020304" pitchFamily="18" charset="0"/>
                <a:cs typeface="Times New Roman" panose="02020603050405020304" pitchFamily="18" charset="0"/>
              </a:rPr>
              <a:t>rv</a:t>
            </a:r>
            <a:r>
              <a:rPr lang="en-US"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a:p>
            <a:pPr algn="just"/>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7</a:t>
            </a:fld>
            <a:endParaRPr lang="en-SG"/>
          </a:p>
        </p:txBody>
      </p:sp>
      <p:sp>
        <p:nvSpPr>
          <p:cNvPr id="7" name="TextBox 6">
            <a:extLst>
              <a:ext uri="{FF2B5EF4-FFF2-40B4-BE49-F238E27FC236}">
                <a16:creationId xmlns:a16="http://schemas.microsoft.com/office/drawing/2014/main" id="{850BB00C-C52D-40CF-9027-77A26DA0EC4A}"/>
              </a:ext>
            </a:extLst>
          </p:cNvPr>
          <p:cNvSpPr txBox="1"/>
          <p:nvPr/>
        </p:nvSpPr>
        <p:spPr>
          <a:xfrm>
            <a:off x="1121070" y="3751661"/>
            <a:ext cx="5278141" cy="2862322"/>
          </a:xfrm>
          <a:prstGeom prst="rect">
            <a:avLst/>
          </a:prstGeom>
          <a:noFill/>
          <a:ln>
            <a:solidFill>
              <a:srgbClr val="000000"/>
            </a:solidFill>
          </a:ln>
        </p:spPr>
        <p:txBody>
          <a:bodyPr wrap="square">
            <a:spAutoFit/>
          </a:bodyPr>
          <a:lstStyle/>
          <a:p>
            <a:pPr marL="0" indent="0">
              <a:buFont typeface="Monotype Sorts" pitchFamily="-84" charset="2"/>
              <a:buNone/>
              <a:defRPr/>
            </a:pPr>
            <a:r>
              <a:rPr lang="en-US" sz="2000" b="1" u="sng" dirty="0">
                <a:latin typeface="Times New Roman" panose="02020603050405020304" pitchFamily="18" charset="0"/>
                <a:ea typeface="ＭＳ Ｐゴシック" pitchFamily="-84" charset="-128"/>
                <a:cs typeface="Times New Roman" panose="02020603050405020304" pitchFamily="18" charset="0"/>
              </a:rPr>
              <a:t>Process P1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do {</a:t>
            </a:r>
            <a:br>
              <a:rPr lang="en-US" altLang="en-US" sz="2000" dirty="0">
                <a:solidFill>
                  <a:srgbClr val="000000"/>
                </a:solidFill>
                <a:latin typeface="Times New Roman" panose="02020603050405020304" pitchFamily="18" charset="0"/>
                <a:cs typeface="Times New Roman" panose="02020603050405020304" pitchFamily="18" charset="0"/>
              </a:rPr>
            </a:br>
            <a:r>
              <a:rPr lang="en-US" altLang="en-US" sz="2000" dirty="0">
                <a:solidFill>
                  <a:srgbClr val="000000"/>
                </a:solidFill>
                <a:latin typeface="Times New Roman" panose="02020603050405020304" pitchFamily="18" charset="0"/>
                <a:cs typeface="Times New Roman" panose="02020603050405020304" pitchFamily="18" charset="0"/>
              </a:rPr>
              <a:t>          while (</a:t>
            </a:r>
            <a:r>
              <a:rPr lang="en-US" altLang="en-US" sz="2000" dirty="0" err="1">
                <a:solidFill>
                  <a:srgbClr val="000000"/>
                </a:solidFill>
                <a:latin typeface="Times New Roman" panose="02020603050405020304" pitchFamily="18" charset="0"/>
                <a:cs typeface="Times New Roman" panose="02020603050405020304" pitchFamily="18" charset="0"/>
              </a:rPr>
              <a:t>test_and_set</a:t>
            </a:r>
            <a:r>
              <a:rPr lang="en-US" altLang="en-US" sz="2000" dirty="0">
                <a:solidFill>
                  <a:srgbClr val="000000"/>
                </a:solidFill>
                <a:latin typeface="Times New Roman" panose="02020603050405020304" pitchFamily="18" charset="0"/>
                <a:cs typeface="Times New Roman" panose="02020603050405020304" pitchFamily="18" charset="0"/>
              </a:rPr>
              <a:t>(&amp;lock)); /*lock value is set to 0 initially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do nothing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critical section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lock = false;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remainder section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while (true); </a:t>
            </a:r>
            <a:endParaRPr lang="en-SG"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BE9D1B-1055-41D0-B594-408398D1F13C}"/>
              </a:ext>
            </a:extLst>
          </p:cNvPr>
          <p:cNvSpPr txBox="1"/>
          <p:nvPr/>
        </p:nvSpPr>
        <p:spPr>
          <a:xfrm>
            <a:off x="7023241" y="3751661"/>
            <a:ext cx="4874231" cy="2554545"/>
          </a:xfrm>
          <a:prstGeom prst="rect">
            <a:avLst/>
          </a:prstGeom>
          <a:noFill/>
          <a:ln>
            <a:solidFill>
              <a:srgbClr val="000000"/>
            </a:solidFill>
          </a:ln>
        </p:spPr>
        <p:txBody>
          <a:bodyPr wrap="square">
            <a:spAutoFit/>
          </a:bodyPr>
          <a:lstStyle/>
          <a:p>
            <a:pPr marL="0" indent="0">
              <a:buFont typeface="Monotype Sorts" pitchFamily="-84" charset="2"/>
              <a:buNone/>
              <a:defRPr/>
            </a:pPr>
            <a:r>
              <a:rPr lang="en-US" sz="2000" b="1" u="sng" dirty="0">
                <a:latin typeface="Times New Roman" panose="02020603050405020304" pitchFamily="18" charset="0"/>
                <a:ea typeface="ＭＳ Ｐゴシック" pitchFamily="-84" charset="-128"/>
                <a:cs typeface="Times New Roman" panose="02020603050405020304" pitchFamily="18" charset="0"/>
              </a:rPr>
              <a:t>Process P2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do {</a:t>
            </a:r>
            <a:br>
              <a:rPr lang="en-US" altLang="en-US" sz="2000" dirty="0">
                <a:solidFill>
                  <a:srgbClr val="000000"/>
                </a:solidFill>
                <a:latin typeface="Times New Roman" panose="02020603050405020304" pitchFamily="18" charset="0"/>
                <a:cs typeface="Times New Roman" panose="02020603050405020304" pitchFamily="18" charset="0"/>
              </a:rPr>
            </a:br>
            <a:r>
              <a:rPr lang="en-US" altLang="en-US" sz="2000" dirty="0">
                <a:solidFill>
                  <a:srgbClr val="000000"/>
                </a:solidFill>
                <a:latin typeface="Times New Roman" panose="02020603050405020304" pitchFamily="18" charset="0"/>
                <a:cs typeface="Times New Roman" panose="02020603050405020304" pitchFamily="18" charset="0"/>
              </a:rPr>
              <a:t>          while (</a:t>
            </a:r>
            <a:r>
              <a:rPr lang="en-US" altLang="en-US" sz="2000" dirty="0" err="1">
                <a:solidFill>
                  <a:srgbClr val="000000"/>
                </a:solidFill>
                <a:latin typeface="Times New Roman" panose="02020603050405020304" pitchFamily="18" charset="0"/>
                <a:cs typeface="Times New Roman" panose="02020603050405020304" pitchFamily="18" charset="0"/>
              </a:rPr>
              <a:t>test_and_set</a:t>
            </a:r>
            <a:r>
              <a:rPr lang="en-US" altLang="en-US" sz="2000" dirty="0">
                <a:solidFill>
                  <a:srgbClr val="000000"/>
                </a:solidFill>
                <a:latin typeface="Times New Roman" panose="02020603050405020304" pitchFamily="18" charset="0"/>
                <a:cs typeface="Times New Roman" panose="02020603050405020304" pitchFamily="18" charset="0"/>
              </a:rPr>
              <a:t>(&amp;lock));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do nothing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critical section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lock = false;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remainder section */ </a:t>
            </a:r>
          </a:p>
          <a:p>
            <a:pPr marL="0" indent="0">
              <a:buFont typeface="Monotype Sorts" pitchFamily="-84" charset="2"/>
              <a:buNone/>
              <a:defRPr/>
            </a:pPr>
            <a:r>
              <a:rPr lang="en-US" altLang="en-US" sz="2000" dirty="0">
                <a:solidFill>
                  <a:srgbClr val="000000"/>
                </a:solidFill>
                <a:latin typeface="Times New Roman" panose="02020603050405020304" pitchFamily="18" charset="0"/>
                <a:cs typeface="Times New Roman" panose="02020603050405020304" pitchFamily="18" charset="0"/>
              </a:rPr>
              <a:t>       } while (true); </a:t>
            </a:r>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43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669306" y="1273285"/>
            <a:ext cx="10228404" cy="503292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 </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lgn="ctr">
              <a:buNone/>
            </a:pPr>
            <a:r>
              <a:rPr lang="en-US" sz="2600" b="1" dirty="0">
                <a:latin typeface="Times New Roman" panose="02020603050405020304" pitchFamily="18" charset="0"/>
                <a:cs typeface="Times New Roman" panose="02020603050405020304" pitchFamily="18" charset="0"/>
              </a:rPr>
              <a:t>THANK YOU</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SG"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7056D0-3A3D-41D0-ACB8-FE1F33EF28BF}"/>
              </a:ext>
            </a:extLst>
          </p:cNvPr>
          <p:cNvSpPr>
            <a:spLocks noGrp="1"/>
          </p:cNvSpPr>
          <p:nvPr>
            <p:ph type="sldNum" sz="quarter" idx="12"/>
          </p:nvPr>
        </p:nvSpPr>
        <p:spPr/>
        <p:txBody>
          <a:bodyPr/>
          <a:lstStyle/>
          <a:p>
            <a:fld id="{34519CCF-2A2C-40EE-ACC9-05FDB6AE2F7C}" type="slidenum">
              <a:rPr lang="en-SG" smtClean="0"/>
              <a:t>8</a:t>
            </a:fld>
            <a:endParaRPr lang="en-SG"/>
          </a:p>
        </p:txBody>
      </p:sp>
      <p:sp>
        <p:nvSpPr>
          <p:cNvPr id="4" name="Footer Placeholder 3">
            <a:extLst>
              <a:ext uri="{FF2B5EF4-FFF2-40B4-BE49-F238E27FC236}">
                <a16:creationId xmlns:a16="http://schemas.microsoft.com/office/drawing/2014/main" id="{C06D7405-E24D-4C92-8B86-A78246949D21}"/>
              </a:ext>
            </a:extLst>
          </p:cNvPr>
          <p:cNvSpPr>
            <a:spLocks noGrp="1"/>
          </p:cNvSpPr>
          <p:nvPr>
            <p:ph type="ftr" sz="quarter" idx="11"/>
          </p:nvPr>
        </p:nvSpPr>
        <p:spPr/>
        <p:txBody>
          <a:bodyPr/>
          <a:lstStyle/>
          <a:p>
            <a:r>
              <a:rPr lang="en-SG"/>
              <a:t>Operating System - Process Synchronization</a:t>
            </a:r>
          </a:p>
        </p:txBody>
      </p:sp>
    </p:spTree>
    <p:extLst>
      <p:ext uri="{BB962C8B-B14F-4D97-AF65-F5344CB8AC3E}">
        <p14:creationId xmlns:p14="http://schemas.microsoft.com/office/powerpoint/2010/main" val="3998242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1675</TotalTime>
  <Words>686</Words>
  <Application>Microsoft Office PowerPoint</Application>
  <PresentationFormat>Widescreen</PresentationFormat>
  <Paragraphs>100</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Monotype Sorts</vt:lpstr>
      <vt:lpstr>Times New Roman</vt:lpstr>
      <vt:lpstr>Wingdings 3</vt:lpstr>
      <vt:lpstr>Wisp</vt:lpstr>
      <vt:lpstr>Operating Systems</vt:lpstr>
      <vt:lpstr>Peterson’s Solution – Software Based Solution</vt:lpstr>
      <vt:lpstr>Peterson’s Solution</vt:lpstr>
      <vt:lpstr>Peterson’s Solution</vt:lpstr>
      <vt:lpstr>Hardware based solution – Test and set lock</vt:lpstr>
      <vt:lpstr>Hardware based solution – Test and set lock</vt:lpstr>
      <vt:lpstr>Hardware based solution – Test and set lock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Ashok</dc:creator>
  <cp:lastModifiedBy>Ashok</cp:lastModifiedBy>
  <cp:revision>182</cp:revision>
  <dcterms:created xsi:type="dcterms:W3CDTF">2023-04-01T02:54:56Z</dcterms:created>
  <dcterms:modified xsi:type="dcterms:W3CDTF">2023-05-23T09:24:23Z</dcterms:modified>
</cp:coreProperties>
</file>