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16"/>
  </p:notesMasterIdLst>
  <p:sldIdLst>
    <p:sldId id="256" r:id="rId2"/>
    <p:sldId id="258" r:id="rId3"/>
    <p:sldId id="266" r:id="rId4"/>
    <p:sldId id="267" r:id="rId5"/>
    <p:sldId id="268" r:id="rId6"/>
    <p:sldId id="269" r:id="rId7"/>
    <p:sldId id="270" r:id="rId8"/>
    <p:sldId id="271" r:id="rId9"/>
    <p:sldId id="272" r:id="rId10"/>
    <p:sldId id="273" r:id="rId11"/>
    <p:sldId id="274" r:id="rId12"/>
    <p:sldId id="275" r:id="rId13"/>
    <p:sldId id="27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BE3EA-7D48-4610-9086-7565F07C60A2}" type="datetimeFigureOut">
              <a:rPr lang="en-SG" smtClean="0"/>
              <a:t>23/5/2023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F18E1-9306-4860-AAF7-34AAF621EF4C}" type="slidenum">
              <a:rPr lang="en-SG" smtClean="0"/>
              <a:t>‹#›</a:t>
            </a:fld>
            <a:endParaRPr lang="en-SG"/>
          </a:p>
        </p:txBody>
      </p:sp>
    </p:spTree>
    <p:extLst>
      <p:ext uri="{BB962C8B-B14F-4D97-AF65-F5344CB8AC3E}">
        <p14:creationId xmlns:p14="http://schemas.microsoft.com/office/powerpoint/2010/main" val="183200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14F18E1-9306-4860-AAF7-34AAF621EF4C}" type="slidenum">
              <a:rPr lang="en-SG" smtClean="0"/>
              <a:t>13</a:t>
            </a:fld>
            <a:endParaRPr lang="en-SG"/>
          </a:p>
        </p:txBody>
      </p:sp>
    </p:spTree>
    <p:extLst>
      <p:ext uri="{BB962C8B-B14F-4D97-AF65-F5344CB8AC3E}">
        <p14:creationId xmlns:p14="http://schemas.microsoft.com/office/powerpoint/2010/main" val="1665683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F0A14-1A62-4D49-BCFF-1BA7ED91B39F}"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6902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F5163-1CB3-42A0-B79E-1028CCEE3A7B}"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0081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3D584-C979-4CAA-9659-4F858B091B51}"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92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750F8-C4D7-4F29-B8B4-0965E841B722}"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6281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B4B80D-FB51-4B20-8578-D12087CEFF0C}"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79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0019AB-49C4-48FD-A9BE-C6D1E905582D}"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06529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A8FC-7CAF-4A28-A19B-5B7B389768E2}"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423548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A35FF-F093-4497-830A-1B5F0929891C}"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67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62AD0-A2C2-4508-BD19-FFB99C6A924A}"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7543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C784-E96F-4F1D-84F2-C0117FD55149}" type="datetime1">
              <a:rPr lang="en-SG" smtClean="0"/>
              <a:t>23/5/2023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2164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70B8F-77E1-48FB-85D1-1D028A0565B0}"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78098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5C6CE-E451-4792-9106-936E07C4186C}" type="datetime1">
              <a:rPr lang="en-SG" smtClean="0"/>
              <a:t>23/5/2023</a:t>
            </a:fld>
            <a:endParaRPr lang="en-SG"/>
          </a:p>
        </p:txBody>
      </p:sp>
      <p:sp>
        <p:nvSpPr>
          <p:cNvPr id="8" name="Footer Placeholder 7"/>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3258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E4DF72-A875-4FBE-AE13-A794F0A9E188}" type="datetime1">
              <a:rPr lang="en-SG" smtClean="0"/>
              <a:t>23/5/2023</a:t>
            </a:fld>
            <a:endParaRPr lang="en-SG"/>
          </a:p>
        </p:txBody>
      </p:sp>
      <p:sp>
        <p:nvSpPr>
          <p:cNvPr id="4" name="Footer Placeholder 3"/>
          <p:cNvSpPr>
            <a:spLocks noGrp="1"/>
          </p:cNvSpPr>
          <p:nvPr>
            <p:ph type="ftr" sz="quarter" idx="11"/>
          </p:nvPr>
        </p:nvSpPr>
        <p:spPr/>
        <p:txBody>
          <a:bodyPr/>
          <a:lstStyle/>
          <a:p>
            <a:r>
              <a:rPr lang="en-SG"/>
              <a:t>Operating System - Process Synchronization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27350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74AED-13E1-4C07-AE9D-0DA31542D80E}" type="datetime1">
              <a:rPr lang="en-SG" smtClean="0"/>
              <a:t>23/5/2023</a:t>
            </a:fld>
            <a:endParaRPr lang="en-SG"/>
          </a:p>
        </p:txBody>
      </p:sp>
      <p:sp>
        <p:nvSpPr>
          <p:cNvPr id="3" name="Footer Placeholder 2"/>
          <p:cNvSpPr>
            <a:spLocks noGrp="1"/>
          </p:cNvSpPr>
          <p:nvPr>
            <p:ph type="ftr" sz="quarter" idx="11"/>
          </p:nvPr>
        </p:nvSpPr>
        <p:spPr/>
        <p:txBody>
          <a:bodyPr/>
          <a:lstStyle/>
          <a:p>
            <a:r>
              <a:rPr lang="en-SG"/>
              <a:t>Operating System - Process Synchronization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53830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A7D0A-B918-4D18-B427-3F1902AA27CC}"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1208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FF938-DF37-49AE-87DA-21E42689F4CE}" type="datetime1">
              <a:rPr lang="en-SG" smtClean="0"/>
              <a:t>23/5/2023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588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6B5C84-FA5D-4EEE-AA46-5668D81499BD}" type="datetime1">
              <a:rPr lang="en-SG" smtClean="0"/>
              <a:t>23/5/2023</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SG"/>
              <a:t>Operating System - Process Synchronization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19CCF-2A2C-40EE-ACC9-05FDB6AE2F7C}" type="slidenum">
              <a:rPr lang="en-SG" smtClean="0"/>
              <a:t>‹#›</a:t>
            </a:fld>
            <a:endParaRPr lang="en-SG"/>
          </a:p>
        </p:txBody>
      </p:sp>
    </p:spTree>
    <p:extLst>
      <p:ext uri="{BB962C8B-B14F-4D97-AF65-F5344CB8AC3E}">
        <p14:creationId xmlns:p14="http://schemas.microsoft.com/office/powerpoint/2010/main" val="39818251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B3E-30E7-44BB-81EB-25CDE45307B2}"/>
              </a:ext>
            </a:extLst>
          </p:cNvPr>
          <p:cNvSpPr>
            <a:spLocks noGrp="1"/>
          </p:cNvSpPr>
          <p:nvPr>
            <p:ph type="ctrTitle"/>
          </p:nvPr>
        </p:nvSpPr>
        <p:spPr>
          <a:xfrm>
            <a:off x="2589212" y="1526627"/>
            <a:ext cx="8915399" cy="2262781"/>
          </a:xfrm>
        </p:spPr>
        <p:txBody>
          <a:bodyPr/>
          <a:lstStyle/>
          <a:p>
            <a:r>
              <a:rPr lang="en-US" dirty="0">
                <a:latin typeface="Times New Roman" panose="02020603050405020304" pitchFamily="18" charset="0"/>
                <a:cs typeface="Times New Roman" panose="02020603050405020304" pitchFamily="18" charset="0"/>
              </a:rPr>
              <a:t>Operating Systems</a:t>
            </a:r>
            <a:endParaRPr lang="en-S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00860B-10FB-4705-B611-84836DC940B9}"/>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Unit 3 - Process Synchronization</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29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Race Condition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10</a:t>
            </a:fld>
            <a:endParaRPr lang="en-SG"/>
          </a:p>
        </p:txBody>
      </p:sp>
      <p:sp>
        <p:nvSpPr>
          <p:cNvPr id="10" name="TextBox 9">
            <a:extLst>
              <a:ext uri="{FF2B5EF4-FFF2-40B4-BE49-F238E27FC236}">
                <a16:creationId xmlns:a16="http://schemas.microsoft.com/office/drawing/2014/main" id="{432EDC6B-369A-474C-9BA6-933D7B146396}"/>
              </a:ext>
            </a:extLst>
          </p:cNvPr>
          <p:cNvSpPr txBox="1"/>
          <p:nvPr/>
        </p:nvSpPr>
        <p:spPr>
          <a:xfrm>
            <a:off x="1160980" y="1413057"/>
            <a:ext cx="10499207"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We want resulting changes not to interfere with one another.</a:t>
            </a:r>
          </a:p>
          <a:p>
            <a:pPr marL="342900" indent="-342900" algn="just">
              <a:buFont typeface="Arial" panose="020B0604020202020204" pitchFamily="34" charset="0"/>
              <a:buChar char="•"/>
            </a:pPr>
            <a:endParaRPr lang="en-US" sz="24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Hence we need process synchronization.</a:t>
            </a:r>
          </a:p>
          <a:p>
            <a:pPr marL="342900" indent="-342900" algn="just">
              <a:buFont typeface="Arial" panose="020B0604020202020204" pitchFamily="34" charset="0"/>
              <a:buChar char="•"/>
            </a:pPr>
            <a:endParaRPr lang="en-US" sz="24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race condition is a situation that may occur inside a critical section.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happens when the result of multiple thread execution in the critical section differs according to the order in which the threads execute.</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5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Critical Section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11</a:t>
            </a:fld>
            <a:endParaRPr lang="en-SG"/>
          </a:p>
        </p:txBody>
      </p:sp>
      <p:sp>
        <p:nvSpPr>
          <p:cNvPr id="10" name="TextBox 9">
            <a:extLst>
              <a:ext uri="{FF2B5EF4-FFF2-40B4-BE49-F238E27FC236}">
                <a16:creationId xmlns:a16="http://schemas.microsoft.com/office/drawing/2014/main" id="{432EDC6B-369A-474C-9BA6-933D7B146396}"/>
              </a:ext>
            </a:extLst>
          </p:cNvPr>
          <p:cNvSpPr txBox="1"/>
          <p:nvPr/>
        </p:nvSpPr>
        <p:spPr>
          <a:xfrm>
            <a:off x="1160980" y="1413057"/>
            <a:ext cx="10499207"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Critical Section is the part of a program which tries to access shared resources.</a:t>
            </a:r>
          </a:p>
          <a:p>
            <a:pPr marL="342900" indent="-342900" algn="just">
              <a:buFont typeface="Arial" panose="020B0604020202020204" pitchFamily="34" charset="0"/>
              <a:buChar char="•"/>
            </a:pPr>
            <a:endParaRPr lang="en-US" sz="24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critical section is a code segment that can be accessed by only one process at a time.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the critical section problem means designing a way for cooperative processes to access shared resources without creating data inconsistencies.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means that when a lot of programs want to access and change a single shared data, only one process will be allowed to change at any given moment.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other processes have to wait until the data is free to be used.</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37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Rules for Accessing Critical Section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12</a:t>
            </a:fld>
            <a:endParaRPr lang="en-SG"/>
          </a:p>
        </p:txBody>
      </p:sp>
      <p:sp>
        <p:nvSpPr>
          <p:cNvPr id="10" name="TextBox 9">
            <a:extLst>
              <a:ext uri="{FF2B5EF4-FFF2-40B4-BE49-F238E27FC236}">
                <a16:creationId xmlns:a16="http://schemas.microsoft.com/office/drawing/2014/main" id="{432EDC6B-369A-474C-9BA6-933D7B146396}"/>
              </a:ext>
            </a:extLst>
          </p:cNvPr>
          <p:cNvSpPr txBox="1"/>
          <p:nvPr/>
        </p:nvSpPr>
        <p:spPr>
          <a:xfrm>
            <a:off x="1160980" y="1413057"/>
            <a:ext cx="10499207"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Each process must request permission to enter its critical section</a:t>
            </a:r>
          </a:p>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The section of code implementing this request is the entry section</a:t>
            </a:r>
          </a:p>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The critical section can be followed by exit section</a:t>
            </a:r>
          </a:p>
          <a:p>
            <a:pPr marL="342900" indent="-342900" algn="just">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The remaining code is the remainder section</a:t>
            </a:r>
          </a:p>
          <a:p>
            <a:pPr marL="342900" indent="-342900" algn="just">
              <a:buFont typeface="Arial" panose="020B0604020202020204" pitchFamily="34" charset="0"/>
              <a:buChar char="•"/>
            </a:pPr>
            <a:endParaRPr lang="en-SG" sz="2400" dirty="0">
              <a:latin typeface="Times New Roman" panose="02020603050405020304" pitchFamily="18" charset="0"/>
              <a:cs typeface="Times New Roman" panose="02020603050405020304" pitchFamily="18" charset="0"/>
            </a:endParaRPr>
          </a:p>
          <a:p>
            <a:pPr algn="just"/>
            <a:r>
              <a:rPr lang="en-SG" sz="2400" dirty="0">
                <a:latin typeface="Times New Roman" panose="02020603050405020304" pitchFamily="18" charset="0"/>
                <a:cs typeface="Times New Roman" panose="02020603050405020304" pitchFamily="18" charset="0"/>
              </a:rPr>
              <a:t>Syntax </a:t>
            </a:r>
          </a:p>
          <a:p>
            <a:pPr algn="just"/>
            <a:r>
              <a:rPr lang="en-SG" sz="2400" dirty="0">
                <a:latin typeface="Times New Roman" panose="02020603050405020304" pitchFamily="18" charset="0"/>
                <a:cs typeface="Times New Roman" panose="02020603050405020304" pitchFamily="18" charset="0"/>
              </a:rPr>
              <a:t> do {</a:t>
            </a:r>
          </a:p>
          <a:p>
            <a:pPr algn="just"/>
            <a:r>
              <a:rPr lang="en-SG" sz="2400" dirty="0">
                <a:latin typeface="Times New Roman" panose="02020603050405020304" pitchFamily="18" charset="0"/>
                <a:cs typeface="Times New Roman" panose="02020603050405020304" pitchFamily="18" charset="0"/>
              </a:rPr>
              <a:t>	entry section</a:t>
            </a:r>
          </a:p>
          <a:p>
            <a:pPr algn="just"/>
            <a:r>
              <a:rPr lang="en-SG" sz="2400" dirty="0">
                <a:latin typeface="Times New Roman" panose="02020603050405020304" pitchFamily="18" charset="0"/>
                <a:cs typeface="Times New Roman" panose="02020603050405020304" pitchFamily="18" charset="0"/>
              </a:rPr>
              <a:t>		critical section</a:t>
            </a:r>
          </a:p>
          <a:p>
            <a:pPr algn="just"/>
            <a:r>
              <a:rPr lang="en-SG" sz="2400" dirty="0">
                <a:latin typeface="Times New Roman" panose="02020603050405020304" pitchFamily="18" charset="0"/>
                <a:cs typeface="Times New Roman" panose="02020603050405020304" pitchFamily="18" charset="0"/>
              </a:rPr>
              <a:t>	exit section</a:t>
            </a:r>
          </a:p>
          <a:p>
            <a:pPr algn="just"/>
            <a:r>
              <a:rPr lang="en-SG" sz="2400" dirty="0">
                <a:latin typeface="Times New Roman" panose="02020603050405020304" pitchFamily="18" charset="0"/>
                <a:cs typeface="Times New Roman" panose="02020603050405020304" pitchFamily="18" charset="0"/>
              </a:rPr>
              <a:t>		remainder section</a:t>
            </a:r>
          </a:p>
          <a:p>
            <a:pPr algn="just"/>
            <a:r>
              <a:rPr lang="en-SG" sz="2400" dirty="0">
                <a:latin typeface="Times New Roman" panose="02020603050405020304" pitchFamily="18" charset="0"/>
                <a:cs typeface="Times New Roman" panose="02020603050405020304" pitchFamily="18" charset="0"/>
              </a:rPr>
              <a:t> } while (TRUE)</a:t>
            </a:r>
          </a:p>
        </p:txBody>
      </p:sp>
    </p:spTree>
    <p:extLst>
      <p:ext uri="{BB962C8B-B14F-4D97-AF65-F5344CB8AC3E}">
        <p14:creationId xmlns:p14="http://schemas.microsoft.com/office/powerpoint/2010/main" val="211438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Rules for Accessing Critical Section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13</a:t>
            </a:fld>
            <a:endParaRPr lang="en-SG"/>
          </a:p>
        </p:txBody>
      </p:sp>
      <p:sp>
        <p:nvSpPr>
          <p:cNvPr id="10" name="TextBox 9">
            <a:extLst>
              <a:ext uri="{FF2B5EF4-FFF2-40B4-BE49-F238E27FC236}">
                <a16:creationId xmlns:a16="http://schemas.microsoft.com/office/drawing/2014/main" id="{432EDC6B-369A-474C-9BA6-933D7B146396}"/>
              </a:ext>
            </a:extLst>
          </p:cNvPr>
          <p:cNvSpPr txBox="1"/>
          <p:nvPr/>
        </p:nvSpPr>
        <p:spPr>
          <a:xfrm>
            <a:off x="1160980" y="1413057"/>
            <a:ext cx="10499207" cy="4893647"/>
          </a:xfrm>
          <a:prstGeom prst="rect">
            <a:avLst/>
          </a:prstGeom>
          <a:noFill/>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Progress </a:t>
            </a:r>
          </a:p>
          <a:p>
            <a:pPr algn="just"/>
            <a:r>
              <a:rPr lang="en-US" sz="2400" dirty="0">
                <a:solidFill>
                  <a:srgbClr val="231F20"/>
                </a:solidFill>
                <a:latin typeface="Times New Roman" panose="02020603050405020304" pitchFamily="18" charset="0"/>
                <a:cs typeface="Times New Roman" panose="02020603050405020304" pitchFamily="18" charset="0"/>
              </a:rPr>
              <a:t>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Bounded waiting</a:t>
            </a:r>
          </a:p>
          <a:p>
            <a:pPr algn="just"/>
            <a:r>
              <a:rPr lang="en-US" sz="2400" dirty="0">
                <a:latin typeface="Times New Roman" panose="02020603050405020304" pitchFamily="18" charset="0"/>
                <a:cs typeface="Times New Roman" panose="02020603050405020304" pitchFamily="18" charset="0"/>
              </a:rPr>
              <a:t>There exists a bound, or limit, on the number of times that other processes are allowed to enter their critical sections after a process has made a request to enter its critical section and before that request is granted.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Starvation means a process keeps waiting forever to access the critical section but never gets a chance.</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92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669306" y="1273285"/>
            <a:ext cx="10228404" cy="503292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 </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lgn="ctr">
              <a:buNone/>
            </a:pPr>
            <a:r>
              <a:rPr lang="en-US" sz="2600" b="1" dirty="0">
                <a:latin typeface="Times New Roman" panose="02020603050405020304" pitchFamily="18" charset="0"/>
                <a:cs typeface="Times New Roman" panose="02020603050405020304" pitchFamily="18" charset="0"/>
              </a:rPr>
              <a:t>THANK YOU</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SG"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7056D0-3A3D-41D0-ACB8-FE1F33EF28BF}"/>
              </a:ext>
            </a:extLst>
          </p:cNvPr>
          <p:cNvSpPr>
            <a:spLocks noGrp="1"/>
          </p:cNvSpPr>
          <p:nvPr>
            <p:ph type="sldNum" sz="quarter" idx="12"/>
          </p:nvPr>
        </p:nvSpPr>
        <p:spPr/>
        <p:txBody>
          <a:bodyPr/>
          <a:lstStyle/>
          <a:p>
            <a:fld id="{34519CCF-2A2C-40EE-ACC9-05FDB6AE2F7C}" type="slidenum">
              <a:rPr lang="en-SG" smtClean="0"/>
              <a:t>14</a:t>
            </a:fld>
            <a:endParaRPr lang="en-SG"/>
          </a:p>
        </p:txBody>
      </p:sp>
      <p:sp>
        <p:nvSpPr>
          <p:cNvPr id="4" name="Footer Placeholder 3">
            <a:extLst>
              <a:ext uri="{FF2B5EF4-FFF2-40B4-BE49-F238E27FC236}">
                <a16:creationId xmlns:a16="http://schemas.microsoft.com/office/drawing/2014/main" id="{C06D7405-E24D-4C92-8B86-A78246949D21}"/>
              </a:ext>
            </a:extLst>
          </p:cNvPr>
          <p:cNvSpPr>
            <a:spLocks noGrp="1"/>
          </p:cNvSpPr>
          <p:nvPr>
            <p:ph type="ftr" sz="quarter" idx="11"/>
          </p:nvPr>
        </p:nvSpPr>
        <p:spPr/>
        <p:txBody>
          <a:bodyPr/>
          <a:lstStyle/>
          <a:p>
            <a:r>
              <a:rPr lang="en-SG"/>
              <a:t>Operating System - Process Synchronization</a:t>
            </a:r>
          </a:p>
        </p:txBody>
      </p:sp>
    </p:spTree>
    <p:extLst>
      <p:ext uri="{BB962C8B-B14F-4D97-AF65-F5344CB8AC3E}">
        <p14:creationId xmlns:p14="http://schemas.microsoft.com/office/powerpoint/2010/main" val="399824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524244" y="1363928"/>
            <a:ext cx="10219117" cy="4759716"/>
          </a:xfrm>
        </p:spPr>
        <p:txBody>
          <a:bodyPr>
            <a:normAutofit fontScale="92500"/>
          </a:bodyPr>
          <a:lstStyle/>
          <a:p>
            <a:pPr algn="just"/>
            <a:r>
              <a:rPr lang="en-US" sz="2600" dirty="0">
                <a:latin typeface="Times New Roman" panose="02020603050405020304" pitchFamily="18" charset="0"/>
                <a:cs typeface="Times New Roman" panose="02020603050405020304" pitchFamily="18" charset="0"/>
              </a:rPr>
              <a:t>Processes Synchronization or Synchronization is the way by which processes that share the same memory space are managed in an operating system. </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It helps maintain the consistency of data by using variables or hardware so that only one process can make changes to the shared memory at a time.</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 main objective of process synchronization is to ensure that multiple processes access shared resources without interfering with each other, and to prevent the possibility of inconsistent data due to concurrent access.</a:t>
            </a:r>
          </a:p>
          <a:p>
            <a:pPr marL="0" indent="0" algn="just">
              <a:buNone/>
            </a:pPr>
            <a:endParaRPr lang="en-SG"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2</a:t>
            </a:fld>
            <a:endParaRPr lang="en-SG"/>
          </a:p>
        </p:txBody>
      </p:sp>
    </p:spTree>
    <p:extLst>
      <p:ext uri="{BB962C8B-B14F-4D97-AF65-F5344CB8AC3E}">
        <p14:creationId xmlns:p14="http://schemas.microsoft.com/office/powerpoint/2010/main" val="47101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524244" y="1363928"/>
            <a:ext cx="10106101" cy="4759716"/>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Types of Processes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Independent Process: The execution of one process does not affect the execution of other processes.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Cooperative Process: A process that can affect or be affected by other processes executing in the system.</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Process synchronization problem arises in the case of Cooperative process also because resources are shared in Cooperative processes. </a:t>
            </a:r>
          </a:p>
          <a:p>
            <a:pPr algn="just"/>
            <a:r>
              <a:rPr lang="en-US" sz="2400" dirty="0">
                <a:latin typeface="Times New Roman" panose="02020603050405020304" pitchFamily="18" charset="0"/>
                <a:cs typeface="Times New Roman" panose="02020603050405020304" pitchFamily="18" charset="0"/>
              </a:rPr>
              <a:t>Directly share logical address space both code and data.</a:t>
            </a:r>
          </a:p>
          <a:p>
            <a:pPr algn="just"/>
            <a:r>
              <a:rPr lang="en-US" sz="2400" dirty="0">
                <a:latin typeface="Times New Roman" panose="02020603050405020304" pitchFamily="18" charset="0"/>
                <a:cs typeface="Times New Roman" panose="02020603050405020304" pitchFamily="18" charset="0"/>
              </a:rPr>
              <a:t>Concurrent access to shared data results in data inconsistency.</a:t>
            </a:r>
            <a:endParaRPr lang="en-SG"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3</a:t>
            </a:fld>
            <a:endParaRPr lang="en-SG"/>
          </a:p>
        </p:txBody>
      </p:sp>
    </p:spTree>
    <p:extLst>
      <p:ext uri="{BB962C8B-B14F-4D97-AF65-F5344CB8AC3E}">
        <p14:creationId xmlns:p14="http://schemas.microsoft.com/office/powerpoint/2010/main" val="148731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 - Example</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3" y="1152907"/>
            <a:ext cx="5301466" cy="4970737"/>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Producer Consumer Problem</a:t>
            </a:r>
          </a:p>
          <a:p>
            <a:pPr marL="0" indent="0" algn="just">
              <a:buNone/>
            </a:pPr>
            <a:r>
              <a:rPr lang="en-SG" sz="2400" dirty="0">
                <a:latin typeface="Times New Roman" panose="02020603050405020304" pitchFamily="18" charset="0"/>
                <a:cs typeface="Times New Roman" panose="02020603050405020304" pitchFamily="18" charset="0"/>
              </a:rPr>
              <a:t>Producer Process</a:t>
            </a:r>
          </a:p>
          <a:p>
            <a:pPr marL="0" indent="0" algn="just">
              <a:buNone/>
            </a:pPr>
            <a:r>
              <a:rPr lang="en-US" sz="2000" dirty="0">
                <a:latin typeface="Times New Roman" panose="02020603050405020304" pitchFamily="18" charset="0"/>
                <a:cs typeface="Times New Roman" panose="02020603050405020304" pitchFamily="18" charset="0"/>
              </a:rPr>
              <a:t>while (true) { </a:t>
            </a:r>
          </a:p>
          <a:p>
            <a:pPr marL="0" indent="0" algn="just">
              <a:buNone/>
            </a:pPr>
            <a:r>
              <a:rPr lang="en-US" sz="2000" dirty="0">
                <a:latin typeface="Times New Roman" panose="02020603050405020304" pitchFamily="18" charset="0"/>
                <a:cs typeface="Times New Roman" panose="02020603050405020304" pitchFamily="18" charset="0"/>
              </a:rPr>
              <a:t>/* produce an item in next produced */</a:t>
            </a:r>
          </a:p>
          <a:p>
            <a:pPr marL="0" indent="0" algn="just">
              <a:buNone/>
            </a:pPr>
            <a:r>
              <a:rPr lang="en-US" sz="2000" dirty="0">
                <a:latin typeface="Times New Roman" panose="02020603050405020304" pitchFamily="18" charset="0"/>
                <a:cs typeface="Times New Roman" panose="02020603050405020304" pitchFamily="18" charset="0"/>
              </a:rPr>
              <a:t>while (counter == BUFFER SIZE); </a:t>
            </a:r>
          </a:p>
          <a:p>
            <a:pPr marL="0" indent="0" algn="just">
              <a:buNone/>
            </a:pPr>
            <a:r>
              <a:rPr lang="en-US" sz="2000" dirty="0">
                <a:latin typeface="Times New Roman" panose="02020603050405020304" pitchFamily="18" charset="0"/>
                <a:cs typeface="Times New Roman" panose="02020603050405020304" pitchFamily="18" charset="0"/>
              </a:rPr>
              <a:t>/* do nothing */</a:t>
            </a:r>
          </a:p>
          <a:p>
            <a:pPr marL="0" indent="0" algn="just">
              <a:buNone/>
            </a:pPr>
            <a:r>
              <a:rPr lang="en-US" sz="2000" dirty="0">
                <a:latin typeface="Times New Roman" panose="02020603050405020304" pitchFamily="18" charset="0"/>
                <a:cs typeface="Times New Roman" panose="02020603050405020304" pitchFamily="18" charset="0"/>
              </a:rPr>
              <a:t>buffer[in] = next produced;</a:t>
            </a:r>
          </a:p>
          <a:p>
            <a:pPr marL="0" indent="0" algn="just">
              <a:buNone/>
            </a:pPr>
            <a:r>
              <a:rPr lang="en-US" sz="2000" dirty="0">
                <a:latin typeface="Times New Roman" panose="02020603050405020304" pitchFamily="18" charset="0"/>
                <a:cs typeface="Times New Roman" panose="02020603050405020304" pitchFamily="18" charset="0"/>
              </a:rPr>
              <a:t>in = (in + 1) % BUFFER SIZE;</a:t>
            </a:r>
          </a:p>
          <a:p>
            <a:pPr marL="0" indent="0" algn="just">
              <a:buNone/>
            </a:pPr>
            <a:r>
              <a:rPr lang="en-US" sz="2000" dirty="0">
                <a:latin typeface="Times New Roman" panose="02020603050405020304" pitchFamily="18" charset="0"/>
                <a:cs typeface="Times New Roman" panose="02020603050405020304" pitchFamily="18" charset="0"/>
              </a:rPr>
              <a:t>counter++;</a:t>
            </a:r>
          </a:p>
          <a:p>
            <a:pPr marL="0" indent="0" algn="just">
              <a:buNone/>
            </a:pPr>
            <a:r>
              <a:rPr lang="en-US" sz="2000" dirty="0">
                <a:latin typeface="Times New Roman" panose="02020603050405020304" pitchFamily="18" charset="0"/>
                <a:cs typeface="Times New Roman" panose="02020603050405020304" pitchFamily="18" charset="0"/>
              </a:rPr>
              <a:t>}</a:t>
            </a: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4</a:t>
            </a:fld>
            <a:endParaRPr lang="en-SG"/>
          </a:p>
        </p:txBody>
      </p:sp>
      <p:sp>
        <p:nvSpPr>
          <p:cNvPr id="7" name="TextBox 6">
            <a:extLst>
              <a:ext uri="{FF2B5EF4-FFF2-40B4-BE49-F238E27FC236}">
                <a16:creationId xmlns:a16="http://schemas.microsoft.com/office/drawing/2014/main" id="{26A9F354-56EE-4DFC-AFA0-3C995B51F1C1}"/>
              </a:ext>
            </a:extLst>
          </p:cNvPr>
          <p:cNvSpPr txBox="1"/>
          <p:nvPr/>
        </p:nvSpPr>
        <p:spPr>
          <a:xfrm>
            <a:off x="7068254" y="1459230"/>
            <a:ext cx="5024429" cy="3170099"/>
          </a:xfrm>
          <a:prstGeom prst="rect">
            <a:avLst/>
          </a:prstGeom>
          <a:noFill/>
        </p:spPr>
        <p:txBody>
          <a:bodyPr wrap="square">
            <a:spAutoFit/>
          </a:bodyPr>
          <a:lstStyle/>
          <a:p>
            <a:pPr algn="l"/>
            <a:r>
              <a:rPr lang="en-US" sz="2000" dirty="0">
                <a:latin typeface="Times New Roman" panose="02020603050405020304" pitchFamily="18" charset="0"/>
                <a:cs typeface="Times New Roman" panose="02020603050405020304" pitchFamily="18" charset="0"/>
              </a:rPr>
              <a:t>Consumer Process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while (true) { </a:t>
            </a:r>
          </a:p>
          <a:p>
            <a:pPr algn="l"/>
            <a:r>
              <a:rPr lang="en-US" sz="2000" dirty="0">
                <a:latin typeface="Times New Roman" panose="02020603050405020304" pitchFamily="18" charset="0"/>
                <a:cs typeface="Times New Roman" panose="02020603050405020304" pitchFamily="18" charset="0"/>
              </a:rPr>
              <a:t>while (counter == 0)</a:t>
            </a:r>
          </a:p>
          <a:p>
            <a:pPr algn="l"/>
            <a:r>
              <a:rPr lang="en-US" sz="2000" dirty="0">
                <a:latin typeface="Times New Roman" panose="02020603050405020304" pitchFamily="18" charset="0"/>
                <a:cs typeface="Times New Roman" panose="02020603050405020304" pitchFamily="18" charset="0"/>
              </a:rPr>
              <a:t>; /* do nothing */</a:t>
            </a:r>
          </a:p>
          <a:p>
            <a:pPr algn="l"/>
            <a:r>
              <a:rPr lang="en-US" sz="2000" dirty="0">
                <a:latin typeface="Times New Roman" panose="02020603050405020304" pitchFamily="18" charset="0"/>
                <a:cs typeface="Times New Roman" panose="02020603050405020304" pitchFamily="18" charset="0"/>
              </a:rPr>
              <a:t>next consumed = buffer[out];</a:t>
            </a:r>
          </a:p>
          <a:p>
            <a:pPr algn="l"/>
            <a:r>
              <a:rPr lang="en-US" sz="2000" dirty="0">
                <a:latin typeface="Times New Roman" panose="02020603050405020304" pitchFamily="18" charset="0"/>
                <a:cs typeface="Times New Roman" panose="02020603050405020304" pitchFamily="18" charset="0"/>
              </a:rPr>
              <a:t>out = (out + 1) % BUFFER SIZE;</a:t>
            </a:r>
          </a:p>
          <a:p>
            <a:pPr algn="l"/>
            <a:r>
              <a:rPr lang="en-US" sz="2000" dirty="0">
                <a:latin typeface="Times New Roman" panose="02020603050405020304" pitchFamily="18" charset="0"/>
                <a:cs typeface="Times New Roman" panose="02020603050405020304" pitchFamily="18" charset="0"/>
              </a:rPr>
              <a:t>counter--;</a:t>
            </a:r>
          </a:p>
          <a:p>
            <a:pPr algn="l"/>
            <a:r>
              <a:rPr lang="en-US" sz="2000" dirty="0">
                <a:latin typeface="Times New Roman" panose="02020603050405020304" pitchFamily="18" charset="0"/>
                <a:cs typeface="Times New Roman" panose="02020603050405020304" pitchFamily="18" charset="0"/>
              </a:rPr>
              <a:t>/* consume the item in next consumed */</a:t>
            </a:r>
          </a:p>
          <a:p>
            <a:pPr algn="l"/>
            <a:r>
              <a:rPr lang="en-US" sz="2000" dirty="0">
                <a:latin typeface="Times New Roman" panose="02020603050405020304" pitchFamily="18" charset="0"/>
                <a:cs typeface="Times New Roman" panose="02020603050405020304" pitchFamily="18" charset="0"/>
              </a:rPr>
              <a:t>}</a:t>
            </a:r>
            <a:endParaRPr lang="en-S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61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 - Example</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Producer Consumer Problem</a:t>
            </a:r>
          </a:p>
          <a:p>
            <a:pPr marL="0" indent="0" algn="just">
              <a:buNone/>
            </a:pPr>
            <a:r>
              <a:rPr lang="en-US" sz="2400" dirty="0">
                <a:latin typeface="Times New Roman" panose="02020603050405020304" pitchFamily="18" charset="0"/>
                <a:cs typeface="Times New Roman" panose="02020603050405020304" pitchFamily="18" charset="0"/>
              </a:rPr>
              <a:t>Buffer will reside in region of memory that is shared by producer and consumer process.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counter variable = 0     </a:t>
            </a:r>
            <a:r>
              <a:rPr lang="en-US" sz="2000" dirty="0">
                <a:latin typeface="Times New Roman" panose="02020603050405020304" pitchFamily="18" charset="0"/>
                <a:cs typeface="Times New Roman" panose="02020603050405020304" pitchFamily="18" charset="0"/>
              </a:rPr>
              <a:t>/* it represents the buffer size, so initial stage it is 0.*/</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counter ++   </a:t>
            </a:r>
            <a:r>
              <a:rPr lang="en-US" sz="2000" dirty="0">
                <a:latin typeface="Times New Roman" panose="02020603050405020304" pitchFamily="18" charset="0"/>
                <a:cs typeface="Times New Roman" panose="02020603050405020304" pitchFamily="18" charset="0"/>
              </a:rPr>
              <a:t>/* counter is incremented every time we add a new item to the buffer */</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counter -- 	</a:t>
            </a:r>
            <a:r>
              <a:rPr lang="en-US" sz="2000" dirty="0">
                <a:latin typeface="Times New Roman" panose="02020603050405020304" pitchFamily="18" charset="0"/>
                <a:cs typeface="Times New Roman" panose="02020603050405020304" pitchFamily="18" charset="0"/>
              </a:rPr>
              <a:t>/* counter is decremented every time we remove one item from the buffer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If producer and consumer runs concurrently, then it will create data inconsistency.</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5</a:t>
            </a:fld>
            <a:endParaRPr lang="en-SG"/>
          </a:p>
        </p:txBody>
      </p:sp>
    </p:spTree>
    <p:extLst>
      <p:ext uri="{BB962C8B-B14F-4D97-AF65-F5344CB8AC3E}">
        <p14:creationId xmlns:p14="http://schemas.microsoft.com/office/powerpoint/2010/main" val="301034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 - Example</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Example</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Assume the value of variable </a:t>
            </a:r>
            <a:r>
              <a:rPr lang="en-US" sz="2600" dirty="0">
                <a:solidFill>
                  <a:srgbClr val="0070C0"/>
                </a:solidFill>
                <a:latin typeface="Times New Roman" panose="02020603050405020304" pitchFamily="18" charset="0"/>
                <a:cs typeface="Times New Roman" panose="02020603050405020304" pitchFamily="18" charset="0"/>
              </a:rPr>
              <a:t>counter is currently 5</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producer and consumer process execute the statements </a:t>
            </a:r>
            <a:r>
              <a:rPr lang="en-US" sz="2600" dirty="0">
                <a:solidFill>
                  <a:srgbClr val="0070C0"/>
                </a:solidFill>
                <a:latin typeface="Times New Roman" panose="02020603050405020304" pitchFamily="18" charset="0"/>
                <a:cs typeface="Times New Roman" panose="02020603050405020304" pitchFamily="18" charset="0"/>
              </a:rPr>
              <a:t>counter++ </a:t>
            </a:r>
            <a:r>
              <a:rPr lang="en-US" sz="2600" dirty="0">
                <a:latin typeface="Times New Roman" panose="02020603050405020304" pitchFamily="18" charset="0"/>
                <a:cs typeface="Times New Roman" panose="02020603050405020304" pitchFamily="18" charset="0"/>
              </a:rPr>
              <a:t>and </a:t>
            </a:r>
            <a:r>
              <a:rPr lang="en-US" sz="2600" dirty="0">
                <a:solidFill>
                  <a:srgbClr val="0070C0"/>
                </a:solidFill>
                <a:latin typeface="Times New Roman" panose="02020603050405020304" pitchFamily="18" charset="0"/>
                <a:cs typeface="Times New Roman" panose="02020603050405020304" pitchFamily="18" charset="0"/>
              </a:rPr>
              <a:t>counter--</a:t>
            </a:r>
            <a:r>
              <a:rPr lang="en-US" sz="2600" dirty="0">
                <a:latin typeface="Times New Roman" panose="02020603050405020304" pitchFamily="18" charset="0"/>
                <a:cs typeface="Times New Roman" panose="02020603050405020304" pitchFamily="18" charset="0"/>
              </a:rPr>
              <a:t> concurrently</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Following the execution of these two statements the value of the variable counter may be </a:t>
            </a:r>
            <a:r>
              <a:rPr lang="en-US" sz="2600" dirty="0">
                <a:solidFill>
                  <a:srgbClr val="0070C0"/>
                </a:solidFill>
                <a:latin typeface="Times New Roman" panose="02020603050405020304" pitchFamily="18" charset="0"/>
                <a:cs typeface="Times New Roman" panose="02020603050405020304" pitchFamily="18" charset="0"/>
              </a:rPr>
              <a:t>4, 5 or 6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only correct result though is </a:t>
            </a:r>
            <a:r>
              <a:rPr lang="en-US" sz="2600" dirty="0">
                <a:solidFill>
                  <a:srgbClr val="0070C0"/>
                </a:solidFill>
                <a:latin typeface="Times New Roman" panose="02020603050405020304" pitchFamily="18" charset="0"/>
                <a:cs typeface="Times New Roman" panose="02020603050405020304" pitchFamily="18" charset="0"/>
              </a:rPr>
              <a:t>counter =5</a:t>
            </a:r>
            <a:r>
              <a:rPr lang="en-US" sz="2600" dirty="0">
                <a:latin typeface="Times New Roman" panose="02020603050405020304" pitchFamily="18" charset="0"/>
                <a:cs typeface="Times New Roman" panose="02020603050405020304" pitchFamily="18" charset="0"/>
              </a:rPr>
              <a:t> which is generated correctly if the producer and consumer execute </a:t>
            </a:r>
            <a:r>
              <a:rPr lang="en-US" sz="2600" dirty="0">
                <a:solidFill>
                  <a:srgbClr val="0070C0"/>
                </a:solidFill>
                <a:latin typeface="Times New Roman" panose="02020603050405020304" pitchFamily="18" charset="0"/>
                <a:cs typeface="Times New Roman" panose="02020603050405020304" pitchFamily="18" charset="0"/>
              </a:rPr>
              <a:t>separately</a:t>
            </a:r>
            <a:r>
              <a:rPr lang="en-US" sz="26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6</a:t>
            </a:fld>
            <a:endParaRPr lang="en-SG"/>
          </a:p>
        </p:txBody>
      </p:sp>
    </p:spTree>
    <p:extLst>
      <p:ext uri="{BB962C8B-B14F-4D97-AF65-F5344CB8AC3E}">
        <p14:creationId xmlns:p14="http://schemas.microsoft.com/office/powerpoint/2010/main" val="113139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 - Example</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Assume counter variable is 5</a:t>
            </a:r>
          </a:p>
          <a:p>
            <a:pPr marL="0" indent="0" algn="just">
              <a:buNone/>
            </a:pPr>
            <a:r>
              <a:rPr lang="en-US" sz="2600" dirty="0">
                <a:latin typeface="Times New Roman" panose="02020603050405020304" pitchFamily="18" charset="0"/>
                <a:cs typeface="Times New Roman" panose="02020603050405020304" pitchFamily="18" charset="0"/>
              </a:rPr>
              <a:t>counter++ implemented in machine language (on typical machine ) as:</a:t>
            </a:r>
          </a:p>
          <a:p>
            <a:pPr marL="0" indent="0" algn="just">
              <a:buNone/>
            </a:pPr>
            <a:r>
              <a:rPr lang="en-US" sz="2600" dirty="0">
                <a:latin typeface="Times New Roman" panose="02020603050405020304" pitchFamily="18" charset="0"/>
                <a:cs typeface="Times New Roman" panose="02020603050405020304" pitchFamily="18" charset="0"/>
              </a:rPr>
              <a:t>register</a:t>
            </a:r>
            <a:r>
              <a:rPr lang="en-US" sz="11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 counter</a:t>
            </a:r>
          </a:p>
          <a:p>
            <a:pPr marL="0" indent="0" algn="just">
              <a:buNone/>
            </a:pPr>
            <a:r>
              <a:rPr lang="en-US" sz="2600" dirty="0">
                <a:latin typeface="Times New Roman" panose="02020603050405020304" pitchFamily="18" charset="0"/>
                <a:cs typeface="Times New Roman" panose="02020603050405020304" pitchFamily="18" charset="0"/>
              </a:rPr>
              <a:t>register</a:t>
            </a:r>
            <a:r>
              <a:rPr lang="en-US" sz="12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 register</a:t>
            </a:r>
            <a:r>
              <a:rPr lang="en-US" sz="11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+1</a:t>
            </a:r>
          </a:p>
          <a:p>
            <a:pPr marL="0" indent="0" algn="just">
              <a:buNone/>
            </a:pPr>
            <a:r>
              <a:rPr lang="en-US" sz="2600" dirty="0">
                <a:latin typeface="Times New Roman" panose="02020603050405020304" pitchFamily="18" charset="0"/>
                <a:cs typeface="Times New Roman" panose="02020603050405020304" pitchFamily="18" charset="0"/>
              </a:rPr>
              <a:t>counter = register</a:t>
            </a:r>
            <a:r>
              <a:rPr lang="en-US" sz="1100" dirty="0">
                <a:latin typeface="Times New Roman" panose="02020603050405020304" pitchFamily="18" charset="0"/>
                <a:cs typeface="Times New Roman" panose="02020603050405020304" pitchFamily="18" charset="0"/>
              </a:rPr>
              <a:t>1</a:t>
            </a:r>
          </a:p>
          <a:p>
            <a:pPr marL="0" indent="0" algn="just">
              <a:buNone/>
            </a:pPr>
            <a:endParaRPr lang="en-US" sz="11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counter-- implemented in machine language (on typical machine ) as:</a:t>
            </a:r>
          </a:p>
          <a:p>
            <a:pPr marL="0" indent="0" algn="just">
              <a:buNone/>
            </a:pPr>
            <a:r>
              <a:rPr lang="en-US" sz="2400" dirty="0">
                <a:latin typeface="Times New Roman" panose="02020603050405020304" pitchFamily="18" charset="0"/>
                <a:cs typeface="Times New Roman" panose="02020603050405020304" pitchFamily="18" charset="0"/>
              </a:rPr>
              <a:t>register</a:t>
            </a:r>
            <a:r>
              <a:rPr lang="en-US" sz="105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counter</a:t>
            </a:r>
          </a:p>
          <a:p>
            <a:pPr marL="0" indent="0" algn="just">
              <a:buNone/>
            </a:pPr>
            <a:r>
              <a:rPr lang="en-US" sz="2400" dirty="0">
                <a:latin typeface="Times New Roman" panose="02020603050405020304" pitchFamily="18" charset="0"/>
                <a:cs typeface="Times New Roman" panose="02020603050405020304" pitchFamily="18" charset="0"/>
              </a:rPr>
              <a:t>register</a:t>
            </a:r>
            <a:r>
              <a:rPr lang="en-US" sz="11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register</a:t>
            </a:r>
            <a:r>
              <a:rPr lang="en-US" sz="105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- 1</a:t>
            </a:r>
          </a:p>
          <a:p>
            <a:pPr marL="0" indent="0" algn="just">
              <a:buNone/>
            </a:pPr>
            <a:r>
              <a:rPr lang="en-US" sz="2400" dirty="0">
                <a:latin typeface="Times New Roman" panose="02020603050405020304" pitchFamily="18" charset="0"/>
                <a:cs typeface="Times New Roman" panose="02020603050405020304" pitchFamily="18" charset="0"/>
              </a:rPr>
              <a:t>counter = register</a:t>
            </a:r>
            <a:r>
              <a:rPr lang="en-US" sz="1050" dirty="0">
                <a:latin typeface="Times New Roman" panose="02020603050405020304" pitchFamily="18" charset="0"/>
                <a:cs typeface="Times New Roman" panose="02020603050405020304" pitchFamily="18" charset="0"/>
              </a:rPr>
              <a:t>2</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7</a:t>
            </a:fld>
            <a:endParaRPr lang="en-SG"/>
          </a:p>
        </p:txBody>
      </p:sp>
    </p:spTree>
    <p:extLst>
      <p:ext uri="{BB962C8B-B14F-4D97-AF65-F5344CB8AC3E}">
        <p14:creationId xmlns:p14="http://schemas.microsoft.com/office/powerpoint/2010/main" val="293125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Process Synchronization - Example</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8</a:t>
            </a:fld>
            <a:endParaRPr lang="en-SG"/>
          </a:p>
        </p:txBody>
      </p:sp>
      <p:pic>
        <p:nvPicPr>
          <p:cNvPr id="8" name="Picture 7">
            <a:extLst>
              <a:ext uri="{FF2B5EF4-FFF2-40B4-BE49-F238E27FC236}">
                <a16:creationId xmlns:a16="http://schemas.microsoft.com/office/drawing/2014/main" id="{F1326AD7-A9F1-4284-A416-6899A6A6EB5F}"/>
              </a:ext>
            </a:extLst>
          </p:cNvPr>
          <p:cNvPicPr>
            <a:picLocks noChangeAspect="1"/>
          </p:cNvPicPr>
          <p:nvPr/>
        </p:nvPicPr>
        <p:blipFill>
          <a:blip r:embed="rId2"/>
          <a:stretch>
            <a:fillRect/>
          </a:stretch>
        </p:blipFill>
        <p:spPr>
          <a:xfrm>
            <a:off x="1870052" y="1246492"/>
            <a:ext cx="8339159" cy="1815205"/>
          </a:xfrm>
          <a:prstGeom prst="rect">
            <a:avLst/>
          </a:prstGeom>
        </p:spPr>
      </p:pic>
      <p:sp>
        <p:nvSpPr>
          <p:cNvPr id="10" name="TextBox 9">
            <a:extLst>
              <a:ext uri="{FF2B5EF4-FFF2-40B4-BE49-F238E27FC236}">
                <a16:creationId xmlns:a16="http://schemas.microsoft.com/office/drawing/2014/main" id="{432EDC6B-369A-474C-9BA6-933D7B146396}"/>
              </a:ext>
            </a:extLst>
          </p:cNvPr>
          <p:cNvSpPr txBox="1"/>
          <p:nvPr/>
        </p:nvSpPr>
        <p:spPr>
          <a:xfrm>
            <a:off x="1870051" y="3429000"/>
            <a:ext cx="9585633" cy="830997"/>
          </a:xfrm>
          <a:prstGeom prst="rect">
            <a:avLst/>
          </a:prstGeom>
          <a:noFill/>
        </p:spPr>
        <p:txBody>
          <a:bodyPr wrap="square">
            <a:spAutoFit/>
          </a:bodyPr>
          <a:lstStyle/>
          <a:p>
            <a:pPr algn="just"/>
            <a:r>
              <a:rPr lang="en-US" sz="2400" b="0" i="0" u="none" strike="noStrike" baseline="0" dirty="0">
                <a:solidFill>
                  <a:srgbClr val="231F20"/>
                </a:solidFill>
                <a:latin typeface="Times New Roman" panose="02020603050405020304" pitchFamily="18" charset="0"/>
                <a:cs typeface="Times New Roman" panose="02020603050405020304" pitchFamily="18" charset="0"/>
              </a:rPr>
              <a:t>We would arrive at this incorrect state because we allowed both processes</a:t>
            </a:r>
          </a:p>
          <a:p>
            <a:pPr algn="just"/>
            <a:r>
              <a:rPr lang="en-US" sz="2400" b="0" i="0" u="none" strike="noStrike" baseline="0" dirty="0">
                <a:solidFill>
                  <a:srgbClr val="231F20"/>
                </a:solidFill>
                <a:latin typeface="Times New Roman" panose="02020603050405020304" pitchFamily="18" charset="0"/>
                <a:cs typeface="Times New Roman" panose="02020603050405020304" pitchFamily="18" charset="0"/>
              </a:rPr>
              <a:t>to manipulate the variable counter concurrently.</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06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r>
              <a:rPr lang="en-US" b="1" dirty="0">
                <a:latin typeface="Times New Roman" panose="02020603050405020304" pitchFamily="18" charset="0"/>
                <a:cs typeface="Times New Roman" panose="02020603050405020304" pitchFamily="18" charset="0"/>
              </a:rPr>
              <a:t>Race Condition</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489752" y="1152907"/>
            <a:ext cx="10170435" cy="4970737"/>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SG"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a:t>Operating System - Process Synchronization</a:t>
            </a:r>
            <a:endParaRPr lang="en-SG" dirty="0"/>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9</a:t>
            </a:fld>
            <a:endParaRPr lang="en-SG"/>
          </a:p>
        </p:txBody>
      </p:sp>
      <p:sp>
        <p:nvSpPr>
          <p:cNvPr id="10" name="TextBox 9">
            <a:extLst>
              <a:ext uri="{FF2B5EF4-FFF2-40B4-BE49-F238E27FC236}">
                <a16:creationId xmlns:a16="http://schemas.microsoft.com/office/drawing/2014/main" id="{432EDC6B-369A-474C-9BA6-933D7B146396}"/>
              </a:ext>
            </a:extLst>
          </p:cNvPr>
          <p:cNvSpPr txBox="1"/>
          <p:nvPr/>
        </p:nvSpPr>
        <p:spPr>
          <a:xfrm>
            <a:off x="1160980" y="1413057"/>
            <a:ext cx="10499207" cy="4524315"/>
          </a:xfrm>
          <a:prstGeom prst="rect">
            <a:avLst/>
          </a:prstGeom>
          <a:noFill/>
        </p:spPr>
        <p:txBody>
          <a:bodyPr wrap="square">
            <a:spAutoFit/>
          </a:bodyPr>
          <a:lstStyle/>
          <a:p>
            <a:pPr algn="just"/>
            <a:r>
              <a:rPr lang="en-US" sz="2400" b="0" i="0" u="none" strike="noStrike" baseline="0" dirty="0">
                <a:solidFill>
                  <a:srgbClr val="231F20"/>
                </a:solidFill>
                <a:latin typeface="Times New Roman" panose="02020603050405020304" pitchFamily="18" charset="0"/>
                <a:cs typeface="Times New Roman" panose="02020603050405020304" pitchFamily="18" charset="0"/>
              </a:rPr>
              <a:t>A situation like this, where several processes access and manipulate the same data concurrently and the outcome of the execution depends on the particular order in which the access takes place, is called a </a:t>
            </a:r>
            <a:r>
              <a:rPr lang="en-US" sz="2400" b="0" i="0" u="none" strike="noStrike" baseline="0" dirty="0">
                <a:solidFill>
                  <a:srgbClr val="0070C0"/>
                </a:solidFill>
                <a:latin typeface="Times New Roman" panose="02020603050405020304" pitchFamily="18" charset="0"/>
                <a:cs typeface="Times New Roman" panose="02020603050405020304" pitchFamily="18" charset="0"/>
              </a:rPr>
              <a:t>race condition</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more than one process is either running the same code or modifying the same memory or any shared data, there is a risk that the result or value of the shared data may be incorrect because all processes try to access and modify this shared resource.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Thus, all the processes race to say that my result is correct. This condition is called the race condition. This happens when we try to execute multiple processes concurrently.</a:t>
            </a:r>
            <a:endParaRPr lang="en-S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1776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1110</TotalTime>
  <Words>1063</Words>
  <Application>Microsoft Office PowerPoint</Application>
  <PresentationFormat>Widescreen</PresentationFormat>
  <Paragraphs>143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Operating Systems</vt:lpstr>
      <vt:lpstr>Process Synchronization</vt:lpstr>
      <vt:lpstr>Process Synchronization</vt:lpstr>
      <vt:lpstr>Process Synchronization - Example</vt:lpstr>
      <vt:lpstr>Process Synchronization - Example</vt:lpstr>
      <vt:lpstr>Process Synchronization - Example</vt:lpstr>
      <vt:lpstr>Process Synchronization - Example</vt:lpstr>
      <vt:lpstr>Process Synchronization - Example</vt:lpstr>
      <vt:lpstr>Race Condition</vt:lpstr>
      <vt:lpstr>Race Condition</vt:lpstr>
      <vt:lpstr>Critical Section Problem</vt:lpstr>
      <vt:lpstr>Rules for Accessing Critical Section</vt:lpstr>
      <vt:lpstr>Rules for Accessing Critical Section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Ashok</dc:creator>
  <cp:lastModifiedBy>Ashok</cp:lastModifiedBy>
  <cp:revision>144</cp:revision>
  <dcterms:created xsi:type="dcterms:W3CDTF">2023-04-01T02:54:56Z</dcterms:created>
  <dcterms:modified xsi:type="dcterms:W3CDTF">2023-05-23T07:51:59Z</dcterms:modified>
</cp:coreProperties>
</file>