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1" r:id="rId1"/>
  </p:sldMasterIdLst>
  <p:notesMasterIdLst>
    <p:notesMasterId r:id="rId11"/>
  </p:notesMasterIdLst>
  <p:sldIdLst>
    <p:sldId id="256" r:id="rId2"/>
    <p:sldId id="258" r:id="rId3"/>
    <p:sldId id="266" r:id="rId4"/>
    <p:sldId id="267" r:id="rId5"/>
    <p:sldId id="268" r:id="rId6"/>
    <p:sldId id="269" r:id="rId7"/>
    <p:sldId id="270" r:id="rId8"/>
    <p:sldId id="27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BE3EA-7D48-4610-9086-7565F07C60A2}" type="datetimeFigureOut">
              <a:rPr lang="en-SG" smtClean="0"/>
              <a:t>31/5/2023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F18E1-9306-4860-AAF7-34AAF621EF4C}" type="slidenum">
              <a:rPr lang="en-SG" smtClean="0"/>
              <a:t>‹#›</a:t>
            </a:fld>
            <a:endParaRPr lang="en-SG"/>
          </a:p>
        </p:txBody>
      </p:sp>
    </p:spTree>
    <p:extLst>
      <p:ext uri="{BB962C8B-B14F-4D97-AF65-F5344CB8AC3E}">
        <p14:creationId xmlns:p14="http://schemas.microsoft.com/office/powerpoint/2010/main" val="1832000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1F0A14-1A62-4D49-BCFF-1BA7ED91B39F}" type="datetime1">
              <a:rPr lang="en-SG" smtClean="0"/>
              <a:t>31/5/2023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69021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F5163-1CB3-42A0-B79E-1028CCEE3A7B}" type="datetime1">
              <a:rPr lang="en-SG" smtClean="0"/>
              <a:t>31/5/2023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390081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3D584-C979-4CAA-9659-4F858B091B51}" type="datetime1">
              <a:rPr lang="en-SG" smtClean="0"/>
              <a:t>31/5/2023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19CCF-2A2C-40EE-ACC9-05FDB6AE2F7C}" type="slidenum">
              <a:rPr lang="en-SG" smtClean="0"/>
              <a:t>‹#›</a:t>
            </a:fld>
            <a:endParaRPr lang="en-S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9247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F750F8-C4D7-4F29-B8B4-0965E841B722}" type="datetime1">
              <a:rPr lang="en-SG" smtClean="0"/>
              <a:t>31/5/2023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762812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B4B80D-FB51-4B20-8578-D12087CEFF0C}" type="datetime1">
              <a:rPr lang="en-SG" smtClean="0"/>
              <a:t>31/5/2023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79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40019AB-49C4-48FD-A9BE-C6D1E905582D}" type="datetime1">
              <a:rPr lang="en-SG" smtClean="0"/>
              <a:t>31/5/2023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065299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0A8FC-7CAF-4A28-A19B-5B7B389768E2}" type="datetime1">
              <a:rPr lang="en-SG" smtClean="0"/>
              <a:t>31/5/2023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4235489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0A35FF-F093-4497-830A-1B5F0929891C}" type="datetime1">
              <a:rPr lang="en-SG" smtClean="0"/>
              <a:t>31/5/2023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39674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62AD0-A2C2-4508-BD19-FFB99C6A924A}" type="datetime1">
              <a:rPr lang="en-SG" smtClean="0"/>
              <a:t>31/5/2023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07543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7C784-E96F-4F1D-84F2-C0117FD55149}" type="datetime1">
              <a:rPr lang="en-SG" smtClean="0"/>
              <a:t>31/5/2023</a:t>
            </a:fld>
            <a:endParaRPr lang="en-SG"/>
          </a:p>
        </p:txBody>
      </p:sp>
      <p:sp>
        <p:nvSpPr>
          <p:cNvPr id="5" name="Footer Placeholder 4"/>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02164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A70B8F-77E1-48FB-85D1-1D028A0565B0}" type="datetime1">
              <a:rPr lang="en-SG" smtClean="0"/>
              <a:t>31/5/2023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78098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45C6CE-E451-4792-9106-936E07C4186C}" type="datetime1">
              <a:rPr lang="en-SG" smtClean="0"/>
              <a:t>31/5/2023</a:t>
            </a:fld>
            <a:endParaRPr lang="en-SG"/>
          </a:p>
        </p:txBody>
      </p:sp>
      <p:sp>
        <p:nvSpPr>
          <p:cNvPr id="8" name="Footer Placeholder 7"/>
          <p:cNvSpPr>
            <a:spLocks noGrp="1"/>
          </p:cNvSpPr>
          <p:nvPr>
            <p:ph type="ftr" sz="quarter" idx="11"/>
          </p:nvPr>
        </p:nvSpPr>
        <p:spPr/>
        <p:txBody>
          <a:bodyPr/>
          <a:lstStyle/>
          <a:p>
            <a:r>
              <a:rPr lang="en-SG"/>
              <a:t>Operating System - Process Synchronization</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32586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E4DF72-A875-4FBE-AE13-A794F0A9E188}" type="datetime1">
              <a:rPr lang="en-SG" smtClean="0"/>
              <a:t>31/5/2023</a:t>
            </a:fld>
            <a:endParaRPr lang="en-SG"/>
          </a:p>
        </p:txBody>
      </p:sp>
      <p:sp>
        <p:nvSpPr>
          <p:cNvPr id="4" name="Footer Placeholder 3"/>
          <p:cNvSpPr>
            <a:spLocks noGrp="1"/>
          </p:cNvSpPr>
          <p:nvPr>
            <p:ph type="ftr" sz="quarter" idx="11"/>
          </p:nvPr>
        </p:nvSpPr>
        <p:spPr/>
        <p:txBody>
          <a:bodyPr/>
          <a:lstStyle/>
          <a:p>
            <a:r>
              <a:rPr lang="en-SG"/>
              <a:t>Operating System - Process Synchronization</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27350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74AED-13E1-4C07-AE9D-0DA31542D80E}" type="datetime1">
              <a:rPr lang="en-SG" smtClean="0"/>
              <a:t>31/5/2023</a:t>
            </a:fld>
            <a:endParaRPr lang="en-SG"/>
          </a:p>
        </p:txBody>
      </p:sp>
      <p:sp>
        <p:nvSpPr>
          <p:cNvPr id="3" name="Footer Placeholder 2"/>
          <p:cNvSpPr>
            <a:spLocks noGrp="1"/>
          </p:cNvSpPr>
          <p:nvPr>
            <p:ph type="ftr" sz="quarter" idx="11"/>
          </p:nvPr>
        </p:nvSpPr>
        <p:spPr/>
        <p:txBody>
          <a:bodyPr/>
          <a:lstStyle/>
          <a:p>
            <a:r>
              <a:rPr lang="en-SG"/>
              <a:t>Operating System - Process Synchronization</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1538305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BA7D0A-B918-4D18-B427-3F1902AA27CC}" type="datetime1">
              <a:rPr lang="en-SG" smtClean="0"/>
              <a:t>31/5/2023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312082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CFF938-DF37-49AE-87DA-21E42689F4CE}" type="datetime1">
              <a:rPr lang="en-SG" smtClean="0"/>
              <a:t>31/5/2023</a:t>
            </a:fld>
            <a:endParaRPr lang="en-SG"/>
          </a:p>
        </p:txBody>
      </p:sp>
      <p:sp>
        <p:nvSpPr>
          <p:cNvPr id="6" name="Footer Placeholder 5"/>
          <p:cNvSpPr>
            <a:spLocks noGrp="1"/>
          </p:cNvSpPr>
          <p:nvPr>
            <p:ph type="ftr" sz="quarter" idx="11"/>
          </p:nvPr>
        </p:nvSpPr>
        <p:spPr/>
        <p:txBody>
          <a:bodyPr/>
          <a:lstStyle/>
          <a:p>
            <a:r>
              <a:rPr lang="en-SG"/>
              <a:t>Operating System - Process Synchronization</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19CCF-2A2C-40EE-ACC9-05FDB6AE2F7C}" type="slidenum">
              <a:rPr lang="en-SG" smtClean="0"/>
              <a:t>‹#›</a:t>
            </a:fld>
            <a:endParaRPr lang="en-SG"/>
          </a:p>
        </p:txBody>
      </p:sp>
    </p:spTree>
    <p:extLst>
      <p:ext uri="{BB962C8B-B14F-4D97-AF65-F5344CB8AC3E}">
        <p14:creationId xmlns:p14="http://schemas.microsoft.com/office/powerpoint/2010/main" val="275889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6B5C84-FA5D-4EEE-AA46-5668D81499BD}" type="datetime1">
              <a:rPr lang="en-SG" smtClean="0"/>
              <a:t>31/5/2023</a:t>
            </a:fld>
            <a:endParaRPr lang="en-S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SG"/>
              <a:t>Operating System - Process Synchronization</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519CCF-2A2C-40EE-ACC9-05FDB6AE2F7C}" type="slidenum">
              <a:rPr lang="en-SG" smtClean="0"/>
              <a:t>‹#›</a:t>
            </a:fld>
            <a:endParaRPr lang="en-SG"/>
          </a:p>
        </p:txBody>
      </p:sp>
    </p:spTree>
    <p:extLst>
      <p:ext uri="{BB962C8B-B14F-4D97-AF65-F5344CB8AC3E}">
        <p14:creationId xmlns:p14="http://schemas.microsoft.com/office/powerpoint/2010/main" val="398182519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6B3E-30E7-44BB-81EB-25CDE45307B2}"/>
              </a:ext>
            </a:extLst>
          </p:cNvPr>
          <p:cNvSpPr>
            <a:spLocks noGrp="1"/>
          </p:cNvSpPr>
          <p:nvPr>
            <p:ph type="ctrTitle"/>
          </p:nvPr>
        </p:nvSpPr>
        <p:spPr>
          <a:xfrm>
            <a:off x="2589212" y="1526627"/>
            <a:ext cx="8915399" cy="2262781"/>
          </a:xfrm>
        </p:spPr>
        <p:txBody>
          <a:bodyPr/>
          <a:lstStyle/>
          <a:p>
            <a:r>
              <a:rPr lang="en-US" dirty="0">
                <a:latin typeface="Times New Roman" panose="02020603050405020304" pitchFamily="18" charset="0"/>
                <a:cs typeface="Times New Roman" panose="02020603050405020304" pitchFamily="18" charset="0"/>
              </a:rPr>
              <a:t>Operating Systems</a:t>
            </a:r>
            <a:endParaRPr lang="en-S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00860B-10FB-4705-B611-84836DC940B9}"/>
              </a:ext>
            </a:extLst>
          </p:cNvPr>
          <p:cNvSpPr>
            <a:spLocks noGrp="1"/>
          </p:cNvSpPr>
          <p:nvPr>
            <p:ph type="subTitle" idx="1"/>
          </p:nvPr>
        </p:nvSpPr>
        <p:spPr/>
        <p:txBody>
          <a:bodyPr>
            <a:normAutofit/>
          </a:bodyPr>
          <a:lstStyle/>
          <a:p>
            <a:r>
              <a:rPr lang="en-US" sz="2800" b="1" dirty="0">
                <a:latin typeface="Times New Roman" panose="02020603050405020304" pitchFamily="18" charset="0"/>
                <a:cs typeface="Times New Roman" panose="02020603050405020304" pitchFamily="18" charset="0"/>
              </a:rPr>
              <a:t>Producer Consumer Problem</a:t>
            </a:r>
            <a:endParaRPr lang="en-SG"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29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a:bodyPr>
          <a:lstStyle/>
          <a:p>
            <a:pPr algn="ctr"/>
            <a:r>
              <a:rPr lang="en-US" b="1" dirty="0">
                <a:latin typeface="Times New Roman" panose="02020603050405020304" pitchFamily="18" charset="0"/>
                <a:cs typeface="Times New Roman" panose="02020603050405020304" pitchFamily="18" charset="0"/>
              </a:rPr>
              <a:t>Producer Consumer Problem</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832207" y="1290933"/>
            <a:ext cx="10928115" cy="4759716"/>
          </a:xfrm>
        </p:spPr>
        <p:txBody>
          <a:bodyPr>
            <a:normAutofit/>
          </a:bodyPr>
          <a:lstStyle/>
          <a:p>
            <a:pPr algn="just"/>
            <a:r>
              <a:rPr lang="en-US" sz="2600" dirty="0">
                <a:latin typeface="Times New Roman" panose="02020603050405020304" pitchFamily="18" charset="0"/>
                <a:cs typeface="Times New Roman" panose="02020603050405020304" pitchFamily="18" charset="0"/>
              </a:rPr>
              <a:t>Producer-Consumer problem is a classical synchronization problem in the operating system.</a:t>
            </a:r>
          </a:p>
          <a:p>
            <a:pPr algn="just"/>
            <a:r>
              <a:rPr lang="en-US" sz="2600" dirty="0">
                <a:latin typeface="Times New Roman" panose="02020603050405020304" pitchFamily="18" charset="0"/>
                <a:cs typeface="Times New Roman" panose="02020603050405020304" pitchFamily="18" charset="0"/>
              </a:rPr>
              <a:t>In the producer-consumer problem, the producer produces an item and the consumer consumes the item produced by the producer.</a:t>
            </a:r>
          </a:p>
          <a:p>
            <a:pPr algn="just"/>
            <a:r>
              <a:rPr lang="en-US" sz="2600" dirty="0">
                <a:latin typeface="Times New Roman" panose="02020603050405020304" pitchFamily="18" charset="0"/>
                <a:cs typeface="Times New Roman" panose="02020603050405020304" pitchFamily="18" charset="0"/>
              </a:rPr>
              <a:t>Both Producer and Consumer share a common memory buffer. This buffer is a space of a certain size in the memory of the system which is used for storage. </a:t>
            </a:r>
          </a:p>
          <a:p>
            <a:pPr algn="just"/>
            <a:r>
              <a:rPr lang="en-US" sz="2600" dirty="0">
                <a:latin typeface="Times New Roman" panose="02020603050405020304" pitchFamily="18" charset="0"/>
                <a:cs typeface="Times New Roman" panose="02020603050405020304" pitchFamily="18" charset="0"/>
              </a:rPr>
              <a:t>The producer produces the data into the buffer and the consumer consumes the data from the buffer.</a:t>
            </a: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dirty="0"/>
              <a:t>Operating System - Process Synchronization</a:t>
            </a:r>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2</a:t>
            </a:fld>
            <a:endParaRPr lang="en-SG"/>
          </a:p>
        </p:txBody>
      </p:sp>
    </p:spTree>
    <p:extLst>
      <p:ext uri="{BB962C8B-B14F-4D97-AF65-F5344CB8AC3E}">
        <p14:creationId xmlns:p14="http://schemas.microsoft.com/office/powerpoint/2010/main" val="47101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a:bodyPr>
          <a:lstStyle/>
          <a:p>
            <a:pPr algn="ctr"/>
            <a:r>
              <a:rPr lang="en-US" b="1" dirty="0">
                <a:latin typeface="Times New Roman" panose="02020603050405020304" pitchFamily="18" charset="0"/>
                <a:cs typeface="Times New Roman" panose="02020603050405020304" pitchFamily="18" charset="0"/>
              </a:rPr>
              <a:t>Producer Consumer Problem</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832207" y="1290933"/>
            <a:ext cx="10928115" cy="4759716"/>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Producer-Consumer Problem</a:t>
            </a:r>
          </a:p>
          <a:p>
            <a:pPr algn="just"/>
            <a:r>
              <a:rPr lang="en-US" sz="2600" dirty="0">
                <a:latin typeface="Times New Roman" panose="02020603050405020304" pitchFamily="18" charset="0"/>
                <a:cs typeface="Times New Roman" panose="02020603050405020304" pitchFamily="18" charset="0"/>
              </a:rPr>
              <a:t>Producer Process should not produce any data when the shared buffer is full.</a:t>
            </a:r>
          </a:p>
          <a:p>
            <a:pPr algn="just"/>
            <a:r>
              <a:rPr lang="en-US" sz="2600" dirty="0">
                <a:latin typeface="Times New Roman" panose="02020603050405020304" pitchFamily="18" charset="0"/>
                <a:cs typeface="Times New Roman" panose="02020603050405020304" pitchFamily="18" charset="0"/>
              </a:rPr>
              <a:t>Consumer Process should not consume any data when the shared buffer is empty.</a:t>
            </a:r>
          </a:p>
          <a:p>
            <a:pPr algn="just"/>
            <a:r>
              <a:rPr lang="en-US" sz="2600" dirty="0">
                <a:latin typeface="Times New Roman" panose="02020603050405020304" pitchFamily="18" charset="0"/>
                <a:cs typeface="Times New Roman" panose="02020603050405020304" pitchFamily="18" charset="0"/>
              </a:rPr>
              <a:t> The access to the shared buffer should be mutually exclusive </a:t>
            </a:r>
            <a:r>
              <a:rPr lang="en-US" sz="2600" dirty="0" err="1">
                <a:latin typeface="Times New Roman" panose="02020603050405020304" pitchFamily="18" charset="0"/>
                <a:cs typeface="Times New Roman" panose="02020603050405020304" pitchFamily="18" charset="0"/>
              </a:rPr>
              <a:t>i.e</a:t>
            </a:r>
            <a:r>
              <a:rPr lang="en-US" sz="2600" dirty="0">
                <a:latin typeface="Times New Roman" panose="02020603050405020304" pitchFamily="18" charset="0"/>
                <a:cs typeface="Times New Roman" panose="02020603050405020304" pitchFamily="18" charset="0"/>
              </a:rPr>
              <a:t> at a time only one process should be able to access the shared buffer and make changes to it.</a:t>
            </a: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dirty="0"/>
              <a:t>Operating System - Process Synchronization</a:t>
            </a:r>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3</a:t>
            </a:fld>
            <a:endParaRPr lang="en-SG"/>
          </a:p>
        </p:txBody>
      </p:sp>
    </p:spTree>
    <p:extLst>
      <p:ext uri="{BB962C8B-B14F-4D97-AF65-F5344CB8AC3E}">
        <p14:creationId xmlns:p14="http://schemas.microsoft.com/office/powerpoint/2010/main" val="102065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a:bodyPr>
          <a:lstStyle/>
          <a:p>
            <a:pPr algn="ctr"/>
            <a:r>
              <a:rPr lang="en-US" b="1" dirty="0">
                <a:latin typeface="Times New Roman" panose="02020603050405020304" pitchFamily="18" charset="0"/>
                <a:cs typeface="Times New Roman" panose="02020603050405020304" pitchFamily="18" charset="0"/>
              </a:rPr>
              <a:t>Producer Consumer Problem</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832207" y="1290933"/>
            <a:ext cx="10928115" cy="475971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To solve the Producer-Consumer problem three semaphores variable are used :</a:t>
            </a:r>
          </a:p>
          <a:p>
            <a:pPr marL="0" indent="0" algn="just">
              <a:buNone/>
            </a:pPr>
            <a:r>
              <a:rPr lang="en-US" sz="2000" dirty="0">
                <a:latin typeface="Times New Roman" panose="02020603050405020304" pitchFamily="18" charset="0"/>
                <a:cs typeface="Times New Roman" panose="02020603050405020304" pitchFamily="18" charset="0"/>
              </a:rPr>
              <a:t>Full</a:t>
            </a:r>
          </a:p>
          <a:p>
            <a:pPr marL="0" indent="0" algn="just">
              <a:buNone/>
            </a:pPr>
            <a:r>
              <a:rPr lang="en-US" sz="2000" dirty="0">
                <a:latin typeface="Times New Roman" panose="02020603050405020304" pitchFamily="18" charset="0"/>
                <a:cs typeface="Times New Roman" panose="02020603050405020304" pitchFamily="18" charset="0"/>
              </a:rPr>
              <a:t>The full variable is used to track the space filled in the buffer by the Producer process. It is initialized to 0 initially as initially no space is filled by the Producer process.</a:t>
            </a:r>
          </a:p>
          <a:p>
            <a:pPr marL="0" indent="0" algn="just">
              <a:buNone/>
            </a:pPr>
            <a:r>
              <a:rPr lang="en-US" sz="2000" dirty="0">
                <a:latin typeface="Times New Roman" panose="02020603050405020304" pitchFamily="18" charset="0"/>
                <a:cs typeface="Times New Roman" panose="02020603050405020304" pitchFamily="18" charset="0"/>
              </a:rPr>
              <a:t>Empty</a:t>
            </a:r>
          </a:p>
          <a:p>
            <a:pPr marL="0" indent="0" algn="just">
              <a:buNone/>
            </a:pPr>
            <a:r>
              <a:rPr lang="en-US" sz="2000" dirty="0">
                <a:latin typeface="Times New Roman" panose="02020603050405020304" pitchFamily="18" charset="0"/>
                <a:cs typeface="Times New Roman" panose="02020603050405020304" pitchFamily="18" charset="0"/>
              </a:rPr>
              <a:t>The Empty variable is used to track the empty space in the buffer. The Empty variable is initially initialized to the BUFFER-SIZE as initially, the whole buffer is empty.</a:t>
            </a:r>
          </a:p>
          <a:p>
            <a:pPr marL="0" indent="0" algn="just">
              <a:buNone/>
            </a:pPr>
            <a:r>
              <a:rPr lang="en-US" sz="2000" dirty="0">
                <a:latin typeface="Times New Roman" panose="02020603050405020304" pitchFamily="18" charset="0"/>
                <a:cs typeface="Times New Roman" panose="02020603050405020304" pitchFamily="18" charset="0"/>
              </a:rPr>
              <a:t>Mutex</a:t>
            </a:r>
          </a:p>
          <a:p>
            <a:pPr marL="0" indent="0" algn="just">
              <a:buNone/>
            </a:pPr>
            <a:r>
              <a:rPr lang="en-US" sz="2000" dirty="0">
                <a:latin typeface="Times New Roman" panose="02020603050405020304" pitchFamily="18" charset="0"/>
                <a:cs typeface="Times New Roman" panose="02020603050405020304" pitchFamily="18" charset="0"/>
              </a:rPr>
              <a:t>Mutex is used to achieve mutual exclusion. mutex ensures that at any particular time only the producer or the consumer is accessing the buffer.</a:t>
            </a:r>
          </a:p>
          <a:p>
            <a:pPr marL="0" indent="0" algn="just">
              <a:buNone/>
            </a:pPr>
            <a:r>
              <a:rPr lang="en-US" sz="2000" dirty="0">
                <a:latin typeface="Times New Roman" panose="02020603050405020304" pitchFamily="18" charset="0"/>
                <a:cs typeface="Times New Roman" panose="02020603050405020304" pitchFamily="18" charset="0"/>
              </a:rPr>
              <a:t>Mutex - mutex is a binary semaphore variable that has a value of 0 or 1.</a:t>
            </a: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dirty="0"/>
              <a:t>Operating System - Process Synchronization</a:t>
            </a:r>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4</a:t>
            </a:fld>
            <a:endParaRPr lang="en-SG"/>
          </a:p>
        </p:txBody>
      </p:sp>
    </p:spTree>
    <p:extLst>
      <p:ext uri="{BB962C8B-B14F-4D97-AF65-F5344CB8AC3E}">
        <p14:creationId xmlns:p14="http://schemas.microsoft.com/office/powerpoint/2010/main" val="358703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a:bodyPr>
          <a:lstStyle/>
          <a:p>
            <a:pPr algn="ctr"/>
            <a:r>
              <a:rPr lang="en-US" b="1" dirty="0">
                <a:latin typeface="Times New Roman" panose="02020603050405020304" pitchFamily="18" charset="0"/>
                <a:cs typeface="Times New Roman" panose="02020603050405020304" pitchFamily="18" charset="0"/>
              </a:rPr>
              <a:t>Producer Consumer Problem</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832207" y="1290933"/>
            <a:ext cx="10928115" cy="475971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code for Producer Process is as follows </a:t>
            </a:r>
          </a:p>
          <a:p>
            <a:pPr marL="0" indent="0" algn="just">
              <a:buNone/>
            </a:pPr>
            <a:r>
              <a:rPr lang="en-US" sz="2000" dirty="0">
                <a:latin typeface="Times New Roman" panose="02020603050405020304" pitchFamily="18" charset="0"/>
                <a:cs typeface="Times New Roman" panose="02020603050405020304" pitchFamily="18" charset="0"/>
              </a:rPr>
              <a:t>void Producer(){</a:t>
            </a:r>
          </a:p>
          <a:p>
            <a:pPr marL="0" indent="0" algn="just">
              <a:buNone/>
            </a:pPr>
            <a:r>
              <a:rPr lang="en-US" sz="2000" dirty="0">
                <a:latin typeface="Times New Roman" panose="02020603050405020304" pitchFamily="18" charset="0"/>
                <a:cs typeface="Times New Roman" panose="02020603050405020304" pitchFamily="18" charset="0"/>
              </a:rPr>
              <a:t>    while(true){</a:t>
            </a:r>
          </a:p>
          <a:p>
            <a:pPr marL="0" indent="0" algn="just">
              <a:buNone/>
            </a:pPr>
            <a:r>
              <a:rPr lang="en-US" sz="2000" dirty="0">
                <a:latin typeface="Times New Roman" panose="02020603050405020304" pitchFamily="18" charset="0"/>
                <a:cs typeface="Times New Roman" panose="02020603050405020304" pitchFamily="18" charset="0"/>
              </a:rPr>
              <a:t>        // producer produces an item/data</a:t>
            </a:r>
          </a:p>
          <a:p>
            <a:pPr marL="0" indent="0" algn="just">
              <a:buNone/>
            </a:pPr>
            <a:r>
              <a:rPr lang="en-US" sz="2000" dirty="0">
                <a:latin typeface="Times New Roman" panose="02020603050405020304" pitchFamily="18" charset="0"/>
                <a:cs typeface="Times New Roman" panose="02020603050405020304" pitchFamily="18" charset="0"/>
              </a:rPr>
              <a:t>        wait(Empty);</a:t>
            </a:r>
          </a:p>
          <a:p>
            <a:pPr marL="0" indent="0" algn="just">
              <a:buNone/>
            </a:pPr>
            <a:r>
              <a:rPr lang="en-US" sz="2000" dirty="0">
                <a:latin typeface="Times New Roman" panose="02020603050405020304" pitchFamily="18" charset="0"/>
                <a:cs typeface="Times New Roman" panose="02020603050405020304" pitchFamily="18" charset="0"/>
              </a:rPr>
              <a:t>        wait(mutex);</a:t>
            </a:r>
          </a:p>
          <a:p>
            <a:pPr marL="0" indent="0" algn="just">
              <a:buNone/>
            </a:pPr>
            <a:r>
              <a:rPr lang="en-US" sz="2000" dirty="0">
                <a:latin typeface="Times New Roman" panose="02020603050405020304" pitchFamily="18" charset="0"/>
                <a:cs typeface="Times New Roman" panose="02020603050405020304" pitchFamily="18" charset="0"/>
              </a:rPr>
              <a:t>        add();</a:t>
            </a:r>
          </a:p>
          <a:p>
            <a:pPr marL="0" indent="0" algn="just">
              <a:buNone/>
            </a:pPr>
            <a:r>
              <a:rPr lang="en-US" sz="2000" dirty="0">
                <a:latin typeface="Times New Roman" panose="02020603050405020304" pitchFamily="18" charset="0"/>
                <a:cs typeface="Times New Roman" panose="02020603050405020304" pitchFamily="18" charset="0"/>
              </a:rPr>
              <a:t>        signal(mutex);</a:t>
            </a:r>
          </a:p>
          <a:p>
            <a:pPr marL="0" indent="0" algn="just">
              <a:buNone/>
            </a:pPr>
            <a:r>
              <a:rPr lang="en-US" sz="2000" dirty="0">
                <a:latin typeface="Times New Roman" panose="02020603050405020304" pitchFamily="18" charset="0"/>
                <a:cs typeface="Times New Roman" panose="02020603050405020304" pitchFamily="18" charset="0"/>
              </a:rPr>
              <a:t>        signal(Full);</a:t>
            </a:r>
          </a:p>
          <a:p>
            <a:pPr marL="0" indent="0" algn="just">
              <a:buNone/>
            </a:pP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dirty="0"/>
              <a:t>Operating System - Process Synchronization</a:t>
            </a:r>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5</a:t>
            </a:fld>
            <a:endParaRPr lang="en-SG"/>
          </a:p>
        </p:txBody>
      </p:sp>
    </p:spTree>
    <p:extLst>
      <p:ext uri="{BB962C8B-B14F-4D97-AF65-F5344CB8AC3E}">
        <p14:creationId xmlns:p14="http://schemas.microsoft.com/office/powerpoint/2010/main" val="323765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a:bodyPr>
          <a:lstStyle/>
          <a:p>
            <a:pPr algn="ctr"/>
            <a:r>
              <a:rPr lang="en-US" b="1" dirty="0">
                <a:latin typeface="Times New Roman" panose="02020603050405020304" pitchFamily="18" charset="0"/>
                <a:cs typeface="Times New Roman" panose="02020603050405020304" pitchFamily="18" charset="0"/>
              </a:rPr>
              <a:t>Producer Consumer Problem</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832207" y="1290933"/>
            <a:ext cx="10928115" cy="4759716"/>
          </a:xfrm>
        </p:spPr>
        <p:txBody>
          <a:bodyPr>
            <a:normAutofit/>
          </a:bodyPr>
          <a:lstStyle/>
          <a:p>
            <a:pPr algn="just"/>
            <a:r>
              <a:rPr lang="en-US" sz="2000" dirty="0">
                <a:latin typeface="Times New Roman" panose="02020603050405020304" pitchFamily="18" charset="0"/>
                <a:cs typeface="Times New Roman" panose="02020603050405020304" pitchFamily="18" charset="0"/>
              </a:rPr>
              <a:t>wait(Empty) - Before producing items, the producer process checks for the empty space in the buffer. If the buffer is full producer process waits for the consumer process to consume items from the buffer. so, the producer process executes wait(Empty) before producing any item.</a:t>
            </a:r>
          </a:p>
          <a:p>
            <a:pPr algn="just"/>
            <a:r>
              <a:rPr lang="en-US" sz="2000" dirty="0">
                <a:latin typeface="Times New Roman" panose="02020603050405020304" pitchFamily="18" charset="0"/>
                <a:cs typeface="Times New Roman" panose="02020603050405020304" pitchFamily="18" charset="0"/>
              </a:rPr>
              <a:t>wait(mutex) - Only one process can access the buffer at a time. So, once the producer process enters into the critical section of the code it decreases the value of mutex by executing wait(mutex) so that no other process can access the buffer at the same time.</a:t>
            </a:r>
          </a:p>
          <a:p>
            <a:pPr algn="just"/>
            <a:r>
              <a:rPr lang="en-US" sz="2000" dirty="0">
                <a:latin typeface="Times New Roman" panose="02020603050405020304" pitchFamily="18" charset="0"/>
                <a:cs typeface="Times New Roman" panose="02020603050405020304" pitchFamily="18" charset="0"/>
              </a:rPr>
              <a:t>add() - This method adds the item to the buffer produced by the Producer process.</a:t>
            </a:r>
          </a:p>
          <a:p>
            <a:pPr algn="just"/>
            <a:r>
              <a:rPr lang="en-US" sz="2000" dirty="0">
                <a:latin typeface="Times New Roman" panose="02020603050405020304" pitchFamily="18" charset="0"/>
                <a:cs typeface="Times New Roman" panose="02020603050405020304" pitchFamily="18" charset="0"/>
              </a:rPr>
              <a:t>signal(mutex) - Now, once the Producer process added the item into the buffer it increases the mutex value by 1 so that other processes which were in a busy-waiting state can access the critical section.</a:t>
            </a:r>
          </a:p>
          <a:p>
            <a:pPr algn="just"/>
            <a:r>
              <a:rPr lang="en-US" sz="2000" dirty="0">
                <a:latin typeface="Times New Roman" panose="02020603050405020304" pitchFamily="18" charset="0"/>
                <a:cs typeface="Times New Roman" panose="02020603050405020304" pitchFamily="18" charset="0"/>
              </a:rPr>
              <a:t>signal(Full) - when the producer process adds an item into the buffer spaces is filled by one item so it increases the Full semaphore so that it indicates the filled spaces in the buffer correctly.</a:t>
            </a: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dirty="0"/>
              <a:t>Operating System - Process Synchronization</a:t>
            </a:r>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6</a:t>
            </a:fld>
            <a:endParaRPr lang="en-SG"/>
          </a:p>
        </p:txBody>
      </p:sp>
    </p:spTree>
    <p:extLst>
      <p:ext uri="{BB962C8B-B14F-4D97-AF65-F5344CB8AC3E}">
        <p14:creationId xmlns:p14="http://schemas.microsoft.com/office/powerpoint/2010/main" val="2425281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a:bodyPr>
          <a:lstStyle/>
          <a:p>
            <a:pPr algn="ctr"/>
            <a:r>
              <a:rPr lang="en-US" b="1" dirty="0">
                <a:latin typeface="Times New Roman" panose="02020603050405020304" pitchFamily="18" charset="0"/>
                <a:cs typeface="Times New Roman" panose="02020603050405020304" pitchFamily="18" charset="0"/>
              </a:rPr>
              <a:t>Producer Consumer Problem</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832207" y="1290933"/>
            <a:ext cx="10928115" cy="475971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code for the Consumer Process is as follows :</a:t>
            </a:r>
          </a:p>
          <a:p>
            <a:pPr marL="0" indent="0" algn="just">
              <a:buNone/>
            </a:pPr>
            <a:r>
              <a:rPr lang="en-US" sz="2000" dirty="0">
                <a:latin typeface="Times New Roman" panose="02020603050405020304" pitchFamily="18" charset="0"/>
                <a:cs typeface="Times New Roman" panose="02020603050405020304" pitchFamily="18" charset="0"/>
              </a:rPr>
              <a:t>void Consumer() {</a:t>
            </a:r>
          </a:p>
          <a:p>
            <a:pPr marL="0" indent="0" algn="just">
              <a:buNone/>
            </a:pPr>
            <a:r>
              <a:rPr lang="en-US" sz="2000" dirty="0">
                <a:latin typeface="Times New Roman" panose="02020603050405020304" pitchFamily="18" charset="0"/>
                <a:cs typeface="Times New Roman" panose="02020603050405020304" pitchFamily="18" charset="0"/>
              </a:rPr>
              <a:t>    while(true){</a:t>
            </a:r>
          </a:p>
          <a:p>
            <a:pPr marL="0" indent="0" algn="just">
              <a:buNone/>
            </a:pPr>
            <a:r>
              <a:rPr lang="en-US" sz="2000" dirty="0">
                <a:latin typeface="Times New Roman" panose="02020603050405020304" pitchFamily="18" charset="0"/>
                <a:cs typeface="Times New Roman" panose="02020603050405020304" pitchFamily="18" charset="0"/>
              </a:rPr>
              <a:t>    // consumer consumes an item</a:t>
            </a:r>
          </a:p>
          <a:p>
            <a:pPr marL="0" indent="0" algn="just">
              <a:buNone/>
            </a:pPr>
            <a:r>
              <a:rPr lang="en-US" sz="2000" dirty="0">
                <a:latin typeface="Times New Roman" panose="02020603050405020304" pitchFamily="18" charset="0"/>
                <a:cs typeface="Times New Roman" panose="02020603050405020304" pitchFamily="18" charset="0"/>
              </a:rPr>
              <a:t>        wait(Full);</a:t>
            </a:r>
          </a:p>
          <a:p>
            <a:pPr marL="0" indent="0" algn="just">
              <a:buNone/>
            </a:pPr>
            <a:r>
              <a:rPr lang="en-US" sz="2000" dirty="0">
                <a:latin typeface="Times New Roman" panose="02020603050405020304" pitchFamily="18" charset="0"/>
                <a:cs typeface="Times New Roman" panose="02020603050405020304" pitchFamily="18" charset="0"/>
              </a:rPr>
              <a:t>        wait(mutex);</a:t>
            </a:r>
          </a:p>
          <a:p>
            <a:pPr marL="0" indent="0" algn="just">
              <a:buNone/>
            </a:pPr>
            <a:r>
              <a:rPr lang="en-US" sz="2000" dirty="0">
                <a:latin typeface="Times New Roman" panose="02020603050405020304" pitchFamily="18" charset="0"/>
                <a:cs typeface="Times New Roman" panose="02020603050405020304" pitchFamily="18" charset="0"/>
              </a:rPr>
              <a:t>        consume();</a:t>
            </a:r>
          </a:p>
          <a:p>
            <a:pPr marL="0" indent="0" algn="just">
              <a:buNone/>
            </a:pPr>
            <a:r>
              <a:rPr lang="en-US" sz="2000" dirty="0">
                <a:latin typeface="Times New Roman" panose="02020603050405020304" pitchFamily="18" charset="0"/>
                <a:cs typeface="Times New Roman" panose="02020603050405020304" pitchFamily="18" charset="0"/>
              </a:rPr>
              <a:t>        signal(mutex);</a:t>
            </a:r>
          </a:p>
          <a:p>
            <a:pPr marL="0" indent="0" algn="just">
              <a:buNone/>
            </a:pPr>
            <a:r>
              <a:rPr lang="en-US" sz="2000" dirty="0">
                <a:latin typeface="Times New Roman" panose="02020603050405020304" pitchFamily="18" charset="0"/>
                <a:cs typeface="Times New Roman" panose="02020603050405020304" pitchFamily="18" charset="0"/>
              </a:rPr>
              <a:t>        signal(Empty);</a:t>
            </a:r>
          </a:p>
          <a:p>
            <a:pPr marL="0" indent="0" algn="just">
              <a:buNone/>
            </a:pP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a:t>
            </a: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dirty="0"/>
              <a:t>Operating System - Process Synchronization</a:t>
            </a:r>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7</a:t>
            </a:fld>
            <a:endParaRPr lang="en-SG"/>
          </a:p>
        </p:txBody>
      </p:sp>
    </p:spTree>
    <p:extLst>
      <p:ext uri="{BB962C8B-B14F-4D97-AF65-F5344CB8AC3E}">
        <p14:creationId xmlns:p14="http://schemas.microsoft.com/office/powerpoint/2010/main" val="204737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1739108" y="357624"/>
            <a:ext cx="8911687" cy="860315"/>
          </a:xfrm>
        </p:spPr>
        <p:txBody>
          <a:bodyPr>
            <a:normAutofit/>
          </a:bodyPr>
          <a:lstStyle/>
          <a:p>
            <a:pPr algn="ctr"/>
            <a:r>
              <a:rPr lang="en-US" b="1" dirty="0">
                <a:latin typeface="Times New Roman" panose="02020603050405020304" pitchFamily="18" charset="0"/>
                <a:cs typeface="Times New Roman" panose="02020603050405020304" pitchFamily="18" charset="0"/>
              </a:rPr>
              <a:t>Producer Consumer Problem</a:t>
            </a:r>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832207" y="1290933"/>
            <a:ext cx="10928115" cy="4759716"/>
          </a:xfrm>
        </p:spPr>
        <p:txBody>
          <a:bodyPr>
            <a:normAutofit/>
          </a:bodyPr>
          <a:lstStyle/>
          <a:p>
            <a:pPr algn="just"/>
            <a:r>
              <a:rPr lang="en-US" sz="2000" dirty="0">
                <a:latin typeface="Times New Roman" panose="02020603050405020304" pitchFamily="18" charset="0"/>
                <a:cs typeface="Times New Roman" panose="02020603050405020304" pitchFamily="18" charset="0"/>
              </a:rPr>
              <a:t>wait(Full) - Before the consumer process starts consuming any item from the buffer it checks if the buffer is empty or has some item in it. The value of the full variable decreases by one when the wait(Full) is executed. If the Full variable is already zero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the buffer is empty then the consumer process cannot consume any item from the buffer and it goes in the busy-waiting state.</a:t>
            </a:r>
          </a:p>
          <a:p>
            <a:pPr algn="just"/>
            <a:r>
              <a:rPr lang="en-US" sz="2000" dirty="0">
                <a:latin typeface="Times New Roman" panose="02020603050405020304" pitchFamily="18" charset="0"/>
                <a:cs typeface="Times New Roman" panose="02020603050405020304" pitchFamily="18" charset="0"/>
              </a:rPr>
              <a:t>wait(mutex) - It decreases the mutex by 1 and restricts another process to enter the critical section until the consumer process increases the value of mutex by 1.</a:t>
            </a:r>
          </a:p>
          <a:p>
            <a:pPr algn="just"/>
            <a:r>
              <a:rPr lang="en-US" sz="2000" dirty="0">
                <a:latin typeface="Times New Roman" panose="02020603050405020304" pitchFamily="18" charset="0"/>
                <a:cs typeface="Times New Roman" panose="02020603050405020304" pitchFamily="18" charset="0"/>
              </a:rPr>
              <a:t>consume() - This function consumes an item from the buffer. </a:t>
            </a:r>
          </a:p>
          <a:p>
            <a:pPr algn="just"/>
            <a:r>
              <a:rPr lang="en-US" sz="2000" dirty="0">
                <a:latin typeface="Times New Roman" panose="02020603050405020304" pitchFamily="18" charset="0"/>
                <a:cs typeface="Times New Roman" panose="02020603050405020304" pitchFamily="18" charset="0"/>
              </a:rPr>
              <a:t>Signal(mutex) - After consuming the item it increases the mutex value by 1 so that other processes which are in a busy-waiting state can access the critical section now.</a:t>
            </a:r>
          </a:p>
          <a:p>
            <a:pPr algn="just"/>
            <a:r>
              <a:rPr lang="en-US" sz="2000" dirty="0">
                <a:latin typeface="Times New Roman" panose="02020603050405020304" pitchFamily="18" charset="0"/>
                <a:cs typeface="Times New Roman" panose="02020603050405020304" pitchFamily="18" charset="0"/>
              </a:rPr>
              <a:t>signal(Empty) - when a consumer process consumes an item it increases the value of the Empty variable indicating that the empty space in the buffer is increased by 1.</a:t>
            </a:r>
          </a:p>
        </p:txBody>
      </p:sp>
      <p:sp>
        <p:nvSpPr>
          <p:cNvPr id="4" name="Footer Placeholder 3">
            <a:extLst>
              <a:ext uri="{FF2B5EF4-FFF2-40B4-BE49-F238E27FC236}">
                <a16:creationId xmlns:a16="http://schemas.microsoft.com/office/drawing/2014/main" id="{0FDC4E6D-3E9A-439C-AD5F-6B2F4D198165}"/>
              </a:ext>
            </a:extLst>
          </p:cNvPr>
          <p:cNvSpPr>
            <a:spLocks noGrp="1"/>
          </p:cNvSpPr>
          <p:nvPr>
            <p:ph type="ftr" sz="quarter" idx="11"/>
          </p:nvPr>
        </p:nvSpPr>
        <p:spPr>
          <a:xfrm>
            <a:off x="2589212" y="6123644"/>
            <a:ext cx="7619999" cy="365125"/>
          </a:xfrm>
        </p:spPr>
        <p:txBody>
          <a:bodyPr/>
          <a:lstStyle/>
          <a:p>
            <a:pPr algn="ctr"/>
            <a:r>
              <a:rPr lang="en-SG" dirty="0"/>
              <a:t>Operating System - Process Synchronization</a:t>
            </a:r>
          </a:p>
        </p:txBody>
      </p:sp>
      <p:sp>
        <p:nvSpPr>
          <p:cNvPr id="5" name="Slide Number Placeholder 4">
            <a:extLst>
              <a:ext uri="{FF2B5EF4-FFF2-40B4-BE49-F238E27FC236}">
                <a16:creationId xmlns:a16="http://schemas.microsoft.com/office/drawing/2014/main" id="{34CD6737-1DB1-4FFB-84BA-C64C84C416BC}"/>
              </a:ext>
            </a:extLst>
          </p:cNvPr>
          <p:cNvSpPr>
            <a:spLocks noGrp="1"/>
          </p:cNvSpPr>
          <p:nvPr>
            <p:ph type="sldNum" sz="quarter" idx="12"/>
          </p:nvPr>
        </p:nvSpPr>
        <p:spPr/>
        <p:txBody>
          <a:bodyPr/>
          <a:lstStyle/>
          <a:p>
            <a:fld id="{34519CCF-2A2C-40EE-ACC9-05FDB6AE2F7C}" type="slidenum">
              <a:rPr lang="en-SG" smtClean="0"/>
              <a:t>8</a:t>
            </a:fld>
            <a:endParaRPr lang="en-SG"/>
          </a:p>
        </p:txBody>
      </p:sp>
    </p:spTree>
    <p:extLst>
      <p:ext uri="{BB962C8B-B14F-4D97-AF65-F5344CB8AC3E}">
        <p14:creationId xmlns:p14="http://schemas.microsoft.com/office/powerpoint/2010/main" val="301605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DBE7-1751-4FAE-A9A4-056F9BB58B61}"/>
              </a:ext>
            </a:extLst>
          </p:cNvPr>
          <p:cNvSpPr>
            <a:spLocks noGrp="1"/>
          </p:cNvSpPr>
          <p:nvPr>
            <p:ph type="title"/>
          </p:nvPr>
        </p:nvSpPr>
        <p:spPr>
          <a:xfrm>
            <a:off x="2088429" y="306333"/>
            <a:ext cx="8911687" cy="860315"/>
          </a:xfrm>
        </p:spPr>
        <p:txBody>
          <a:bodyPr/>
          <a:lstStyle/>
          <a:p>
            <a:endParaRPr lang="en-SG"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C52E0-8BA9-4405-933B-941D1018F6C0}"/>
              </a:ext>
            </a:extLst>
          </p:cNvPr>
          <p:cNvSpPr>
            <a:spLocks noGrp="1"/>
          </p:cNvSpPr>
          <p:nvPr>
            <p:ph idx="1"/>
          </p:nvPr>
        </p:nvSpPr>
        <p:spPr>
          <a:xfrm>
            <a:off x="1669306" y="1273285"/>
            <a:ext cx="10228404" cy="5032922"/>
          </a:xfrm>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 </a:t>
            </a:r>
          </a:p>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endParaRPr lang="en-US" sz="2600" b="1" dirty="0">
              <a:latin typeface="Times New Roman" panose="02020603050405020304" pitchFamily="18" charset="0"/>
              <a:cs typeface="Times New Roman" panose="02020603050405020304" pitchFamily="18" charset="0"/>
            </a:endParaRPr>
          </a:p>
          <a:p>
            <a:pPr marL="0" indent="0">
              <a:buNone/>
            </a:pPr>
            <a:endParaRPr lang="en-US" sz="2600" b="1" dirty="0">
              <a:latin typeface="Times New Roman" panose="02020603050405020304" pitchFamily="18" charset="0"/>
              <a:cs typeface="Times New Roman" panose="02020603050405020304" pitchFamily="18" charset="0"/>
            </a:endParaRPr>
          </a:p>
          <a:p>
            <a:pPr marL="0" indent="0" algn="ctr">
              <a:buNone/>
            </a:pPr>
            <a:r>
              <a:rPr lang="en-US" sz="2600" b="1" dirty="0">
                <a:latin typeface="Times New Roman" panose="02020603050405020304" pitchFamily="18" charset="0"/>
                <a:cs typeface="Times New Roman" panose="02020603050405020304" pitchFamily="18" charset="0"/>
              </a:rPr>
              <a:t>THANK YOU</a:t>
            </a: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SG" sz="2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47056D0-3A3D-41D0-ACB8-FE1F33EF28BF}"/>
              </a:ext>
            </a:extLst>
          </p:cNvPr>
          <p:cNvSpPr>
            <a:spLocks noGrp="1"/>
          </p:cNvSpPr>
          <p:nvPr>
            <p:ph type="sldNum" sz="quarter" idx="12"/>
          </p:nvPr>
        </p:nvSpPr>
        <p:spPr/>
        <p:txBody>
          <a:bodyPr/>
          <a:lstStyle/>
          <a:p>
            <a:fld id="{34519CCF-2A2C-40EE-ACC9-05FDB6AE2F7C}" type="slidenum">
              <a:rPr lang="en-SG" smtClean="0"/>
              <a:t>9</a:t>
            </a:fld>
            <a:endParaRPr lang="en-SG"/>
          </a:p>
        </p:txBody>
      </p:sp>
      <p:sp>
        <p:nvSpPr>
          <p:cNvPr id="4" name="Footer Placeholder 3">
            <a:extLst>
              <a:ext uri="{FF2B5EF4-FFF2-40B4-BE49-F238E27FC236}">
                <a16:creationId xmlns:a16="http://schemas.microsoft.com/office/drawing/2014/main" id="{C06D7405-E24D-4C92-8B86-A78246949D21}"/>
              </a:ext>
            </a:extLst>
          </p:cNvPr>
          <p:cNvSpPr>
            <a:spLocks noGrp="1"/>
          </p:cNvSpPr>
          <p:nvPr>
            <p:ph type="ftr" sz="quarter" idx="11"/>
          </p:nvPr>
        </p:nvSpPr>
        <p:spPr/>
        <p:txBody>
          <a:bodyPr/>
          <a:lstStyle/>
          <a:p>
            <a:r>
              <a:rPr lang="en-SG"/>
              <a:t>Operating System - Process Synchronization</a:t>
            </a:r>
          </a:p>
        </p:txBody>
      </p:sp>
    </p:spTree>
    <p:extLst>
      <p:ext uri="{BB962C8B-B14F-4D97-AF65-F5344CB8AC3E}">
        <p14:creationId xmlns:p14="http://schemas.microsoft.com/office/powerpoint/2010/main" val="39982425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2185</TotalTime>
  <Words>846</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Wisp</vt:lpstr>
      <vt:lpstr>Operating Systems</vt:lpstr>
      <vt:lpstr>Producer Consumer Problem</vt:lpstr>
      <vt:lpstr>Producer Consumer Problem</vt:lpstr>
      <vt:lpstr>Producer Consumer Problem</vt:lpstr>
      <vt:lpstr>Producer Consumer Problem</vt:lpstr>
      <vt:lpstr>Producer Consumer Problem</vt:lpstr>
      <vt:lpstr>Producer Consumer Problem</vt:lpstr>
      <vt:lpstr>Producer Consumer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Ashok</dc:creator>
  <cp:lastModifiedBy>Ashok</cp:lastModifiedBy>
  <cp:revision>335</cp:revision>
  <dcterms:created xsi:type="dcterms:W3CDTF">2023-04-01T02:54:56Z</dcterms:created>
  <dcterms:modified xsi:type="dcterms:W3CDTF">2023-05-31T07:06:11Z</dcterms:modified>
</cp:coreProperties>
</file>