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7" r:id="rId2"/>
    <p:sldId id="308" r:id="rId3"/>
    <p:sldId id="314" r:id="rId4"/>
    <p:sldId id="315" r:id="rId5"/>
    <p:sldId id="309" r:id="rId6"/>
    <p:sldId id="316" r:id="rId7"/>
    <p:sldId id="310" r:id="rId8"/>
    <p:sldId id="311" r:id="rId9"/>
    <p:sldId id="312" r:id="rId10"/>
    <p:sldId id="313" r:id="rId11"/>
    <p:sldId id="294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E50BD5"/>
    <a:srgbClr val="8B2FD7"/>
    <a:srgbClr val="00FF00"/>
    <a:srgbClr val="04CC04"/>
    <a:srgbClr val="DBE010"/>
    <a:srgbClr val="0505EB"/>
    <a:srgbClr val="FFCFB7"/>
    <a:srgbClr val="FFFC4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8" autoAdjust="0"/>
    <p:restoredTop sz="86441" autoAdjust="0"/>
  </p:normalViewPr>
  <p:slideViewPr>
    <p:cSldViewPr>
      <p:cViewPr varScale="1">
        <p:scale>
          <a:sx n="38" d="100"/>
          <a:sy n="38" d="100"/>
        </p:scale>
        <p:origin x="1176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4"/>
    </p:cViewPr>
  </p:sorterViewPr>
  <p:notesViewPr>
    <p:cSldViewPr>
      <p:cViewPr varScale="1">
        <p:scale>
          <a:sx n="52" d="100"/>
          <a:sy n="52" d="100"/>
        </p:scale>
        <p:origin x="-840" y="-102"/>
      </p:cViewPr>
      <p:guideLst>
        <p:guide orient="horz" pos="3240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A04C-0182-4D46-833D-0EDFE32E41C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65E6-5CAB-40C3-B26B-094A108C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3F865-C790-4032-917D-4047F16F30F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48E5-550E-4738-A398-83C41B4D5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20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b="0" dirty="0"/>
          </a:p>
        </p:txBody>
      </p:sp>
      <p:sp>
        <p:nvSpPr>
          <p:cNvPr id="17" name="bk object 17"/>
          <p:cNvSpPr/>
          <p:nvPr/>
        </p:nvSpPr>
        <p:spPr>
          <a:xfrm>
            <a:off x="17864962" y="4643120"/>
            <a:ext cx="0" cy="3700779"/>
          </a:xfrm>
          <a:custGeom>
            <a:avLst/>
            <a:gdLst/>
            <a:ahLst/>
            <a:cxnLst/>
            <a:rect l="l" t="t" r="r" b="b"/>
            <a:pathLst>
              <a:path h="3700779">
                <a:moveTo>
                  <a:pt x="0" y="0"/>
                </a:moveTo>
                <a:lnTo>
                  <a:pt x="0" y="3700780"/>
                </a:lnTo>
              </a:path>
            </a:pathLst>
          </a:custGeom>
          <a:ln w="38100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617313" y="0"/>
            <a:ext cx="495300" cy="4643120"/>
          </a:xfrm>
          <a:custGeom>
            <a:avLst/>
            <a:gdLst/>
            <a:ahLst/>
            <a:cxnLst/>
            <a:rect l="l" t="t" r="r" b="b"/>
            <a:pathLst>
              <a:path w="495300" h="4643120">
                <a:moveTo>
                  <a:pt x="0" y="0"/>
                </a:moveTo>
                <a:lnTo>
                  <a:pt x="495298" y="0"/>
                </a:lnTo>
                <a:lnTo>
                  <a:pt x="495298" y="4643120"/>
                </a:lnTo>
                <a:lnTo>
                  <a:pt x="0" y="464312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0"/>
            <a:ext cx="8115300" cy="679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8700" y="6886575"/>
            <a:ext cx="2676525" cy="340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/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3800475" y="6886575"/>
            <a:ext cx="5343525" cy="340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057457"/>
            <a:ext cx="1915160" cy="2486025"/>
          </a:xfrm>
          <a:custGeom>
            <a:avLst/>
            <a:gdLst/>
            <a:ahLst/>
            <a:cxnLst/>
            <a:rect l="l" t="t" r="r" b="b"/>
            <a:pathLst>
              <a:path w="1915160" h="2486025">
                <a:moveTo>
                  <a:pt x="0" y="1046033"/>
                </a:moveTo>
                <a:lnTo>
                  <a:pt x="0" y="655175"/>
                </a:lnTo>
                <a:lnTo>
                  <a:pt x="655175" y="0"/>
                </a:lnTo>
                <a:lnTo>
                  <a:pt x="1046033" y="0"/>
                </a:lnTo>
                <a:lnTo>
                  <a:pt x="0" y="1046033"/>
                </a:lnTo>
                <a:close/>
              </a:path>
              <a:path w="1915160" h="2486025">
                <a:moveTo>
                  <a:pt x="0" y="2110190"/>
                </a:moveTo>
                <a:lnTo>
                  <a:pt x="0" y="1719332"/>
                </a:lnTo>
                <a:lnTo>
                  <a:pt x="1708973" y="10358"/>
                </a:lnTo>
                <a:lnTo>
                  <a:pt x="1754764" y="27088"/>
                </a:lnTo>
                <a:lnTo>
                  <a:pt x="1796316" y="51203"/>
                </a:lnTo>
                <a:lnTo>
                  <a:pt x="1832843" y="81917"/>
                </a:lnTo>
                <a:lnTo>
                  <a:pt x="1863557" y="118444"/>
                </a:lnTo>
                <a:lnTo>
                  <a:pt x="1887672" y="159996"/>
                </a:lnTo>
                <a:lnTo>
                  <a:pt x="1904402" y="205787"/>
                </a:lnTo>
                <a:lnTo>
                  <a:pt x="0" y="2110190"/>
                </a:lnTo>
                <a:close/>
              </a:path>
              <a:path w="1915160" h="2486025">
                <a:moveTo>
                  <a:pt x="688322" y="2486024"/>
                </a:moveTo>
                <a:lnTo>
                  <a:pt x="297463" y="2486024"/>
                </a:lnTo>
                <a:lnTo>
                  <a:pt x="1914761" y="868727"/>
                </a:lnTo>
                <a:lnTo>
                  <a:pt x="1914761" y="1259585"/>
                </a:lnTo>
                <a:lnTo>
                  <a:pt x="688322" y="2486024"/>
                </a:lnTo>
                <a:close/>
              </a:path>
              <a:path w="1915160" h="2486025">
                <a:moveTo>
                  <a:pt x="1638536" y="2486024"/>
                </a:moveTo>
                <a:lnTo>
                  <a:pt x="1361620" y="2486024"/>
                </a:lnTo>
                <a:lnTo>
                  <a:pt x="1914761" y="1932884"/>
                </a:lnTo>
                <a:lnTo>
                  <a:pt x="1914761" y="2209799"/>
                </a:lnTo>
                <a:lnTo>
                  <a:pt x="1909118" y="2265293"/>
                </a:lnTo>
                <a:lnTo>
                  <a:pt x="1892922" y="2317096"/>
                </a:lnTo>
                <a:lnTo>
                  <a:pt x="1867274" y="2364108"/>
                </a:lnTo>
                <a:lnTo>
                  <a:pt x="1833274" y="2405229"/>
                </a:lnTo>
                <a:lnTo>
                  <a:pt x="1792553" y="2438829"/>
                </a:lnTo>
                <a:lnTo>
                  <a:pt x="1745746" y="2464272"/>
                </a:lnTo>
                <a:lnTo>
                  <a:pt x="1694018" y="2480392"/>
                </a:lnTo>
                <a:lnTo>
                  <a:pt x="1638536" y="2486024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0280" y="3645782"/>
            <a:ext cx="13807439" cy="105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19CS403 Memory Management/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fld id="{4F0E84FA-2553-4B56-9CB2-1E708379A644}" type="datetime1">
              <a:rPr lang="en-AU" smtClean="0"/>
              <a:t>16/06/2023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Memory Management/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19641515-A389-4F1D-9015-0651ABDA9D39}" type="datetime1">
              <a:rPr lang="en-AU" smtClean="0"/>
              <a:t>16/06/2023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499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365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19CS403 Memory Management/ Ashok Kumar / IT /SNSCE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9C08-16C7-4B13-BECB-0926AEF8A456}" type="datetime1">
              <a:rPr lang="en-AU" smtClean="0"/>
              <a:t>16/06/2023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>
              <a:solidFill>
                <a:srgbClr val="0505EB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7172" y="1668093"/>
            <a:ext cx="2907029" cy="122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6050" y="2849326"/>
            <a:ext cx="1545590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Memory Management/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fld id="{A81D9A15-E0FD-4619-B3FA-D94D166D6ED6}" type="datetime1">
              <a:rPr lang="en-AU" smtClean="0"/>
              <a:t>16/06/2023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400" b="1">
                <a:solidFill>
                  <a:srgbClr val="0505EB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r>
              <a:rPr lang="en-IN"/>
              <a:t>/</a:t>
            </a:r>
            <a:r>
              <a:rPr lang="en-IN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Address Binding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1785" y="1566154"/>
            <a:ext cx="15316200" cy="777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Usually, a program resides on a disk as a binary executable file.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Cambria"/>
              <a:cs typeface="Cambria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Program must be brought into memory and placed within a process for it to be executed.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Cambria"/>
              <a:cs typeface="Cambria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Input queue – collection of processes on the disk that are waiting to be brought into memory for execution.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The normal single-tasking procedure is to select one of the processes in the input queue and to load that process into memory. 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As the process is executed, it accesses instructions and data from memory. Eventually, the process terminates, and its memory space is declared available.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User programs go through several steps before being executed.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Addresses may be represented in different ways during these steps. </a:t>
            </a:r>
          </a:p>
        </p:txBody>
      </p:sp>
    </p:spTree>
    <p:extLst>
      <p:ext uri="{BB962C8B-B14F-4D97-AF65-F5344CB8AC3E}">
        <p14:creationId xmlns:p14="http://schemas.microsoft.com/office/powerpoint/2010/main" val="333452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10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Dynamic Linking and Shared Libraries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1790700"/>
            <a:ext cx="14859000" cy="651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With dynamic linking, a stub is included in the image for each library </a:t>
            </a:r>
            <a:r>
              <a:rPr lang="en-US" sz="2800">
                <a:latin typeface="Times New Roman"/>
                <a:cs typeface="Times New Roman"/>
              </a:rPr>
              <a:t>routine reference</a:t>
            </a: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Small piece of code, stub, used to locate the appropriate memory-resident library routine.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When the stub is executed, it checks to see whether the needed routine is already in memory. If it is not, the program loads the routine into memory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Stub replaces itself with the address of the routine, and executes the routine.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Operating system needed to check if routine is in processes’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160587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19096" y="8157223"/>
            <a:ext cx="2668905" cy="2129790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11</a:t>
            </a:fld>
            <a:r>
              <a:rPr lang="en-IN" dirty="0"/>
              <a:t>/ 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438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mbria"/>
                <a:cs typeface="Cambri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Address Binding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799" y="2400300"/>
            <a:ext cx="16553815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Addresses in the source program are generally symbolic (such as the variable count).  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compiler typically binds these symbolic addresses to relocatable addresses 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Cambria"/>
              <a:cs typeface="Cambria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linkage editor or loader in turn binds the relocatable addresses to absolute addresses (such as 74014).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Each binding is a mapping from one address space to another.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48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Address Binding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585" y="1611452"/>
            <a:ext cx="16659220" cy="777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Address binding of instructions and data to memory addresses can happen at three different stages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Compile time:  If memory location known a priori, absolute code can be generated; must recompile code if starting location changes. For example, if you know that a user process will reside starting at location R, then the generated compiler code will start at that location and extend up from there.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Load time:  Must generate relocatable code if memory location is not known at compile time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Execution time:  Binding delayed until run time if the process can be moved during its execution from one memory segment to another.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Need hardware support for address maps (e.g., base and limit registers)</a:t>
            </a:r>
          </a:p>
        </p:txBody>
      </p:sp>
    </p:spTree>
    <p:extLst>
      <p:ext uri="{BB962C8B-B14F-4D97-AF65-F5344CB8AC3E}">
        <p14:creationId xmlns:p14="http://schemas.microsoft.com/office/powerpoint/2010/main" val="152079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38214" y="22073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Address Binding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12" name="Picture 11" descr="8">
            <a:extLst>
              <a:ext uri="{FF2B5EF4-FFF2-40B4-BE49-F238E27FC236}">
                <a16:creationId xmlns:a16="http://schemas.microsoft.com/office/drawing/2014/main" id="{92BCB871-B263-42D6-A887-F12AAA98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1045"/>
            <a:ext cx="4176712" cy="775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Logical </a:t>
            </a:r>
            <a:r>
              <a:rPr lang="en-AU" sz="4400" b="1" dirty="0" err="1">
                <a:latin typeface="Cambria"/>
                <a:cs typeface="Cambria"/>
              </a:rPr>
              <a:t>vs</a:t>
            </a:r>
            <a:r>
              <a:rPr lang="en-AU" sz="4400" b="1" dirty="0">
                <a:latin typeface="Cambria"/>
                <a:cs typeface="Cambria"/>
              </a:rPr>
              <a:t> Physical Address 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789" y="1790700"/>
            <a:ext cx="16698593" cy="712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An address generated by the CPU is commonly referred to as a logical address,</a:t>
            </a:r>
          </a:p>
          <a:p>
            <a:pPr lvl="1" algn="just">
              <a:lnSpc>
                <a:spcPct val="150000"/>
              </a:lnSpc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An address seen by the memory unit—that is, the one loaded into the memory-address register of the memory—is commonly referred to as a physical address.</a:t>
            </a:r>
          </a:p>
          <a:p>
            <a:pPr lvl="1" algn="just">
              <a:lnSpc>
                <a:spcPct val="150000"/>
              </a:lnSpc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compile-time and load-time address-binding methods generate identical logical and physical addresses.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However, the execution-time address binding scheme results in differing logical and physical addresses. 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this case, we usually refer to the logical address as a virtual address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run-time mapping from virtual to physical addresses is done by a hardware device called the memory-management unit (MMU).</a:t>
            </a:r>
          </a:p>
        </p:txBody>
      </p:sp>
    </p:spTree>
    <p:extLst>
      <p:ext uri="{BB962C8B-B14F-4D97-AF65-F5344CB8AC3E}">
        <p14:creationId xmlns:p14="http://schemas.microsoft.com/office/powerpoint/2010/main" val="120985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68365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Logical </a:t>
            </a:r>
            <a:r>
              <a:rPr lang="en-AU" sz="4400" b="1" dirty="0" err="1">
                <a:latin typeface="Cambria"/>
                <a:cs typeface="Cambria"/>
              </a:rPr>
              <a:t>vs</a:t>
            </a:r>
            <a:r>
              <a:rPr lang="en-AU" sz="4400" b="1" dirty="0">
                <a:latin typeface="Cambria"/>
                <a:cs typeface="Cambria"/>
              </a:rPr>
              <a:t> Physical Address 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2CB8F7-8AE1-4152-B690-CB8C4FC7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93" y="1924202"/>
            <a:ext cx="789439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5CF605-557F-4101-B61A-203398D52E27}"/>
              </a:ext>
            </a:extLst>
          </p:cNvPr>
          <p:cNvSpPr txBox="1"/>
          <p:nvPr/>
        </p:nvSpPr>
        <p:spPr>
          <a:xfrm>
            <a:off x="9399959" y="2042271"/>
            <a:ext cx="829299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base register is now called a </a:t>
            </a:r>
            <a:r>
              <a:rPr lang="en-US" sz="2800" b="1" i="0" u="none" strike="noStrike" baseline="0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relocation register</a:t>
            </a:r>
          </a:p>
          <a:p>
            <a:endParaRPr lang="en-US" sz="2800" b="1" dirty="0">
              <a:solidFill>
                <a:srgbClr val="00AE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the relocation register is added to every address generated by a user process at the time the address is sent to memory.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program never sees the real physical addresses. The program can create a pointer to location 346.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when it is used as a memory address (in an indirect load or store, perhaps) is it relocated relative to the base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program deals with logical addresses. The memory-mapping hardware converts logical addresses into physical addresses.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Dynamic Loading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015" y="1790700"/>
            <a:ext cx="16669385" cy="651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It is necessary for the entire program and all data of a process to be in physical memory for the process to execute. The size of a process has thus been limited to the size of physical memory. 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To obtain better memory-space utilization, we can use dynamic loading</a:t>
            </a:r>
            <a:endParaRPr lang="en-US" sz="54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With dynamic loading, a routine is not loaded until it is called.  All routines are kept on disk in a </a:t>
            </a:r>
            <a:r>
              <a:rPr lang="en-US" sz="2800" dirty="0" err="1">
                <a:latin typeface="Times New Roman"/>
                <a:cs typeface="Times New Roman"/>
              </a:rPr>
              <a:t>relocatable</a:t>
            </a:r>
            <a:r>
              <a:rPr lang="en-US" sz="2800" dirty="0">
                <a:latin typeface="Times New Roman"/>
                <a:cs typeface="Times New Roman"/>
              </a:rPr>
              <a:t> load format.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main program is loaded into memory and is executed.  When a routine needs to call another routine, the calling routine first checks to see whether the other routine has been loaded.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If it has not, the </a:t>
            </a:r>
            <a:r>
              <a:rPr lang="en-US" sz="2800" dirty="0" err="1">
                <a:latin typeface="Times New Roman"/>
                <a:cs typeface="Times New Roman"/>
              </a:rPr>
              <a:t>relocatable</a:t>
            </a:r>
            <a:r>
              <a:rPr lang="en-US" sz="2800" dirty="0">
                <a:latin typeface="Times New Roman"/>
                <a:cs typeface="Times New Roman"/>
              </a:rPr>
              <a:t> linking loader is called to load the desired routine into memory and to update the program’s address tables to reflect this change.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Then control is passed to the newly loaded routine.</a:t>
            </a:r>
          </a:p>
        </p:txBody>
      </p:sp>
    </p:spTree>
    <p:extLst>
      <p:ext uri="{BB962C8B-B14F-4D97-AF65-F5344CB8AC3E}">
        <p14:creationId xmlns:p14="http://schemas.microsoft.com/office/powerpoint/2010/main" val="341655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Dynamic Loading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199" y="1790700"/>
            <a:ext cx="16212183" cy="716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advantage of dynamic loading is that a routine is loaded only when it is needed.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This method is particularly useful when large amounts of code are needed to handle infrequently occurring cases, such as error routines.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this case, although the total program size may be large, the portion that is used (and hence loaded) may be much smaller.</a:t>
            </a:r>
          </a:p>
          <a:p>
            <a:pPr lvl="1" algn="just">
              <a:lnSpc>
                <a:spcPct val="150000"/>
              </a:lnSpc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Dynamic loading does not require special support from the operating system.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It is the responsibility of the users to design their programs to take advantage of such a method</a:t>
            </a:r>
          </a:p>
        </p:txBody>
      </p:sp>
    </p:spTree>
    <p:extLst>
      <p:ext uri="{BB962C8B-B14F-4D97-AF65-F5344CB8AC3E}">
        <p14:creationId xmlns:p14="http://schemas.microsoft.com/office/powerpoint/2010/main" val="77655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r>
              <a:rPr lang="en-IN" dirty="0"/>
              <a:t>/9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latin typeface="Cambria"/>
                <a:cs typeface="Cambria"/>
              </a:rPr>
              <a:t>Dynamic Linking and Shared Libraries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6030" y="1790700"/>
            <a:ext cx="15203170" cy="716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Dynamically linked libraries are system libraries that are linked to user programs when the programs are run.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Linking postponed until execution time.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This feature is usually used with system libraries, such as language subroutine libraries.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Without this facility, each program on a system must include a copy of its language library in the executable image. </a:t>
            </a: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This requirement wastes both disk space and main memory</a:t>
            </a:r>
          </a:p>
        </p:txBody>
      </p:sp>
    </p:spTree>
    <p:extLst>
      <p:ext uri="{BB962C8B-B14F-4D97-AF65-F5344CB8AC3E}">
        <p14:creationId xmlns:p14="http://schemas.microsoft.com/office/powerpoint/2010/main" val="408305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975</Words>
  <Application>Microsoft Office PowerPoint</Application>
  <PresentationFormat>Custom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SNSCE 1</dc:title>
  <dc:creator>Summia Parveen</dc:creator>
  <cp:keywords>DADfiepP9uY,BADY-n7S0L8</cp:keywords>
  <cp:lastModifiedBy>Ashok</cp:lastModifiedBy>
  <cp:revision>646</cp:revision>
  <dcterms:created xsi:type="dcterms:W3CDTF">2019-07-13T10:09:30Z</dcterms:created>
  <dcterms:modified xsi:type="dcterms:W3CDTF">2023-06-16T08:57:43Z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2019-07-13T00:00:00Z</vt:filetime>
  </property>
  <property fmtid="{D5CDD505-2E9C-101B-9397-08002B2CF9AE}" pid="3" name="Creator">
    <vt:lpwstr>Canva</vt:lpwstr>
  </property>
  <property fmtid="{D5CDD505-2E9C-101B-9397-08002B2CF9AE}" pid="4" name="LastSaved">
    <vt:filetime>2019-07-13T00:00:00Z</vt:filetime>
  </property>
</Properties>
</file>