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307" r:id="rId2"/>
    <p:sldId id="309" r:id="rId3"/>
    <p:sldId id="310" r:id="rId4"/>
    <p:sldId id="311" r:id="rId5"/>
    <p:sldId id="312" r:id="rId6"/>
    <p:sldId id="313" r:id="rId7"/>
    <p:sldId id="314" r:id="rId8"/>
    <p:sldId id="315" r:id="rId9"/>
    <p:sldId id="317" r:id="rId10"/>
    <p:sldId id="318" r:id="rId11"/>
    <p:sldId id="319" r:id="rId12"/>
    <p:sldId id="320" r:id="rId13"/>
    <p:sldId id="294" r:id="rId14"/>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40">
          <p15:clr>
            <a:srgbClr val="A4A3A4"/>
          </p15:clr>
        </p15:guide>
        <p15:guide id="2" pos="57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50BD5"/>
    <a:srgbClr val="8B2FD7"/>
    <a:srgbClr val="00FF00"/>
    <a:srgbClr val="04CC04"/>
    <a:srgbClr val="DBE010"/>
    <a:srgbClr val="0505EB"/>
    <a:srgbClr val="FFCFB7"/>
    <a:srgbClr val="FFFC4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86441" autoAdjust="0"/>
  </p:normalViewPr>
  <p:slideViewPr>
    <p:cSldViewPr>
      <p:cViewPr varScale="1">
        <p:scale>
          <a:sx n="38" d="100"/>
          <a:sy n="38" d="100"/>
        </p:scale>
        <p:origin x="1176"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74"/>
    </p:cViewPr>
  </p:sorterViewPr>
  <p:notesViewPr>
    <p:cSldViewPr>
      <p:cViewPr varScale="1">
        <p:scale>
          <a:sx n="52" d="100"/>
          <a:sy n="52" d="100"/>
        </p:scale>
        <p:origin x="-840" y="-102"/>
      </p:cViewPr>
      <p:guideLst>
        <p:guide orient="horz" pos="3240"/>
        <p:guide pos="57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0358438" y="0"/>
            <a:ext cx="7924800" cy="514350"/>
          </a:xfrm>
          <a:prstGeom prst="rect">
            <a:avLst/>
          </a:prstGeom>
        </p:spPr>
        <p:txBody>
          <a:bodyPr vert="horz" lIns="91440" tIns="45720" rIns="91440" bIns="45720" rtlCol="0"/>
          <a:lstStyle>
            <a:lvl1pPr algn="r">
              <a:defRPr sz="1200"/>
            </a:lvl1pPr>
          </a:lstStyle>
          <a:p>
            <a:fld id="{EF9AA04C-0182-4D46-833D-0EDFE32E41CF}" type="datetimeFigureOut">
              <a:rPr lang="en-US" smtClean="0"/>
              <a:t>6/16/2023</a:t>
            </a:fld>
            <a:endParaRPr lang="en-US"/>
          </a:p>
        </p:txBody>
      </p:sp>
      <p:sp>
        <p:nvSpPr>
          <p:cNvPr id="4" name="Footer Placeholder 3"/>
          <p:cNvSpPr>
            <a:spLocks noGrp="1"/>
          </p:cNvSpPr>
          <p:nvPr>
            <p:ph type="ftr" sz="quarter" idx="2"/>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0358438" y="9771063"/>
            <a:ext cx="7924800" cy="514350"/>
          </a:xfrm>
          <a:prstGeom prst="rect">
            <a:avLst/>
          </a:prstGeom>
        </p:spPr>
        <p:txBody>
          <a:bodyPr vert="horz" lIns="91440" tIns="45720" rIns="91440" bIns="45720" rtlCol="0" anchor="b"/>
          <a:lstStyle>
            <a:lvl1pPr algn="r">
              <a:defRPr sz="1200"/>
            </a:lvl1pPr>
          </a:lstStyle>
          <a:p>
            <a:fld id="{EF2B65E6-5CAB-40C3-B26B-094A108C036F}" type="slidenum">
              <a:rPr lang="en-US" smtClean="0"/>
              <a:t>‹#›</a:t>
            </a:fld>
            <a:endParaRPr lang="en-US"/>
          </a:p>
        </p:txBody>
      </p:sp>
    </p:spTree>
    <p:extLst>
      <p:ext uri="{BB962C8B-B14F-4D97-AF65-F5344CB8AC3E}">
        <p14:creationId xmlns:p14="http://schemas.microsoft.com/office/powerpoint/2010/main" val="953643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773F865-C790-4032-917D-4047F16F30FA}" type="datetimeFigureOut">
              <a:rPr lang="en-IN" smtClean="0"/>
              <a:pPr/>
              <a:t>16-06-2023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89E48E5-550E-4738-A398-83C41B4D564F}" type="slidenum">
              <a:rPr lang="en-IN" smtClean="0"/>
              <a:pPr/>
              <a:t>‹#›</a:t>
            </a:fld>
            <a:endParaRPr lang="en-IN"/>
          </a:p>
        </p:txBody>
      </p:sp>
    </p:spTree>
    <p:extLst>
      <p:ext uri="{BB962C8B-B14F-4D97-AF65-F5344CB8AC3E}">
        <p14:creationId xmlns:p14="http://schemas.microsoft.com/office/powerpoint/2010/main" val="2826120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b="0" dirty="0"/>
          </a:p>
        </p:txBody>
      </p:sp>
      <p:sp>
        <p:nvSpPr>
          <p:cNvPr id="17" name="bk object 17"/>
          <p:cNvSpPr/>
          <p:nvPr/>
        </p:nvSpPr>
        <p:spPr>
          <a:xfrm>
            <a:off x="17864962" y="4643120"/>
            <a:ext cx="0" cy="3700779"/>
          </a:xfrm>
          <a:custGeom>
            <a:avLst/>
            <a:gdLst/>
            <a:ahLst/>
            <a:cxnLst/>
            <a:rect l="l" t="t" r="r" b="b"/>
            <a:pathLst>
              <a:path h="3700779">
                <a:moveTo>
                  <a:pt x="0" y="0"/>
                </a:moveTo>
                <a:lnTo>
                  <a:pt x="0" y="3700780"/>
                </a:lnTo>
              </a:path>
            </a:pathLst>
          </a:custGeom>
          <a:ln w="38100">
            <a:solidFill>
              <a:srgbClr val="1F1F1F"/>
            </a:solidFill>
          </a:ln>
        </p:spPr>
        <p:txBody>
          <a:bodyPr wrap="square" lIns="0" tIns="0" rIns="0" bIns="0" rtlCol="0"/>
          <a:lstStyle/>
          <a:p>
            <a:endParaRPr/>
          </a:p>
        </p:txBody>
      </p:sp>
      <p:sp>
        <p:nvSpPr>
          <p:cNvPr id="18" name="bk object 18"/>
          <p:cNvSpPr/>
          <p:nvPr/>
        </p:nvSpPr>
        <p:spPr>
          <a:xfrm>
            <a:off x="17617313" y="0"/>
            <a:ext cx="495300" cy="4643120"/>
          </a:xfrm>
          <a:custGeom>
            <a:avLst/>
            <a:gdLst/>
            <a:ahLst/>
            <a:cxnLst/>
            <a:rect l="l" t="t" r="r" b="b"/>
            <a:pathLst>
              <a:path w="495300" h="4643120">
                <a:moveTo>
                  <a:pt x="0" y="0"/>
                </a:moveTo>
                <a:lnTo>
                  <a:pt x="495298" y="0"/>
                </a:lnTo>
                <a:lnTo>
                  <a:pt x="495298" y="4643120"/>
                </a:lnTo>
                <a:lnTo>
                  <a:pt x="0" y="4643120"/>
                </a:lnTo>
                <a:lnTo>
                  <a:pt x="0" y="0"/>
                </a:lnTo>
                <a:close/>
              </a:path>
            </a:pathLst>
          </a:custGeom>
          <a:solidFill>
            <a:srgbClr val="FF4343"/>
          </a:solidFill>
        </p:spPr>
        <p:txBody>
          <a:bodyPr wrap="square" lIns="0" tIns="0" rIns="0" bIns="0" rtlCol="0"/>
          <a:lstStyle/>
          <a:p>
            <a:endParaRPr/>
          </a:p>
        </p:txBody>
      </p:sp>
      <p:sp>
        <p:nvSpPr>
          <p:cNvPr id="19" name="bk object 19"/>
          <p:cNvSpPr/>
          <p:nvPr/>
        </p:nvSpPr>
        <p:spPr>
          <a:xfrm>
            <a:off x="1028700" y="0"/>
            <a:ext cx="8115300" cy="6791325"/>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1028700" y="6886575"/>
            <a:ext cx="2676525" cy="3400424"/>
          </a:xfrm>
          <a:prstGeom prst="rect">
            <a:avLst/>
          </a:prstGeom>
          <a:blipFill>
            <a:blip r:embed="rId3" cstate="print"/>
            <a:stretch>
              <a:fillRect/>
            </a:stretch>
          </a:blipFill>
        </p:spPr>
        <p:txBody>
          <a:bodyPr wrap="square" lIns="0" tIns="0" rIns="0" bIns="0" rtlCol="0"/>
          <a:lstStyle/>
          <a:p>
            <a:pPr algn="l"/>
            <a:endParaRPr dirty="0"/>
          </a:p>
        </p:txBody>
      </p:sp>
      <p:sp>
        <p:nvSpPr>
          <p:cNvPr id="21" name="bk object 21"/>
          <p:cNvSpPr/>
          <p:nvPr/>
        </p:nvSpPr>
        <p:spPr>
          <a:xfrm>
            <a:off x="3800475" y="6886575"/>
            <a:ext cx="5343525" cy="3400424"/>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0" y="5057457"/>
            <a:ext cx="1915160" cy="2486025"/>
          </a:xfrm>
          <a:custGeom>
            <a:avLst/>
            <a:gdLst/>
            <a:ahLst/>
            <a:cxnLst/>
            <a:rect l="l" t="t" r="r" b="b"/>
            <a:pathLst>
              <a:path w="1915160" h="2486025">
                <a:moveTo>
                  <a:pt x="0" y="1046033"/>
                </a:moveTo>
                <a:lnTo>
                  <a:pt x="0" y="655175"/>
                </a:lnTo>
                <a:lnTo>
                  <a:pt x="655175" y="0"/>
                </a:lnTo>
                <a:lnTo>
                  <a:pt x="1046033" y="0"/>
                </a:lnTo>
                <a:lnTo>
                  <a:pt x="0" y="1046033"/>
                </a:lnTo>
                <a:close/>
              </a:path>
              <a:path w="1915160" h="2486025">
                <a:moveTo>
                  <a:pt x="0" y="2110190"/>
                </a:moveTo>
                <a:lnTo>
                  <a:pt x="0" y="1719332"/>
                </a:lnTo>
                <a:lnTo>
                  <a:pt x="1708973" y="10358"/>
                </a:lnTo>
                <a:lnTo>
                  <a:pt x="1754764" y="27088"/>
                </a:lnTo>
                <a:lnTo>
                  <a:pt x="1796316" y="51203"/>
                </a:lnTo>
                <a:lnTo>
                  <a:pt x="1832843" y="81917"/>
                </a:lnTo>
                <a:lnTo>
                  <a:pt x="1863557" y="118444"/>
                </a:lnTo>
                <a:lnTo>
                  <a:pt x="1887672" y="159996"/>
                </a:lnTo>
                <a:lnTo>
                  <a:pt x="1904402" y="205787"/>
                </a:lnTo>
                <a:lnTo>
                  <a:pt x="0" y="2110190"/>
                </a:lnTo>
                <a:close/>
              </a:path>
              <a:path w="1915160" h="2486025">
                <a:moveTo>
                  <a:pt x="688322" y="2486024"/>
                </a:moveTo>
                <a:lnTo>
                  <a:pt x="297463" y="2486024"/>
                </a:lnTo>
                <a:lnTo>
                  <a:pt x="1914761" y="868727"/>
                </a:lnTo>
                <a:lnTo>
                  <a:pt x="1914761" y="1259585"/>
                </a:lnTo>
                <a:lnTo>
                  <a:pt x="688322" y="2486024"/>
                </a:lnTo>
                <a:close/>
              </a:path>
              <a:path w="1915160" h="2486025">
                <a:moveTo>
                  <a:pt x="1638536" y="2486024"/>
                </a:moveTo>
                <a:lnTo>
                  <a:pt x="1361620" y="2486024"/>
                </a:lnTo>
                <a:lnTo>
                  <a:pt x="1914761" y="1932884"/>
                </a:lnTo>
                <a:lnTo>
                  <a:pt x="1914761" y="2209799"/>
                </a:lnTo>
                <a:lnTo>
                  <a:pt x="1909118" y="2265293"/>
                </a:lnTo>
                <a:lnTo>
                  <a:pt x="1892922" y="2317096"/>
                </a:lnTo>
                <a:lnTo>
                  <a:pt x="1867274" y="2364108"/>
                </a:lnTo>
                <a:lnTo>
                  <a:pt x="1833274" y="2405229"/>
                </a:lnTo>
                <a:lnTo>
                  <a:pt x="1792553" y="2438829"/>
                </a:lnTo>
                <a:lnTo>
                  <a:pt x="1745746" y="2464272"/>
                </a:lnTo>
                <a:lnTo>
                  <a:pt x="1694018" y="2480392"/>
                </a:lnTo>
                <a:lnTo>
                  <a:pt x="1638536" y="2486024"/>
                </a:lnTo>
                <a:close/>
              </a:path>
            </a:pathLst>
          </a:custGeom>
          <a:solidFill>
            <a:srgbClr val="FF4343"/>
          </a:solidFill>
        </p:spPr>
        <p:txBody>
          <a:bodyPr wrap="square" lIns="0" tIns="0" rIns="0" bIns="0" rtlCol="0"/>
          <a:lstStyle/>
          <a:p>
            <a:endParaRPr/>
          </a:p>
        </p:txBody>
      </p:sp>
      <p:sp>
        <p:nvSpPr>
          <p:cNvPr id="2" name="Holder 2"/>
          <p:cNvSpPr>
            <a:spLocks noGrp="1"/>
          </p:cNvSpPr>
          <p:nvPr>
            <p:ph type="ctrTitle"/>
          </p:nvPr>
        </p:nvSpPr>
        <p:spPr>
          <a:xfrm>
            <a:off x="2240280" y="3645782"/>
            <a:ext cx="13807439" cy="1051560"/>
          </a:xfrm>
          <a:prstGeom prst="rect">
            <a:avLst/>
          </a:prstGeom>
        </p:spPr>
        <p:txBody>
          <a:bodyPr wrap="square" lIns="0" tIns="0" rIns="0" bIns="0">
            <a:spAutoFit/>
          </a:bodyPr>
          <a:lstStyle>
            <a:lvl1pPr>
              <a:defRPr sz="3350" b="0" i="0">
                <a:solidFill>
                  <a:srgbClr val="1F1F1F"/>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a:solidFill>
                  <a:schemeClr val="tx1"/>
                </a:solidFill>
              </a:defRPr>
            </a:lvl1pPr>
          </a:lstStyle>
          <a:p>
            <a:r>
              <a:rPr lang="en-US"/>
              <a:t>19CS403 Contiguous Memory Allocation/ Ashok Kumar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defRPr>
            </a:lvl1pPr>
          </a:lstStyle>
          <a:p>
            <a:fld id="{548DF74C-45EB-4F6F-88EE-A61918872203}" type="datetime1">
              <a:rPr lang="en-AU" smtClean="0"/>
              <a:t>16/06/2023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defRPr>
            </a:lvl1pPr>
          </a:lstStyle>
          <a:p>
            <a:fld id="{B6F15528-21DE-4FAA-801E-634DDDAF4B2B}" type="slidenum">
              <a:rPr lang="en-IN" smtClean="0"/>
              <a:pPr/>
              <a:t>‹#›</a:t>
            </a:fld>
            <a:r>
              <a:rPr lang="en-IN" dirty="0"/>
              <a:t>/24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b="1">
                <a:solidFill>
                  <a:schemeClr val="tx1"/>
                </a:solidFill>
                <a:latin typeface="Cambria" pitchFamily="18" charset="0"/>
              </a:defRPr>
            </a:lvl1pPr>
          </a:lstStyle>
          <a:p>
            <a:r>
              <a:rPr lang="en-US"/>
              <a:t>19CS403 Contiguous Memory Allocation/ Ashok Kumar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latin typeface="Cambria" pitchFamily="18" charset="0"/>
              </a:defRPr>
            </a:lvl1pPr>
          </a:lstStyle>
          <a:p>
            <a:fld id="{D6D07490-9AB1-4F3F-A751-618DB5FDDA05}" type="datetime1">
              <a:rPr lang="en-AU" smtClean="0"/>
              <a:t>16/06/2023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latin typeface="Cambria" pitchFamily="18" charset="0"/>
              </a:defRPr>
            </a:lvl1pPr>
          </a:lstStyle>
          <a:p>
            <a:fld id="{B6F15528-21DE-4FAA-801E-634DDDAF4B2B}" type="slidenum">
              <a:rPr lang="en-IN" smtClean="0"/>
              <a:pPr/>
              <a:t>‹#›</a:t>
            </a:fld>
            <a:r>
              <a:rPr lang="en-IN" dirty="0"/>
              <a:t>/24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sz="half" idx="2"/>
          </p:nvPr>
        </p:nvSpPr>
        <p:spPr>
          <a:xfrm>
            <a:off x="25499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4" name="Holder 4"/>
          <p:cNvSpPr>
            <a:spLocks noGrp="1"/>
          </p:cNvSpPr>
          <p:nvPr>
            <p:ph sz="half" idx="3"/>
          </p:nvPr>
        </p:nvSpPr>
        <p:spPr>
          <a:xfrm>
            <a:off x="96365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19CS403 Contiguous Memory Allocation/ Ashok Kumar / IT /SNSCE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7A29439-17F2-4D04-9129-0404A4188606}" type="datetime1">
              <a:rPr lang="en-AU" smtClean="0"/>
              <a:t>16/06/2023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a:solidFill>
                <a:srgbClr val="0505EB"/>
              </a:solidFill>
            </a:endParaRPr>
          </a:p>
        </p:txBody>
      </p:sp>
      <p:sp>
        <p:nvSpPr>
          <p:cNvPr id="2" name="Holder 2"/>
          <p:cNvSpPr>
            <a:spLocks noGrp="1"/>
          </p:cNvSpPr>
          <p:nvPr>
            <p:ph type="title"/>
          </p:nvPr>
        </p:nvSpPr>
        <p:spPr>
          <a:xfrm>
            <a:off x="1757172" y="1668093"/>
            <a:ext cx="2907029" cy="1228725"/>
          </a:xfrm>
          <a:prstGeom prst="rect">
            <a:avLst/>
          </a:prstGeom>
        </p:spPr>
        <p:txBody>
          <a:bodyPr wrap="square" lIns="0" tIns="0" rIns="0" bIns="0">
            <a:spAutoFit/>
          </a:bodyPr>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a:xfrm>
            <a:off x="1416050" y="2849326"/>
            <a:ext cx="15455900" cy="258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a:prstGeom prst="rect">
            <a:avLst/>
          </a:prstGeom>
        </p:spPr>
        <p:txBody>
          <a:bodyPr wrap="square" lIns="0" tIns="0" rIns="0" bIns="0">
            <a:spAutoFit/>
          </a:bodyPr>
          <a:lstStyle>
            <a:lvl1pPr algn="ctr">
              <a:defRPr sz="2400" b="1">
                <a:solidFill>
                  <a:srgbClr val="0505EB"/>
                </a:solidFill>
                <a:latin typeface="Cambria" pitchFamily="18" charset="0"/>
              </a:defRPr>
            </a:lvl1pPr>
          </a:lstStyle>
          <a:p>
            <a:r>
              <a:rPr lang="en-US"/>
              <a:t>19CS403 Contiguous Memory Allocation/ Ashok Kumar / IT /SNSCE </a:t>
            </a:r>
            <a:endParaRPr lang="en-IN" dirty="0"/>
          </a:p>
        </p:txBody>
      </p:sp>
      <p:sp>
        <p:nvSpPr>
          <p:cNvPr id="5" name="Holder 5"/>
          <p:cNvSpPr>
            <a:spLocks noGrp="1"/>
          </p:cNvSpPr>
          <p:nvPr>
            <p:ph type="dt" sz="half" idx="6"/>
          </p:nvPr>
        </p:nvSpPr>
        <p:spPr>
          <a:xfrm>
            <a:off x="914400" y="9566910"/>
            <a:ext cx="4206240" cy="369332"/>
          </a:xfrm>
          <a:prstGeom prst="rect">
            <a:avLst/>
          </a:prstGeom>
        </p:spPr>
        <p:txBody>
          <a:bodyPr wrap="square" lIns="0" tIns="0" rIns="0" bIns="0">
            <a:spAutoFit/>
          </a:bodyPr>
          <a:lstStyle>
            <a:lvl1pPr algn="l">
              <a:defRPr sz="2400" b="1">
                <a:solidFill>
                  <a:srgbClr val="0505EB"/>
                </a:solidFill>
                <a:latin typeface="Cambria" pitchFamily="18" charset="0"/>
              </a:defRPr>
            </a:lvl1pPr>
          </a:lstStyle>
          <a:p>
            <a:fld id="{C4483D55-0DE2-452C-95B2-FDFE677F06AA}" type="datetime1">
              <a:rPr lang="en-AU" smtClean="0"/>
              <a:t>16/06/2023</a:t>
            </a:fld>
            <a:endParaRPr lang="en-US" dirty="0"/>
          </a:p>
        </p:txBody>
      </p:sp>
      <p:sp>
        <p:nvSpPr>
          <p:cNvPr id="6" name="Holder 6"/>
          <p:cNvSpPr>
            <a:spLocks noGrp="1"/>
          </p:cNvSpPr>
          <p:nvPr>
            <p:ph type="sldNum" sz="quarter" idx="7"/>
          </p:nvPr>
        </p:nvSpPr>
        <p:spPr>
          <a:xfrm>
            <a:off x="13167361" y="9566910"/>
            <a:ext cx="4206240" cy="369332"/>
          </a:xfrm>
          <a:prstGeom prst="rect">
            <a:avLst/>
          </a:prstGeom>
        </p:spPr>
        <p:txBody>
          <a:bodyPr wrap="square" lIns="0" tIns="0" rIns="0" bIns="0">
            <a:spAutoFit/>
          </a:bodyPr>
          <a:lstStyle>
            <a:lvl1pPr algn="r">
              <a:defRPr sz="2400" b="1">
                <a:solidFill>
                  <a:srgbClr val="0505EB"/>
                </a:solidFill>
              </a:defRPr>
            </a:lvl1pPr>
          </a:lstStyle>
          <a:p>
            <a:fld id="{B6F15528-21DE-4FAA-801E-634DDDAF4B2B}" type="slidenum">
              <a:rPr lang="en-IN" smtClean="0"/>
              <a:pPr/>
              <a:t>‹#›</a:t>
            </a:fld>
            <a:r>
              <a:rPr lang="en-IN" dirty="0"/>
              <a:t>/24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Contiguous Memory Allocation</a:t>
            </a:r>
            <a:endParaRPr lang="en-US" sz="4400" b="1" dirty="0">
              <a:latin typeface="Cambria"/>
              <a:cs typeface="Cambria"/>
            </a:endParaRPr>
          </a:p>
        </p:txBody>
      </p:sp>
      <p:sp>
        <p:nvSpPr>
          <p:cNvPr id="2" name="TextBox 1"/>
          <p:cNvSpPr txBox="1"/>
          <p:nvPr/>
        </p:nvSpPr>
        <p:spPr>
          <a:xfrm>
            <a:off x="1447800" y="1562100"/>
            <a:ext cx="15316200" cy="3288079"/>
          </a:xfrm>
          <a:prstGeom prst="rect">
            <a:avLst/>
          </a:prstGeom>
          <a:noFill/>
        </p:spPr>
        <p:txBody>
          <a:bodyPr wrap="square" rtlCol="0">
            <a:spAutoFit/>
          </a:bodyPr>
          <a:lstStyle/>
          <a:p>
            <a:pPr marL="800100" lvl="1" indent="-342900" algn="just">
              <a:lnSpc>
                <a:spcPct val="150000"/>
              </a:lnSpc>
              <a:buFont typeface="Arial"/>
              <a:buChar char="•"/>
            </a:pPr>
            <a:r>
              <a:rPr lang="en-US" sz="2800" dirty="0">
                <a:latin typeface="Cambria"/>
                <a:cs typeface="Cambria"/>
              </a:rPr>
              <a:t>The memory is usually divided into two partitions: one for the resident operating system and one for the user processes.</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Times New Roman"/>
                <a:cs typeface="Times New Roman"/>
              </a:rPr>
              <a:t>In contiguous memory allocation, each process is contained in a single section of memory that is contiguous to the section containing the next process.</a:t>
            </a:r>
          </a:p>
        </p:txBody>
      </p:sp>
    </p:spTree>
    <p:extLst>
      <p:ext uri="{BB962C8B-B14F-4D97-AF65-F5344CB8AC3E}">
        <p14:creationId xmlns:p14="http://schemas.microsoft.com/office/powerpoint/2010/main" val="333452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10</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07886"/>
          </a:xfrm>
          <a:prstGeom prst="rect">
            <a:avLst/>
          </a:prstGeom>
          <a:noFill/>
        </p:spPr>
        <p:txBody>
          <a:bodyPr wrap="square" rtlCol="0">
            <a:spAutoFit/>
          </a:bodyPr>
          <a:lstStyle/>
          <a:p>
            <a:pPr algn="ctr"/>
            <a:r>
              <a:rPr lang="en-US" sz="4000" dirty="0">
                <a:latin typeface="Cambria" pitchFamily="18" charset="0"/>
                <a:sym typeface="Cambria"/>
              </a:rPr>
              <a:t>Fragmentation</a:t>
            </a:r>
            <a:endParaRPr lang="en-US" sz="4000" b="1" dirty="0">
              <a:latin typeface="Cambria"/>
              <a:cs typeface="Cambria"/>
            </a:endParaRPr>
          </a:p>
        </p:txBody>
      </p:sp>
      <p:sp>
        <p:nvSpPr>
          <p:cNvPr id="2" name="TextBox 1"/>
          <p:cNvSpPr txBox="1"/>
          <p:nvPr/>
        </p:nvSpPr>
        <p:spPr>
          <a:xfrm>
            <a:off x="1371600" y="1638300"/>
            <a:ext cx="15544800" cy="7812394"/>
          </a:xfrm>
          <a:prstGeom prst="rect">
            <a:avLst/>
          </a:prstGeom>
          <a:noFill/>
        </p:spPr>
        <p:txBody>
          <a:bodyPr wrap="square" rtlCol="0">
            <a:spAutoFit/>
          </a:bodyPr>
          <a:lstStyle/>
          <a:p>
            <a:pPr lvl="1" algn="just">
              <a:lnSpc>
                <a:spcPct val="150000"/>
              </a:lnSpc>
            </a:pPr>
            <a:r>
              <a:rPr lang="en-US" sz="2800" b="1" dirty="0">
                <a:latin typeface="Cambria"/>
                <a:cs typeface="Cambria"/>
              </a:rPr>
              <a:t>External Fragmentation</a:t>
            </a:r>
          </a:p>
          <a:p>
            <a:pPr marL="914400" lvl="1" indent="-457200" algn="just">
              <a:lnSpc>
                <a:spcPct val="150000"/>
              </a:lnSpc>
              <a:buFont typeface="Arial"/>
              <a:buChar char="•"/>
            </a:pPr>
            <a:r>
              <a:rPr lang="en-US" sz="2800" dirty="0">
                <a:latin typeface="Cambria"/>
                <a:cs typeface="Cambria"/>
              </a:rPr>
              <a:t>Both the first-fit and best-fit strategies for memory allocation suffer from </a:t>
            </a:r>
            <a:r>
              <a:rPr lang="en-US" sz="2800" b="1" dirty="0">
                <a:latin typeface="Cambria"/>
                <a:cs typeface="Cambria"/>
              </a:rPr>
              <a:t>external fragmentation. </a:t>
            </a:r>
          </a:p>
          <a:p>
            <a:pPr marL="914400" lvl="1" indent="-457200" algn="just">
              <a:lnSpc>
                <a:spcPct val="150000"/>
              </a:lnSpc>
              <a:buFont typeface="Arial"/>
              <a:buChar char="•"/>
            </a:pPr>
            <a:r>
              <a:rPr lang="en-US" sz="2800" dirty="0">
                <a:latin typeface="Cambria"/>
                <a:cs typeface="Cambria"/>
              </a:rPr>
              <a:t>As processes are loaded and removed from memory, the free memory space is broken into little pieces. </a:t>
            </a:r>
          </a:p>
          <a:p>
            <a:pPr marL="914400" lvl="1" indent="-457200" algn="just">
              <a:lnSpc>
                <a:spcPct val="150000"/>
              </a:lnSpc>
              <a:buFont typeface="Arial"/>
              <a:buChar char="•"/>
            </a:pPr>
            <a:r>
              <a:rPr lang="en-US" sz="2800" dirty="0">
                <a:latin typeface="Cambria"/>
                <a:cs typeface="Cambria"/>
              </a:rPr>
              <a:t>External fragmentation exists when there is enough total memory space to satisfy a request but the available spaces are not contiguous: storage is fragmented into a large number of small holes.</a:t>
            </a:r>
          </a:p>
          <a:p>
            <a:pPr marL="914400" lvl="1" indent="-457200" algn="just">
              <a:lnSpc>
                <a:spcPct val="150000"/>
              </a:lnSpc>
              <a:buFont typeface="Arial"/>
              <a:buChar char="•"/>
            </a:pPr>
            <a:r>
              <a:rPr lang="en-US" sz="2800" dirty="0">
                <a:latin typeface="Times New Roman"/>
                <a:cs typeface="Times New Roman"/>
              </a:rPr>
              <a:t>This fragmentation problem can be severe. In the worst case, we could have a block of free (or wasted) memory between every two processes. </a:t>
            </a:r>
          </a:p>
          <a:p>
            <a:pPr marL="914400" lvl="1" indent="-457200" algn="just">
              <a:lnSpc>
                <a:spcPct val="150000"/>
              </a:lnSpc>
              <a:buFont typeface="Arial"/>
              <a:buChar char="•"/>
            </a:pPr>
            <a:r>
              <a:rPr lang="en-US" sz="2800" dirty="0">
                <a:latin typeface="Times New Roman"/>
                <a:cs typeface="Times New Roman"/>
              </a:rPr>
              <a:t>If all these small pieces of memory were in one big free block instead, we might be able to run several more processes.</a:t>
            </a:r>
          </a:p>
        </p:txBody>
      </p:sp>
    </p:spTree>
    <p:extLst>
      <p:ext uri="{BB962C8B-B14F-4D97-AF65-F5344CB8AC3E}">
        <p14:creationId xmlns:p14="http://schemas.microsoft.com/office/powerpoint/2010/main" val="66376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11</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07886"/>
          </a:xfrm>
          <a:prstGeom prst="rect">
            <a:avLst/>
          </a:prstGeom>
          <a:noFill/>
        </p:spPr>
        <p:txBody>
          <a:bodyPr wrap="square" rtlCol="0">
            <a:spAutoFit/>
          </a:bodyPr>
          <a:lstStyle/>
          <a:p>
            <a:pPr algn="ctr"/>
            <a:r>
              <a:rPr lang="en-US" sz="4000" dirty="0">
                <a:latin typeface="Cambria" pitchFamily="18" charset="0"/>
                <a:sym typeface="Cambria"/>
              </a:rPr>
              <a:t>Fragmentation</a:t>
            </a:r>
            <a:endParaRPr lang="en-US" sz="4000" b="1" dirty="0">
              <a:latin typeface="Cambria"/>
              <a:cs typeface="Cambria"/>
            </a:endParaRPr>
          </a:p>
        </p:txBody>
      </p:sp>
      <p:sp>
        <p:nvSpPr>
          <p:cNvPr id="2" name="TextBox 1"/>
          <p:cNvSpPr txBox="1"/>
          <p:nvPr/>
        </p:nvSpPr>
        <p:spPr>
          <a:xfrm>
            <a:off x="1371600" y="1638300"/>
            <a:ext cx="15544800" cy="7166063"/>
          </a:xfrm>
          <a:prstGeom prst="rect">
            <a:avLst/>
          </a:prstGeom>
          <a:noFill/>
        </p:spPr>
        <p:txBody>
          <a:bodyPr wrap="square" rtlCol="0">
            <a:spAutoFit/>
          </a:bodyPr>
          <a:lstStyle/>
          <a:p>
            <a:pPr lvl="1" algn="just">
              <a:lnSpc>
                <a:spcPct val="150000"/>
              </a:lnSpc>
            </a:pPr>
            <a:r>
              <a:rPr lang="en-US" sz="2800" b="1" dirty="0">
                <a:latin typeface="Cambria"/>
                <a:cs typeface="Cambria"/>
              </a:rPr>
              <a:t>Internal Fragmentation</a:t>
            </a:r>
          </a:p>
          <a:p>
            <a:pPr marL="914400" lvl="1" indent="-457200" algn="just">
              <a:lnSpc>
                <a:spcPct val="150000"/>
              </a:lnSpc>
              <a:buFont typeface="Arial"/>
              <a:buChar char="•"/>
            </a:pPr>
            <a:r>
              <a:rPr lang="en-US" sz="2800" dirty="0">
                <a:latin typeface="Cambria"/>
                <a:cs typeface="Cambria"/>
              </a:rPr>
              <a:t>Consider a multiple-partition allocation scheme with a hole of 18,464 bytes. Suppose that the next process requests 18,462 bytes. </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Cambria"/>
                <a:cs typeface="Cambria"/>
              </a:rPr>
              <a:t>If we allocate exactly the requested block, we are left with a hole of 2 bytes.</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Times New Roman"/>
                <a:cs typeface="Times New Roman"/>
              </a:rPr>
              <a:t>With this approach, the memory allocated to a process may be slightly larger than the requested memory. </a:t>
            </a:r>
          </a:p>
          <a:p>
            <a:pPr marL="914400" lvl="1" indent="-457200" algn="just">
              <a:lnSpc>
                <a:spcPct val="150000"/>
              </a:lnSpc>
              <a:buFont typeface="Arial"/>
              <a:buChar char="•"/>
            </a:pPr>
            <a:endParaRPr lang="en-US" sz="2800" dirty="0">
              <a:latin typeface="Times New Roman"/>
              <a:cs typeface="Times New Roman"/>
            </a:endParaRPr>
          </a:p>
          <a:p>
            <a:pPr marL="914400" lvl="1" indent="-457200" algn="just">
              <a:lnSpc>
                <a:spcPct val="150000"/>
              </a:lnSpc>
              <a:buFont typeface="Arial"/>
              <a:buChar char="•"/>
            </a:pPr>
            <a:r>
              <a:rPr lang="en-US" sz="2800" dirty="0">
                <a:latin typeface="Times New Roman"/>
                <a:cs typeface="Times New Roman"/>
              </a:rPr>
              <a:t>The difference between these two numbers is internal fragmentation—unused memory that is internal to a partition</a:t>
            </a:r>
          </a:p>
        </p:txBody>
      </p:sp>
    </p:spTree>
    <p:extLst>
      <p:ext uri="{BB962C8B-B14F-4D97-AF65-F5344CB8AC3E}">
        <p14:creationId xmlns:p14="http://schemas.microsoft.com/office/powerpoint/2010/main" val="241169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12</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07886"/>
          </a:xfrm>
          <a:prstGeom prst="rect">
            <a:avLst/>
          </a:prstGeom>
          <a:noFill/>
        </p:spPr>
        <p:txBody>
          <a:bodyPr wrap="square" rtlCol="0">
            <a:spAutoFit/>
          </a:bodyPr>
          <a:lstStyle/>
          <a:p>
            <a:pPr algn="ctr"/>
            <a:r>
              <a:rPr lang="en-US" sz="4000" dirty="0">
                <a:latin typeface="Cambria" pitchFamily="18" charset="0"/>
                <a:sym typeface="Cambria"/>
              </a:rPr>
              <a:t>Fragmentation</a:t>
            </a:r>
            <a:endParaRPr lang="en-US" sz="4000" b="1" dirty="0">
              <a:latin typeface="Cambria"/>
              <a:cs typeface="Cambria"/>
            </a:endParaRPr>
          </a:p>
        </p:txBody>
      </p:sp>
      <p:sp>
        <p:nvSpPr>
          <p:cNvPr id="2" name="TextBox 1"/>
          <p:cNvSpPr txBox="1"/>
          <p:nvPr/>
        </p:nvSpPr>
        <p:spPr>
          <a:xfrm>
            <a:off x="1371600" y="1638300"/>
            <a:ext cx="15544800" cy="7812394"/>
          </a:xfrm>
          <a:prstGeom prst="rect">
            <a:avLst/>
          </a:prstGeom>
          <a:noFill/>
        </p:spPr>
        <p:txBody>
          <a:bodyPr wrap="square" rtlCol="0">
            <a:spAutoFit/>
          </a:bodyPr>
          <a:lstStyle/>
          <a:p>
            <a:pPr marL="914400" lvl="1" indent="-457200" algn="just">
              <a:lnSpc>
                <a:spcPct val="150000"/>
              </a:lnSpc>
              <a:buFont typeface="Arial"/>
              <a:buChar char="•"/>
            </a:pPr>
            <a:r>
              <a:rPr lang="en-US" sz="2800" dirty="0">
                <a:latin typeface="Cambria"/>
                <a:cs typeface="Cambria"/>
              </a:rPr>
              <a:t>One solution to the problem of external fragmentation is </a:t>
            </a:r>
            <a:r>
              <a:rPr lang="en-US" sz="2800" b="1" dirty="0">
                <a:latin typeface="Cambria"/>
                <a:cs typeface="Cambria"/>
              </a:rPr>
              <a:t>compaction. </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Cambria"/>
                <a:cs typeface="Cambria"/>
              </a:rPr>
              <a:t>The goal is to shuffle the memory contents so as to place all free memory together in one large block.</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Times New Roman"/>
                <a:cs typeface="Times New Roman"/>
              </a:rPr>
              <a:t>If relocation is static and is done at assembly or load time, compaction cannot be done. </a:t>
            </a:r>
          </a:p>
          <a:p>
            <a:pPr marL="914400" lvl="1" indent="-457200" algn="just">
              <a:lnSpc>
                <a:spcPct val="150000"/>
              </a:lnSpc>
              <a:buFont typeface="Arial"/>
              <a:buChar char="•"/>
            </a:pPr>
            <a:endParaRPr lang="en-US" sz="2800" dirty="0">
              <a:latin typeface="Times New Roman"/>
              <a:cs typeface="Times New Roman"/>
            </a:endParaRPr>
          </a:p>
          <a:p>
            <a:pPr marL="914400" lvl="1" indent="-457200" algn="just">
              <a:lnSpc>
                <a:spcPct val="150000"/>
              </a:lnSpc>
              <a:buFont typeface="Arial"/>
              <a:buChar char="•"/>
            </a:pPr>
            <a:r>
              <a:rPr lang="en-US" sz="2800" dirty="0">
                <a:latin typeface="Times New Roman"/>
                <a:cs typeface="Times New Roman"/>
              </a:rPr>
              <a:t>It is possible only if relocation is dynamic and is done at execution time.</a:t>
            </a:r>
          </a:p>
          <a:p>
            <a:pPr marL="914400" lvl="1" indent="-457200" algn="just">
              <a:lnSpc>
                <a:spcPct val="150000"/>
              </a:lnSpc>
              <a:buFont typeface="Arial"/>
              <a:buChar char="•"/>
            </a:pPr>
            <a:endParaRPr lang="en-US" sz="2800" dirty="0">
              <a:latin typeface="Times New Roman"/>
              <a:cs typeface="Times New Roman"/>
            </a:endParaRPr>
          </a:p>
          <a:p>
            <a:pPr marL="914400" lvl="1" indent="-457200" algn="just">
              <a:lnSpc>
                <a:spcPct val="150000"/>
              </a:lnSpc>
              <a:buFont typeface="Arial"/>
              <a:buChar char="•"/>
            </a:pPr>
            <a:r>
              <a:rPr lang="en-US" sz="2800" dirty="0">
                <a:latin typeface="Times New Roman"/>
                <a:cs typeface="Times New Roman"/>
              </a:rPr>
              <a:t>The simplest compaction algorithm is to move all processes toward one end of memory; all holes move in the other direction, producing one large hole of available memory. </a:t>
            </a:r>
          </a:p>
          <a:p>
            <a:pPr marL="914400" lvl="1" indent="-457200" algn="just">
              <a:lnSpc>
                <a:spcPct val="150000"/>
              </a:lnSpc>
              <a:buFont typeface="Arial"/>
              <a:buChar char="•"/>
            </a:pPr>
            <a:r>
              <a:rPr lang="en-US" sz="2800" dirty="0">
                <a:latin typeface="Times New Roman"/>
                <a:cs typeface="Times New Roman"/>
              </a:rPr>
              <a:t>This scheme can be expensive.</a:t>
            </a:r>
          </a:p>
        </p:txBody>
      </p:sp>
    </p:spTree>
    <p:extLst>
      <p:ext uri="{BB962C8B-B14F-4D97-AF65-F5344CB8AC3E}">
        <p14:creationId xmlns:p14="http://schemas.microsoft.com/office/powerpoint/2010/main" val="89892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619096" y="8157223"/>
            <a:ext cx="2668905" cy="2129790"/>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35399" y="0"/>
            <a:ext cx="1771505" cy="1046347"/>
          </a:xfrm>
          <a:prstGeom prst="rect">
            <a:avLst/>
          </a:prstGeom>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90" y="-8283"/>
            <a:ext cx="1261328" cy="1341783"/>
          </a:xfrm>
          <a:prstGeom prst="rect">
            <a:avLst/>
          </a:prstGeom>
        </p:spPr>
      </p:pic>
      <p:sp>
        <p:nvSpPr>
          <p:cNvPr id="34" name="Slide Number Placeholder 33"/>
          <p:cNvSpPr>
            <a:spLocks noGrp="1"/>
          </p:cNvSpPr>
          <p:nvPr>
            <p:ph type="sldNum" sz="quarter" idx="7"/>
          </p:nvPr>
        </p:nvSpPr>
        <p:spPr/>
        <p:txBody>
          <a:bodyPr/>
          <a:lstStyle/>
          <a:p>
            <a:fld id="{B6F15528-21DE-4FAA-801E-634DDDAF4B2B}" type="slidenum">
              <a:rPr lang="en-IN" smtClean="0"/>
              <a:pPr/>
              <a:t>13</a:t>
            </a:fld>
            <a:r>
              <a:rPr lang="en-IN" dirty="0"/>
              <a:t>/ 15</a:t>
            </a:r>
          </a:p>
        </p:txBody>
      </p:sp>
      <p:pic>
        <p:nvPicPr>
          <p:cNvPr id="6" name="Picture 5"/>
          <p:cNvPicPr>
            <a:picLocks noChangeAspect="1"/>
          </p:cNvPicPr>
          <p:nvPr/>
        </p:nvPicPr>
        <p:blipFill>
          <a:blip r:embed="rId4"/>
          <a:stretch>
            <a:fillRect/>
          </a:stretch>
        </p:blipFill>
        <p:spPr>
          <a:xfrm>
            <a:off x="7251700" y="4064000"/>
            <a:ext cx="3771900" cy="2159000"/>
          </a:xfrm>
          <a:prstGeom prst="rect">
            <a:avLst/>
          </a:prstGeom>
        </p:spPr>
      </p:pic>
      <p:pic>
        <p:nvPicPr>
          <p:cNvPr id="8" name="Picture 7"/>
          <p:cNvPicPr>
            <a:picLocks noChangeAspect="1"/>
          </p:cNvPicPr>
          <p:nvPr/>
        </p:nvPicPr>
        <p:blipFill>
          <a:blip r:embed="rId4"/>
          <a:stretch>
            <a:fillRect/>
          </a:stretch>
        </p:blipFill>
        <p:spPr>
          <a:xfrm>
            <a:off x="7251700" y="4064000"/>
            <a:ext cx="3771900" cy="2159000"/>
          </a:xfrm>
          <a:prstGeom prst="rect">
            <a:avLst/>
          </a:prstGeom>
        </p:spPr>
      </p:pic>
      <p:pic>
        <p:nvPicPr>
          <p:cNvPr id="9" name="Picture 8"/>
          <p:cNvPicPr>
            <a:picLocks noChangeAspect="1"/>
          </p:cNvPicPr>
          <p:nvPr/>
        </p:nvPicPr>
        <p:blipFill>
          <a:blip r:embed="rId4"/>
          <a:stretch>
            <a:fillRect/>
          </a:stretch>
        </p:blipFill>
        <p:spPr>
          <a:xfrm>
            <a:off x="7251700" y="4064000"/>
            <a:ext cx="3771900" cy="2159000"/>
          </a:xfrm>
          <a:prstGeom prst="rect">
            <a:avLst/>
          </a:prstGeom>
        </p:spPr>
      </p:pic>
      <p:sp>
        <p:nvSpPr>
          <p:cNvPr id="2" name="TextBox 1"/>
          <p:cNvSpPr txBox="1"/>
          <p:nvPr/>
        </p:nvSpPr>
        <p:spPr>
          <a:xfrm>
            <a:off x="2590800" y="4381500"/>
            <a:ext cx="12573000" cy="769441"/>
          </a:xfrm>
          <a:prstGeom prst="rect">
            <a:avLst/>
          </a:prstGeom>
          <a:noFill/>
        </p:spPr>
        <p:txBody>
          <a:bodyPr wrap="square" rtlCol="0">
            <a:spAutoFit/>
          </a:bodyPr>
          <a:lstStyle/>
          <a:p>
            <a:pPr algn="ctr"/>
            <a:r>
              <a:rPr lang="en-US" sz="4400" b="1" dirty="0">
                <a:latin typeface="Cambria"/>
                <a:cs typeface="Cambria"/>
              </a:rPr>
              <a:t>THANK YOU</a:t>
            </a:r>
          </a:p>
        </p:txBody>
      </p:sp>
    </p:spTree>
    <p:extLst>
      <p:ext uri="{BB962C8B-B14F-4D97-AF65-F5344CB8AC3E}">
        <p14:creationId xmlns:p14="http://schemas.microsoft.com/office/powerpoint/2010/main" val="3485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2</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Contiguous Memory Allocation</a:t>
            </a:r>
            <a:endParaRPr lang="en-US" sz="4400" b="1" dirty="0">
              <a:latin typeface="Cambria"/>
              <a:cs typeface="Cambria"/>
            </a:endParaRPr>
          </a:p>
        </p:txBody>
      </p:sp>
      <p:sp>
        <p:nvSpPr>
          <p:cNvPr id="2" name="TextBox 1"/>
          <p:cNvSpPr txBox="1"/>
          <p:nvPr/>
        </p:nvSpPr>
        <p:spPr>
          <a:xfrm>
            <a:off x="1219200" y="1333500"/>
            <a:ext cx="11506200" cy="4580741"/>
          </a:xfrm>
          <a:prstGeom prst="rect">
            <a:avLst/>
          </a:prstGeom>
          <a:noFill/>
        </p:spPr>
        <p:txBody>
          <a:bodyPr wrap="square" rtlCol="0">
            <a:spAutoFit/>
          </a:bodyPr>
          <a:lstStyle/>
          <a:p>
            <a:pPr lvl="1" algn="just">
              <a:lnSpc>
                <a:spcPct val="150000"/>
              </a:lnSpc>
            </a:pPr>
            <a:r>
              <a:rPr lang="en-US" sz="2800" b="1" dirty="0">
                <a:latin typeface="Cambria"/>
                <a:cs typeface="Cambria"/>
              </a:rPr>
              <a:t>Single-partition allocation</a:t>
            </a:r>
          </a:p>
          <a:p>
            <a:pPr marL="800100" lvl="1" indent="-342900" algn="just">
              <a:lnSpc>
                <a:spcPct val="150000"/>
              </a:lnSpc>
              <a:buFont typeface="Arial"/>
              <a:buChar char="•"/>
            </a:pPr>
            <a:r>
              <a:rPr lang="en-US" sz="2800" dirty="0">
                <a:latin typeface="Cambria"/>
                <a:cs typeface="Cambria"/>
              </a:rPr>
              <a:t>Relocation-register scheme used to protect user processes from each other, and from changing operating-system code and data.</a:t>
            </a:r>
          </a:p>
          <a:p>
            <a:pPr marL="800100" lvl="1" indent="-342900" algn="just">
              <a:lnSpc>
                <a:spcPct val="150000"/>
              </a:lnSpc>
              <a:buFont typeface="Arial"/>
              <a:buChar char="•"/>
            </a:pPr>
            <a:endParaRPr lang="en-US" sz="2800" dirty="0">
              <a:latin typeface="Cambria"/>
              <a:cs typeface="Cambria"/>
            </a:endParaRPr>
          </a:p>
          <a:p>
            <a:pPr marL="800100" lvl="1" indent="-342900" algn="just">
              <a:lnSpc>
                <a:spcPct val="150000"/>
              </a:lnSpc>
              <a:buFont typeface="Arial"/>
              <a:buChar char="•"/>
            </a:pPr>
            <a:r>
              <a:rPr lang="en-US" sz="2800" dirty="0">
                <a:latin typeface="Cambria"/>
                <a:cs typeface="Cambria"/>
              </a:rPr>
              <a:t>Relocation register contains value of smallest physical address; limit register contains range of logical addresses – each logical address must be less than the limit register. </a:t>
            </a:r>
          </a:p>
        </p:txBody>
      </p:sp>
      <p:pic>
        <p:nvPicPr>
          <p:cNvPr id="7" name="Picture 6" descr="Screen Shot 2021-03-02 at 6.02.4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7800" y="2628900"/>
            <a:ext cx="4876800" cy="5486400"/>
          </a:xfrm>
          <a:prstGeom prst="rect">
            <a:avLst/>
          </a:prstGeom>
        </p:spPr>
      </p:pic>
      <p:pic>
        <p:nvPicPr>
          <p:cNvPr id="8" name="Picture 7" descr="Screen Shot 2021-03-02 at 6.15.3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199" y="5905500"/>
            <a:ext cx="7634941" cy="3556000"/>
          </a:xfrm>
          <a:prstGeom prst="rect">
            <a:avLst/>
          </a:prstGeom>
        </p:spPr>
      </p:pic>
    </p:spTree>
    <p:extLst>
      <p:ext uri="{BB962C8B-B14F-4D97-AF65-F5344CB8AC3E}">
        <p14:creationId xmlns:p14="http://schemas.microsoft.com/office/powerpoint/2010/main" val="371005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3</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Contiguous Memory Allocation</a:t>
            </a:r>
            <a:endParaRPr lang="en-US" sz="4400" b="1" dirty="0">
              <a:latin typeface="Cambria"/>
              <a:cs typeface="Cambria"/>
            </a:endParaRPr>
          </a:p>
        </p:txBody>
      </p:sp>
      <p:sp>
        <p:nvSpPr>
          <p:cNvPr id="2" name="TextBox 1"/>
          <p:cNvSpPr txBox="1"/>
          <p:nvPr/>
        </p:nvSpPr>
        <p:spPr>
          <a:xfrm>
            <a:off x="1371600" y="1638300"/>
            <a:ext cx="14478000" cy="7812394"/>
          </a:xfrm>
          <a:prstGeom prst="rect">
            <a:avLst/>
          </a:prstGeom>
          <a:noFill/>
        </p:spPr>
        <p:txBody>
          <a:bodyPr wrap="square" rtlCol="0">
            <a:spAutoFit/>
          </a:bodyPr>
          <a:lstStyle/>
          <a:p>
            <a:pPr lvl="1" algn="just">
              <a:lnSpc>
                <a:spcPct val="150000"/>
              </a:lnSpc>
            </a:pPr>
            <a:r>
              <a:rPr lang="en-US" sz="2800" b="1" dirty="0">
                <a:latin typeface="Cambria"/>
                <a:cs typeface="Cambria"/>
              </a:rPr>
              <a:t>Fixed Partition</a:t>
            </a:r>
          </a:p>
          <a:p>
            <a:pPr marL="914400" lvl="1" indent="-457200" algn="just">
              <a:lnSpc>
                <a:spcPct val="150000"/>
              </a:lnSpc>
              <a:buFont typeface="Arial"/>
              <a:buChar char="•"/>
            </a:pPr>
            <a:r>
              <a:rPr lang="en-US" sz="2800" dirty="0">
                <a:latin typeface="Cambria"/>
                <a:cs typeface="Cambria"/>
              </a:rPr>
              <a:t>One of the simplest methods for allocating memory is to divide memory into several fixed-sized partitions. </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Cambria"/>
                <a:cs typeface="Cambria"/>
              </a:rPr>
              <a:t>Each partition may contain exactly one process.</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Times New Roman"/>
                <a:cs typeface="Times New Roman"/>
              </a:rPr>
              <a:t>Thus, the degree of multiprogramming is bound by the number of partitions.</a:t>
            </a:r>
          </a:p>
          <a:p>
            <a:pPr marL="914400" lvl="1" indent="-457200" algn="just">
              <a:lnSpc>
                <a:spcPct val="150000"/>
              </a:lnSpc>
              <a:buFont typeface="Arial"/>
              <a:buChar char="•"/>
            </a:pPr>
            <a:endParaRPr lang="en-US" sz="2800" dirty="0">
              <a:latin typeface="Times New Roman"/>
              <a:cs typeface="Times New Roman"/>
            </a:endParaRPr>
          </a:p>
          <a:p>
            <a:pPr marL="914400" lvl="1" indent="-457200" algn="just">
              <a:lnSpc>
                <a:spcPct val="150000"/>
              </a:lnSpc>
              <a:buFont typeface="Arial"/>
              <a:buChar char="•"/>
            </a:pPr>
            <a:r>
              <a:rPr lang="en-US" sz="2800" dirty="0">
                <a:latin typeface="Times New Roman"/>
                <a:cs typeface="Times New Roman"/>
              </a:rPr>
              <a:t>In this </a:t>
            </a:r>
            <a:r>
              <a:rPr lang="en-US" sz="2800" b="1" i="1" dirty="0">
                <a:latin typeface="Times New Roman"/>
                <a:cs typeface="Times New Roman"/>
              </a:rPr>
              <a:t>multiple partition method</a:t>
            </a:r>
            <a:r>
              <a:rPr lang="en-US" sz="2800" dirty="0">
                <a:latin typeface="Times New Roman"/>
                <a:cs typeface="Times New Roman"/>
              </a:rPr>
              <a:t>, when a partition is free, a process is selected from the input queue and is loaded into the free partition. </a:t>
            </a:r>
          </a:p>
          <a:p>
            <a:pPr marL="914400" lvl="1" indent="-457200" algn="just">
              <a:lnSpc>
                <a:spcPct val="150000"/>
              </a:lnSpc>
              <a:buFont typeface="Arial"/>
              <a:buChar char="•"/>
            </a:pPr>
            <a:endParaRPr lang="en-US" sz="2800" dirty="0">
              <a:latin typeface="Times New Roman"/>
              <a:cs typeface="Times New Roman"/>
            </a:endParaRPr>
          </a:p>
          <a:p>
            <a:pPr marL="914400" lvl="1" indent="-457200" algn="just">
              <a:lnSpc>
                <a:spcPct val="150000"/>
              </a:lnSpc>
              <a:buFont typeface="Arial"/>
              <a:buChar char="•"/>
            </a:pPr>
            <a:r>
              <a:rPr lang="en-US" sz="2800" dirty="0">
                <a:latin typeface="Times New Roman"/>
                <a:cs typeface="Times New Roman"/>
              </a:rPr>
              <a:t>When the process terminates, the partition becomes available for another process</a:t>
            </a:r>
          </a:p>
        </p:txBody>
      </p:sp>
    </p:spTree>
    <p:extLst>
      <p:ext uri="{BB962C8B-B14F-4D97-AF65-F5344CB8AC3E}">
        <p14:creationId xmlns:p14="http://schemas.microsoft.com/office/powerpoint/2010/main" val="165190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4</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Contiguous Memory Allocation</a:t>
            </a:r>
            <a:endParaRPr lang="en-US" sz="4400" b="1" dirty="0">
              <a:latin typeface="Cambria"/>
              <a:cs typeface="Cambria"/>
            </a:endParaRPr>
          </a:p>
        </p:txBody>
      </p:sp>
      <p:sp>
        <p:nvSpPr>
          <p:cNvPr id="2" name="TextBox 1"/>
          <p:cNvSpPr txBox="1"/>
          <p:nvPr/>
        </p:nvSpPr>
        <p:spPr>
          <a:xfrm>
            <a:off x="1371600" y="1638300"/>
            <a:ext cx="14478000" cy="5227071"/>
          </a:xfrm>
          <a:prstGeom prst="rect">
            <a:avLst/>
          </a:prstGeom>
          <a:noFill/>
        </p:spPr>
        <p:txBody>
          <a:bodyPr wrap="square" rtlCol="0">
            <a:spAutoFit/>
          </a:bodyPr>
          <a:lstStyle/>
          <a:p>
            <a:pPr lvl="1" algn="just">
              <a:lnSpc>
                <a:spcPct val="150000"/>
              </a:lnSpc>
            </a:pPr>
            <a:r>
              <a:rPr lang="en-US" sz="2800" b="1" dirty="0">
                <a:latin typeface="Cambria"/>
                <a:cs typeface="Cambria"/>
              </a:rPr>
              <a:t>Variable Partition</a:t>
            </a:r>
          </a:p>
          <a:p>
            <a:pPr marL="914400" lvl="1" indent="-457200" algn="just">
              <a:lnSpc>
                <a:spcPct val="150000"/>
              </a:lnSpc>
              <a:buFont typeface="Arial"/>
              <a:buChar char="•"/>
            </a:pPr>
            <a:r>
              <a:rPr lang="en-US" sz="2800" dirty="0">
                <a:latin typeface="Cambria"/>
                <a:cs typeface="Cambria"/>
              </a:rPr>
              <a:t>the operating system keeps a table indicating which parts of memory are available and which are occupied.</a:t>
            </a:r>
          </a:p>
          <a:p>
            <a:pPr marL="914400" lvl="1" indent="-457200" algn="just">
              <a:lnSpc>
                <a:spcPct val="150000"/>
              </a:lnSpc>
              <a:buFont typeface="Arial"/>
              <a:buChar char="•"/>
            </a:pPr>
            <a:endParaRPr lang="en-US" sz="2800" dirty="0">
              <a:latin typeface="Times New Roman"/>
              <a:cs typeface="Times New Roman"/>
            </a:endParaRPr>
          </a:p>
          <a:p>
            <a:pPr marL="914400" lvl="1" indent="-457200" algn="just">
              <a:lnSpc>
                <a:spcPct val="150000"/>
              </a:lnSpc>
              <a:buFont typeface="Arial"/>
              <a:buChar char="•"/>
            </a:pPr>
            <a:r>
              <a:rPr lang="en-US" sz="2800" b="1" dirty="0">
                <a:latin typeface="Times New Roman"/>
                <a:cs typeface="Times New Roman"/>
              </a:rPr>
              <a:t>Hole</a:t>
            </a:r>
            <a:r>
              <a:rPr lang="en-US" sz="2800" dirty="0">
                <a:latin typeface="Times New Roman"/>
                <a:cs typeface="Times New Roman"/>
              </a:rPr>
              <a:t> - Initially, all memory is available for user processes and is considered one large block of available memory, a hole</a:t>
            </a:r>
          </a:p>
          <a:p>
            <a:pPr marL="914400" lvl="1" indent="-457200" algn="just">
              <a:lnSpc>
                <a:spcPct val="150000"/>
              </a:lnSpc>
              <a:buFont typeface="Arial"/>
              <a:buChar char="•"/>
            </a:pPr>
            <a:endParaRPr lang="en-US" sz="2800" dirty="0">
              <a:latin typeface="Times New Roman"/>
              <a:cs typeface="Times New Roman"/>
            </a:endParaRPr>
          </a:p>
          <a:p>
            <a:pPr marL="914400" lvl="1" indent="-457200" algn="just">
              <a:lnSpc>
                <a:spcPct val="150000"/>
              </a:lnSpc>
              <a:buFont typeface="Arial"/>
              <a:buChar char="•"/>
            </a:pPr>
            <a:r>
              <a:rPr lang="en-US" sz="2800" dirty="0">
                <a:latin typeface="Times New Roman"/>
                <a:cs typeface="Times New Roman"/>
              </a:rPr>
              <a:t>Eventually, as you will see, memory contains a set of holes of various sizes.</a:t>
            </a:r>
          </a:p>
        </p:txBody>
      </p:sp>
    </p:spTree>
    <p:extLst>
      <p:ext uri="{BB962C8B-B14F-4D97-AF65-F5344CB8AC3E}">
        <p14:creationId xmlns:p14="http://schemas.microsoft.com/office/powerpoint/2010/main" val="101936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5</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Contiguous Memory Allocation</a:t>
            </a:r>
            <a:endParaRPr lang="en-US" sz="4400" b="1" dirty="0">
              <a:latin typeface="Cambria"/>
              <a:cs typeface="Cambria"/>
            </a:endParaRPr>
          </a:p>
        </p:txBody>
      </p:sp>
      <p:sp>
        <p:nvSpPr>
          <p:cNvPr id="2" name="TextBox 1"/>
          <p:cNvSpPr txBox="1"/>
          <p:nvPr/>
        </p:nvSpPr>
        <p:spPr>
          <a:xfrm>
            <a:off x="1371600" y="1638300"/>
            <a:ext cx="15468600" cy="7166063"/>
          </a:xfrm>
          <a:prstGeom prst="rect">
            <a:avLst/>
          </a:prstGeom>
          <a:noFill/>
        </p:spPr>
        <p:txBody>
          <a:bodyPr wrap="square" rtlCol="0">
            <a:spAutoFit/>
          </a:bodyPr>
          <a:lstStyle/>
          <a:p>
            <a:pPr lvl="1" algn="just">
              <a:lnSpc>
                <a:spcPct val="150000"/>
              </a:lnSpc>
            </a:pPr>
            <a:r>
              <a:rPr lang="en-US" sz="2800" b="1" dirty="0">
                <a:latin typeface="Cambria"/>
                <a:cs typeface="Cambria"/>
              </a:rPr>
              <a:t>Variable Partition</a:t>
            </a:r>
          </a:p>
          <a:p>
            <a:pPr marL="914400" lvl="1" indent="-457200" algn="just">
              <a:lnSpc>
                <a:spcPct val="150000"/>
              </a:lnSpc>
              <a:buFont typeface="Arial"/>
              <a:buChar char="•"/>
            </a:pPr>
            <a:r>
              <a:rPr lang="en-US" sz="2800" dirty="0">
                <a:latin typeface="Cambria"/>
                <a:cs typeface="Cambria"/>
              </a:rPr>
              <a:t>As processes enter the system, they are put into an input queue. </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Cambria"/>
                <a:cs typeface="Cambria"/>
              </a:rPr>
              <a:t>The operating system takes into account the memory requirements of each process and the amount of available memory space in determining which processes are allocated memory. </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Cambria"/>
                <a:cs typeface="Cambria"/>
              </a:rPr>
              <a:t>When a process is allocated space, it is loaded into memory, and it can then compete for CPU time. </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Cambria"/>
                <a:cs typeface="Cambria"/>
              </a:rPr>
              <a:t>When a process terminates, it releases its memory, which the operating system may then fill with another process from the input queue.</a:t>
            </a:r>
            <a:endParaRPr lang="en-US" sz="5400" dirty="0">
              <a:latin typeface="Times New Roman"/>
              <a:cs typeface="Times New Roman"/>
            </a:endParaRPr>
          </a:p>
        </p:txBody>
      </p:sp>
    </p:spTree>
    <p:extLst>
      <p:ext uri="{BB962C8B-B14F-4D97-AF65-F5344CB8AC3E}">
        <p14:creationId xmlns:p14="http://schemas.microsoft.com/office/powerpoint/2010/main" val="179103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6</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Contiguous Memory Allocation</a:t>
            </a:r>
            <a:endParaRPr lang="en-US" sz="4400" b="1" dirty="0">
              <a:latin typeface="Cambria"/>
              <a:cs typeface="Cambria"/>
            </a:endParaRPr>
          </a:p>
        </p:txBody>
      </p:sp>
      <p:sp>
        <p:nvSpPr>
          <p:cNvPr id="2" name="TextBox 1"/>
          <p:cNvSpPr txBox="1"/>
          <p:nvPr/>
        </p:nvSpPr>
        <p:spPr>
          <a:xfrm>
            <a:off x="1371600" y="1638300"/>
            <a:ext cx="14478000" cy="5873402"/>
          </a:xfrm>
          <a:prstGeom prst="rect">
            <a:avLst/>
          </a:prstGeom>
          <a:noFill/>
        </p:spPr>
        <p:txBody>
          <a:bodyPr wrap="square" rtlCol="0">
            <a:spAutoFit/>
          </a:bodyPr>
          <a:lstStyle/>
          <a:p>
            <a:pPr lvl="1" algn="just">
              <a:lnSpc>
                <a:spcPct val="150000"/>
              </a:lnSpc>
            </a:pPr>
            <a:r>
              <a:rPr lang="en-US" sz="2800" b="1" dirty="0">
                <a:latin typeface="Cambria"/>
                <a:cs typeface="Cambria"/>
              </a:rPr>
              <a:t>Variable Partition</a:t>
            </a:r>
          </a:p>
          <a:p>
            <a:pPr marL="914400" lvl="1" indent="-457200" algn="just">
              <a:lnSpc>
                <a:spcPct val="150000"/>
              </a:lnSpc>
              <a:buFont typeface="Arial"/>
              <a:buChar char="•"/>
            </a:pPr>
            <a:r>
              <a:rPr lang="en-US" sz="2800" dirty="0">
                <a:latin typeface="Times New Roman"/>
                <a:cs typeface="Times New Roman"/>
              </a:rPr>
              <a:t>In general, as mentioned, the memory blocks available comprise a set of holes of various sizes scattered throughout memory. </a:t>
            </a:r>
          </a:p>
          <a:p>
            <a:pPr marL="914400" lvl="1" indent="-457200" algn="just">
              <a:lnSpc>
                <a:spcPct val="150000"/>
              </a:lnSpc>
              <a:buFont typeface="Arial"/>
              <a:buChar char="•"/>
            </a:pPr>
            <a:r>
              <a:rPr lang="en-US" sz="2800" dirty="0">
                <a:latin typeface="Times New Roman"/>
                <a:cs typeface="Times New Roman"/>
              </a:rPr>
              <a:t>When a process arrives and needs memory, the system searches the set for a hole that is large enough for this process.</a:t>
            </a:r>
          </a:p>
          <a:p>
            <a:pPr marL="914400" lvl="1" indent="-457200" algn="just">
              <a:lnSpc>
                <a:spcPct val="150000"/>
              </a:lnSpc>
              <a:buFont typeface="Arial"/>
              <a:buChar char="•"/>
            </a:pPr>
            <a:r>
              <a:rPr lang="en-US" sz="2800" dirty="0">
                <a:latin typeface="Times New Roman"/>
                <a:cs typeface="Times New Roman"/>
              </a:rPr>
              <a:t>If the hole is too large, it is split into two parts. One part is allocated to the arriving process; the other is returned to the set of holes. </a:t>
            </a:r>
          </a:p>
          <a:p>
            <a:pPr marL="914400" lvl="1" indent="-457200" algn="just">
              <a:lnSpc>
                <a:spcPct val="150000"/>
              </a:lnSpc>
              <a:buFont typeface="Arial"/>
              <a:buChar char="•"/>
            </a:pPr>
            <a:r>
              <a:rPr lang="en-US" sz="2800" dirty="0">
                <a:latin typeface="Times New Roman"/>
                <a:cs typeface="Times New Roman"/>
              </a:rPr>
              <a:t>When a process terminates, it releases its block of memory, which is then placed back in the set of holes.</a:t>
            </a:r>
          </a:p>
        </p:txBody>
      </p:sp>
    </p:spTree>
    <p:extLst>
      <p:ext uri="{BB962C8B-B14F-4D97-AF65-F5344CB8AC3E}">
        <p14:creationId xmlns:p14="http://schemas.microsoft.com/office/powerpoint/2010/main" val="281481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7</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69441"/>
          </a:xfrm>
          <a:prstGeom prst="rect">
            <a:avLst/>
          </a:prstGeom>
          <a:noFill/>
        </p:spPr>
        <p:txBody>
          <a:bodyPr wrap="square" rtlCol="0">
            <a:spAutoFit/>
          </a:bodyPr>
          <a:lstStyle/>
          <a:p>
            <a:pPr algn="ctr"/>
            <a:r>
              <a:rPr lang="en-AU" sz="4400" dirty="0">
                <a:latin typeface="Cambria" pitchFamily="18" charset="0"/>
                <a:sym typeface="Cambria"/>
              </a:rPr>
              <a:t>Contiguous Memory Allocation</a:t>
            </a:r>
            <a:endParaRPr lang="en-US" sz="4400" b="1" dirty="0">
              <a:latin typeface="Cambria"/>
              <a:cs typeface="Cambria"/>
            </a:endParaRPr>
          </a:p>
        </p:txBody>
      </p:sp>
      <p:pic>
        <p:nvPicPr>
          <p:cNvPr id="7" name="Picture 6" descr="Screen Shot 2021-03-18 at 7.04.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705100"/>
            <a:ext cx="14818112" cy="5105400"/>
          </a:xfrm>
          <a:prstGeom prst="rect">
            <a:avLst/>
          </a:prstGeom>
        </p:spPr>
      </p:pic>
    </p:spTree>
    <p:extLst>
      <p:ext uri="{BB962C8B-B14F-4D97-AF65-F5344CB8AC3E}">
        <p14:creationId xmlns:p14="http://schemas.microsoft.com/office/powerpoint/2010/main" val="399431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8</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07886"/>
          </a:xfrm>
          <a:prstGeom prst="rect">
            <a:avLst/>
          </a:prstGeom>
          <a:noFill/>
        </p:spPr>
        <p:txBody>
          <a:bodyPr wrap="square" rtlCol="0">
            <a:spAutoFit/>
          </a:bodyPr>
          <a:lstStyle/>
          <a:p>
            <a:pPr algn="ctr"/>
            <a:r>
              <a:rPr lang="en-US" sz="4000" dirty="0">
                <a:latin typeface="Cambria" pitchFamily="18" charset="0"/>
                <a:sym typeface="Cambria"/>
              </a:rPr>
              <a:t>Dynamic Storage Allocation Problem</a:t>
            </a:r>
            <a:endParaRPr lang="en-US" sz="4000" b="1" dirty="0">
              <a:latin typeface="Cambria"/>
              <a:cs typeface="Cambria"/>
            </a:endParaRPr>
          </a:p>
        </p:txBody>
      </p:sp>
      <p:sp>
        <p:nvSpPr>
          <p:cNvPr id="2" name="TextBox 1"/>
          <p:cNvSpPr txBox="1"/>
          <p:nvPr/>
        </p:nvSpPr>
        <p:spPr>
          <a:xfrm>
            <a:off x="1371600" y="1638300"/>
            <a:ext cx="15544800" cy="7812394"/>
          </a:xfrm>
          <a:prstGeom prst="rect">
            <a:avLst/>
          </a:prstGeom>
          <a:noFill/>
        </p:spPr>
        <p:txBody>
          <a:bodyPr wrap="square" rtlCol="0">
            <a:spAutoFit/>
          </a:bodyPr>
          <a:lstStyle/>
          <a:p>
            <a:pPr lvl="1" algn="just">
              <a:lnSpc>
                <a:spcPct val="150000"/>
              </a:lnSpc>
            </a:pPr>
            <a:r>
              <a:rPr lang="en-US" sz="2800" dirty="0">
                <a:latin typeface="Cambria"/>
                <a:cs typeface="Cambria"/>
              </a:rPr>
              <a:t>How to satisfy a request of size n from a list of free holes.</a:t>
            </a:r>
          </a:p>
          <a:p>
            <a:pPr lvl="1" algn="just">
              <a:lnSpc>
                <a:spcPct val="150000"/>
              </a:lnSpc>
            </a:pPr>
            <a:endParaRPr lang="en-US" sz="2800" dirty="0">
              <a:latin typeface="Cambria"/>
              <a:cs typeface="Cambria"/>
            </a:endParaRPr>
          </a:p>
          <a:p>
            <a:pPr lvl="1" algn="just">
              <a:lnSpc>
                <a:spcPct val="150000"/>
              </a:lnSpc>
            </a:pPr>
            <a:r>
              <a:rPr lang="en-US" sz="2800" b="1" dirty="0">
                <a:latin typeface="Cambria"/>
                <a:cs typeface="Cambria"/>
              </a:rPr>
              <a:t>First fit </a:t>
            </a:r>
            <a:r>
              <a:rPr lang="en-US" sz="2800" dirty="0">
                <a:latin typeface="Cambria"/>
                <a:cs typeface="Cambria"/>
              </a:rPr>
              <a:t>-  Allocate the first hole that is big enough. Searching can start either at the beginning of the set of holes or at the location where the previous first-fit search ended. We can stop searching as soon as we find a free hole that is large enough.</a:t>
            </a:r>
          </a:p>
          <a:p>
            <a:pPr lvl="1" algn="just">
              <a:lnSpc>
                <a:spcPct val="150000"/>
              </a:lnSpc>
            </a:pPr>
            <a:endParaRPr lang="en-US" sz="2800" dirty="0">
              <a:latin typeface="Cambria"/>
              <a:cs typeface="Cambria"/>
            </a:endParaRPr>
          </a:p>
          <a:p>
            <a:pPr lvl="1" algn="just">
              <a:lnSpc>
                <a:spcPct val="150000"/>
              </a:lnSpc>
            </a:pPr>
            <a:r>
              <a:rPr lang="en-US" sz="2800" b="1" dirty="0">
                <a:latin typeface="Cambria"/>
                <a:cs typeface="Cambria"/>
              </a:rPr>
              <a:t>Best fit</a:t>
            </a:r>
            <a:r>
              <a:rPr lang="en-US" sz="2800" dirty="0">
                <a:latin typeface="Cambria"/>
                <a:cs typeface="Cambria"/>
              </a:rPr>
              <a:t> - Allocate the smallest hole that is big enough. We must search the entire list, unless the list is ordered by size. This strategy produces the smallest leftover hole.</a:t>
            </a:r>
          </a:p>
          <a:p>
            <a:pPr lvl="1" algn="just">
              <a:lnSpc>
                <a:spcPct val="150000"/>
              </a:lnSpc>
            </a:pPr>
            <a:endParaRPr lang="en-US" sz="2800" dirty="0">
              <a:latin typeface="Cambria"/>
              <a:cs typeface="Cambria"/>
            </a:endParaRPr>
          </a:p>
          <a:p>
            <a:pPr lvl="1" algn="just">
              <a:lnSpc>
                <a:spcPct val="150000"/>
              </a:lnSpc>
            </a:pPr>
            <a:r>
              <a:rPr lang="en-US" sz="2800" b="1" dirty="0">
                <a:latin typeface="Cambria"/>
                <a:cs typeface="Cambria"/>
              </a:rPr>
              <a:t>Worst fit </a:t>
            </a:r>
            <a:r>
              <a:rPr lang="en-US" sz="2800" dirty="0">
                <a:latin typeface="Cambria"/>
                <a:cs typeface="Cambria"/>
              </a:rPr>
              <a:t>- Allocate the largest hole. Again, we must search the entire list, unless it is sorted by size. This strategy produces the largest leftover hole, which may be more useful than the smaller leftover hole from a best-fit approach.</a:t>
            </a:r>
          </a:p>
        </p:txBody>
      </p:sp>
    </p:spTree>
    <p:extLst>
      <p:ext uri="{BB962C8B-B14F-4D97-AF65-F5344CB8AC3E}">
        <p14:creationId xmlns:p14="http://schemas.microsoft.com/office/powerpoint/2010/main" val="101704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fld id="{B6F15528-21DE-4FAA-801E-634DDDAF4B2B}" type="slidenum">
              <a:rPr lang="en-IN" smtClean="0"/>
              <a:pPr/>
              <a:t>9</a:t>
            </a:fld>
            <a:r>
              <a:rPr lang="en-IN" dirty="0"/>
              <a:t>/15</a:t>
            </a: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18" name="TextBox 17"/>
          <p:cNvSpPr txBox="1"/>
          <p:nvPr/>
        </p:nvSpPr>
        <p:spPr>
          <a:xfrm>
            <a:off x="2667000" y="571500"/>
            <a:ext cx="12573000" cy="707886"/>
          </a:xfrm>
          <a:prstGeom prst="rect">
            <a:avLst/>
          </a:prstGeom>
          <a:noFill/>
        </p:spPr>
        <p:txBody>
          <a:bodyPr wrap="square" rtlCol="0">
            <a:spAutoFit/>
          </a:bodyPr>
          <a:lstStyle/>
          <a:p>
            <a:pPr algn="ctr"/>
            <a:r>
              <a:rPr lang="en-US" sz="4000" dirty="0">
                <a:latin typeface="Cambria" pitchFamily="18" charset="0"/>
                <a:sym typeface="Cambria"/>
              </a:rPr>
              <a:t>Dynamic Storage Allocation Problem</a:t>
            </a:r>
            <a:endParaRPr lang="en-US" sz="4000" b="1" dirty="0">
              <a:latin typeface="Cambria"/>
              <a:cs typeface="Cambria"/>
            </a:endParaRPr>
          </a:p>
        </p:txBody>
      </p:sp>
      <p:sp>
        <p:nvSpPr>
          <p:cNvPr id="2" name="TextBox 1"/>
          <p:cNvSpPr txBox="1"/>
          <p:nvPr/>
        </p:nvSpPr>
        <p:spPr>
          <a:xfrm>
            <a:off x="1371600" y="1638300"/>
            <a:ext cx="15544800" cy="3288079"/>
          </a:xfrm>
          <a:prstGeom prst="rect">
            <a:avLst/>
          </a:prstGeom>
          <a:noFill/>
        </p:spPr>
        <p:txBody>
          <a:bodyPr wrap="square" rtlCol="0">
            <a:spAutoFit/>
          </a:bodyPr>
          <a:lstStyle/>
          <a:p>
            <a:pPr marL="914400" lvl="1" indent="-457200" algn="just">
              <a:lnSpc>
                <a:spcPct val="150000"/>
              </a:lnSpc>
              <a:buFont typeface="Arial"/>
              <a:buChar char="•"/>
            </a:pPr>
            <a:r>
              <a:rPr lang="en-US" sz="2800" dirty="0">
                <a:latin typeface="Cambria"/>
                <a:cs typeface="Cambria"/>
              </a:rPr>
              <a:t>Both first fit and best fit are better than worst fit in terms of decreasing time and storage utilization. </a:t>
            </a:r>
          </a:p>
          <a:p>
            <a:pPr marL="914400" lvl="1" indent="-457200" algn="just">
              <a:lnSpc>
                <a:spcPct val="150000"/>
              </a:lnSpc>
              <a:buFont typeface="Arial"/>
              <a:buChar char="•"/>
            </a:pPr>
            <a:endParaRPr lang="en-US" sz="2800" dirty="0">
              <a:latin typeface="Cambria"/>
              <a:cs typeface="Cambria"/>
            </a:endParaRPr>
          </a:p>
          <a:p>
            <a:pPr marL="914400" lvl="1" indent="-457200" algn="just">
              <a:lnSpc>
                <a:spcPct val="150000"/>
              </a:lnSpc>
              <a:buFont typeface="Arial"/>
              <a:buChar char="•"/>
            </a:pPr>
            <a:r>
              <a:rPr lang="en-US" sz="2800" dirty="0">
                <a:latin typeface="Cambria"/>
                <a:cs typeface="Cambria"/>
              </a:rPr>
              <a:t>Neither first fit nor best fit is clearly better than the other in terms of storage utilization, but first fit is generally faster.</a:t>
            </a:r>
            <a:endParaRPr lang="en-US" sz="5400" dirty="0">
              <a:latin typeface="Cambria"/>
              <a:cs typeface="Cambria"/>
            </a:endParaRPr>
          </a:p>
        </p:txBody>
      </p:sp>
    </p:spTree>
    <p:extLst>
      <p:ext uri="{BB962C8B-B14F-4D97-AF65-F5344CB8AC3E}">
        <p14:creationId xmlns:p14="http://schemas.microsoft.com/office/powerpoint/2010/main" val="122874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3209</TotalTime>
  <Words>977</Words>
  <Application>Microsoft Office PowerPoint</Application>
  <PresentationFormat>Custom</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SNSCE 1</dc:title>
  <dc:creator>Summia Parveen</dc:creator>
  <cp:keywords>DADfiepP9uY,BADY-n7S0L8</cp:keywords>
  <cp:lastModifiedBy>Ashok</cp:lastModifiedBy>
  <cp:revision>677</cp:revision>
  <dcterms:created xsi:type="dcterms:W3CDTF">2019-07-13T10:09:30Z</dcterms:created>
  <dcterms:modified xsi:type="dcterms:W3CDTF">2023-06-16T09:12:50Z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2019-07-13T00:00:00Z</vt:filetime>
  </property>
  <property fmtid="{D5CDD505-2E9C-101B-9397-08002B2CF9AE}" pid="3" name="Creator">
    <vt:lpwstr>Canva</vt:lpwstr>
  </property>
  <property fmtid="{D5CDD505-2E9C-101B-9397-08002B2CF9AE}" pid="4" name="LastSaved">
    <vt:filetime>2019-07-13T00:00:00Z</vt:filetime>
  </property>
</Properties>
</file>