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307" r:id="rId2"/>
    <p:sldId id="314" r:id="rId3"/>
    <p:sldId id="308" r:id="rId4"/>
    <p:sldId id="309" r:id="rId5"/>
    <p:sldId id="310" r:id="rId6"/>
    <p:sldId id="312" r:id="rId7"/>
    <p:sldId id="311" r:id="rId8"/>
    <p:sldId id="294"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40">
          <p15:clr>
            <a:srgbClr val="A4A3A4"/>
          </p15:clr>
        </p15:guide>
        <p15:guide id="2" pos="57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E50BD5"/>
    <a:srgbClr val="8B2FD7"/>
    <a:srgbClr val="00FF00"/>
    <a:srgbClr val="04CC04"/>
    <a:srgbClr val="DBE010"/>
    <a:srgbClr val="0505EB"/>
    <a:srgbClr val="FFCFB7"/>
    <a:srgbClr val="FFFC4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autoAdjust="0"/>
    <p:restoredTop sz="86441" autoAdjust="0"/>
  </p:normalViewPr>
  <p:slideViewPr>
    <p:cSldViewPr>
      <p:cViewPr varScale="1">
        <p:scale>
          <a:sx n="38" d="100"/>
          <a:sy n="38" d="100"/>
        </p:scale>
        <p:origin x="1176"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74"/>
    </p:cViewPr>
  </p:sorterViewPr>
  <p:notesViewPr>
    <p:cSldViewPr>
      <p:cViewPr varScale="1">
        <p:scale>
          <a:sx n="52" d="100"/>
          <a:sy n="52" d="100"/>
        </p:scale>
        <p:origin x="-840" y="-102"/>
      </p:cViewPr>
      <p:guideLst>
        <p:guide orient="horz" pos="3240"/>
        <p:guide pos="57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0358438" y="0"/>
            <a:ext cx="7924800" cy="514350"/>
          </a:xfrm>
          <a:prstGeom prst="rect">
            <a:avLst/>
          </a:prstGeom>
        </p:spPr>
        <p:txBody>
          <a:bodyPr vert="horz" lIns="91440" tIns="45720" rIns="91440" bIns="45720" rtlCol="0"/>
          <a:lstStyle>
            <a:lvl1pPr algn="r">
              <a:defRPr sz="1200"/>
            </a:lvl1pPr>
          </a:lstStyle>
          <a:p>
            <a:fld id="{EF9AA04C-0182-4D46-833D-0EDFE32E41CF}" type="datetimeFigureOut">
              <a:rPr lang="en-US" smtClean="0"/>
              <a:t>6/14/2023</a:t>
            </a:fld>
            <a:endParaRPr lang="en-US"/>
          </a:p>
        </p:txBody>
      </p:sp>
      <p:sp>
        <p:nvSpPr>
          <p:cNvPr id="4" name="Footer Placeholder 3"/>
          <p:cNvSpPr>
            <a:spLocks noGrp="1"/>
          </p:cNvSpPr>
          <p:nvPr>
            <p:ph type="ftr" sz="quarter" idx="2"/>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0358438" y="9771063"/>
            <a:ext cx="7924800" cy="514350"/>
          </a:xfrm>
          <a:prstGeom prst="rect">
            <a:avLst/>
          </a:prstGeom>
        </p:spPr>
        <p:txBody>
          <a:bodyPr vert="horz" lIns="91440" tIns="45720" rIns="91440" bIns="45720" rtlCol="0" anchor="b"/>
          <a:lstStyle>
            <a:lvl1pPr algn="r">
              <a:defRPr sz="1200"/>
            </a:lvl1pPr>
          </a:lstStyle>
          <a:p>
            <a:fld id="{EF2B65E6-5CAB-40C3-B26B-094A108C036F}" type="slidenum">
              <a:rPr lang="en-US" smtClean="0"/>
              <a:t>‹#›</a:t>
            </a:fld>
            <a:endParaRPr lang="en-US"/>
          </a:p>
        </p:txBody>
      </p:sp>
    </p:spTree>
    <p:extLst>
      <p:ext uri="{BB962C8B-B14F-4D97-AF65-F5344CB8AC3E}">
        <p14:creationId xmlns:p14="http://schemas.microsoft.com/office/powerpoint/2010/main" val="953643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773F865-C790-4032-917D-4047F16F30FA}" type="datetimeFigureOut">
              <a:rPr lang="en-IN" smtClean="0"/>
              <a:pPr/>
              <a:t>14-06-2023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89E48E5-550E-4738-A398-83C41B4D564F}" type="slidenum">
              <a:rPr lang="en-IN" smtClean="0"/>
              <a:pPr/>
              <a:t>‹#›</a:t>
            </a:fld>
            <a:endParaRPr lang="en-IN"/>
          </a:p>
        </p:txBody>
      </p:sp>
    </p:spTree>
    <p:extLst>
      <p:ext uri="{BB962C8B-B14F-4D97-AF65-F5344CB8AC3E}">
        <p14:creationId xmlns:p14="http://schemas.microsoft.com/office/powerpoint/2010/main" val="2826120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b="0" dirty="0"/>
          </a:p>
        </p:txBody>
      </p:sp>
      <p:sp>
        <p:nvSpPr>
          <p:cNvPr id="17" name="bk object 17"/>
          <p:cNvSpPr/>
          <p:nvPr/>
        </p:nvSpPr>
        <p:spPr>
          <a:xfrm>
            <a:off x="17864962" y="4643120"/>
            <a:ext cx="0" cy="3700779"/>
          </a:xfrm>
          <a:custGeom>
            <a:avLst/>
            <a:gdLst/>
            <a:ahLst/>
            <a:cxnLst/>
            <a:rect l="l" t="t" r="r" b="b"/>
            <a:pathLst>
              <a:path h="3700779">
                <a:moveTo>
                  <a:pt x="0" y="0"/>
                </a:moveTo>
                <a:lnTo>
                  <a:pt x="0" y="3700780"/>
                </a:lnTo>
              </a:path>
            </a:pathLst>
          </a:custGeom>
          <a:ln w="38100">
            <a:solidFill>
              <a:srgbClr val="1F1F1F"/>
            </a:solidFill>
          </a:ln>
        </p:spPr>
        <p:txBody>
          <a:bodyPr wrap="square" lIns="0" tIns="0" rIns="0" bIns="0" rtlCol="0"/>
          <a:lstStyle/>
          <a:p>
            <a:endParaRPr/>
          </a:p>
        </p:txBody>
      </p:sp>
      <p:sp>
        <p:nvSpPr>
          <p:cNvPr id="18" name="bk object 18"/>
          <p:cNvSpPr/>
          <p:nvPr/>
        </p:nvSpPr>
        <p:spPr>
          <a:xfrm>
            <a:off x="17617313" y="0"/>
            <a:ext cx="495300" cy="4643120"/>
          </a:xfrm>
          <a:custGeom>
            <a:avLst/>
            <a:gdLst/>
            <a:ahLst/>
            <a:cxnLst/>
            <a:rect l="l" t="t" r="r" b="b"/>
            <a:pathLst>
              <a:path w="495300" h="4643120">
                <a:moveTo>
                  <a:pt x="0" y="0"/>
                </a:moveTo>
                <a:lnTo>
                  <a:pt x="495298" y="0"/>
                </a:lnTo>
                <a:lnTo>
                  <a:pt x="495298" y="4643120"/>
                </a:lnTo>
                <a:lnTo>
                  <a:pt x="0" y="4643120"/>
                </a:lnTo>
                <a:lnTo>
                  <a:pt x="0" y="0"/>
                </a:lnTo>
                <a:close/>
              </a:path>
            </a:pathLst>
          </a:custGeom>
          <a:solidFill>
            <a:srgbClr val="FF4343"/>
          </a:solidFill>
        </p:spPr>
        <p:txBody>
          <a:bodyPr wrap="square" lIns="0" tIns="0" rIns="0" bIns="0" rtlCol="0"/>
          <a:lstStyle/>
          <a:p>
            <a:endParaRPr/>
          </a:p>
        </p:txBody>
      </p:sp>
      <p:sp>
        <p:nvSpPr>
          <p:cNvPr id="19" name="bk object 19"/>
          <p:cNvSpPr/>
          <p:nvPr/>
        </p:nvSpPr>
        <p:spPr>
          <a:xfrm>
            <a:off x="1028700" y="0"/>
            <a:ext cx="8115300" cy="6791325"/>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1028700" y="6886575"/>
            <a:ext cx="2676525" cy="3400424"/>
          </a:xfrm>
          <a:prstGeom prst="rect">
            <a:avLst/>
          </a:prstGeom>
          <a:blipFill>
            <a:blip r:embed="rId3" cstate="print"/>
            <a:stretch>
              <a:fillRect/>
            </a:stretch>
          </a:blipFill>
        </p:spPr>
        <p:txBody>
          <a:bodyPr wrap="square" lIns="0" tIns="0" rIns="0" bIns="0" rtlCol="0"/>
          <a:lstStyle/>
          <a:p>
            <a:pPr algn="l"/>
            <a:endParaRPr dirty="0"/>
          </a:p>
        </p:txBody>
      </p:sp>
      <p:sp>
        <p:nvSpPr>
          <p:cNvPr id="21" name="bk object 21"/>
          <p:cNvSpPr/>
          <p:nvPr/>
        </p:nvSpPr>
        <p:spPr>
          <a:xfrm>
            <a:off x="3800475" y="6886575"/>
            <a:ext cx="5343525" cy="3400424"/>
          </a:xfrm>
          <a:prstGeom prst="rect">
            <a:avLst/>
          </a:prstGeom>
          <a:blipFill>
            <a:blip r:embed="rId4" cstate="print"/>
            <a:stretch>
              <a:fillRect/>
            </a:stretch>
          </a:blipFill>
        </p:spPr>
        <p:txBody>
          <a:bodyPr wrap="square" lIns="0" tIns="0" rIns="0" bIns="0" rtlCol="0"/>
          <a:lstStyle/>
          <a:p>
            <a:endParaRPr/>
          </a:p>
        </p:txBody>
      </p:sp>
      <p:sp>
        <p:nvSpPr>
          <p:cNvPr id="22" name="bk object 22"/>
          <p:cNvSpPr/>
          <p:nvPr/>
        </p:nvSpPr>
        <p:spPr>
          <a:xfrm>
            <a:off x="0" y="5057457"/>
            <a:ext cx="1915160" cy="2486025"/>
          </a:xfrm>
          <a:custGeom>
            <a:avLst/>
            <a:gdLst/>
            <a:ahLst/>
            <a:cxnLst/>
            <a:rect l="l" t="t" r="r" b="b"/>
            <a:pathLst>
              <a:path w="1915160" h="2486025">
                <a:moveTo>
                  <a:pt x="0" y="1046033"/>
                </a:moveTo>
                <a:lnTo>
                  <a:pt x="0" y="655175"/>
                </a:lnTo>
                <a:lnTo>
                  <a:pt x="655175" y="0"/>
                </a:lnTo>
                <a:lnTo>
                  <a:pt x="1046033" y="0"/>
                </a:lnTo>
                <a:lnTo>
                  <a:pt x="0" y="1046033"/>
                </a:lnTo>
                <a:close/>
              </a:path>
              <a:path w="1915160" h="2486025">
                <a:moveTo>
                  <a:pt x="0" y="2110190"/>
                </a:moveTo>
                <a:lnTo>
                  <a:pt x="0" y="1719332"/>
                </a:lnTo>
                <a:lnTo>
                  <a:pt x="1708973" y="10358"/>
                </a:lnTo>
                <a:lnTo>
                  <a:pt x="1754764" y="27088"/>
                </a:lnTo>
                <a:lnTo>
                  <a:pt x="1796316" y="51203"/>
                </a:lnTo>
                <a:lnTo>
                  <a:pt x="1832843" y="81917"/>
                </a:lnTo>
                <a:lnTo>
                  <a:pt x="1863557" y="118444"/>
                </a:lnTo>
                <a:lnTo>
                  <a:pt x="1887672" y="159996"/>
                </a:lnTo>
                <a:lnTo>
                  <a:pt x="1904402" y="205787"/>
                </a:lnTo>
                <a:lnTo>
                  <a:pt x="0" y="2110190"/>
                </a:lnTo>
                <a:close/>
              </a:path>
              <a:path w="1915160" h="2486025">
                <a:moveTo>
                  <a:pt x="688322" y="2486024"/>
                </a:moveTo>
                <a:lnTo>
                  <a:pt x="297463" y="2486024"/>
                </a:lnTo>
                <a:lnTo>
                  <a:pt x="1914761" y="868727"/>
                </a:lnTo>
                <a:lnTo>
                  <a:pt x="1914761" y="1259585"/>
                </a:lnTo>
                <a:lnTo>
                  <a:pt x="688322" y="2486024"/>
                </a:lnTo>
                <a:close/>
              </a:path>
              <a:path w="1915160" h="2486025">
                <a:moveTo>
                  <a:pt x="1638536" y="2486024"/>
                </a:moveTo>
                <a:lnTo>
                  <a:pt x="1361620" y="2486024"/>
                </a:lnTo>
                <a:lnTo>
                  <a:pt x="1914761" y="1932884"/>
                </a:lnTo>
                <a:lnTo>
                  <a:pt x="1914761" y="2209799"/>
                </a:lnTo>
                <a:lnTo>
                  <a:pt x="1909118" y="2265293"/>
                </a:lnTo>
                <a:lnTo>
                  <a:pt x="1892922" y="2317096"/>
                </a:lnTo>
                <a:lnTo>
                  <a:pt x="1867274" y="2364108"/>
                </a:lnTo>
                <a:lnTo>
                  <a:pt x="1833274" y="2405229"/>
                </a:lnTo>
                <a:lnTo>
                  <a:pt x="1792553" y="2438829"/>
                </a:lnTo>
                <a:lnTo>
                  <a:pt x="1745746" y="2464272"/>
                </a:lnTo>
                <a:lnTo>
                  <a:pt x="1694018" y="2480392"/>
                </a:lnTo>
                <a:lnTo>
                  <a:pt x="1638536" y="2486024"/>
                </a:lnTo>
                <a:close/>
              </a:path>
            </a:pathLst>
          </a:custGeom>
          <a:solidFill>
            <a:srgbClr val="FF4343"/>
          </a:solidFill>
        </p:spPr>
        <p:txBody>
          <a:bodyPr wrap="square" lIns="0" tIns="0" rIns="0" bIns="0" rtlCol="0"/>
          <a:lstStyle/>
          <a:p>
            <a:endParaRPr/>
          </a:p>
        </p:txBody>
      </p:sp>
      <p:sp>
        <p:nvSpPr>
          <p:cNvPr id="2" name="Holder 2"/>
          <p:cNvSpPr>
            <a:spLocks noGrp="1"/>
          </p:cNvSpPr>
          <p:nvPr>
            <p:ph type="ctrTitle"/>
          </p:nvPr>
        </p:nvSpPr>
        <p:spPr>
          <a:xfrm>
            <a:off x="2240280" y="3645782"/>
            <a:ext cx="13807439" cy="1051560"/>
          </a:xfrm>
          <a:prstGeom prst="rect">
            <a:avLst/>
          </a:prstGeom>
        </p:spPr>
        <p:txBody>
          <a:bodyPr wrap="square" lIns="0" tIns="0" rIns="0" bIns="0">
            <a:spAutoFit/>
          </a:bodyPr>
          <a:lstStyle>
            <a:lvl1pPr>
              <a:defRPr sz="3350" b="0" i="0">
                <a:solidFill>
                  <a:srgbClr val="1F1F1F"/>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a:solidFill>
                  <a:schemeClr val="tx1"/>
                </a:solidFill>
              </a:defRPr>
            </a:lvl1pPr>
          </a:lstStyle>
          <a:p>
            <a:r>
              <a:rPr lang="en-US"/>
              <a:t>19CS403 Memory Management/ Ashok Kumar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defRPr>
            </a:lvl1pPr>
          </a:lstStyle>
          <a:p>
            <a:fld id="{42664FA5-4E14-4A7A-9405-6AE97A0F5F14}" type="datetime1">
              <a:rPr lang="en-AU" smtClean="0"/>
              <a:t>14/06/2023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defRPr>
            </a:lvl1pPr>
          </a:lstStyle>
          <a:p>
            <a:fld id="{B6F15528-21DE-4FAA-801E-634DDDAF4B2B}" type="slidenum">
              <a:rPr lang="en-IN" smtClean="0"/>
              <a:pPr/>
              <a:t>‹#›</a:t>
            </a:fld>
            <a:r>
              <a:rPr lang="en-IN" dirty="0"/>
              <a:t>/24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b="1">
                <a:solidFill>
                  <a:schemeClr val="tx1"/>
                </a:solidFill>
                <a:latin typeface="Cambria" pitchFamily="18" charset="0"/>
              </a:defRPr>
            </a:lvl1pPr>
          </a:lstStyle>
          <a:p>
            <a:r>
              <a:rPr lang="en-US"/>
              <a:t>19CS403 Memory Management/ Ashok Kumar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latin typeface="Cambria" pitchFamily="18" charset="0"/>
              </a:defRPr>
            </a:lvl1pPr>
          </a:lstStyle>
          <a:p>
            <a:fld id="{E5DA10C4-3956-4C59-82FB-3DC2726C2359}" type="datetime1">
              <a:rPr lang="en-AU" smtClean="0"/>
              <a:t>14/06/2023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latin typeface="Cambria" pitchFamily="18" charset="0"/>
              </a:defRPr>
            </a:lvl1pPr>
          </a:lstStyle>
          <a:p>
            <a:fld id="{B6F15528-21DE-4FAA-801E-634DDDAF4B2B}" type="slidenum">
              <a:rPr lang="en-IN" smtClean="0"/>
              <a:pPr/>
              <a:t>‹#›</a:t>
            </a:fld>
            <a:r>
              <a:rPr lang="en-IN" dirty="0"/>
              <a:t>/24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sz="half" idx="2"/>
          </p:nvPr>
        </p:nvSpPr>
        <p:spPr>
          <a:xfrm>
            <a:off x="25499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4" name="Holder 4"/>
          <p:cNvSpPr>
            <a:spLocks noGrp="1"/>
          </p:cNvSpPr>
          <p:nvPr>
            <p:ph sz="half" idx="3"/>
          </p:nvPr>
        </p:nvSpPr>
        <p:spPr>
          <a:xfrm>
            <a:off x="96365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19CS403 Memory Management/ Ashok Kumar / IT /SNSCE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B8306C9-51D7-4BE0-919B-4CB883726318}" type="datetime1">
              <a:rPr lang="en-AU" smtClean="0"/>
              <a:t>14/06/2023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a:solidFill>
                <a:srgbClr val="0505EB"/>
              </a:solidFill>
            </a:endParaRPr>
          </a:p>
        </p:txBody>
      </p:sp>
      <p:sp>
        <p:nvSpPr>
          <p:cNvPr id="2" name="Holder 2"/>
          <p:cNvSpPr>
            <a:spLocks noGrp="1"/>
          </p:cNvSpPr>
          <p:nvPr>
            <p:ph type="title"/>
          </p:nvPr>
        </p:nvSpPr>
        <p:spPr>
          <a:xfrm>
            <a:off x="1757172" y="1668093"/>
            <a:ext cx="2907029" cy="1228725"/>
          </a:xfrm>
          <a:prstGeom prst="rect">
            <a:avLst/>
          </a:prstGeom>
        </p:spPr>
        <p:txBody>
          <a:bodyPr wrap="square" lIns="0" tIns="0" rIns="0" bIns="0">
            <a:spAutoFit/>
          </a:bodyPr>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a:xfrm>
            <a:off x="1416050" y="2849326"/>
            <a:ext cx="15455900" cy="25863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a:prstGeom prst="rect">
            <a:avLst/>
          </a:prstGeom>
        </p:spPr>
        <p:txBody>
          <a:bodyPr wrap="square" lIns="0" tIns="0" rIns="0" bIns="0">
            <a:spAutoFit/>
          </a:bodyPr>
          <a:lstStyle>
            <a:lvl1pPr algn="ctr">
              <a:defRPr sz="2400" b="1">
                <a:solidFill>
                  <a:srgbClr val="0505EB"/>
                </a:solidFill>
                <a:latin typeface="Cambria" pitchFamily="18" charset="0"/>
              </a:defRPr>
            </a:lvl1pPr>
          </a:lstStyle>
          <a:p>
            <a:r>
              <a:rPr lang="en-US"/>
              <a:t>19CS403 Memory Management/ Ashok Kumar / IT /SNSCE </a:t>
            </a:r>
            <a:endParaRPr lang="en-IN" dirty="0"/>
          </a:p>
        </p:txBody>
      </p:sp>
      <p:sp>
        <p:nvSpPr>
          <p:cNvPr id="5" name="Holder 5"/>
          <p:cNvSpPr>
            <a:spLocks noGrp="1"/>
          </p:cNvSpPr>
          <p:nvPr>
            <p:ph type="dt" sz="half" idx="6"/>
          </p:nvPr>
        </p:nvSpPr>
        <p:spPr>
          <a:xfrm>
            <a:off x="914400" y="9566910"/>
            <a:ext cx="4206240" cy="369332"/>
          </a:xfrm>
          <a:prstGeom prst="rect">
            <a:avLst/>
          </a:prstGeom>
        </p:spPr>
        <p:txBody>
          <a:bodyPr wrap="square" lIns="0" tIns="0" rIns="0" bIns="0">
            <a:spAutoFit/>
          </a:bodyPr>
          <a:lstStyle>
            <a:lvl1pPr algn="l">
              <a:defRPr sz="2400" b="1">
                <a:solidFill>
                  <a:srgbClr val="0505EB"/>
                </a:solidFill>
                <a:latin typeface="Cambria" pitchFamily="18" charset="0"/>
              </a:defRPr>
            </a:lvl1pPr>
          </a:lstStyle>
          <a:p>
            <a:fld id="{DAB6677E-7F20-42BA-937F-4B4A6D72DD80}" type="datetime1">
              <a:rPr lang="en-AU" smtClean="0"/>
              <a:t>14/06/2023</a:t>
            </a:fld>
            <a:endParaRPr lang="en-US" dirty="0"/>
          </a:p>
        </p:txBody>
      </p:sp>
      <p:sp>
        <p:nvSpPr>
          <p:cNvPr id="6" name="Holder 6"/>
          <p:cNvSpPr>
            <a:spLocks noGrp="1"/>
          </p:cNvSpPr>
          <p:nvPr>
            <p:ph type="sldNum" sz="quarter" idx="7"/>
          </p:nvPr>
        </p:nvSpPr>
        <p:spPr>
          <a:xfrm>
            <a:off x="13167361" y="9566910"/>
            <a:ext cx="4206240" cy="369332"/>
          </a:xfrm>
          <a:prstGeom prst="rect">
            <a:avLst/>
          </a:prstGeom>
        </p:spPr>
        <p:txBody>
          <a:bodyPr wrap="square" lIns="0" tIns="0" rIns="0" bIns="0">
            <a:spAutoFit/>
          </a:bodyPr>
          <a:lstStyle>
            <a:lvl1pPr algn="r">
              <a:defRPr sz="2400" b="1">
                <a:solidFill>
                  <a:srgbClr val="0505EB"/>
                </a:solidFill>
              </a:defRPr>
            </a:lvl1pPr>
          </a:lstStyle>
          <a:p>
            <a:fld id="{B6F15528-21DE-4FAA-801E-634DDDAF4B2B}" type="slidenum">
              <a:rPr lang="en-IN" smtClean="0"/>
              <a:pPr/>
              <a:t>‹#›</a:t>
            </a:fld>
            <a:r>
              <a:rPr lang="en-IN" dirty="0"/>
              <a:t>/24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a:t>
            </a:fld>
            <a:r>
              <a:rPr lang="en-IN" dirty="0"/>
              <a:t>/8</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2" name="TextBox 1"/>
          <p:cNvSpPr txBox="1"/>
          <p:nvPr/>
        </p:nvSpPr>
        <p:spPr>
          <a:xfrm>
            <a:off x="1447800" y="2400300"/>
            <a:ext cx="14859000" cy="3013710"/>
          </a:xfrm>
          <a:prstGeom prst="rect">
            <a:avLst/>
          </a:prstGeom>
          <a:noFill/>
        </p:spPr>
        <p:txBody>
          <a:bodyPr wrap="square" rtlCol="0">
            <a:spAutoFit/>
          </a:bodyPr>
          <a:lstStyle/>
          <a:p>
            <a:pPr lvl="1" algn="ctr">
              <a:lnSpc>
                <a:spcPct val="150000"/>
              </a:lnSpc>
            </a:pPr>
            <a:r>
              <a:rPr lang="en-US" sz="4400" dirty="0">
                <a:latin typeface="Cambria"/>
                <a:cs typeface="Cambria"/>
              </a:rPr>
              <a:t>Operating Systems</a:t>
            </a:r>
          </a:p>
          <a:p>
            <a:pPr lvl="1" algn="ctr">
              <a:lnSpc>
                <a:spcPct val="150000"/>
              </a:lnSpc>
            </a:pPr>
            <a:r>
              <a:rPr lang="en-US" sz="4400" dirty="0">
                <a:latin typeface="Cambria"/>
                <a:cs typeface="Cambria"/>
              </a:rPr>
              <a:t>Unit 4 – Memory Management Strategies</a:t>
            </a:r>
          </a:p>
          <a:p>
            <a:pPr lvl="1" algn="ctr">
              <a:lnSpc>
                <a:spcPct val="150000"/>
              </a:lnSpc>
            </a:pPr>
            <a:r>
              <a:rPr lang="en-US" sz="4400" dirty="0">
                <a:latin typeface="Cambria"/>
                <a:cs typeface="Cambria"/>
              </a:rPr>
              <a:t>Basic Concepts</a:t>
            </a:r>
          </a:p>
        </p:txBody>
      </p:sp>
    </p:spTree>
    <p:extLst>
      <p:ext uri="{BB962C8B-B14F-4D97-AF65-F5344CB8AC3E}">
        <p14:creationId xmlns:p14="http://schemas.microsoft.com/office/powerpoint/2010/main" val="333452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2</a:t>
            </a:fld>
            <a:r>
              <a:rPr lang="en-IN" dirty="0"/>
              <a:t>/8</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b="1" dirty="0">
                <a:latin typeface="Cambria"/>
                <a:cs typeface="Cambria"/>
              </a:rPr>
              <a:t>Basic Hardware</a:t>
            </a:r>
            <a:endParaRPr lang="en-US" sz="4400" b="1" dirty="0">
              <a:latin typeface="Cambria"/>
              <a:cs typeface="Cambria"/>
            </a:endParaRPr>
          </a:p>
        </p:txBody>
      </p:sp>
      <p:sp>
        <p:nvSpPr>
          <p:cNvPr id="2" name="TextBox 1"/>
          <p:cNvSpPr txBox="1"/>
          <p:nvPr/>
        </p:nvSpPr>
        <p:spPr>
          <a:xfrm>
            <a:off x="1447800" y="2400300"/>
            <a:ext cx="14859000" cy="6519733"/>
          </a:xfrm>
          <a:prstGeom prst="rect">
            <a:avLst/>
          </a:prstGeom>
          <a:noFill/>
        </p:spPr>
        <p:txBody>
          <a:bodyPr wrap="square" rtlCol="0">
            <a:spAutoFit/>
          </a:bodyPr>
          <a:lstStyle/>
          <a:p>
            <a:pPr marL="800100" lvl="1" indent="-342900" algn="just">
              <a:lnSpc>
                <a:spcPct val="150000"/>
              </a:lnSpc>
              <a:buFont typeface="Arial"/>
              <a:buChar char="•"/>
            </a:pPr>
            <a:r>
              <a:rPr lang="en-US" sz="2800" dirty="0">
                <a:latin typeface="Cambria"/>
                <a:cs typeface="Cambria"/>
              </a:rPr>
              <a:t>Main Memory and Registers, only CPU can directly access.</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Cambria"/>
                <a:cs typeface="Cambria"/>
              </a:rPr>
              <a:t>There are machine instructions that take memory addresses as arguments, but none that take disk addresses.</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Cambria"/>
                <a:cs typeface="Cambria"/>
              </a:rPr>
              <a:t>Any instructions in execution, and any data being used by the instructions, must be in one of these direct-access storage devices.</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Cambria"/>
                <a:cs typeface="Cambria"/>
              </a:rPr>
              <a:t>If the data are not in memory, they must be moved there before the CPU can operate on them.</a:t>
            </a:r>
          </a:p>
        </p:txBody>
      </p:sp>
    </p:spTree>
    <p:extLst>
      <p:ext uri="{BB962C8B-B14F-4D97-AF65-F5344CB8AC3E}">
        <p14:creationId xmlns:p14="http://schemas.microsoft.com/office/powerpoint/2010/main" val="378573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3</a:t>
            </a:fld>
            <a:r>
              <a:rPr lang="en-IN" dirty="0"/>
              <a:t>/8</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b="1" dirty="0">
                <a:latin typeface="Cambria"/>
                <a:cs typeface="Cambria"/>
              </a:rPr>
              <a:t>Basic Hardware</a:t>
            </a:r>
            <a:endParaRPr lang="en-US" sz="4400" b="1" dirty="0">
              <a:latin typeface="Cambria"/>
              <a:cs typeface="Cambria"/>
            </a:endParaRPr>
          </a:p>
        </p:txBody>
      </p:sp>
      <p:sp>
        <p:nvSpPr>
          <p:cNvPr id="2" name="TextBox 1"/>
          <p:cNvSpPr txBox="1"/>
          <p:nvPr/>
        </p:nvSpPr>
        <p:spPr>
          <a:xfrm>
            <a:off x="1524000" y="1409700"/>
            <a:ext cx="14859000" cy="8458724"/>
          </a:xfrm>
          <a:prstGeom prst="rect">
            <a:avLst/>
          </a:prstGeom>
          <a:noFill/>
        </p:spPr>
        <p:txBody>
          <a:bodyPr wrap="square" rtlCol="0">
            <a:spAutoFit/>
          </a:bodyPr>
          <a:lstStyle/>
          <a:p>
            <a:pPr marL="800100" lvl="1" indent="-342900" algn="just">
              <a:lnSpc>
                <a:spcPct val="150000"/>
              </a:lnSpc>
              <a:buFont typeface="Arial"/>
              <a:buChar char="•"/>
            </a:pPr>
            <a:r>
              <a:rPr lang="en-US" sz="2800" dirty="0">
                <a:latin typeface="Cambria"/>
                <a:cs typeface="Cambria"/>
              </a:rPr>
              <a:t>Registers that are built into the CPU are generally accessible within one cycle of the CPU clock.</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Cambria"/>
                <a:cs typeface="Cambria"/>
              </a:rPr>
              <a:t>In main memory, which is accessed via a transaction on the memory bus. Completing a memory access may take many cycles of the CPU clock.</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Cambria"/>
                <a:cs typeface="Cambria"/>
              </a:rPr>
              <a:t>In such cases, the processor normally needs to stall, since it does not have the data required to complete the instruction that it is executing.</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Cambria"/>
                <a:cs typeface="Cambria"/>
              </a:rPr>
              <a:t>This situation is intolerable because of the frequency of memory accesses.  The remedy is to add fast memory between the CPU and main memory, typically on the CPU chip for fast access.</a:t>
            </a:r>
          </a:p>
          <a:p>
            <a:pPr marL="800100" lvl="1" indent="-342900" algn="just">
              <a:lnSpc>
                <a:spcPct val="150000"/>
              </a:lnSpc>
              <a:buFont typeface="Arial"/>
              <a:buChar char="•"/>
            </a:pPr>
            <a:r>
              <a:rPr lang="en-US" sz="2800" dirty="0">
                <a:latin typeface="Cambria"/>
                <a:cs typeface="Cambria"/>
              </a:rPr>
              <a:t>Cache</a:t>
            </a:r>
          </a:p>
        </p:txBody>
      </p:sp>
    </p:spTree>
    <p:extLst>
      <p:ext uri="{BB962C8B-B14F-4D97-AF65-F5344CB8AC3E}">
        <p14:creationId xmlns:p14="http://schemas.microsoft.com/office/powerpoint/2010/main" val="393183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4</a:t>
            </a:fld>
            <a:r>
              <a:rPr lang="en-IN" dirty="0"/>
              <a:t>/8</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b="1" dirty="0">
                <a:latin typeface="Cambria"/>
                <a:cs typeface="Cambria"/>
              </a:rPr>
              <a:t>Basic Hardware</a:t>
            </a:r>
            <a:endParaRPr lang="en-US" sz="4400" b="1" dirty="0">
              <a:latin typeface="Cambria"/>
              <a:cs typeface="Cambria"/>
            </a:endParaRPr>
          </a:p>
        </p:txBody>
      </p:sp>
      <p:sp>
        <p:nvSpPr>
          <p:cNvPr id="2" name="TextBox 1"/>
          <p:cNvSpPr txBox="1"/>
          <p:nvPr/>
        </p:nvSpPr>
        <p:spPr>
          <a:xfrm>
            <a:off x="1066800" y="1409700"/>
            <a:ext cx="15849600" cy="6524863"/>
          </a:xfrm>
          <a:prstGeom prst="rect">
            <a:avLst/>
          </a:prstGeom>
          <a:noFill/>
        </p:spPr>
        <p:txBody>
          <a:bodyPr wrap="square" rtlCol="0">
            <a:spAutoFit/>
          </a:bodyPr>
          <a:lstStyle/>
          <a:p>
            <a:pPr marL="800100" lvl="1" indent="-342900" algn="just">
              <a:buFont typeface="Arial"/>
              <a:buChar char="•"/>
            </a:pPr>
            <a:r>
              <a:rPr lang="en-US" sz="2800" dirty="0">
                <a:latin typeface="Cambria"/>
                <a:cs typeface="Cambria"/>
              </a:rPr>
              <a:t>Speed of access memory not only primary concern but also ensure correct operation.</a:t>
            </a:r>
          </a:p>
          <a:p>
            <a:pPr marL="800100" lvl="1" indent="-342900" algn="just">
              <a:buFont typeface="Arial"/>
              <a:buChar char="•"/>
            </a:pPr>
            <a:endParaRPr lang="en-US" sz="2800" dirty="0">
              <a:latin typeface="Cambria"/>
              <a:cs typeface="Cambria"/>
            </a:endParaRPr>
          </a:p>
          <a:p>
            <a:pPr marL="800100" lvl="1" indent="-342900" algn="just">
              <a:buFont typeface="Arial"/>
              <a:buChar char="•"/>
            </a:pPr>
            <a:r>
              <a:rPr lang="en-US" sz="2800" dirty="0">
                <a:latin typeface="Cambria"/>
                <a:cs typeface="Cambria"/>
              </a:rPr>
              <a:t>For proper system operation we must protect the operating system from access by user processes.</a:t>
            </a:r>
          </a:p>
          <a:p>
            <a:pPr marL="800100" lvl="1" indent="-342900" algn="just">
              <a:buFont typeface="Arial"/>
              <a:buChar char="•"/>
            </a:pPr>
            <a:endParaRPr lang="en-US" sz="2800" dirty="0">
              <a:latin typeface="Cambria"/>
              <a:cs typeface="Cambria"/>
            </a:endParaRPr>
          </a:p>
          <a:p>
            <a:pPr marL="914400" lvl="1" indent="-457200" algn="just">
              <a:buFont typeface="Arial"/>
              <a:buChar char="•"/>
            </a:pPr>
            <a:r>
              <a:rPr lang="en-US" sz="2800" dirty="0">
                <a:latin typeface="Cambria"/>
                <a:cs typeface="Cambria"/>
              </a:rPr>
              <a:t>On multiuser systems, we must additionally protect user processes from one another</a:t>
            </a:r>
            <a:endParaRPr lang="en-US" sz="5400" dirty="0">
              <a:latin typeface="Cambria"/>
              <a:cs typeface="Cambria"/>
            </a:endParaRPr>
          </a:p>
          <a:p>
            <a:pPr marL="914400" lvl="1" indent="-457200" algn="just">
              <a:buFont typeface="Arial"/>
              <a:buChar char="•"/>
            </a:pPr>
            <a:endParaRPr lang="en-US" sz="2800" dirty="0">
              <a:latin typeface="Cambria"/>
              <a:cs typeface="Cambria"/>
            </a:endParaRPr>
          </a:p>
          <a:p>
            <a:pPr marL="914400" lvl="1" indent="-457200" algn="just">
              <a:buFont typeface="Arial"/>
              <a:buChar char="•"/>
            </a:pPr>
            <a:r>
              <a:rPr lang="en-US" sz="2800" dirty="0">
                <a:latin typeface="Cambria"/>
                <a:cs typeface="Cambria"/>
              </a:rPr>
              <a:t>Ensure that each process has a separate memory space. Separate per-process memory space protects the processes from each other and multiple processes loaded in memory for concurrent execution.</a:t>
            </a:r>
          </a:p>
          <a:p>
            <a:pPr marL="914400" lvl="1" indent="-457200" algn="just">
              <a:buFont typeface="Arial"/>
              <a:buChar char="•"/>
            </a:pPr>
            <a:endParaRPr lang="en-US" sz="2800" dirty="0">
              <a:latin typeface="Cambria"/>
              <a:cs typeface="Cambria"/>
            </a:endParaRPr>
          </a:p>
          <a:p>
            <a:pPr marL="914400" lvl="1" indent="-457200" algn="just">
              <a:buFont typeface="Arial"/>
              <a:buChar char="•"/>
            </a:pPr>
            <a:r>
              <a:rPr lang="en-US" sz="2800" dirty="0">
                <a:latin typeface="Cambria"/>
                <a:cs typeface="Cambria"/>
              </a:rPr>
              <a:t>To separate memory spaces, we need the ability to determine the range of legal addresses that the process may access and to ensure that the process can access only these legal addresses.</a:t>
            </a:r>
          </a:p>
          <a:p>
            <a:pPr marL="914400" lvl="1" indent="-457200" algn="just">
              <a:buFont typeface="Arial"/>
              <a:buChar char="•"/>
            </a:pPr>
            <a:endParaRPr lang="en-US" sz="2800" dirty="0">
              <a:latin typeface="Cambria"/>
              <a:cs typeface="Cambria"/>
            </a:endParaRPr>
          </a:p>
          <a:p>
            <a:pPr marL="914400" lvl="1" indent="-457200" algn="just">
              <a:buFont typeface="Arial"/>
              <a:buChar char="•"/>
            </a:pPr>
            <a:r>
              <a:rPr lang="en-US" sz="2800" dirty="0">
                <a:latin typeface="Cambria"/>
                <a:cs typeface="Cambria"/>
              </a:rPr>
              <a:t>We can provide this protection by using two registers, usually a base and a limit</a:t>
            </a:r>
            <a:r>
              <a:rPr lang="en-US" sz="5400" dirty="0">
                <a:latin typeface="Cambria"/>
                <a:cs typeface="Cambria"/>
              </a:rPr>
              <a:t>.</a:t>
            </a:r>
          </a:p>
        </p:txBody>
      </p:sp>
    </p:spTree>
    <p:extLst>
      <p:ext uri="{BB962C8B-B14F-4D97-AF65-F5344CB8AC3E}">
        <p14:creationId xmlns:p14="http://schemas.microsoft.com/office/powerpoint/2010/main" val="296603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5</a:t>
            </a:fld>
            <a:r>
              <a:rPr lang="en-IN" dirty="0"/>
              <a:t>/8</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b="1" dirty="0">
                <a:latin typeface="Cambria"/>
                <a:cs typeface="Cambria"/>
              </a:rPr>
              <a:t>Basic Hardware</a:t>
            </a:r>
            <a:endParaRPr lang="en-US" sz="4400" b="1" dirty="0">
              <a:latin typeface="Cambria"/>
              <a:cs typeface="Cambria"/>
            </a:endParaRPr>
          </a:p>
        </p:txBody>
      </p:sp>
      <p:sp>
        <p:nvSpPr>
          <p:cNvPr id="2" name="TextBox 1"/>
          <p:cNvSpPr txBox="1"/>
          <p:nvPr/>
        </p:nvSpPr>
        <p:spPr>
          <a:xfrm>
            <a:off x="762003" y="1409700"/>
            <a:ext cx="10667997" cy="7417415"/>
          </a:xfrm>
          <a:prstGeom prst="rect">
            <a:avLst/>
          </a:prstGeom>
          <a:noFill/>
        </p:spPr>
        <p:txBody>
          <a:bodyPr wrap="square" rtlCol="0">
            <a:spAutoFit/>
          </a:bodyPr>
          <a:lstStyle/>
          <a:p>
            <a:pPr marL="800100" lvl="1" indent="-342900" algn="just">
              <a:buFont typeface="Arial"/>
              <a:buChar char="•"/>
            </a:pPr>
            <a:r>
              <a:rPr lang="en-US" sz="2800" dirty="0">
                <a:latin typeface="Cambria"/>
                <a:cs typeface="Cambria"/>
              </a:rPr>
              <a:t>The base register holds the smallest legal physical memory address;</a:t>
            </a:r>
          </a:p>
          <a:p>
            <a:pPr lvl="1" algn="just"/>
            <a:r>
              <a:rPr lang="en-US" sz="2800" dirty="0">
                <a:latin typeface="Cambria"/>
                <a:cs typeface="Cambria"/>
              </a:rPr>
              <a:t> </a:t>
            </a:r>
          </a:p>
          <a:p>
            <a:pPr marL="800100" lvl="1" indent="-342900" algn="just">
              <a:buFont typeface="Arial"/>
              <a:buChar char="•"/>
            </a:pPr>
            <a:r>
              <a:rPr lang="en-US" sz="2800" dirty="0">
                <a:latin typeface="Cambria"/>
                <a:cs typeface="Cambria"/>
              </a:rPr>
              <a:t>the limit register specifies the size of the range.</a:t>
            </a:r>
          </a:p>
          <a:p>
            <a:pPr marL="800100" lvl="1" indent="-342900" algn="just">
              <a:buFont typeface="Arial"/>
              <a:buChar char="•"/>
            </a:pPr>
            <a:endParaRPr lang="en-US" sz="2800" dirty="0">
              <a:latin typeface="Cambria"/>
              <a:cs typeface="Cambria"/>
            </a:endParaRPr>
          </a:p>
          <a:p>
            <a:pPr marL="800100" lvl="1" indent="-342900" algn="just">
              <a:buFont typeface="Arial"/>
              <a:buChar char="•"/>
            </a:pPr>
            <a:r>
              <a:rPr lang="en-US" sz="2800" dirty="0">
                <a:latin typeface="Cambria"/>
                <a:cs typeface="Cambria"/>
              </a:rPr>
              <a:t>if the base register holds 300040 and the limit register is 120900, then the program can legally access all addresses from 300040 through 420939.</a:t>
            </a:r>
          </a:p>
          <a:p>
            <a:pPr marL="800100" lvl="1" indent="-342900" algn="just">
              <a:buFont typeface="Arial"/>
              <a:buChar char="•"/>
            </a:pPr>
            <a:endParaRPr lang="en-US" sz="2800" dirty="0">
              <a:latin typeface="Cambria"/>
              <a:cs typeface="Cambria"/>
            </a:endParaRPr>
          </a:p>
          <a:p>
            <a:pPr marL="800100" lvl="1" indent="-342900" algn="just">
              <a:buFont typeface="Arial"/>
              <a:buChar char="•"/>
            </a:pPr>
            <a:r>
              <a:rPr lang="en-US" sz="2800" dirty="0">
                <a:latin typeface="Cambria"/>
                <a:cs typeface="Cambria"/>
              </a:rPr>
              <a:t>Protection of memory space is accomplished by having the CPU hardware compare every address generated in user mode with the registers. </a:t>
            </a:r>
          </a:p>
          <a:p>
            <a:pPr marL="800100" lvl="1" indent="-342900" algn="just">
              <a:buFont typeface="Arial"/>
              <a:buChar char="•"/>
            </a:pPr>
            <a:endParaRPr lang="en-US" sz="2800" dirty="0">
              <a:latin typeface="Cambria"/>
              <a:cs typeface="Cambria"/>
            </a:endParaRPr>
          </a:p>
          <a:p>
            <a:pPr marL="800100" lvl="1" indent="-342900" algn="just">
              <a:buFont typeface="Arial"/>
              <a:buChar char="•"/>
            </a:pPr>
            <a:r>
              <a:rPr lang="en-US" sz="2800" dirty="0">
                <a:latin typeface="Cambria"/>
                <a:cs typeface="Cambria"/>
              </a:rPr>
              <a:t>Any attempt by a program executing in user mode to access operating-system memory or other users’ memory results in a trap to the operating system, which treats the attempt as a fatal error</a:t>
            </a:r>
          </a:p>
        </p:txBody>
      </p:sp>
      <p:pic>
        <p:nvPicPr>
          <p:cNvPr id="7" name="Picture 6" descr="Screen Shot 2021-03-02 at 6.02.4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6200" y="2628900"/>
            <a:ext cx="6172200" cy="6172200"/>
          </a:xfrm>
          <a:prstGeom prst="rect">
            <a:avLst/>
          </a:prstGeom>
        </p:spPr>
      </p:pic>
    </p:spTree>
    <p:extLst>
      <p:ext uri="{BB962C8B-B14F-4D97-AF65-F5344CB8AC3E}">
        <p14:creationId xmlns:p14="http://schemas.microsoft.com/office/powerpoint/2010/main" val="403078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6</a:t>
            </a:fld>
            <a:r>
              <a:rPr lang="en-IN" dirty="0"/>
              <a:t>/8</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b="1" dirty="0">
                <a:latin typeface="Cambria"/>
                <a:cs typeface="Cambria"/>
              </a:rPr>
              <a:t>Basic Hardware</a:t>
            </a:r>
            <a:endParaRPr lang="en-US" sz="4400" b="1" dirty="0">
              <a:latin typeface="Cambria"/>
              <a:cs typeface="Cambria"/>
            </a:endParaRPr>
          </a:p>
        </p:txBody>
      </p:sp>
      <p:pic>
        <p:nvPicPr>
          <p:cNvPr id="8" name="Picture 7" descr="Screen Shot 2021-03-02 at 6.15.3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790700"/>
            <a:ext cx="15130556" cy="7047108"/>
          </a:xfrm>
          <a:prstGeom prst="rect">
            <a:avLst/>
          </a:prstGeom>
        </p:spPr>
      </p:pic>
    </p:spTree>
    <p:extLst>
      <p:ext uri="{BB962C8B-B14F-4D97-AF65-F5344CB8AC3E}">
        <p14:creationId xmlns:p14="http://schemas.microsoft.com/office/powerpoint/2010/main" val="409725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7</a:t>
            </a:fld>
            <a:r>
              <a:rPr lang="en-IN" dirty="0"/>
              <a:t>/8</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3009900" y="335459"/>
            <a:ext cx="12573000" cy="769441"/>
          </a:xfrm>
          <a:prstGeom prst="rect">
            <a:avLst/>
          </a:prstGeom>
          <a:noFill/>
        </p:spPr>
        <p:txBody>
          <a:bodyPr wrap="square" rtlCol="0">
            <a:spAutoFit/>
          </a:bodyPr>
          <a:lstStyle/>
          <a:p>
            <a:pPr algn="ctr"/>
            <a:r>
              <a:rPr lang="en-AU" sz="4400" b="1" dirty="0">
                <a:latin typeface="Cambria"/>
                <a:cs typeface="Cambria"/>
              </a:rPr>
              <a:t>Basic Hardware</a:t>
            </a:r>
            <a:endParaRPr lang="en-US" sz="4400" b="1" dirty="0">
              <a:latin typeface="Cambria"/>
              <a:cs typeface="Cambria"/>
            </a:endParaRPr>
          </a:p>
        </p:txBody>
      </p:sp>
      <p:sp>
        <p:nvSpPr>
          <p:cNvPr id="2" name="TextBox 1"/>
          <p:cNvSpPr txBox="1"/>
          <p:nvPr/>
        </p:nvSpPr>
        <p:spPr>
          <a:xfrm>
            <a:off x="1132418" y="2727454"/>
            <a:ext cx="16402049" cy="4832092"/>
          </a:xfrm>
          <a:prstGeom prst="rect">
            <a:avLst/>
          </a:prstGeom>
          <a:noFill/>
        </p:spPr>
        <p:txBody>
          <a:bodyPr wrap="square" rtlCol="0">
            <a:spAutoFit/>
          </a:bodyPr>
          <a:lstStyle/>
          <a:p>
            <a:pPr marL="800100" lvl="1" indent="-342900" algn="just">
              <a:buFont typeface="Arial"/>
              <a:buChar char="•"/>
            </a:pPr>
            <a:r>
              <a:rPr lang="en-US" sz="2800" dirty="0">
                <a:latin typeface="Cambria"/>
                <a:cs typeface="Cambria"/>
              </a:rPr>
              <a:t>This scheme prevents a user program from (accidentally or deliberately) modifying the code or data structures of either the operating system or other users.</a:t>
            </a:r>
          </a:p>
          <a:p>
            <a:pPr marL="800100" lvl="1" indent="-342900" algn="just">
              <a:buFont typeface="Arial"/>
              <a:buChar char="•"/>
            </a:pPr>
            <a:endParaRPr lang="en-US" sz="2800" dirty="0">
              <a:latin typeface="Cambria"/>
              <a:cs typeface="Cambria"/>
            </a:endParaRPr>
          </a:p>
          <a:p>
            <a:pPr marL="800100" lvl="1" indent="-342900" algn="just">
              <a:buFont typeface="Arial"/>
              <a:buChar char="•"/>
            </a:pPr>
            <a:r>
              <a:rPr lang="en-US" sz="2800" dirty="0">
                <a:latin typeface="Cambria"/>
                <a:cs typeface="Cambria"/>
              </a:rPr>
              <a:t>The base and limit registers can be loaded only by the operating system, which uses a special privileged instruction. </a:t>
            </a:r>
          </a:p>
          <a:p>
            <a:pPr marL="800100" lvl="1" indent="-342900" algn="just">
              <a:buFont typeface="Arial"/>
              <a:buChar char="•"/>
            </a:pPr>
            <a:endParaRPr lang="en-US" sz="2800" dirty="0">
              <a:latin typeface="Cambria"/>
              <a:cs typeface="Cambria"/>
            </a:endParaRPr>
          </a:p>
          <a:p>
            <a:pPr marL="800100" lvl="1" indent="-342900" algn="just">
              <a:buFont typeface="Arial"/>
              <a:buChar char="•"/>
            </a:pPr>
            <a:r>
              <a:rPr lang="en-US" sz="2800" dirty="0">
                <a:latin typeface="Cambria"/>
                <a:cs typeface="Cambria"/>
              </a:rPr>
              <a:t>Since privileged instructions can be executed only in kernel mode, and since only the operating system executes in kernel mode, only the operating system can load the base and limit registers.</a:t>
            </a:r>
          </a:p>
          <a:p>
            <a:pPr marL="800100" lvl="1" indent="-342900" algn="just">
              <a:buFont typeface="Arial"/>
              <a:buChar char="•"/>
            </a:pPr>
            <a:endParaRPr lang="en-US" sz="2800" dirty="0">
              <a:latin typeface="Cambria"/>
              <a:cs typeface="Cambria"/>
            </a:endParaRPr>
          </a:p>
          <a:p>
            <a:pPr marL="800100" lvl="1" indent="-342900" algn="just">
              <a:buFont typeface="Arial"/>
              <a:buChar char="•"/>
            </a:pPr>
            <a:r>
              <a:rPr lang="en-US" sz="2800" dirty="0">
                <a:latin typeface="Cambria"/>
                <a:cs typeface="Cambria"/>
              </a:rPr>
              <a:t>This scheme allows the operating system to change the value of the registers but prevents user programs from changing the registers’ contents</a:t>
            </a:r>
            <a:endParaRPr lang="en-US" sz="5400" dirty="0">
              <a:latin typeface="Cambria"/>
              <a:cs typeface="Cambria"/>
            </a:endParaRPr>
          </a:p>
        </p:txBody>
      </p:sp>
    </p:spTree>
    <p:extLst>
      <p:ext uri="{BB962C8B-B14F-4D97-AF65-F5344CB8AC3E}">
        <p14:creationId xmlns:p14="http://schemas.microsoft.com/office/powerpoint/2010/main" val="131705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619096" y="9410699"/>
            <a:ext cx="2668905" cy="8763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8</a:t>
            </a:fld>
            <a:r>
              <a:rPr lang="en-IN" dirty="0"/>
              <a:t>/ 8</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pic>
        <p:nvPicPr>
          <p:cNvPr id="8" name="Picture 7"/>
          <p:cNvPicPr>
            <a:picLocks noChangeAspect="1"/>
          </p:cNvPicPr>
          <p:nvPr/>
        </p:nvPicPr>
        <p:blipFill>
          <a:blip r:embed="rId2"/>
          <a:stretch>
            <a:fillRect/>
          </a:stretch>
        </p:blipFill>
        <p:spPr>
          <a:xfrm>
            <a:off x="7251700" y="4064000"/>
            <a:ext cx="3771900" cy="2159000"/>
          </a:xfrm>
          <a:prstGeom prst="rect">
            <a:avLst/>
          </a:prstGeom>
        </p:spPr>
      </p:pic>
      <p:pic>
        <p:nvPicPr>
          <p:cNvPr id="9" name="Picture 8"/>
          <p:cNvPicPr>
            <a:picLocks noChangeAspect="1"/>
          </p:cNvPicPr>
          <p:nvPr/>
        </p:nvPicPr>
        <p:blipFill>
          <a:blip r:embed="rId2"/>
          <a:stretch>
            <a:fillRect/>
          </a:stretch>
        </p:blipFill>
        <p:spPr>
          <a:xfrm>
            <a:off x="7251700" y="4064000"/>
            <a:ext cx="3771900" cy="2159000"/>
          </a:xfrm>
          <a:prstGeom prst="rect">
            <a:avLst/>
          </a:prstGeom>
        </p:spPr>
      </p:pic>
      <p:sp>
        <p:nvSpPr>
          <p:cNvPr id="2" name="TextBox 1"/>
          <p:cNvSpPr txBox="1"/>
          <p:nvPr/>
        </p:nvSpPr>
        <p:spPr>
          <a:xfrm>
            <a:off x="2590800" y="4381500"/>
            <a:ext cx="12573000" cy="769441"/>
          </a:xfrm>
          <a:prstGeom prst="rect">
            <a:avLst/>
          </a:prstGeom>
          <a:noFill/>
        </p:spPr>
        <p:txBody>
          <a:bodyPr wrap="square" rtlCol="0">
            <a:spAutoFit/>
          </a:bodyPr>
          <a:lstStyle/>
          <a:p>
            <a:pPr algn="ctr"/>
            <a:r>
              <a:rPr lang="en-US" sz="4400" b="1" dirty="0">
                <a:latin typeface="Cambria"/>
                <a:cs typeface="Cambria"/>
              </a:rPr>
              <a:t>THANK YOU</a:t>
            </a:r>
          </a:p>
        </p:txBody>
      </p:sp>
    </p:spTree>
    <p:extLst>
      <p:ext uri="{BB962C8B-B14F-4D97-AF65-F5344CB8AC3E}">
        <p14:creationId xmlns:p14="http://schemas.microsoft.com/office/powerpoint/2010/main" val="348559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3030</TotalTime>
  <Words>552</Words>
  <Application>Microsoft Office PowerPoint</Application>
  <PresentationFormat>Custom</PresentationFormat>
  <Paragraphs>60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SNSCE 1</dc:title>
  <dc:creator>Summia Parveen</dc:creator>
  <cp:keywords>DADfiepP9uY,BADY-n7S0L8</cp:keywords>
  <cp:lastModifiedBy>Ashok</cp:lastModifiedBy>
  <cp:revision>593</cp:revision>
  <dcterms:created xsi:type="dcterms:W3CDTF">2019-07-13T10:09:30Z</dcterms:created>
  <dcterms:modified xsi:type="dcterms:W3CDTF">2023-06-14T05:36:40Z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2019-07-13T00:00:00Z</vt:filetime>
  </property>
  <property fmtid="{D5CDD505-2E9C-101B-9397-08002B2CF9AE}" pid="3" name="Creator">
    <vt:lpwstr>Canva</vt:lpwstr>
  </property>
  <property fmtid="{D5CDD505-2E9C-101B-9397-08002B2CF9AE}" pid="4" name="LastSaved">
    <vt:filetime>2019-07-13T00:00:00Z</vt:filetime>
  </property>
</Properties>
</file>