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7" r:id="rId2"/>
    <p:sldId id="308" r:id="rId3"/>
    <p:sldId id="309" r:id="rId4"/>
    <p:sldId id="311" r:id="rId5"/>
    <p:sldId id="310" r:id="rId6"/>
    <p:sldId id="313" r:id="rId7"/>
    <p:sldId id="312" r:id="rId8"/>
    <p:sldId id="294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E50BD5"/>
    <a:srgbClr val="8B2FD7"/>
    <a:srgbClr val="00FF00"/>
    <a:srgbClr val="04CC04"/>
    <a:srgbClr val="DBE010"/>
    <a:srgbClr val="0505EB"/>
    <a:srgbClr val="FFCFB7"/>
    <a:srgbClr val="FFFC4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8" autoAdjust="0"/>
    <p:restoredTop sz="86441" autoAdjust="0"/>
  </p:normalViewPr>
  <p:slideViewPr>
    <p:cSldViewPr>
      <p:cViewPr varScale="1">
        <p:scale>
          <a:sx n="38" d="100"/>
          <a:sy n="38" d="100"/>
        </p:scale>
        <p:origin x="1176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4"/>
    </p:cViewPr>
  </p:sorterViewPr>
  <p:notesViewPr>
    <p:cSldViewPr>
      <p:cViewPr varScale="1">
        <p:scale>
          <a:sx n="52" d="100"/>
          <a:sy n="52" d="100"/>
        </p:scale>
        <p:origin x="-840" y="-102"/>
      </p:cViewPr>
      <p:guideLst>
        <p:guide orient="horz" pos="3240"/>
        <p:guide pos="57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AA04C-0182-4D46-833D-0EDFE32E41C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65E6-5CAB-40C3-B26B-094A108C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4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3F865-C790-4032-917D-4047F16F30FA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48E5-550E-4738-A398-83C41B4D5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20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b="0" dirty="0"/>
          </a:p>
        </p:txBody>
      </p:sp>
      <p:sp>
        <p:nvSpPr>
          <p:cNvPr id="17" name="bk object 17"/>
          <p:cNvSpPr/>
          <p:nvPr/>
        </p:nvSpPr>
        <p:spPr>
          <a:xfrm>
            <a:off x="17864962" y="4643120"/>
            <a:ext cx="0" cy="3700779"/>
          </a:xfrm>
          <a:custGeom>
            <a:avLst/>
            <a:gdLst/>
            <a:ahLst/>
            <a:cxnLst/>
            <a:rect l="l" t="t" r="r" b="b"/>
            <a:pathLst>
              <a:path h="3700779">
                <a:moveTo>
                  <a:pt x="0" y="0"/>
                </a:moveTo>
                <a:lnTo>
                  <a:pt x="0" y="3700780"/>
                </a:lnTo>
              </a:path>
            </a:pathLst>
          </a:custGeom>
          <a:ln w="38100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617313" y="0"/>
            <a:ext cx="495300" cy="4643120"/>
          </a:xfrm>
          <a:custGeom>
            <a:avLst/>
            <a:gdLst/>
            <a:ahLst/>
            <a:cxnLst/>
            <a:rect l="l" t="t" r="r" b="b"/>
            <a:pathLst>
              <a:path w="495300" h="4643120">
                <a:moveTo>
                  <a:pt x="0" y="0"/>
                </a:moveTo>
                <a:lnTo>
                  <a:pt x="495298" y="0"/>
                </a:lnTo>
                <a:lnTo>
                  <a:pt x="495298" y="4643120"/>
                </a:lnTo>
                <a:lnTo>
                  <a:pt x="0" y="464312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8700" y="0"/>
            <a:ext cx="8115300" cy="679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28700" y="6886575"/>
            <a:ext cx="2676525" cy="340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/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3800475" y="6886575"/>
            <a:ext cx="5343525" cy="340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057457"/>
            <a:ext cx="1915160" cy="2486025"/>
          </a:xfrm>
          <a:custGeom>
            <a:avLst/>
            <a:gdLst/>
            <a:ahLst/>
            <a:cxnLst/>
            <a:rect l="l" t="t" r="r" b="b"/>
            <a:pathLst>
              <a:path w="1915160" h="2486025">
                <a:moveTo>
                  <a:pt x="0" y="1046033"/>
                </a:moveTo>
                <a:lnTo>
                  <a:pt x="0" y="655175"/>
                </a:lnTo>
                <a:lnTo>
                  <a:pt x="655175" y="0"/>
                </a:lnTo>
                <a:lnTo>
                  <a:pt x="1046033" y="0"/>
                </a:lnTo>
                <a:lnTo>
                  <a:pt x="0" y="1046033"/>
                </a:lnTo>
                <a:close/>
              </a:path>
              <a:path w="1915160" h="2486025">
                <a:moveTo>
                  <a:pt x="0" y="2110190"/>
                </a:moveTo>
                <a:lnTo>
                  <a:pt x="0" y="1719332"/>
                </a:lnTo>
                <a:lnTo>
                  <a:pt x="1708973" y="10358"/>
                </a:lnTo>
                <a:lnTo>
                  <a:pt x="1754764" y="27088"/>
                </a:lnTo>
                <a:lnTo>
                  <a:pt x="1796316" y="51203"/>
                </a:lnTo>
                <a:lnTo>
                  <a:pt x="1832843" y="81917"/>
                </a:lnTo>
                <a:lnTo>
                  <a:pt x="1863557" y="118444"/>
                </a:lnTo>
                <a:lnTo>
                  <a:pt x="1887672" y="159996"/>
                </a:lnTo>
                <a:lnTo>
                  <a:pt x="1904402" y="205787"/>
                </a:lnTo>
                <a:lnTo>
                  <a:pt x="0" y="2110190"/>
                </a:lnTo>
                <a:close/>
              </a:path>
              <a:path w="1915160" h="2486025">
                <a:moveTo>
                  <a:pt x="688322" y="2486024"/>
                </a:moveTo>
                <a:lnTo>
                  <a:pt x="297463" y="2486024"/>
                </a:lnTo>
                <a:lnTo>
                  <a:pt x="1914761" y="868727"/>
                </a:lnTo>
                <a:lnTo>
                  <a:pt x="1914761" y="1259585"/>
                </a:lnTo>
                <a:lnTo>
                  <a:pt x="688322" y="2486024"/>
                </a:lnTo>
                <a:close/>
              </a:path>
              <a:path w="1915160" h="2486025">
                <a:moveTo>
                  <a:pt x="1638536" y="2486024"/>
                </a:moveTo>
                <a:lnTo>
                  <a:pt x="1361620" y="2486024"/>
                </a:lnTo>
                <a:lnTo>
                  <a:pt x="1914761" y="1932884"/>
                </a:lnTo>
                <a:lnTo>
                  <a:pt x="1914761" y="2209799"/>
                </a:lnTo>
                <a:lnTo>
                  <a:pt x="1909118" y="2265293"/>
                </a:lnTo>
                <a:lnTo>
                  <a:pt x="1892922" y="2317096"/>
                </a:lnTo>
                <a:lnTo>
                  <a:pt x="1867274" y="2364108"/>
                </a:lnTo>
                <a:lnTo>
                  <a:pt x="1833274" y="2405229"/>
                </a:lnTo>
                <a:lnTo>
                  <a:pt x="1792553" y="2438829"/>
                </a:lnTo>
                <a:lnTo>
                  <a:pt x="1745746" y="2464272"/>
                </a:lnTo>
                <a:lnTo>
                  <a:pt x="1694018" y="2480392"/>
                </a:lnTo>
                <a:lnTo>
                  <a:pt x="1638536" y="2486024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0280" y="3645782"/>
            <a:ext cx="13807439" cy="105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 lIns="0" tIns="0" rIns="0" bIns="0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19CS403 Segmentation / Ashok Kumar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 lIns="0" tIns="0" rIns="0" bIns="0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fld id="{DF2C108B-D605-4CA4-B06F-3225C589E120}" type="datetime1">
              <a:rPr lang="en-AU" smtClean="0"/>
              <a:t>19/06/2023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</p:spPr>
        <p:txBody>
          <a:bodyPr lIns="0" tIns="0" rIns="0" bIns="0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 lIns="0" tIns="0" rIns="0" bIns="0"/>
          <a:lstStyle>
            <a:lvl1pPr algn="ctr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lang="en-US"/>
              <a:t>19CS403 Segmentation / Ashok Kumar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 lIns="0" tIns="0" rIns="0" bIns="0"/>
          <a:lstStyle>
            <a:lvl1pPr algn="l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9471B56D-C27B-40D2-BCE9-A329CD26A9EF}" type="datetime1">
              <a:rPr lang="en-AU" smtClean="0"/>
              <a:t>19/06/2023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</p:spPr>
        <p:txBody>
          <a:bodyPr lIns="0" tIns="0" rIns="0" bIns="0"/>
          <a:lstStyle>
            <a:lvl1pPr algn="r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49931" y="3840822"/>
            <a:ext cx="5527675" cy="527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36531" y="3840822"/>
            <a:ext cx="5527675" cy="527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19CS403 Segmentation / Ashok Kumar / IT /SNSCE 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5842-3D39-4939-B6C5-9328C8D09676}" type="datetime1">
              <a:rPr lang="en-AU" smtClean="0"/>
              <a:t>19/06/2023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>
              <a:solidFill>
                <a:srgbClr val="0505EB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7172" y="1668093"/>
            <a:ext cx="2907029" cy="1228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6050" y="2849326"/>
            <a:ext cx="1545590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 b="1">
                <a:solidFill>
                  <a:srgbClr val="0505EB"/>
                </a:solidFill>
                <a:latin typeface="Cambria" pitchFamily="18" charset="0"/>
              </a:defRPr>
            </a:lvl1pPr>
          </a:lstStyle>
          <a:p>
            <a:r>
              <a:rPr lang="en-US"/>
              <a:t>19CS403 Segmentation / Ashok Kumar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>
                <a:solidFill>
                  <a:srgbClr val="0505EB"/>
                </a:solidFill>
                <a:latin typeface="Cambria" pitchFamily="18" charset="0"/>
              </a:defRPr>
            </a:lvl1pPr>
          </a:lstStyle>
          <a:p>
            <a:fld id="{0C2D459A-25C4-4F43-80BC-A4BB8C215763}" type="datetime1">
              <a:rPr lang="en-AU" smtClean="0"/>
              <a:t>19/06/2023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400" b="1">
                <a:solidFill>
                  <a:srgbClr val="0505EB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Segmentation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562100"/>
            <a:ext cx="15316200" cy="716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Segmentation is a memory-management scheme that supports programmer view of memory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logical address space is a collection of segments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program is a collection of segments.  A segment is a logical unit such as: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main program,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procedure,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function,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local variables, global variables,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common block,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stack,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symbol table, arrays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45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Segmentation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562100"/>
            <a:ext cx="15316200" cy="651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Each segment has a name and a length. The addresses specify both the segment name and the offset within the segment. 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programmer therefore specifies each address by two quantities: a segment name and an offset.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For simplicity of implementation, segments are numbered and are referred to by a segment number, rather than by a segment name. 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Thus, a logical address consists of a two tuple: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		&lt;segment-number, offset&gt;.</a:t>
            </a:r>
          </a:p>
        </p:txBody>
      </p:sp>
    </p:spTree>
    <p:extLst>
      <p:ext uri="{BB962C8B-B14F-4D97-AF65-F5344CB8AC3E}">
        <p14:creationId xmlns:p14="http://schemas.microsoft.com/office/powerpoint/2010/main" val="63032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3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Segmentation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562100"/>
            <a:ext cx="15316200" cy="522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Normally, when a program is compiled, the compiler automatically constructs segments reflecting the input program.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C compiler might create separate segments for the following: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1. The code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2. Global variables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3. The heap, from which memory is allocated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4. The stacks used by each thread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	5. The standard C library</a:t>
            </a:r>
            <a:endParaRPr lang="en-US" sz="5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274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4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Segmentation</a:t>
            </a:r>
            <a:endParaRPr lang="en-US" sz="4400" b="1" dirty="0">
              <a:latin typeface="Cambria"/>
              <a:cs typeface="Cambria"/>
            </a:endParaRPr>
          </a:p>
        </p:txBody>
      </p:sp>
      <p:pic>
        <p:nvPicPr>
          <p:cNvPr id="7" name="Picture 6" descr="Screen Shot 2021-03-19 at 6.57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90700"/>
            <a:ext cx="5711092" cy="5638800"/>
          </a:xfrm>
          <a:prstGeom prst="rect">
            <a:avLst/>
          </a:prstGeom>
        </p:spPr>
      </p:pic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7848600" y="2247900"/>
            <a:ext cx="3657600" cy="464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82000" y="2933699"/>
            <a:ext cx="1251284" cy="62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8229600" y="4076700"/>
            <a:ext cx="1155032" cy="1072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9677400" y="3543300"/>
            <a:ext cx="1155032" cy="446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9601200" y="4533899"/>
            <a:ext cx="1155032" cy="62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13716000" y="2476500"/>
            <a:ext cx="1752600" cy="4648200"/>
            <a:chOff x="3888" y="1056"/>
            <a:chExt cx="720" cy="2496"/>
          </a:xfrm>
        </p:grpSpPr>
        <p:grpSp>
          <p:nvGrpSpPr>
            <p:cNvPr id="29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42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4126" y="11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4128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128" y="24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4128" y="288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3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5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Segmentation Hardware 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562100"/>
            <a:ext cx="15316200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Segment table – an implementation to map two-dimensional user-defined addresses into one-dimensional physical address.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Segment base – contains the starting physical address where the segments reside in memory.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Segment limit – specifies the length of the segment.</a:t>
            </a:r>
          </a:p>
          <a:p>
            <a:pPr marL="1257300" lvl="2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Segment-table base register (STBR) points to the segment table’s location in memory.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Segment-table length register (STLR) indicates number of segments used by a program;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06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6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Segmentation Hardware </a:t>
            </a:r>
            <a:endParaRPr lang="en-US" sz="4400" b="1" dirty="0">
              <a:latin typeface="Cambria"/>
              <a:cs typeface="Cambria"/>
            </a:endParaRPr>
          </a:p>
        </p:txBody>
      </p:sp>
      <p:pic>
        <p:nvPicPr>
          <p:cNvPr id="13" name="Picture 12" descr="8">
            <a:extLst>
              <a:ext uri="{FF2B5EF4-FFF2-40B4-BE49-F238E27FC236}">
                <a16:creationId xmlns:a16="http://schemas.microsoft.com/office/drawing/2014/main" id="{DB9F11A2-17FE-47AC-BD2F-5D2E2C3C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3" y="1853098"/>
            <a:ext cx="9378157" cy="658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D015F7-F6C4-4E96-A7CE-9BEECA449050}"/>
              </a:ext>
            </a:extLst>
          </p:cNvPr>
          <p:cNvSpPr txBox="1"/>
          <p:nvPr/>
        </p:nvSpPr>
        <p:spPr>
          <a:xfrm>
            <a:off x="11023600" y="2517900"/>
            <a:ext cx="693102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SG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logical address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parts: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segment number, </a:t>
            </a:r>
            <a:r>
              <a:rPr lang="en-US" sz="28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offset into that segment, </a:t>
            </a:r>
            <a:r>
              <a:rPr lang="en-US" sz="28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  <a:p>
            <a:pPr algn="just"/>
            <a:endParaRPr lang="en-US" sz="2800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segment number is used as an index to the segment table. </a:t>
            </a:r>
            <a:endParaRPr lang="en-US" sz="28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offset </a:t>
            </a:r>
            <a:r>
              <a:rPr lang="en-US" sz="28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logical address must be between 0 and the segment limit.</a:t>
            </a:r>
          </a:p>
          <a:p>
            <a:pPr algn="just"/>
            <a:endParaRPr lang="en-US" sz="2800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not, we trap to the operating system (logical addressing attempt beyond end of segment).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5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7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Segmentation</a:t>
            </a:r>
            <a:endParaRPr lang="en-US" sz="4400" b="1" dirty="0">
              <a:latin typeface="Cambria"/>
              <a:cs typeface="Cambria"/>
            </a:endParaRPr>
          </a:p>
        </p:txBody>
      </p:sp>
      <p:pic>
        <p:nvPicPr>
          <p:cNvPr id="7" name="Picture 6" descr="Screen Shot 2021-03-19 at 7.09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85" y="1638935"/>
            <a:ext cx="9853277" cy="6043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96C83C-F31A-4F97-AEA3-A54445D64413}"/>
              </a:ext>
            </a:extLst>
          </p:cNvPr>
          <p:cNvSpPr txBox="1"/>
          <p:nvPr/>
        </p:nvSpPr>
        <p:spPr>
          <a:xfrm>
            <a:off x="10698481" y="2237485"/>
            <a:ext cx="69799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reference to segment 3, byte 852, is mapped to 3200 (the base of segment 3) + 852 = 4052. </a:t>
            </a:r>
          </a:p>
          <a:p>
            <a:pPr algn="l"/>
            <a:endParaRPr lang="en-US" sz="28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reference to byte 1222 of segment 0 would result in a trap to the operating system, as this segment is only 1,000 </a:t>
            </a:r>
            <a:r>
              <a:rPr lang="en-SG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 long.</a:t>
            </a:r>
          </a:p>
          <a:p>
            <a:pPr algn="l"/>
            <a:r>
              <a:rPr lang="en-SG" sz="2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1400+1222=2622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1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19096" y="9334500"/>
            <a:ext cx="2668905" cy="986380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8</a:t>
            </a:fld>
            <a:r>
              <a:rPr lang="en-IN" dirty="0"/>
              <a:t>/ 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438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mbria"/>
                <a:cs typeface="Cambri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5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439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SNSCE 1</dc:title>
  <dc:creator>Summia Parveen</dc:creator>
  <cp:keywords>DADfiepP9uY,BADY-n7S0L8</cp:keywords>
  <cp:lastModifiedBy>Ashok</cp:lastModifiedBy>
  <cp:revision>697</cp:revision>
  <dcterms:created xsi:type="dcterms:W3CDTF">2019-07-13T10:09:30Z</dcterms:created>
  <dcterms:modified xsi:type="dcterms:W3CDTF">2023-06-19T07:51:29Z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2019-07-13T00:00:00Z</vt:filetime>
  </property>
  <property fmtid="{D5CDD505-2E9C-101B-9397-08002B2CF9AE}" pid="3" name="Creator">
    <vt:lpwstr>Canva</vt:lpwstr>
  </property>
  <property fmtid="{D5CDD505-2E9C-101B-9397-08002B2CF9AE}" pid="4" name="LastSaved">
    <vt:filetime>2019-07-13T00:00:00Z</vt:filetime>
  </property>
</Properties>
</file>