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29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50BD5"/>
    <a:srgbClr val="8B2FD7"/>
    <a:srgbClr val="00FF00"/>
    <a:srgbClr val="04CC04"/>
    <a:srgbClr val="DBE010"/>
    <a:srgbClr val="0505EB"/>
    <a:srgbClr val="FFCFB7"/>
    <a:srgbClr val="FFF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86441" autoAdjust="0"/>
  </p:normalViewPr>
  <p:slideViewPr>
    <p:cSldViewPr>
      <p:cViewPr varScale="1">
        <p:scale>
          <a:sx n="38" d="100"/>
          <a:sy n="38" d="100"/>
        </p:scale>
        <p:origin x="1176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notesViewPr>
    <p:cSldViewPr>
      <p:cViewPr varScale="1">
        <p:scale>
          <a:sx n="52" d="100"/>
          <a:sy n="52" d="100"/>
        </p:scale>
        <p:origin x="-840" y="-102"/>
      </p:cViewPr>
      <p:guideLst>
        <p:guide orient="horz" pos="3240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A04C-0182-4D46-833D-0EDFE32E41C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65E6-5CAB-40C3-B26B-094A108C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F865-C790-4032-917D-4047F16F30FA}" type="datetimeFigureOut">
              <a:rPr lang="en-IN" smtClean="0"/>
              <a:pPr/>
              <a:t>20-06-2023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48E5-550E-4738-A398-83C41B4D5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20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b="0" dirty="0"/>
          </a:p>
        </p:txBody>
      </p:sp>
      <p:sp>
        <p:nvSpPr>
          <p:cNvPr id="17" name="bk object 17"/>
          <p:cNvSpPr/>
          <p:nvPr/>
        </p:nvSpPr>
        <p:spPr>
          <a:xfrm>
            <a:off x="17864962" y="4643120"/>
            <a:ext cx="0" cy="3700779"/>
          </a:xfrm>
          <a:custGeom>
            <a:avLst/>
            <a:gdLst/>
            <a:ahLst/>
            <a:cxnLst/>
            <a:rect l="l" t="t" r="r" b="b"/>
            <a:pathLst>
              <a:path h="3700779">
                <a:moveTo>
                  <a:pt x="0" y="0"/>
                </a:moveTo>
                <a:lnTo>
                  <a:pt x="0" y="3700780"/>
                </a:lnTo>
              </a:path>
            </a:pathLst>
          </a:custGeom>
          <a:ln w="3810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617313" y="0"/>
            <a:ext cx="495300" cy="4643120"/>
          </a:xfrm>
          <a:custGeom>
            <a:avLst/>
            <a:gdLst/>
            <a:ahLst/>
            <a:cxnLst/>
            <a:rect l="l" t="t" r="r" b="b"/>
            <a:pathLst>
              <a:path w="495300" h="4643120">
                <a:moveTo>
                  <a:pt x="0" y="0"/>
                </a:moveTo>
                <a:lnTo>
                  <a:pt x="495298" y="0"/>
                </a:lnTo>
                <a:lnTo>
                  <a:pt x="495298" y="4643120"/>
                </a:lnTo>
                <a:lnTo>
                  <a:pt x="0" y="464312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0"/>
            <a:ext cx="8115300" cy="679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8700" y="6886575"/>
            <a:ext cx="2676525" cy="340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/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3800475" y="6886575"/>
            <a:ext cx="5343525" cy="340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057457"/>
            <a:ext cx="1915160" cy="2486025"/>
          </a:xfrm>
          <a:custGeom>
            <a:avLst/>
            <a:gdLst/>
            <a:ahLst/>
            <a:cxnLst/>
            <a:rect l="l" t="t" r="r" b="b"/>
            <a:pathLst>
              <a:path w="1915160" h="2486025">
                <a:moveTo>
                  <a:pt x="0" y="1046033"/>
                </a:moveTo>
                <a:lnTo>
                  <a:pt x="0" y="655175"/>
                </a:lnTo>
                <a:lnTo>
                  <a:pt x="655175" y="0"/>
                </a:lnTo>
                <a:lnTo>
                  <a:pt x="1046033" y="0"/>
                </a:lnTo>
                <a:lnTo>
                  <a:pt x="0" y="1046033"/>
                </a:lnTo>
                <a:close/>
              </a:path>
              <a:path w="1915160" h="2486025">
                <a:moveTo>
                  <a:pt x="0" y="2110190"/>
                </a:moveTo>
                <a:lnTo>
                  <a:pt x="0" y="1719332"/>
                </a:lnTo>
                <a:lnTo>
                  <a:pt x="1708973" y="10358"/>
                </a:lnTo>
                <a:lnTo>
                  <a:pt x="1754764" y="27088"/>
                </a:lnTo>
                <a:lnTo>
                  <a:pt x="1796316" y="51203"/>
                </a:lnTo>
                <a:lnTo>
                  <a:pt x="1832843" y="81917"/>
                </a:lnTo>
                <a:lnTo>
                  <a:pt x="1863557" y="118444"/>
                </a:lnTo>
                <a:lnTo>
                  <a:pt x="1887672" y="159996"/>
                </a:lnTo>
                <a:lnTo>
                  <a:pt x="1904402" y="205787"/>
                </a:lnTo>
                <a:lnTo>
                  <a:pt x="0" y="2110190"/>
                </a:lnTo>
                <a:close/>
              </a:path>
              <a:path w="1915160" h="2486025">
                <a:moveTo>
                  <a:pt x="688322" y="2486024"/>
                </a:moveTo>
                <a:lnTo>
                  <a:pt x="297463" y="2486024"/>
                </a:lnTo>
                <a:lnTo>
                  <a:pt x="1914761" y="868727"/>
                </a:lnTo>
                <a:lnTo>
                  <a:pt x="1914761" y="1259585"/>
                </a:lnTo>
                <a:lnTo>
                  <a:pt x="688322" y="2486024"/>
                </a:lnTo>
                <a:close/>
              </a:path>
              <a:path w="1915160" h="2486025">
                <a:moveTo>
                  <a:pt x="1638536" y="2486024"/>
                </a:moveTo>
                <a:lnTo>
                  <a:pt x="1361620" y="2486024"/>
                </a:lnTo>
                <a:lnTo>
                  <a:pt x="1914761" y="1932884"/>
                </a:lnTo>
                <a:lnTo>
                  <a:pt x="1914761" y="2209799"/>
                </a:lnTo>
                <a:lnTo>
                  <a:pt x="1909118" y="2265293"/>
                </a:lnTo>
                <a:lnTo>
                  <a:pt x="1892922" y="2317096"/>
                </a:lnTo>
                <a:lnTo>
                  <a:pt x="1867274" y="2364108"/>
                </a:lnTo>
                <a:lnTo>
                  <a:pt x="1833274" y="2405229"/>
                </a:lnTo>
                <a:lnTo>
                  <a:pt x="1792553" y="2438829"/>
                </a:lnTo>
                <a:lnTo>
                  <a:pt x="1745746" y="2464272"/>
                </a:lnTo>
                <a:lnTo>
                  <a:pt x="1694018" y="2480392"/>
                </a:lnTo>
                <a:lnTo>
                  <a:pt x="1638536" y="2486024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0280" y="3645782"/>
            <a:ext cx="13807439" cy="105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fld id="{DF2C108B-D605-4CA4-B06F-3225C589E120}" type="datetime1">
              <a:rPr lang="en-AU" smtClean="0"/>
              <a:t>20/06/2023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9471B56D-C27B-40D2-BCE9-A329CD26A9EF}" type="datetime1">
              <a:rPr lang="en-AU" smtClean="0"/>
              <a:t>20/06/2023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499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365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19CS403 Segmentation / Ashok Kumar / IT /SNSCE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5842-3D39-4939-B6C5-9328C8D09676}" type="datetime1">
              <a:rPr lang="en-AU" smtClean="0"/>
              <a:t>20/06/2023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>
              <a:solidFill>
                <a:srgbClr val="0505EB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7172" y="1668093"/>
            <a:ext cx="2907029" cy="122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050" y="2849326"/>
            <a:ext cx="154559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Segmentation / Ashok Kumar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fld id="{0C2D459A-25C4-4F43-80BC-A4BB8C215763}" type="datetime1">
              <a:rPr lang="en-AU" smtClean="0"/>
              <a:t>20/06/2023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400" b="1">
                <a:solidFill>
                  <a:srgbClr val="0505EB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Virtual Memory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562100"/>
            <a:ext cx="1531620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/>
                <a:cs typeface="Cambria"/>
              </a:rPr>
              <a:t>Virtual memory – separation of user logical memory from physical memory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/>
                <a:cs typeface="Cambria"/>
              </a:rPr>
              <a:t>This separation allows an extremely large virtual memory to be provided for programmers when only a smaller physical memory is available.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Only part of the program needs to be in memory for execution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Logical address space can therefore be much larger than physical address space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Allows address spaces to be shared by several processes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Allows for more efficient process creation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More programs running concurrently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Cambria"/>
                <a:cs typeface="Cambria"/>
              </a:rPr>
              <a:t>Less I/O needed to load or swap processes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45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Virtual Memory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562100"/>
            <a:ext cx="15316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/>
                <a:cs typeface="Cambria"/>
              </a:rPr>
              <a:t>Virtual address space – logical view of how process is stored in memory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Usually start at address 0, contiguous addresses until end of space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Meanwhile, physical memory organized in page frames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MMU must map logical to physical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/>
                <a:cs typeface="Cambria"/>
              </a:rPr>
              <a:t>Virtual memory can be implemented via: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Demand paging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/>
                <a:cs typeface="Cambria"/>
              </a:rPr>
              <a:t>Demand segmentation</a:t>
            </a:r>
          </a:p>
          <a:p>
            <a:pPr marL="800100" lvl="1" indent="-342900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10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Virtual Memory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2" name="Picture 11" descr="9">
            <a:extLst>
              <a:ext uri="{FF2B5EF4-FFF2-40B4-BE49-F238E27FC236}">
                <a16:creationId xmlns:a16="http://schemas.microsoft.com/office/drawing/2014/main" id="{BCE47CF3-C87A-4A3D-9401-7DC64DBA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1" y="1939131"/>
            <a:ext cx="9231945" cy="731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49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Demand Paging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04CAF-1330-4228-ADBE-5A5099563F09}"/>
              </a:ext>
            </a:extLst>
          </p:cNvPr>
          <p:cNvSpPr txBox="1"/>
          <p:nvPr/>
        </p:nvSpPr>
        <p:spPr>
          <a:xfrm>
            <a:off x="1347682" y="1485900"/>
            <a:ext cx="779631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bring entire process into memory at load time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bring a page into memory only when it is needed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I/O needed, no unnecessary I/O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memory needed 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users</a:t>
            </a:r>
          </a:p>
          <a:p>
            <a:pPr lvl="1" algn="just">
              <a:lnSpc>
                <a:spcPct val="90000"/>
              </a:lnSpc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paging system with swapping (diagram on right)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is needed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reference to it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reference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abort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not-in-memory  bring to memory</a:t>
            </a:r>
          </a:p>
          <a:p>
            <a:pPr lvl="1" algn="just">
              <a:lnSpc>
                <a:spcPct val="90000"/>
              </a:lnSpc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Lazy swapper</a:t>
            </a:r>
            <a:r>
              <a:rPr lang="en-US" altLang="en-US" sz="3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marL="914400" lvl="1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Swapper that deals with pages is a </a:t>
            </a:r>
            <a:r>
              <a:rPr lang="en-US" altLang="en-US" sz="3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pager</a:t>
            </a:r>
          </a:p>
        </p:txBody>
      </p:sp>
      <p:pic>
        <p:nvPicPr>
          <p:cNvPr id="14" name="Picture 13" descr="9">
            <a:extLst>
              <a:ext uri="{FF2B5EF4-FFF2-40B4-BE49-F238E27FC236}">
                <a16:creationId xmlns:a16="http://schemas.microsoft.com/office/drawing/2014/main" id="{1A8CFD12-5054-4D12-A58A-28D73D80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06" y="1872712"/>
            <a:ext cx="7323493" cy="67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9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Demand Paging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04CAF-1330-4228-ADBE-5A5099563F09}"/>
              </a:ext>
            </a:extLst>
          </p:cNvPr>
          <p:cNvSpPr txBox="1"/>
          <p:nvPr/>
        </p:nvSpPr>
        <p:spPr>
          <a:xfrm>
            <a:off x="1347681" y="1485900"/>
            <a:ext cx="15597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page table entry a valid–invalid bit is associated</a:t>
            </a:r>
            <a:b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 - in-memory – memory resident, </a:t>
            </a:r>
            <a:r>
              <a:rPr lang="en-US" alt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not-in-memory)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valid–invalid bit is set to </a:t>
            </a:r>
            <a:r>
              <a:rPr lang="en-US" alt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all entries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MMU address translation, if valid–invalid bit in page table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 is </a:t>
            </a:r>
            <a:r>
              <a:rPr lang="en-US" alt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page fault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0FB3A9-699E-412F-A3D3-E16BCEF43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3" y="4888889"/>
            <a:ext cx="3771897" cy="435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6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Demand Paging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4" name="Picture 13" descr="9">
            <a:extLst>
              <a:ext uri="{FF2B5EF4-FFF2-40B4-BE49-F238E27FC236}">
                <a16:creationId xmlns:a16="http://schemas.microsoft.com/office/drawing/2014/main" id="{C880F9DD-54E2-4752-A9D9-55560601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76" y="1677035"/>
            <a:ext cx="7962424" cy="77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9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Demand Paging</a:t>
            </a:r>
            <a:endParaRPr lang="en-US" sz="4400" b="1" dirty="0">
              <a:latin typeface="Cambria"/>
              <a:cs typeface="Cambr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04CAF-1330-4228-ADBE-5A5099563F09}"/>
              </a:ext>
            </a:extLst>
          </p:cNvPr>
          <p:cNvSpPr txBox="1"/>
          <p:nvPr/>
        </p:nvSpPr>
        <p:spPr>
          <a:xfrm>
            <a:off x="1347681" y="1485900"/>
            <a:ext cx="155979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30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3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3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reference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Just not in memory</a:t>
            </a:r>
          </a:p>
          <a:p>
            <a:pPr marL="798513" lvl="1" indent="-341313">
              <a:lnSpc>
                <a:spcPct val="90000"/>
              </a:lnSpc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Reset tables to indicate page now in memory</a:t>
            </a:r>
          </a:p>
          <a:p>
            <a:pPr>
              <a:lnSpc>
                <a:spcPct val="9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Set validation bit =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  <a:p>
            <a:pPr>
              <a:lnSpc>
                <a:spcPct val="90000"/>
              </a:lnSpc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5.Restart the instruction that caused the page fault</a:t>
            </a: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r>
              <a:rPr lang="en-IN" dirty="0"/>
              <a:t>/8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57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latin typeface="Cambria" pitchFamily="18" charset="0"/>
                <a:sym typeface="Cambria"/>
              </a:rPr>
              <a:t>Page Fault</a:t>
            </a:r>
            <a:endParaRPr lang="en-US" sz="4400" b="1" dirty="0">
              <a:latin typeface="Cambria"/>
              <a:cs typeface="Cambria"/>
            </a:endParaRPr>
          </a:p>
        </p:txBody>
      </p:sp>
      <p:pic>
        <p:nvPicPr>
          <p:cNvPr id="12" name="Picture 11" descr="9">
            <a:extLst>
              <a:ext uri="{FF2B5EF4-FFF2-40B4-BE49-F238E27FC236}">
                <a16:creationId xmlns:a16="http://schemas.microsoft.com/office/drawing/2014/main" id="{E123185F-659A-4C16-BA52-49B3509D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51" y="1643856"/>
            <a:ext cx="8796546" cy="734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9096" y="9334500"/>
            <a:ext cx="2668905" cy="986380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r>
              <a:rPr lang="en-IN" dirty="0"/>
              <a:t>/ 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438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mbria"/>
                <a:cs typeface="Cambri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5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384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Monotype Sorts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SNSCE 1</dc:title>
  <dc:creator>Summia Parveen</dc:creator>
  <cp:keywords>DADfiepP9uY,BADY-n7S0L8</cp:keywords>
  <cp:lastModifiedBy>Ashok</cp:lastModifiedBy>
  <cp:revision>712</cp:revision>
  <dcterms:created xsi:type="dcterms:W3CDTF">2019-07-13T10:09:30Z</dcterms:created>
  <dcterms:modified xsi:type="dcterms:W3CDTF">2023-06-20T02:19:52Z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Canva</vt:lpwstr>
  </property>
  <property fmtid="{D5CDD505-2E9C-101B-9397-08002B2CF9AE}" pid="4" name="LastSaved">
    <vt:filetime>2019-07-13T00:00:00Z</vt:filetime>
  </property>
</Properties>
</file>