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07" r:id="rId2"/>
    <p:sldId id="321" r:id="rId3"/>
    <p:sldId id="308" r:id="rId4"/>
    <p:sldId id="310" r:id="rId5"/>
    <p:sldId id="309" r:id="rId6"/>
    <p:sldId id="311" r:id="rId7"/>
    <p:sldId id="312" r:id="rId8"/>
    <p:sldId id="314" r:id="rId9"/>
    <p:sldId id="313" r:id="rId10"/>
    <p:sldId id="315" r:id="rId11"/>
    <p:sldId id="316" r:id="rId12"/>
    <p:sldId id="322" r:id="rId13"/>
    <p:sldId id="317" r:id="rId14"/>
    <p:sldId id="318" r:id="rId15"/>
    <p:sldId id="320" r:id="rId16"/>
    <p:sldId id="319" r:id="rId17"/>
    <p:sldId id="294"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6/19/2023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19-06-2023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11</a:t>
            </a:fld>
            <a:endParaRPr lang="en-IN"/>
          </a:p>
        </p:txBody>
      </p:sp>
    </p:spTree>
    <p:extLst>
      <p:ext uri="{BB962C8B-B14F-4D97-AF65-F5344CB8AC3E}">
        <p14:creationId xmlns:p14="http://schemas.microsoft.com/office/powerpoint/2010/main" val="647575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pt-BR"/>
              <a:t>19CS403 Paging /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9940B865-482E-4300-B2B3-0AAE5AB6982B}" type="datetime1">
              <a:rPr lang="en-AU" smtClean="0"/>
              <a:t>19/06/2023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pt-BR"/>
              <a:t>19CS403 Paging /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8BEAAC30-7230-46A6-965A-1E8AA3F11B18}" type="datetime1">
              <a:rPr lang="en-AU" smtClean="0"/>
              <a:t>19/06/2023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pt-BR"/>
              <a:t>19CS403 Paging / Ashok Kumar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35070AC-7DC4-4A0C-8F7B-4E0C55711791}" type="datetime1">
              <a:rPr lang="en-AU" smtClean="0"/>
              <a:t>19/06/2023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pt-BR"/>
              <a:t>19CS403 Paging / Ashok Kumar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EDFBF847-61EF-4939-A5F2-012639580D26}" type="datetime1">
              <a:rPr lang="en-AU" smtClean="0"/>
              <a:t>19/06/2023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514600" y="3713230"/>
            <a:ext cx="12573000" cy="2123658"/>
          </a:xfrm>
          <a:prstGeom prst="rect">
            <a:avLst/>
          </a:prstGeom>
          <a:noFill/>
        </p:spPr>
        <p:txBody>
          <a:bodyPr wrap="square" rtlCol="0">
            <a:spAutoFit/>
          </a:bodyPr>
          <a:lstStyle/>
          <a:p>
            <a:pPr algn="ctr"/>
            <a:r>
              <a:rPr lang="en-AU" sz="4400" dirty="0">
                <a:latin typeface="Cambria" pitchFamily="18" charset="0"/>
                <a:sym typeface="Cambria"/>
              </a:rPr>
              <a:t>Operating System</a:t>
            </a:r>
          </a:p>
          <a:p>
            <a:pPr algn="ctr"/>
            <a:r>
              <a:rPr lang="en-AU" sz="4400" dirty="0">
                <a:latin typeface="Cambria" pitchFamily="18" charset="0"/>
                <a:sym typeface="Cambria"/>
              </a:rPr>
              <a:t>Unit 4</a:t>
            </a:r>
          </a:p>
          <a:p>
            <a:pPr algn="ctr"/>
            <a:r>
              <a:rPr lang="en-AU" sz="4400" dirty="0">
                <a:latin typeface="Cambria" pitchFamily="18" charset="0"/>
                <a:sym typeface="Cambria"/>
              </a:rPr>
              <a:t>Paging</a:t>
            </a:r>
            <a:endParaRPr lang="en-US" sz="4400" b="1" dirty="0">
              <a:latin typeface="Cambria"/>
              <a:cs typeface="Cambria"/>
            </a:endParaRPr>
          </a:p>
        </p:txBody>
      </p:sp>
    </p:spTree>
    <p:extLst>
      <p:ext uri="{BB962C8B-B14F-4D97-AF65-F5344CB8AC3E}">
        <p14:creationId xmlns:p14="http://schemas.microsoft.com/office/powerpoint/2010/main" val="333452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10</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 Implementation</a:t>
            </a:r>
            <a:endParaRPr lang="en-US" sz="4400" b="1" dirty="0">
              <a:latin typeface="Cambria"/>
              <a:cs typeface="Cambria"/>
            </a:endParaRPr>
          </a:p>
        </p:txBody>
      </p:sp>
      <p:sp>
        <p:nvSpPr>
          <p:cNvPr id="2" name="TextBox 1"/>
          <p:cNvSpPr txBox="1"/>
          <p:nvPr/>
        </p:nvSpPr>
        <p:spPr>
          <a:xfrm>
            <a:off x="1524000" y="1333500"/>
            <a:ext cx="15316200" cy="7075848"/>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The page table is implemented as a set of dedicated registers and the page table is kept in main memory.</a:t>
            </a:r>
          </a:p>
          <a:p>
            <a:pPr marL="800100" lvl="1" indent="-342900" algn="just">
              <a:lnSpc>
                <a:spcPct val="150000"/>
              </a:lnSpc>
              <a:buFont typeface="Arial"/>
              <a:buChar char="•"/>
            </a:pPr>
            <a:r>
              <a:rPr lang="en-US" sz="2800" b="1" dirty="0">
                <a:latin typeface="Cambria"/>
                <a:cs typeface="Cambria"/>
              </a:rPr>
              <a:t>page-table base register (PTBR) </a:t>
            </a:r>
            <a:r>
              <a:rPr lang="en-US" sz="2800" dirty="0">
                <a:latin typeface="Cambria"/>
                <a:cs typeface="Cambria"/>
              </a:rPr>
              <a:t>points to the page table. </a:t>
            </a:r>
          </a:p>
          <a:p>
            <a:pPr marL="800100" lvl="1" indent="-342900" algn="just">
              <a:lnSpc>
                <a:spcPct val="150000"/>
              </a:lnSpc>
              <a:buFont typeface="Arial"/>
              <a:buChar char="•"/>
            </a:pPr>
            <a:r>
              <a:rPr lang="en-US" sz="2800" b="1" dirty="0">
                <a:latin typeface="Times New Roman"/>
                <a:cs typeface="Times New Roman"/>
              </a:rPr>
              <a:t>Page-table length register (PRLR) </a:t>
            </a:r>
            <a:r>
              <a:rPr lang="en-US" sz="2800" dirty="0">
                <a:latin typeface="Times New Roman"/>
                <a:cs typeface="Times New Roman"/>
              </a:rPr>
              <a:t>indicates size of the page table</a:t>
            </a:r>
            <a:r>
              <a:rPr lang="en-US" sz="5400" dirty="0">
                <a:latin typeface="Cambria"/>
                <a:cs typeface="Cambria"/>
              </a:rPr>
              <a:t>.</a:t>
            </a:r>
          </a:p>
          <a:p>
            <a:pPr marL="800100" lvl="1" indent="-342900" algn="just">
              <a:lnSpc>
                <a:spcPct val="150000"/>
              </a:lnSpc>
              <a:buFont typeface="Arial"/>
              <a:buChar char="•"/>
            </a:pPr>
            <a:r>
              <a:rPr lang="en-US" sz="2800" dirty="0">
                <a:latin typeface="Cambria"/>
                <a:cs typeface="Cambria"/>
              </a:rPr>
              <a:t>If we want to access location </a:t>
            </a:r>
            <a:r>
              <a:rPr lang="en-US" sz="2800" dirty="0" err="1">
                <a:latin typeface="Cambria"/>
                <a:cs typeface="Cambria"/>
              </a:rPr>
              <a:t>i</a:t>
            </a:r>
            <a:r>
              <a:rPr lang="en-US" sz="2800" dirty="0">
                <a:latin typeface="Cambria"/>
                <a:cs typeface="Cambria"/>
              </a:rPr>
              <a:t>, we must first index into the page table, using the value in the PTBR offset by the page number for </a:t>
            </a:r>
            <a:r>
              <a:rPr lang="en-US" sz="2800" dirty="0" err="1">
                <a:latin typeface="Cambria"/>
                <a:cs typeface="Cambria"/>
              </a:rPr>
              <a:t>i</a:t>
            </a:r>
            <a:r>
              <a:rPr lang="en-US" sz="2800" dirty="0">
                <a:latin typeface="Cambria"/>
                <a:cs typeface="Cambria"/>
              </a:rPr>
              <a:t>. This task requires a memory access. It provides us with the frame number, which is combined with the page offset to produce the actual address. </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We can then access the desired place in memory. With this scheme, two memory accesses are needed to access a byte (one for the page-table entry, one for the byte).</a:t>
            </a:r>
          </a:p>
        </p:txBody>
      </p:sp>
    </p:spTree>
    <p:extLst>
      <p:ext uri="{BB962C8B-B14F-4D97-AF65-F5344CB8AC3E}">
        <p14:creationId xmlns:p14="http://schemas.microsoft.com/office/powerpoint/2010/main" val="84595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11</a:t>
            </a:fld>
            <a:r>
              <a:rPr lang="en-IN" dirty="0"/>
              <a:t>/</a:t>
            </a:r>
            <a:r>
              <a:rPr lang="en-US" dirty="0"/>
              <a:t>16</a:t>
            </a:r>
            <a:endParaRPr lang="en-IN" dirty="0"/>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 Implementation</a:t>
            </a:r>
            <a:endParaRPr lang="en-US" sz="4400" b="1" dirty="0">
              <a:latin typeface="Cambria"/>
              <a:cs typeface="Cambria"/>
            </a:endParaRPr>
          </a:p>
        </p:txBody>
      </p:sp>
      <p:sp>
        <p:nvSpPr>
          <p:cNvPr id="2" name="TextBox 1"/>
          <p:cNvSpPr txBox="1"/>
          <p:nvPr/>
        </p:nvSpPr>
        <p:spPr>
          <a:xfrm>
            <a:off x="743585" y="1659258"/>
            <a:ext cx="16154400" cy="7124514"/>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Times New Roman"/>
                <a:cs typeface="Times New Roman"/>
              </a:rPr>
              <a:t>The standard solution to this problem is to use a special, small, fast lookup hardware cache called a </a:t>
            </a:r>
            <a:r>
              <a:rPr lang="en-US" sz="2800" b="1" dirty="0">
                <a:latin typeface="Times New Roman"/>
                <a:cs typeface="Times New Roman"/>
              </a:rPr>
              <a:t>translation look-aside buffer (TLB) Or Associative memory.</a:t>
            </a:r>
          </a:p>
          <a:p>
            <a:pPr marL="800100" lvl="1" indent="-342900" algn="just">
              <a:lnSpc>
                <a:spcPct val="150000"/>
              </a:lnSpc>
              <a:buFont typeface="Arial"/>
              <a:buChar char="•"/>
            </a:pPr>
            <a:r>
              <a:rPr lang="en-US" sz="2800" dirty="0">
                <a:latin typeface="Times New Roman"/>
                <a:cs typeface="Times New Roman"/>
              </a:rPr>
              <a:t>The TLB is associative, high-speed memory. Each entry in the TLB consists of two parts: a key (or tag) and a value.</a:t>
            </a:r>
          </a:p>
          <a:p>
            <a:pPr marL="800100" lvl="1" indent="-342900" algn="just">
              <a:lnSpc>
                <a:spcPct val="150000"/>
              </a:lnSpc>
              <a:buFont typeface="Arial"/>
              <a:buChar char="•"/>
            </a:pPr>
            <a:r>
              <a:rPr lang="en-US" sz="2800" dirty="0">
                <a:latin typeface="Times New Roman"/>
                <a:cs typeface="Times New Roman"/>
              </a:rPr>
              <a:t>It is typically between 32 and 1,024 entries in size, so it is very small in size.</a:t>
            </a:r>
          </a:p>
          <a:p>
            <a:pPr marL="800100" lvl="1" indent="-342900" algn="just">
              <a:lnSpc>
                <a:spcPct val="150000"/>
              </a:lnSpc>
              <a:buFont typeface="Arial"/>
              <a:buChar char="•"/>
            </a:pPr>
            <a:r>
              <a:rPr lang="en-US" sz="2800" dirty="0">
                <a:latin typeface="Times New Roman"/>
                <a:cs typeface="Times New Roman"/>
              </a:rPr>
              <a:t>The percentage of times that the page number of interest is found in the TLB is called the </a:t>
            </a:r>
            <a:r>
              <a:rPr lang="en-US" sz="2800" b="1" dirty="0">
                <a:latin typeface="Times New Roman"/>
                <a:cs typeface="Times New Roman"/>
              </a:rPr>
              <a:t>hit ratio.</a:t>
            </a:r>
          </a:p>
          <a:p>
            <a:pPr marL="800100" lvl="1" indent="-342900" algn="just">
              <a:lnSpc>
                <a:spcPct val="150000"/>
              </a:lnSpc>
              <a:buFont typeface="Arial"/>
              <a:buChar char="•"/>
            </a:pPr>
            <a:r>
              <a:rPr lang="en-US" sz="2800" dirty="0">
                <a:latin typeface="Times New Roman"/>
                <a:cs typeface="Times New Roman"/>
              </a:rPr>
              <a:t>If the page number is not in the TLB (known as a TLB miss), a memory reference to the page table must be made. </a:t>
            </a:r>
          </a:p>
          <a:p>
            <a:pPr marL="800100" lvl="1" indent="-342900" algn="just">
              <a:lnSpc>
                <a:spcPct val="150000"/>
              </a:lnSpc>
              <a:buFont typeface="Arial"/>
              <a:buChar char="•"/>
            </a:pPr>
            <a:r>
              <a:rPr lang="en-US" sz="2800" dirty="0">
                <a:latin typeface="Times New Roman"/>
                <a:cs typeface="Times New Roman"/>
              </a:rPr>
              <a:t>In addition, we add the page number and frame number to the TLB.</a:t>
            </a:r>
          </a:p>
          <a:p>
            <a:pPr marL="800100" lvl="1" indent="-342900" algn="just">
              <a:lnSpc>
                <a:spcPct val="150000"/>
              </a:lnSpc>
              <a:buFont typeface="Arial"/>
              <a:buChar char="•"/>
            </a:pPr>
            <a:r>
              <a:rPr lang="en-US" sz="2800" dirty="0">
                <a:latin typeface="Times New Roman"/>
                <a:cs typeface="Times New Roman"/>
              </a:rPr>
              <a:t>If the TLB is already full of entries, an existing entry must be selected for replacement. Replacement policies range from least recently used (LRU) through round-robin to random.</a:t>
            </a:r>
          </a:p>
        </p:txBody>
      </p:sp>
    </p:spTree>
    <p:extLst>
      <p:ext uri="{BB962C8B-B14F-4D97-AF65-F5344CB8AC3E}">
        <p14:creationId xmlns:p14="http://schemas.microsoft.com/office/powerpoint/2010/main" val="188651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12</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 Implementation</a:t>
            </a:r>
            <a:endParaRPr lang="en-US" sz="4400" b="1" dirty="0">
              <a:latin typeface="Cambria"/>
              <a:cs typeface="Cambria"/>
            </a:endParaRPr>
          </a:p>
        </p:txBody>
      </p:sp>
      <p:pic>
        <p:nvPicPr>
          <p:cNvPr id="12" name="Picture 11">
            <a:extLst>
              <a:ext uri="{FF2B5EF4-FFF2-40B4-BE49-F238E27FC236}">
                <a16:creationId xmlns:a16="http://schemas.microsoft.com/office/drawing/2014/main" id="{B94FD4C0-6B90-47C4-B3FE-FFCEFB5F1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030" y="1640463"/>
            <a:ext cx="9963774" cy="753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292C835-F705-49A2-9F96-6200641725F2}"/>
              </a:ext>
            </a:extLst>
          </p:cNvPr>
          <p:cNvSpPr txBox="1"/>
          <p:nvPr/>
        </p:nvSpPr>
        <p:spPr>
          <a:xfrm>
            <a:off x="11537943" y="2485814"/>
            <a:ext cx="5947418" cy="3108543"/>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Address translation (p, d)</a:t>
            </a:r>
          </a:p>
          <a:p>
            <a:pPr marL="627063" lvl="1"/>
            <a:r>
              <a:rPr lang="en-US" altLang="en-US" sz="2800" dirty="0">
                <a:latin typeface="Times New Roman" panose="02020603050405020304" pitchFamily="18" charset="0"/>
                <a:cs typeface="Times New Roman" panose="02020603050405020304" pitchFamily="18" charset="0"/>
              </a:rPr>
              <a:t>If p is in associative register, get frame # out</a:t>
            </a:r>
          </a:p>
          <a:p>
            <a:pPr marL="627063" lvl="1"/>
            <a:r>
              <a:rPr lang="en-US" altLang="en-US" sz="2800" dirty="0">
                <a:latin typeface="Times New Roman" panose="02020603050405020304" pitchFamily="18" charset="0"/>
                <a:cs typeface="Times New Roman" panose="02020603050405020304" pitchFamily="18" charset="0"/>
              </a:rPr>
              <a:t>Otherwise get frame # from page table in memory.</a:t>
            </a:r>
          </a:p>
          <a:p>
            <a:pPr marL="627063" lvl="1"/>
            <a:endParaRPr lang="en-US" altLang="en-US" sz="2800" dirty="0">
              <a:latin typeface="Times New Roman" panose="02020603050405020304" pitchFamily="18" charset="0"/>
              <a:cs typeface="Times New Roman" panose="02020603050405020304" pitchFamily="18" charset="0"/>
            </a:endParaRPr>
          </a:p>
          <a:p>
            <a:pPr marL="627063" lvl="1"/>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78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13</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 Protection</a:t>
            </a:r>
            <a:endParaRPr lang="en-US" sz="4400" b="1" dirty="0">
              <a:latin typeface="Cambria"/>
              <a:cs typeface="Cambria"/>
            </a:endParaRPr>
          </a:p>
        </p:txBody>
      </p:sp>
      <p:sp>
        <p:nvSpPr>
          <p:cNvPr id="2" name="TextBox 1"/>
          <p:cNvSpPr txBox="1"/>
          <p:nvPr/>
        </p:nvSpPr>
        <p:spPr>
          <a:xfrm>
            <a:off x="1338580" y="1573352"/>
            <a:ext cx="15316200" cy="5873402"/>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Memory protection in a paged environment is accomplished by protection bits associated with each frame. Normally, these bits are kept in the page table.</a:t>
            </a:r>
          </a:p>
          <a:p>
            <a:pPr marL="800100" lvl="1" indent="-342900" algn="just">
              <a:lnSpc>
                <a:spcPct val="150000"/>
              </a:lnSpc>
              <a:buFont typeface="Arial"/>
              <a:buChar char="•"/>
            </a:pPr>
            <a:r>
              <a:rPr lang="en-US" sz="2800" dirty="0">
                <a:latin typeface="Cambria"/>
                <a:cs typeface="Cambria"/>
              </a:rPr>
              <a:t>One bit can define a page to be read–write or read-only.</a:t>
            </a:r>
          </a:p>
          <a:p>
            <a:pPr marL="800100" lvl="1" indent="-342900" algn="just">
              <a:lnSpc>
                <a:spcPct val="150000"/>
              </a:lnSpc>
              <a:buFont typeface="Arial"/>
              <a:buChar char="•"/>
            </a:pPr>
            <a:r>
              <a:rPr lang="en-US" sz="2800" dirty="0">
                <a:latin typeface="Times New Roman"/>
                <a:cs typeface="Times New Roman"/>
              </a:rPr>
              <a:t>One additional bit is generally attached to each entry in the page table: a valid–invalid bit. </a:t>
            </a:r>
          </a:p>
          <a:p>
            <a:pPr marL="800100" lvl="1" indent="-342900" algn="just">
              <a:lnSpc>
                <a:spcPct val="150000"/>
              </a:lnSpc>
              <a:buFont typeface="Arial"/>
              <a:buChar char="•"/>
            </a:pPr>
            <a:r>
              <a:rPr lang="en-US" sz="2800" dirty="0">
                <a:latin typeface="Times New Roman"/>
                <a:cs typeface="Times New Roman"/>
              </a:rPr>
              <a:t>When this bit is set to valid, the associated page is in the process’s logical address space and is thus a legal (or valid) page. </a:t>
            </a:r>
          </a:p>
          <a:p>
            <a:pPr marL="800100" lvl="1" indent="-342900" algn="just">
              <a:lnSpc>
                <a:spcPct val="150000"/>
              </a:lnSpc>
              <a:buFont typeface="Arial"/>
              <a:buChar char="•"/>
            </a:pPr>
            <a:r>
              <a:rPr lang="en-US" sz="2800" dirty="0">
                <a:latin typeface="Times New Roman"/>
                <a:cs typeface="Times New Roman"/>
              </a:rPr>
              <a:t>When the bit is set to invalid, the page is not in the process’s logical address space. </a:t>
            </a:r>
          </a:p>
          <a:p>
            <a:pPr marL="800100" lvl="1" indent="-342900" algn="just">
              <a:lnSpc>
                <a:spcPct val="150000"/>
              </a:lnSpc>
              <a:buFont typeface="Arial"/>
              <a:buChar char="•"/>
            </a:pPr>
            <a:r>
              <a:rPr lang="en-US" sz="2800" dirty="0">
                <a:latin typeface="Times New Roman"/>
                <a:cs typeface="Times New Roman"/>
              </a:rPr>
              <a:t>Illegal addresses are trapped by use of the valid–invalid bit. </a:t>
            </a:r>
          </a:p>
          <a:p>
            <a:pPr marL="800100" lvl="1" indent="-342900" algn="just">
              <a:lnSpc>
                <a:spcPct val="150000"/>
              </a:lnSpc>
              <a:buFont typeface="Arial"/>
              <a:buChar char="•"/>
            </a:pPr>
            <a:r>
              <a:rPr lang="en-US" sz="2800" dirty="0">
                <a:latin typeface="Times New Roman"/>
                <a:cs typeface="Times New Roman"/>
              </a:rPr>
              <a:t>The operating system sets this bit for each page to allow or disallow access to the page.</a:t>
            </a:r>
          </a:p>
        </p:txBody>
      </p:sp>
    </p:spTree>
    <p:extLst>
      <p:ext uri="{BB962C8B-B14F-4D97-AF65-F5344CB8AC3E}">
        <p14:creationId xmlns:p14="http://schemas.microsoft.com/office/powerpoint/2010/main" val="392689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14</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a:t>
            </a:r>
            <a:r>
              <a:rPr lang="mr-IN" sz="4400" dirty="0">
                <a:latin typeface="Cambria" pitchFamily="18" charset="0"/>
                <a:sym typeface="Cambria"/>
              </a:rPr>
              <a:t>–</a:t>
            </a:r>
            <a:r>
              <a:rPr lang="en-AU" sz="4400" dirty="0">
                <a:latin typeface="Cambria" pitchFamily="18" charset="0"/>
                <a:sym typeface="Cambria"/>
              </a:rPr>
              <a:t> Shared Pages</a:t>
            </a:r>
            <a:endParaRPr lang="en-US" sz="4400" b="1" dirty="0">
              <a:latin typeface="Cambria"/>
              <a:cs typeface="Cambria"/>
            </a:endParaRPr>
          </a:p>
        </p:txBody>
      </p:sp>
      <p:sp>
        <p:nvSpPr>
          <p:cNvPr id="2" name="TextBox 1"/>
          <p:cNvSpPr txBox="1"/>
          <p:nvPr/>
        </p:nvSpPr>
        <p:spPr>
          <a:xfrm>
            <a:off x="1524000" y="1333500"/>
            <a:ext cx="15316200" cy="7166063"/>
          </a:xfrm>
          <a:prstGeom prst="rect">
            <a:avLst/>
          </a:prstGeom>
          <a:noFill/>
        </p:spPr>
        <p:txBody>
          <a:bodyPr wrap="square" rtlCol="0">
            <a:spAutoFit/>
          </a:bodyPr>
          <a:lstStyle/>
          <a:p>
            <a:pPr lvl="1" algn="just">
              <a:lnSpc>
                <a:spcPct val="150000"/>
              </a:lnSpc>
            </a:pPr>
            <a:r>
              <a:rPr lang="en-US" sz="2800" b="1" dirty="0">
                <a:latin typeface="Cambria"/>
                <a:cs typeface="Cambria"/>
              </a:rPr>
              <a:t>Shared code</a:t>
            </a:r>
          </a:p>
          <a:p>
            <a:pPr marL="800100" lvl="1" indent="-342900" algn="just">
              <a:lnSpc>
                <a:spcPct val="150000"/>
              </a:lnSpc>
              <a:buFont typeface="Arial"/>
              <a:buChar char="•"/>
            </a:pPr>
            <a:r>
              <a:rPr lang="en-US" sz="2800" dirty="0">
                <a:latin typeface="Cambria"/>
                <a:cs typeface="Cambria"/>
              </a:rPr>
              <a:t>One copy of read-only (reentrant) code shared among processes (i.e., text editors, compilers, window systems). </a:t>
            </a:r>
          </a:p>
          <a:p>
            <a:pPr marL="800100" lvl="1" indent="-342900" algn="just">
              <a:lnSpc>
                <a:spcPct val="150000"/>
              </a:lnSpc>
              <a:buFont typeface="Arial"/>
              <a:buChar char="•"/>
            </a:pPr>
            <a:r>
              <a:rPr lang="en-US" sz="2800" dirty="0">
                <a:latin typeface="Times New Roman"/>
                <a:cs typeface="Times New Roman"/>
              </a:rPr>
              <a:t>Reentrant code is non-self-modifying code: it never changes during execution. Thus, two or more processes can execute the same code at the same time.</a:t>
            </a:r>
          </a:p>
          <a:p>
            <a:pPr marL="800100" lvl="1" indent="-342900" algn="just">
              <a:lnSpc>
                <a:spcPct val="150000"/>
              </a:lnSpc>
              <a:buFont typeface="Arial"/>
              <a:buChar char="•"/>
            </a:pPr>
            <a:r>
              <a:rPr lang="en-US" sz="2800" dirty="0">
                <a:latin typeface="Cambria"/>
                <a:cs typeface="Cambria"/>
              </a:rPr>
              <a:t>Shared code must appear in same location in the logical address space of all processes.</a:t>
            </a:r>
          </a:p>
          <a:p>
            <a:pPr marL="800100" lvl="1" indent="-342900" algn="just">
              <a:lnSpc>
                <a:spcPct val="150000"/>
              </a:lnSpc>
              <a:buFont typeface="Arial"/>
              <a:buChar char="•"/>
            </a:pPr>
            <a:r>
              <a:rPr lang="en-US" sz="2800" dirty="0">
                <a:latin typeface="Times New Roman"/>
                <a:cs typeface="Times New Roman"/>
              </a:rPr>
              <a:t>Each process has its own copy of registers and data storage to hold the data for the process’s execution. </a:t>
            </a:r>
          </a:p>
          <a:p>
            <a:pPr marL="800100" lvl="1" indent="-342900" algn="just">
              <a:lnSpc>
                <a:spcPct val="150000"/>
              </a:lnSpc>
              <a:buFont typeface="Arial"/>
              <a:buChar char="•"/>
            </a:pPr>
            <a:r>
              <a:rPr lang="en-US" sz="2800" dirty="0">
                <a:latin typeface="Times New Roman"/>
                <a:cs typeface="Times New Roman"/>
              </a:rPr>
              <a:t>The data for two different processes will, of course, be different.</a:t>
            </a:r>
          </a:p>
          <a:p>
            <a:pPr marL="800100" lvl="1" indent="-342900" algn="just">
              <a:lnSpc>
                <a:spcPct val="150000"/>
              </a:lnSpc>
              <a:buFont typeface="Arial"/>
              <a:buChar char="•"/>
            </a:pPr>
            <a:r>
              <a:rPr lang="en-US" sz="2800" dirty="0">
                <a:latin typeface="Times New Roman"/>
                <a:cs typeface="Times New Roman"/>
              </a:rPr>
              <a:t>Only one copy of the editor need be kept in physical memory. Each user’s page table maps onto the same physical copy of the editor, but data pages are mapped onto different frames</a:t>
            </a:r>
          </a:p>
        </p:txBody>
      </p:sp>
    </p:spTree>
    <p:extLst>
      <p:ext uri="{BB962C8B-B14F-4D97-AF65-F5344CB8AC3E}">
        <p14:creationId xmlns:p14="http://schemas.microsoft.com/office/powerpoint/2010/main" val="161349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15</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a:t>
            </a:r>
            <a:r>
              <a:rPr lang="mr-IN" sz="4400" dirty="0">
                <a:latin typeface="Cambria" pitchFamily="18" charset="0"/>
                <a:sym typeface="Cambria"/>
              </a:rPr>
              <a:t>–</a:t>
            </a:r>
            <a:r>
              <a:rPr lang="en-AU" sz="4400" dirty="0">
                <a:latin typeface="Cambria" pitchFamily="18" charset="0"/>
                <a:sym typeface="Cambria"/>
              </a:rPr>
              <a:t> Shared Pages</a:t>
            </a:r>
            <a:endParaRPr lang="en-US" sz="4400" b="1" dirty="0">
              <a:latin typeface="Cambria"/>
              <a:cs typeface="Cambria"/>
            </a:endParaRPr>
          </a:p>
        </p:txBody>
      </p:sp>
      <p:pic>
        <p:nvPicPr>
          <p:cNvPr id="7" name="Picture 6" descr="Screen Shot 2021-03-22 at 11.55.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562100"/>
            <a:ext cx="8382000" cy="7882866"/>
          </a:xfrm>
          <a:prstGeom prst="rect">
            <a:avLst/>
          </a:prstGeom>
        </p:spPr>
      </p:pic>
    </p:spTree>
    <p:extLst>
      <p:ext uri="{BB962C8B-B14F-4D97-AF65-F5344CB8AC3E}">
        <p14:creationId xmlns:p14="http://schemas.microsoft.com/office/powerpoint/2010/main" val="154074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16</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 </a:t>
            </a:r>
            <a:r>
              <a:rPr lang="mr-IN" sz="4400" dirty="0">
                <a:latin typeface="Cambria" pitchFamily="18" charset="0"/>
                <a:sym typeface="Cambria"/>
              </a:rPr>
              <a:t>–</a:t>
            </a:r>
            <a:r>
              <a:rPr lang="en-AU" sz="4400" dirty="0">
                <a:latin typeface="Cambria" pitchFamily="18" charset="0"/>
                <a:sym typeface="Cambria"/>
              </a:rPr>
              <a:t> Shared Pages</a:t>
            </a:r>
            <a:endParaRPr lang="en-US" sz="4400" b="1" dirty="0">
              <a:latin typeface="Cambria"/>
              <a:cs typeface="Cambria"/>
            </a:endParaRPr>
          </a:p>
        </p:txBody>
      </p:sp>
      <p:sp>
        <p:nvSpPr>
          <p:cNvPr id="2" name="TextBox 1"/>
          <p:cNvSpPr txBox="1"/>
          <p:nvPr/>
        </p:nvSpPr>
        <p:spPr>
          <a:xfrm>
            <a:off x="1524000" y="1333500"/>
            <a:ext cx="15316200" cy="6519733"/>
          </a:xfrm>
          <a:prstGeom prst="rect">
            <a:avLst/>
          </a:prstGeom>
          <a:noFill/>
        </p:spPr>
        <p:txBody>
          <a:bodyPr wrap="square" rtlCol="0">
            <a:spAutoFit/>
          </a:bodyPr>
          <a:lstStyle/>
          <a:p>
            <a:pPr lvl="1" algn="just">
              <a:lnSpc>
                <a:spcPct val="150000"/>
              </a:lnSpc>
            </a:pPr>
            <a:r>
              <a:rPr lang="en-US" sz="2800" dirty="0">
                <a:latin typeface="Cambria"/>
                <a:cs typeface="Cambria"/>
              </a:rPr>
              <a:t>Shared code</a:t>
            </a:r>
          </a:p>
          <a:p>
            <a:pPr marL="800100" lvl="1" indent="-342900" algn="just">
              <a:lnSpc>
                <a:spcPct val="150000"/>
              </a:lnSpc>
              <a:buFont typeface="Arial"/>
              <a:buChar char="•"/>
            </a:pPr>
            <a:r>
              <a:rPr lang="en-US" sz="2800" dirty="0">
                <a:latin typeface="Cambria"/>
                <a:cs typeface="Cambria"/>
              </a:rPr>
              <a:t>One copy of read-only (reentrant) code shared among processes (i.e., text editors, compilers, window systems). </a:t>
            </a:r>
          </a:p>
          <a:p>
            <a:pPr marL="800100" lvl="1" indent="-342900" algn="just">
              <a:lnSpc>
                <a:spcPct val="150000"/>
              </a:lnSpc>
              <a:buFont typeface="Arial"/>
              <a:buChar char="•"/>
            </a:pPr>
            <a:r>
              <a:rPr lang="en-US" sz="2800" dirty="0">
                <a:latin typeface="Times New Roman"/>
                <a:cs typeface="Times New Roman"/>
              </a:rPr>
              <a:t>Reentrant code is non-self-modifying code: it never changes during execution. Thus, two or more processes can execute the same code at the same time.</a:t>
            </a:r>
          </a:p>
          <a:p>
            <a:pPr marL="800100" lvl="1" indent="-342900" algn="just">
              <a:lnSpc>
                <a:spcPct val="150000"/>
              </a:lnSpc>
              <a:buFont typeface="Arial"/>
              <a:buChar char="•"/>
            </a:pPr>
            <a:r>
              <a:rPr lang="en-US" sz="2800" dirty="0">
                <a:latin typeface="Cambria"/>
                <a:cs typeface="Cambria"/>
              </a:rPr>
              <a:t>Shared code must appear in same location in the logical address space of all processes.</a:t>
            </a:r>
          </a:p>
          <a:p>
            <a:pPr lvl="1" algn="just">
              <a:lnSpc>
                <a:spcPct val="150000"/>
              </a:lnSpc>
            </a:pPr>
            <a:endParaRPr lang="en-US" sz="2800" dirty="0">
              <a:latin typeface="Cambria"/>
              <a:cs typeface="Cambria"/>
            </a:endParaRPr>
          </a:p>
          <a:p>
            <a:pPr lvl="1" algn="just">
              <a:lnSpc>
                <a:spcPct val="150000"/>
              </a:lnSpc>
            </a:pPr>
            <a:r>
              <a:rPr lang="en-US" sz="2800" dirty="0">
                <a:latin typeface="Cambria"/>
                <a:cs typeface="Cambria"/>
              </a:rPr>
              <a:t>Private code and data </a:t>
            </a:r>
          </a:p>
          <a:p>
            <a:pPr marL="800100" lvl="1" indent="-342900" algn="just">
              <a:lnSpc>
                <a:spcPct val="150000"/>
              </a:lnSpc>
              <a:buFont typeface="Arial"/>
              <a:buChar char="•"/>
            </a:pPr>
            <a:r>
              <a:rPr lang="en-US" sz="2800" dirty="0">
                <a:latin typeface="Cambria"/>
                <a:cs typeface="Cambria"/>
              </a:rPr>
              <a:t>Each process keeps a separate copy of the code and data.</a:t>
            </a:r>
          </a:p>
          <a:p>
            <a:pPr marL="800100" lvl="1" indent="-342900" algn="just">
              <a:lnSpc>
                <a:spcPct val="150000"/>
              </a:lnSpc>
              <a:buFont typeface="Arial"/>
              <a:buChar char="•"/>
            </a:pPr>
            <a:r>
              <a:rPr lang="en-US" sz="2800" dirty="0">
                <a:latin typeface="Cambria"/>
                <a:cs typeface="Cambria"/>
              </a:rPr>
              <a:t>The pages for the private code and data can appear anywhere in the logical address space.</a:t>
            </a:r>
          </a:p>
        </p:txBody>
      </p:sp>
    </p:spTree>
    <p:extLst>
      <p:ext uri="{BB962C8B-B14F-4D97-AF65-F5344CB8AC3E}">
        <p14:creationId xmlns:p14="http://schemas.microsoft.com/office/powerpoint/2010/main" val="57104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8157223"/>
            <a:ext cx="2668905" cy="2129790"/>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5399" y="0"/>
            <a:ext cx="1771505" cy="104634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0" y="-8283"/>
            <a:ext cx="1261328" cy="1341783"/>
          </a:xfrm>
          <a:prstGeom prst="rect">
            <a:avLst/>
          </a:prstGeom>
        </p:spPr>
      </p:pic>
      <p:sp>
        <p:nvSpPr>
          <p:cNvPr id="34" name="Slide Number Placeholder 33"/>
          <p:cNvSpPr>
            <a:spLocks noGrp="1"/>
          </p:cNvSpPr>
          <p:nvPr>
            <p:ph type="sldNum" sz="quarter" idx="7"/>
          </p:nvPr>
        </p:nvSpPr>
        <p:spPr/>
        <p:txBody>
          <a:bodyPr/>
          <a:lstStyle/>
          <a:p>
            <a:fld id="{B6F15528-21DE-4FAA-801E-634DDDAF4B2B}" type="slidenum">
              <a:rPr lang="en-IN" smtClean="0"/>
              <a:pPr/>
              <a:t>17</a:t>
            </a:fld>
            <a:r>
              <a:rPr lang="en-IN" dirty="0"/>
              <a:t>/ </a:t>
            </a:r>
            <a:r>
              <a:rPr lang="en-US" dirty="0"/>
              <a:t>16</a:t>
            </a:r>
            <a:endParaRPr lang="en-IN" dirty="0"/>
          </a:p>
        </p:txBody>
      </p:sp>
      <p:pic>
        <p:nvPicPr>
          <p:cNvPr id="6" name="Picture 5"/>
          <p:cNvPicPr>
            <a:picLocks noChangeAspect="1"/>
          </p:cNvPicPr>
          <p:nvPr/>
        </p:nvPicPr>
        <p:blipFill>
          <a:blip r:embed="rId4"/>
          <a:stretch>
            <a:fillRect/>
          </a:stretch>
        </p:blipFill>
        <p:spPr>
          <a:xfrm>
            <a:off x="7251700" y="4064000"/>
            <a:ext cx="3771900" cy="2159000"/>
          </a:xfrm>
          <a:prstGeom prst="rect">
            <a:avLst/>
          </a:prstGeom>
        </p:spPr>
      </p:pic>
      <p:pic>
        <p:nvPicPr>
          <p:cNvPr id="8" name="Picture 7"/>
          <p:cNvPicPr>
            <a:picLocks noChangeAspect="1"/>
          </p:cNvPicPr>
          <p:nvPr/>
        </p:nvPicPr>
        <p:blipFill>
          <a:blip r:embed="rId4"/>
          <a:stretch>
            <a:fillRect/>
          </a:stretch>
        </p:blipFill>
        <p:spPr>
          <a:xfrm>
            <a:off x="7251700" y="4064000"/>
            <a:ext cx="3771900" cy="2159000"/>
          </a:xfrm>
          <a:prstGeom prst="rect">
            <a:avLst/>
          </a:prstGeom>
        </p:spPr>
      </p:pic>
      <p:pic>
        <p:nvPicPr>
          <p:cNvPr id="9" name="Picture 8"/>
          <p:cNvPicPr>
            <a:picLocks noChangeAspect="1"/>
          </p:cNvPicPr>
          <p:nvPr/>
        </p:nvPicPr>
        <p:blipFill>
          <a:blip r:embed="rId4"/>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2</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sp>
        <p:nvSpPr>
          <p:cNvPr id="2" name="TextBox 1"/>
          <p:cNvSpPr txBox="1"/>
          <p:nvPr/>
        </p:nvSpPr>
        <p:spPr>
          <a:xfrm>
            <a:off x="1524000" y="1562100"/>
            <a:ext cx="15316200" cy="7770845"/>
          </a:xfrm>
          <a:prstGeom prst="rect">
            <a:avLst/>
          </a:prstGeom>
          <a:noFill/>
        </p:spPr>
        <p:txBody>
          <a:bodyPr wrap="square" rtlCol="0">
            <a:spAutoFit/>
          </a:bodyPr>
          <a:lstStyle/>
          <a:p>
            <a:pPr lvl="1" algn="just">
              <a:lnSpc>
                <a:spcPct val="150000"/>
              </a:lnSpc>
            </a:pPr>
            <a:r>
              <a:rPr lang="en-US" sz="2800" dirty="0">
                <a:latin typeface="Cambria"/>
                <a:cs typeface="Cambria"/>
              </a:rPr>
              <a:t>Problem with Segmentation</a:t>
            </a:r>
          </a:p>
          <a:p>
            <a:pPr marL="800100" lvl="1" indent="-342900" algn="just">
              <a:lnSpc>
                <a:spcPct val="150000"/>
              </a:lnSpc>
              <a:buFont typeface="Arial"/>
              <a:buChar char="•"/>
            </a:pPr>
            <a:r>
              <a:rPr lang="en-US" sz="2800" dirty="0">
                <a:latin typeface="Cambria"/>
                <a:cs typeface="Cambria"/>
              </a:rPr>
              <a:t>Segmentation permits the physical address space of a process to be noncontiguous.</a:t>
            </a:r>
          </a:p>
          <a:p>
            <a:pPr marL="800100" lvl="1" indent="-342900" algn="just">
              <a:lnSpc>
                <a:spcPct val="150000"/>
              </a:lnSpc>
              <a:buFont typeface="Arial"/>
              <a:buChar char="•"/>
            </a:pPr>
            <a:r>
              <a:rPr lang="en-US" sz="2800" dirty="0">
                <a:latin typeface="Cambria"/>
                <a:cs typeface="Cambria"/>
              </a:rPr>
              <a:t>Segmentation suffers from External Fragmentation</a:t>
            </a:r>
          </a:p>
          <a:p>
            <a:pPr marL="800100" lvl="1" indent="-342900" algn="just">
              <a:lnSpc>
                <a:spcPct val="150000"/>
              </a:lnSpc>
              <a:buFont typeface="Arial"/>
              <a:buChar char="•"/>
            </a:pPr>
            <a:r>
              <a:rPr lang="en-US" sz="2800" dirty="0">
                <a:latin typeface="Cambria"/>
                <a:cs typeface="Cambria"/>
              </a:rPr>
              <a:t>Varying size memory chunks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Times New Roman"/>
                <a:cs typeface="Times New Roman"/>
              </a:rPr>
              <a:t>Paging avoids external fragmentation and the need for compaction.</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It also solves the considerable problem of fitting memory chunks of varying sizes onto the backing store.</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The basic method for implementing paging involves breaking physical memory into fixed-sized blocks called </a:t>
            </a:r>
            <a:r>
              <a:rPr lang="en-US" sz="2800" b="1" dirty="0">
                <a:latin typeface="Times New Roman"/>
                <a:cs typeface="Times New Roman"/>
              </a:rPr>
              <a:t>frames</a:t>
            </a:r>
            <a:r>
              <a:rPr lang="en-US" sz="2800" dirty="0">
                <a:latin typeface="Times New Roman"/>
                <a:cs typeface="Times New Roman"/>
              </a:rPr>
              <a:t> and breaking logical memory into blocks of the same size called </a:t>
            </a:r>
            <a:r>
              <a:rPr lang="en-US" sz="2800" b="1" dirty="0">
                <a:latin typeface="Times New Roman"/>
                <a:cs typeface="Times New Roman"/>
              </a:rPr>
              <a:t>pages</a:t>
            </a:r>
            <a:r>
              <a:rPr lang="en-US" sz="2800" dirty="0">
                <a:latin typeface="Times New Roman"/>
                <a:cs typeface="Times New Roman"/>
              </a:rPr>
              <a:t>.</a:t>
            </a:r>
          </a:p>
        </p:txBody>
      </p:sp>
    </p:spTree>
    <p:extLst>
      <p:ext uri="{BB962C8B-B14F-4D97-AF65-F5344CB8AC3E}">
        <p14:creationId xmlns:p14="http://schemas.microsoft.com/office/powerpoint/2010/main" val="4961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3</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sp>
        <p:nvSpPr>
          <p:cNvPr id="2" name="TextBox 1"/>
          <p:cNvSpPr txBox="1"/>
          <p:nvPr/>
        </p:nvSpPr>
        <p:spPr>
          <a:xfrm>
            <a:off x="1143000" y="1333500"/>
            <a:ext cx="15316200" cy="7770845"/>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When a process is to be executed, its pages are loaded into any available memory frames from their source (a file system or the backing store).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Every address generated by the CPU is divided into two parts: </a:t>
            </a:r>
          </a:p>
          <a:p>
            <a:pPr marL="1257300" lvl="2" indent="-342900" algn="just">
              <a:lnSpc>
                <a:spcPct val="150000"/>
              </a:lnSpc>
              <a:buFont typeface="Arial"/>
              <a:buChar char="•"/>
            </a:pPr>
            <a:r>
              <a:rPr lang="en-US" sz="2800" dirty="0">
                <a:latin typeface="Times New Roman"/>
                <a:cs typeface="Times New Roman"/>
              </a:rPr>
              <a:t>a page number (p) and </a:t>
            </a:r>
          </a:p>
          <a:p>
            <a:pPr marL="1257300" lvl="2" indent="-342900" algn="just">
              <a:lnSpc>
                <a:spcPct val="150000"/>
              </a:lnSpc>
              <a:buFont typeface="Arial"/>
              <a:buChar char="•"/>
            </a:pPr>
            <a:r>
              <a:rPr lang="en-US" sz="2800" dirty="0">
                <a:latin typeface="Times New Roman"/>
                <a:cs typeface="Times New Roman"/>
              </a:rPr>
              <a:t>a page offset (d)</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The page number is used as an index into a page table. The page table contains the base address of each page in physical memory.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This base address is combined with the page offset to define the physical memory address that is sent to the memory unit.</a:t>
            </a:r>
          </a:p>
        </p:txBody>
      </p:sp>
    </p:spTree>
    <p:extLst>
      <p:ext uri="{BB962C8B-B14F-4D97-AF65-F5344CB8AC3E}">
        <p14:creationId xmlns:p14="http://schemas.microsoft.com/office/powerpoint/2010/main" val="2655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4</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pic>
        <p:nvPicPr>
          <p:cNvPr id="7" name="Picture 6" descr="Screen Shot 2021-03-20 at 6.41.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485900"/>
            <a:ext cx="11933275" cy="7467600"/>
          </a:xfrm>
          <a:prstGeom prst="rect">
            <a:avLst/>
          </a:prstGeom>
        </p:spPr>
      </p:pic>
    </p:spTree>
    <p:extLst>
      <p:ext uri="{BB962C8B-B14F-4D97-AF65-F5344CB8AC3E}">
        <p14:creationId xmlns:p14="http://schemas.microsoft.com/office/powerpoint/2010/main" val="345783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5</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pic>
        <p:nvPicPr>
          <p:cNvPr id="8" name="Picture 7" descr="Screen Shot 2021-03-20 at 6.44.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33500"/>
            <a:ext cx="9677400" cy="8273425"/>
          </a:xfrm>
          <a:prstGeom prst="rect">
            <a:avLst/>
          </a:prstGeom>
        </p:spPr>
      </p:pic>
    </p:spTree>
    <p:extLst>
      <p:ext uri="{BB962C8B-B14F-4D97-AF65-F5344CB8AC3E}">
        <p14:creationId xmlns:p14="http://schemas.microsoft.com/office/powerpoint/2010/main" val="120834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6</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sp>
        <p:nvSpPr>
          <p:cNvPr id="2" name="TextBox 1"/>
          <p:cNvSpPr txBox="1"/>
          <p:nvPr/>
        </p:nvSpPr>
        <p:spPr>
          <a:xfrm>
            <a:off x="1524000" y="1333500"/>
            <a:ext cx="15316200" cy="7086555"/>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The size of a page is a power of 2, varying between 512 bytes and 1 GB per page, depending on the computer architecture.</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When we use a paging scheme, we have no external fragmentation: any free frame can be allocated to a process that needs it. However, we may have some internal fragmentation</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Times New Roman"/>
                <a:cs typeface="Times New Roman"/>
              </a:rPr>
              <a:t>If the size of the logical address space is 2</a:t>
            </a:r>
            <a:r>
              <a:rPr lang="en-US" sz="2800" baseline="30000" dirty="0">
                <a:latin typeface="Times New Roman"/>
                <a:cs typeface="Times New Roman"/>
              </a:rPr>
              <a:t>m</a:t>
            </a:r>
            <a:r>
              <a:rPr lang="en-US" sz="2800" dirty="0">
                <a:latin typeface="Times New Roman"/>
                <a:cs typeface="Times New Roman"/>
              </a:rPr>
              <a:t>, and a page size is 2</a:t>
            </a:r>
            <a:r>
              <a:rPr lang="en-US" sz="2800" baseline="30000" dirty="0">
                <a:latin typeface="Times New Roman"/>
                <a:cs typeface="Times New Roman"/>
              </a:rPr>
              <a:t>n</a:t>
            </a:r>
            <a:r>
              <a:rPr lang="en-US" sz="2800" dirty="0">
                <a:latin typeface="Times New Roman"/>
                <a:cs typeface="Times New Roman"/>
              </a:rPr>
              <a:t> bytes, then the high-order m− n bits of a logical address designate the page number, and the n low-order bits designate the page offset</a:t>
            </a:r>
          </a:p>
          <a:p>
            <a:pPr marL="800100" lvl="1" indent="-342900" algn="just">
              <a:lnSpc>
                <a:spcPct val="150000"/>
              </a:lnSpc>
              <a:buFont typeface="Arial"/>
              <a:buChar char="•"/>
            </a:pPr>
            <a:endParaRPr lang="en-US" sz="5400" dirty="0">
              <a:latin typeface="Times New Roman"/>
              <a:cs typeface="Times New Roman"/>
            </a:endParaRPr>
          </a:p>
        </p:txBody>
      </p:sp>
      <p:pic>
        <p:nvPicPr>
          <p:cNvPr id="7" name="Picture 6" descr="Screen Shot 2021-03-20 at 7.19.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7277100"/>
            <a:ext cx="4889500" cy="1231900"/>
          </a:xfrm>
          <a:prstGeom prst="rect">
            <a:avLst/>
          </a:prstGeom>
        </p:spPr>
      </p:pic>
    </p:spTree>
    <p:extLst>
      <p:ext uri="{BB962C8B-B14F-4D97-AF65-F5344CB8AC3E}">
        <p14:creationId xmlns:p14="http://schemas.microsoft.com/office/powerpoint/2010/main" val="377111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7</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sp>
        <p:nvSpPr>
          <p:cNvPr id="2" name="TextBox 1"/>
          <p:cNvSpPr txBox="1"/>
          <p:nvPr/>
        </p:nvSpPr>
        <p:spPr>
          <a:xfrm>
            <a:off x="1524000" y="1333500"/>
            <a:ext cx="15316200" cy="7812394"/>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Here, in the logical address, n= 2 and m = 4. Using a page size of 4 bytes and a physical memory of 32 bytes (8 pages),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Times New Roman"/>
                <a:cs typeface="Times New Roman"/>
              </a:rPr>
              <a:t>Logical address 0 is page 0, offset 0. Indexing into the page table, we find that page 0 is in frame 5. Thus, logical address 0 maps to physical address 20 [= (5 x 4) + 0].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Logical address 3 (page 0, offset 3) maps to physical address 23 [= (5 x 4) +3].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Logical address 4 is page 1, offset 0; according to the page table, page 1 is mapped to frame 6. Thus, logical address 4 maps to physical address 24 [= (6 x 4) + 0].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Logical address 13 maps to physical address 9.</a:t>
            </a:r>
            <a:endParaRPr lang="en-US" sz="5400" dirty="0">
              <a:latin typeface="Times New Roman"/>
              <a:cs typeface="Times New Roman"/>
            </a:endParaRPr>
          </a:p>
        </p:txBody>
      </p:sp>
    </p:spTree>
    <p:extLst>
      <p:ext uri="{BB962C8B-B14F-4D97-AF65-F5344CB8AC3E}">
        <p14:creationId xmlns:p14="http://schemas.microsoft.com/office/powerpoint/2010/main" val="423146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8</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pic>
        <p:nvPicPr>
          <p:cNvPr id="7" name="Picture 6" descr="Screen Shot 2021-03-20 at 7.31.2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76" y="1353956"/>
            <a:ext cx="8467724" cy="7980543"/>
          </a:xfrm>
          <a:prstGeom prst="rect">
            <a:avLst/>
          </a:prstGeom>
        </p:spPr>
      </p:pic>
      <p:sp>
        <p:nvSpPr>
          <p:cNvPr id="16" name="TextBox 15">
            <a:extLst>
              <a:ext uri="{FF2B5EF4-FFF2-40B4-BE49-F238E27FC236}">
                <a16:creationId xmlns:a16="http://schemas.microsoft.com/office/drawing/2014/main" id="{D195B125-F74C-42A3-9583-2DA6803DAB32}"/>
              </a:ext>
            </a:extLst>
          </p:cNvPr>
          <p:cNvSpPr txBox="1"/>
          <p:nvPr/>
        </p:nvSpPr>
        <p:spPr>
          <a:xfrm>
            <a:off x="9335559" y="1301045"/>
            <a:ext cx="7948081" cy="7124514"/>
          </a:xfrm>
          <a:prstGeom prst="rect">
            <a:avLst/>
          </a:prstGeom>
          <a:noFill/>
        </p:spPr>
        <p:txBody>
          <a:bodyPr wrap="square">
            <a:spAutoFit/>
          </a:bodyPr>
          <a:lstStyle/>
          <a:p>
            <a:pPr marL="800100" lvl="1" indent="-342900" algn="just">
              <a:lnSpc>
                <a:spcPct val="150000"/>
              </a:lnSpc>
              <a:buFont typeface="Arial"/>
              <a:buChar char="•"/>
            </a:pPr>
            <a:r>
              <a:rPr lang="en-US" sz="2800" dirty="0">
                <a:latin typeface="Times New Roman" panose="02020603050405020304" pitchFamily="18" charset="0"/>
                <a:cs typeface="Times New Roman" panose="02020603050405020304" pitchFamily="18" charset="0"/>
              </a:rPr>
              <a:t>Here, in the logical address, n= 2 and m = 4. Using a page size of 4 bytes and a physical memory of 32 bytes (8 pages),</a:t>
            </a:r>
          </a:p>
          <a:p>
            <a:pPr marL="800100" lvl="1" indent="-342900" algn="just">
              <a:lnSpc>
                <a:spcPct val="150000"/>
              </a:lnSpc>
              <a:buFont typeface="Arial"/>
              <a:buChar char="•"/>
            </a:pPr>
            <a:endParaRPr lang="en-US" sz="28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a:buChar char="•"/>
            </a:pPr>
            <a:r>
              <a:rPr lang="en-US" sz="2800" dirty="0">
                <a:latin typeface="Times New Roman" panose="02020603050405020304" pitchFamily="18" charset="0"/>
                <a:cs typeface="Times New Roman" panose="02020603050405020304" pitchFamily="18" charset="0"/>
              </a:rPr>
              <a:t>Logical address 0 is page 0, offset 0. Indexing into the page table, we find that page 0 is in frame 5. Thus, logical address 0 maps to physical address 20 [= (5 x 4) + 0]. </a:t>
            </a:r>
          </a:p>
          <a:p>
            <a:pPr marL="800100" lvl="1" indent="-342900" algn="just">
              <a:lnSpc>
                <a:spcPct val="150000"/>
              </a:lnSpc>
              <a:buFont typeface="Arial"/>
              <a:buChar char="•"/>
            </a:pPr>
            <a:endParaRPr lang="en-US" sz="28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a:buChar char="•"/>
            </a:pPr>
            <a:r>
              <a:rPr lang="en-US" sz="2800" dirty="0">
                <a:latin typeface="Times New Roman" panose="02020603050405020304" pitchFamily="18" charset="0"/>
                <a:cs typeface="Times New Roman" panose="02020603050405020304" pitchFamily="18" charset="0"/>
              </a:rPr>
              <a:t>Logical address 3 (page 0, offset 3) maps to physical address 23 [= (5 x 4) +3]. </a:t>
            </a:r>
          </a:p>
        </p:txBody>
      </p:sp>
    </p:spTree>
    <p:extLst>
      <p:ext uri="{BB962C8B-B14F-4D97-AF65-F5344CB8AC3E}">
        <p14:creationId xmlns:p14="http://schemas.microsoft.com/office/powerpoint/2010/main" val="283704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9</a:t>
            </a:fld>
            <a:r>
              <a:rPr lang="en-IN" dirty="0"/>
              <a:t>/</a:t>
            </a:r>
            <a:r>
              <a:rPr lang="en-US" dirty="0"/>
              <a:t>16</a:t>
            </a:r>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Paging</a:t>
            </a:r>
            <a:endParaRPr lang="en-US" sz="4400" b="1" dirty="0">
              <a:latin typeface="Cambria"/>
              <a:cs typeface="Cambria"/>
            </a:endParaRPr>
          </a:p>
        </p:txBody>
      </p:sp>
      <p:sp>
        <p:nvSpPr>
          <p:cNvPr id="2" name="TextBox 1"/>
          <p:cNvSpPr txBox="1"/>
          <p:nvPr/>
        </p:nvSpPr>
        <p:spPr>
          <a:xfrm>
            <a:off x="1139189" y="1697176"/>
            <a:ext cx="15316200" cy="5873402"/>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When we use a paging scheme, we have no external fragmentation: any free frame can be allocated to a process that needs it. </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However, we may have </a:t>
            </a:r>
            <a:r>
              <a:rPr lang="en-US" sz="2800" b="1" i="1" dirty="0">
                <a:latin typeface="Cambria"/>
                <a:cs typeface="Cambria"/>
              </a:rPr>
              <a:t>some internal fragmentation</a:t>
            </a:r>
            <a:r>
              <a:rPr lang="en-US" sz="2800" dirty="0">
                <a:latin typeface="Cambria"/>
                <a:cs typeface="Cambria"/>
              </a:rPr>
              <a:t>.</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Times New Roman"/>
                <a:cs typeface="Times New Roman"/>
              </a:rPr>
              <a:t>For example, if page size is 2,048 bytes, a process of 72,766 bytes will need 35 pages plus 1,086 bytes. </a:t>
            </a:r>
          </a:p>
          <a:p>
            <a:pPr marL="800100" lvl="1" indent="-342900" algn="just">
              <a:lnSpc>
                <a:spcPct val="150000"/>
              </a:lnSpc>
              <a:buFont typeface="Arial"/>
              <a:buChar char="•"/>
            </a:pPr>
            <a:endParaRPr lang="en-US" sz="2800" dirty="0">
              <a:latin typeface="Times New Roman"/>
              <a:cs typeface="Times New Roman"/>
            </a:endParaRPr>
          </a:p>
          <a:p>
            <a:pPr marL="800100" lvl="1" indent="-342900" algn="just">
              <a:lnSpc>
                <a:spcPct val="150000"/>
              </a:lnSpc>
              <a:buFont typeface="Arial"/>
              <a:buChar char="•"/>
            </a:pPr>
            <a:r>
              <a:rPr lang="en-US" sz="2800" dirty="0">
                <a:latin typeface="Times New Roman"/>
                <a:cs typeface="Times New Roman"/>
              </a:rPr>
              <a:t>It will be allocated 36 frames, resulting in internal fragmentation of 2,048 − 1,086 = 962 bytes.</a:t>
            </a:r>
          </a:p>
        </p:txBody>
      </p:sp>
    </p:spTree>
    <p:extLst>
      <p:ext uri="{BB962C8B-B14F-4D97-AF65-F5344CB8AC3E}">
        <p14:creationId xmlns:p14="http://schemas.microsoft.com/office/powerpoint/2010/main" val="175807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3626</TotalTime>
  <Words>1421</Words>
  <Application>Microsoft Office PowerPoint</Application>
  <PresentationFormat>Custom</PresentationFormat>
  <Paragraphs>120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764</cp:revision>
  <dcterms:created xsi:type="dcterms:W3CDTF">2019-07-13T10:09:30Z</dcterms:created>
  <dcterms:modified xsi:type="dcterms:W3CDTF">2023-06-19T08:19:52Z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