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9" r:id="rId2"/>
    <p:sldId id="312" r:id="rId3"/>
    <p:sldId id="311" r:id="rId4"/>
    <p:sldId id="313" r:id="rId5"/>
    <p:sldId id="315" r:id="rId6"/>
    <p:sldId id="314" r:id="rId7"/>
    <p:sldId id="316" r:id="rId8"/>
    <p:sldId id="318" r:id="rId9"/>
    <p:sldId id="317" r:id="rId10"/>
    <p:sldId id="319" r:id="rId11"/>
    <p:sldId id="294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E50BD5"/>
    <a:srgbClr val="8B2FD7"/>
    <a:srgbClr val="00FF00"/>
    <a:srgbClr val="04CC04"/>
    <a:srgbClr val="DBE010"/>
    <a:srgbClr val="0505EB"/>
    <a:srgbClr val="FFCFB7"/>
    <a:srgbClr val="FFFC4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8" autoAdjust="0"/>
    <p:restoredTop sz="86441" autoAdjust="0"/>
  </p:normalViewPr>
  <p:slideViewPr>
    <p:cSldViewPr>
      <p:cViewPr varScale="1">
        <p:scale>
          <a:sx n="38" d="100"/>
          <a:sy n="38" d="100"/>
        </p:scale>
        <p:origin x="1176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74"/>
    </p:cViewPr>
  </p:sorterViewPr>
  <p:notesViewPr>
    <p:cSldViewPr>
      <p:cViewPr varScale="1">
        <p:scale>
          <a:sx n="52" d="100"/>
          <a:sy n="52" d="100"/>
        </p:scale>
        <p:origin x="-840" y="-102"/>
      </p:cViewPr>
      <p:guideLst>
        <p:guide orient="horz" pos="3240"/>
        <p:guide pos="57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AA04C-0182-4D46-833D-0EDFE32E41C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B65E6-5CAB-40C3-B26B-094A108C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43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3F865-C790-4032-917D-4047F16F30FA}" type="datetimeFigureOut">
              <a:rPr lang="en-IN" smtClean="0"/>
              <a:pPr/>
              <a:t>25-06-2023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E48E5-550E-4738-A398-83C41B4D56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208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48E5-550E-4738-A398-83C41B4D564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97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48E5-550E-4738-A398-83C41B4D564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099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48E5-550E-4738-A398-83C41B4D564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752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48E5-550E-4738-A398-83C41B4D564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65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48E5-550E-4738-A398-83C41B4D564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7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48E5-550E-4738-A398-83C41B4D564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97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48E5-550E-4738-A398-83C41B4D564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894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48E5-550E-4738-A398-83C41B4D564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424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E48E5-550E-4738-A398-83C41B4D564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87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b="0" dirty="0"/>
          </a:p>
        </p:txBody>
      </p:sp>
      <p:sp>
        <p:nvSpPr>
          <p:cNvPr id="17" name="bk object 17"/>
          <p:cNvSpPr/>
          <p:nvPr/>
        </p:nvSpPr>
        <p:spPr>
          <a:xfrm>
            <a:off x="17864962" y="4643120"/>
            <a:ext cx="0" cy="3700779"/>
          </a:xfrm>
          <a:custGeom>
            <a:avLst/>
            <a:gdLst/>
            <a:ahLst/>
            <a:cxnLst/>
            <a:rect l="l" t="t" r="r" b="b"/>
            <a:pathLst>
              <a:path h="3700779">
                <a:moveTo>
                  <a:pt x="0" y="0"/>
                </a:moveTo>
                <a:lnTo>
                  <a:pt x="0" y="3700780"/>
                </a:lnTo>
              </a:path>
            </a:pathLst>
          </a:custGeom>
          <a:ln w="38100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7617313" y="0"/>
            <a:ext cx="495300" cy="4643120"/>
          </a:xfrm>
          <a:custGeom>
            <a:avLst/>
            <a:gdLst/>
            <a:ahLst/>
            <a:cxnLst/>
            <a:rect l="l" t="t" r="r" b="b"/>
            <a:pathLst>
              <a:path w="495300" h="4643120">
                <a:moveTo>
                  <a:pt x="0" y="0"/>
                </a:moveTo>
                <a:lnTo>
                  <a:pt x="495298" y="0"/>
                </a:lnTo>
                <a:lnTo>
                  <a:pt x="495298" y="4643120"/>
                </a:lnTo>
                <a:lnTo>
                  <a:pt x="0" y="464312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8700" y="0"/>
            <a:ext cx="8115300" cy="6791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28700" y="6886575"/>
            <a:ext cx="2676525" cy="3400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l"/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3800475" y="6886575"/>
            <a:ext cx="5343525" cy="3400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5057457"/>
            <a:ext cx="1915160" cy="2486025"/>
          </a:xfrm>
          <a:custGeom>
            <a:avLst/>
            <a:gdLst/>
            <a:ahLst/>
            <a:cxnLst/>
            <a:rect l="l" t="t" r="r" b="b"/>
            <a:pathLst>
              <a:path w="1915160" h="2486025">
                <a:moveTo>
                  <a:pt x="0" y="1046033"/>
                </a:moveTo>
                <a:lnTo>
                  <a:pt x="0" y="655175"/>
                </a:lnTo>
                <a:lnTo>
                  <a:pt x="655175" y="0"/>
                </a:lnTo>
                <a:lnTo>
                  <a:pt x="1046033" y="0"/>
                </a:lnTo>
                <a:lnTo>
                  <a:pt x="0" y="1046033"/>
                </a:lnTo>
                <a:close/>
              </a:path>
              <a:path w="1915160" h="2486025">
                <a:moveTo>
                  <a:pt x="0" y="2110190"/>
                </a:moveTo>
                <a:lnTo>
                  <a:pt x="0" y="1719332"/>
                </a:lnTo>
                <a:lnTo>
                  <a:pt x="1708973" y="10358"/>
                </a:lnTo>
                <a:lnTo>
                  <a:pt x="1754764" y="27088"/>
                </a:lnTo>
                <a:lnTo>
                  <a:pt x="1796316" y="51203"/>
                </a:lnTo>
                <a:lnTo>
                  <a:pt x="1832843" y="81917"/>
                </a:lnTo>
                <a:lnTo>
                  <a:pt x="1863557" y="118444"/>
                </a:lnTo>
                <a:lnTo>
                  <a:pt x="1887672" y="159996"/>
                </a:lnTo>
                <a:lnTo>
                  <a:pt x="1904402" y="205787"/>
                </a:lnTo>
                <a:lnTo>
                  <a:pt x="0" y="2110190"/>
                </a:lnTo>
                <a:close/>
              </a:path>
              <a:path w="1915160" h="2486025">
                <a:moveTo>
                  <a:pt x="688322" y="2486024"/>
                </a:moveTo>
                <a:lnTo>
                  <a:pt x="297463" y="2486024"/>
                </a:lnTo>
                <a:lnTo>
                  <a:pt x="1914761" y="868727"/>
                </a:lnTo>
                <a:lnTo>
                  <a:pt x="1914761" y="1259585"/>
                </a:lnTo>
                <a:lnTo>
                  <a:pt x="688322" y="2486024"/>
                </a:lnTo>
                <a:close/>
              </a:path>
              <a:path w="1915160" h="2486025">
                <a:moveTo>
                  <a:pt x="1638536" y="2486024"/>
                </a:moveTo>
                <a:lnTo>
                  <a:pt x="1361620" y="2486024"/>
                </a:lnTo>
                <a:lnTo>
                  <a:pt x="1914761" y="1932884"/>
                </a:lnTo>
                <a:lnTo>
                  <a:pt x="1914761" y="2209799"/>
                </a:lnTo>
                <a:lnTo>
                  <a:pt x="1909118" y="2265293"/>
                </a:lnTo>
                <a:lnTo>
                  <a:pt x="1892922" y="2317096"/>
                </a:lnTo>
                <a:lnTo>
                  <a:pt x="1867274" y="2364108"/>
                </a:lnTo>
                <a:lnTo>
                  <a:pt x="1833274" y="2405229"/>
                </a:lnTo>
                <a:lnTo>
                  <a:pt x="1792553" y="2438829"/>
                </a:lnTo>
                <a:lnTo>
                  <a:pt x="1745746" y="2464272"/>
                </a:lnTo>
                <a:lnTo>
                  <a:pt x="1694018" y="2480392"/>
                </a:lnTo>
                <a:lnTo>
                  <a:pt x="1638536" y="2486024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40280" y="3645782"/>
            <a:ext cx="13807439" cy="105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</p:spPr>
        <p:txBody>
          <a:bodyPr lIns="0" tIns="0" rIns="0" bIns="0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19CS403 Interprocess communication / IT /SNSCE 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</p:spPr>
        <p:txBody>
          <a:bodyPr lIns="0" tIns="0" rIns="0" bIns="0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fld id="{6C42ED08-F5C5-496C-8F6B-5165B5CAEF88}" type="datetime1">
              <a:rPr lang="en-AU" smtClean="0"/>
              <a:t>25/06/2023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369332"/>
          </a:xfrm>
        </p:spPr>
        <p:txBody>
          <a:bodyPr lIns="0" tIns="0" rIns="0" bIns="0"/>
          <a:lstStyle>
            <a:lvl1pPr algn="r">
              <a:defRPr sz="24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r>
              <a:rPr lang="en-IN" dirty="0"/>
              <a:t>/24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</p:spPr>
        <p:txBody>
          <a:bodyPr lIns="0" tIns="0" rIns="0" bIns="0"/>
          <a:lstStyle>
            <a:lvl1pPr algn="ctr">
              <a:defRPr sz="24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r>
              <a:rPr lang="en-US"/>
              <a:t>19CS403 Interprocess communication / IT /SNSCE 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</p:spPr>
        <p:txBody>
          <a:bodyPr lIns="0" tIns="0" rIns="0" bIns="0"/>
          <a:lstStyle>
            <a:lvl1pPr algn="l">
              <a:defRPr sz="24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fld id="{F15006C4-D5BB-48AB-ABE1-86101550D887}" type="datetime1">
              <a:rPr lang="en-AU" smtClean="0"/>
              <a:t>25/06/2023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369332"/>
          </a:xfrm>
        </p:spPr>
        <p:txBody>
          <a:bodyPr lIns="0" tIns="0" rIns="0" bIns="0"/>
          <a:lstStyle>
            <a:lvl1pPr algn="r">
              <a:defRPr sz="2400" b="1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r>
              <a:rPr lang="en-IN" dirty="0"/>
              <a:t>/24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49931" y="3840822"/>
            <a:ext cx="5527675" cy="5278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636531" y="3840822"/>
            <a:ext cx="5527675" cy="5278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19CS403 Interprocess communication / IT /SNSCE 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94E77-7DC9-45BF-95AC-F08255081BD5}" type="datetime1">
              <a:rPr lang="en-AU" smtClean="0"/>
              <a:t>25/06/2023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>
              <a:solidFill>
                <a:srgbClr val="0505EB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7172" y="1668093"/>
            <a:ext cx="2907029" cy="1228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rgbClr val="1F1F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6050" y="2849326"/>
            <a:ext cx="15455900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2400" b="1">
                <a:solidFill>
                  <a:srgbClr val="0505EB"/>
                </a:solidFill>
                <a:latin typeface="Cambria" pitchFamily="18" charset="0"/>
              </a:defRPr>
            </a:lvl1pPr>
          </a:lstStyle>
          <a:p>
            <a:r>
              <a:rPr lang="en-US"/>
              <a:t>19CS403 Interprocess communication / IT /SNSCE 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>
                <a:solidFill>
                  <a:srgbClr val="0505EB"/>
                </a:solidFill>
                <a:latin typeface="Cambria" pitchFamily="18" charset="0"/>
              </a:defRPr>
            </a:lvl1pPr>
          </a:lstStyle>
          <a:p>
            <a:fld id="{80BDD6B8-9FE7-4E4C-80F6-AB388AB87AAE}" type="datetime1">
              <a:rPr lang="en-AU" smtClean="0"/>
              <a:t>25/06/2023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2400" b="1">
                <a:solidFill>
                  <a:srgbClr val="0505EB"/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r>
              <a:rPr lang="en-IN" dirty="0"/>
              <a:t>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285303-4E89-43B7-8C35-FDEE44D28C21}"/>
              </a:ext>
            </a:extLst>
          </p:cNvPr>
          <p:cNvSpPr txBox="1"/>
          <p:nvPr/>
        </p:nvSpPr>
        <p:spPr>
          <a:xfrm>
            <a:off x="3352800" y="3467100"/>
            <a:ext cx="121919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48"/>
              </a:rPr>
              <a:t>UNIT 5 </a:t>
            </a:r>
          </a:p>
          <a:p>
            <a:pPr algn="ctr"/>
            <a:r>
              <a:rPr lang="en-US" sz="6600" dirty="0">
                <a:latin typeface="48"/>
              </a:rPr>
              <a:t>FILE SYSTEM </a:t>
            </a:r>
          </a:p>
          <a:p>
            <a:pPr algn="ctr"/>
            <a:r>
              <a:rPr lang="en-US" sz="6600" dirty="0">
                <a:latin typeface="48"/>
              </a:rPr>
              <a:t>FILE ALLOCATION METHODS</a:t>
            </a:r>
            <a:endParaRPr lang="en-SG" sz="6600" dirty="0">
              <a:latin typeface="48"/>
            </a:endParaRPr>
          </a:p>
        </p:txBody>
      </p:sp>
    </p:spTree>
    <p:extLst>
      <p:ext uri="{BB962C8B-B14F-4D97-AF65-F5344CB8AC3E}">
        <p14:creationId xmlns:p14="http://schemas.microsoft.com/office/powerpoint/2010/main" val="97935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33E742-1C32-45B4-B9E5-C2FDE2B7571C}"/>
              </a:ext>
            </a:extLst>
          </p:cNvPr>
          <p:cNvSpPr txBox="1"/>
          <p:nvPr/>
        </p:nvSpPr>
        <p:spPr>
          <a:xfrm>
            <a:off x="3495675" y="443092"/>
            <a:ext cx="112839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 Methods – Indexed Allocation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63833B-EA35-4BE8-ACFA-F44E0BEEE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62100"/>
            <a:ext cx="10050991" cy="755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19096" y="9274532"/>
            <a:ext cx="2668905" cy="1046347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1615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992600" y="1104900"/>
            <a:ext cx="286385" cy="1144270"/>
          </a:xfrm>
          <a:custGeom>
            <a:avLst/>
            <a:gdLst/>
            <a:ahLst/>
            <a:cxnLst/>
            <a:rect l="l" t="t" r="r" b="b"/>
            <a:pathLst>
              <a:path w="286384" h="1144270">
                <a:moveTo>
                  <a:pt x="0" y="142986"/>
                </a:moveTo>
                <a:lnTo>
                  <a:pt x="7286" y="97780"/>
                </a:lnTo>
                <a:lnTo>
                  <a:pt x="27579" y="58527"/>
                </a:lnTo>
                <a:lnTo>
                  <a:pt x="58527" y="27579"/>
                </a:lnTo>
                <a:lnTo>
                  <a:pt x="97780" y="7286"/>
                </a:lnTo>
                <a:lnTo>
                  <a:pt x="142986" y="0"/>
                </a:lnTo>
                <a:lnTo>
                  <a:pt x="188193" y="7286"/>
                </a:lnTo>
                <a:lnTo>
                  <a:pt x="227446" y="27579"/>
                </a:lnTo>
                <a:lnTo>
                  <a:pt x="258394" y="58527"/>
                </a:lnTo>
                <a:lnTo>
                  <a:pt x="278686" y="97780"/>
                </a:lnTo>
                <a:lnTo>
                  <a:pt x="285973" y="142986"/>
                </a:lnTo>
                <a:lnTo>
                  <a:pt x="278686" y="188193"/>
                </a:lnTo>
                <a:lnTo>
                  <a:pt x="258394" y="227446"/>
                </a:lnTo>
                <a:lnTo>
                  <a:pt x="227446" y="258394"/>
                </a:lnTo>
                <a:lnTo>
                  <a:pt x="188193" y="278686"/>
                </a:lnTo>
                <a:lnTo>
                  <a:pt x="142986" y="285973"/>
                </a:lnTo>
                <a:lnTo>
                  <a:pt x="97780" y="278686"/>
                </a:lnTo>
                <a:lnTo>
                  <a:pt x="58527" y="258394"/>
                </a:lnTo>
                <a:lnTo>
                  <a:pt x="27579" y="227446"/>
                </a:lnTo>
                <a:lnTo>
                  <a:pt x="7286" y="188193"/>
                </a:lnTo>
                <a:lnTo>
                  <a:pt x="0" y="142986"/>
                </a:lnTo>
                <a:close/>
              </a:path>
              <a:path w="286384" h="1144270">
                <a:moveTo>
                  <a:pt x="0" y="1000907"/>
                </a:moveTo>
                <a:lnTo>
                  <a:pt x="7286" y="955700"/>
                </a:lnTo>
                <a:lnTo>
                  <a:pt x="27579" y="916447"/>
                </a:lnTo>
                <a:lnTo>
                  <a:pt x="58527" y="885499"/>
                </a:lnTo>
                <a:lnTo>
                  <a:pt x="97780" y="865207"/>
                </a:lnTo>
                <a:lnTo>
                  <a:pt x="142986" y="857920"/>
                </a:lnTo>
                <a:lnTo>
                  <a:pt x="188193" y="865207"/>
                </a:lnTo>
                <a:lnTo>
                  <a:pt x="227446" y="885499"/>
                </a:lnTo>
                <a:lnTo>
                  <a:pt x="258394" y="916447"/>
                </a:lnTo>
                <a:lnTo>
                  <a:pt x="278686" y="955700"/>
                </a:lnTo>
                <a:lnTo>
                  <a:pt x="285973" y="1000907"/>
                </a:lnTo>
                <a:lnTo>
                  <a:pt x="278686" y="1046113"/>
                </a:lnTo>
                <a:lnTo>
                  <a:pt x="258394" y="1085366"/>
                </a:lnTo>
                <a:lnTo>
                  <a:pt x="227446" y="1116314"/>
                </a:lnTo>
                <a:lnTo>
                  <a:pt x="188193" y="1136607"/>
                </a:lnTo>
                <a:lnTo>
                  <a:pt x="142986" y="1143894"/>
                </a:lnTo>
                <a:lnTo>
                  <a:pt x="97780" y="1136607"/>
                </a:lnTo>
                <a:lnTo>
                  <a:pt x="58527" y="1116314"/>
                </a:lnTo>
                <a:lnTo>
                  <a:pt x="27579" y="1085366"/>
                </a:lnTo>
                <a:lnTo>
                  <a:pt x="7286" y="1046113"/>
                </a:lnTo>
                <a:lnTo>
                  <a:pt x="0" y="1000907"/>
                </a:lnTo>
                <a:close/>
              </a:path>
              <a:path w="286384" h="1144270">
                <a:moveTo>
                  <a:pt x="0" y="571947"/>
                </a:moveTo>
                <a:lnTo>
                  <a:pt x="7286" y="526740"/>
                </a:lnTo>
                <a:lnTo>
                  <a:pt x="27579" y="487487"/>
                </a:lnTo>
                <a:lnTo>
                  <a:pt x="58527" y="456539"/>
                </a:lnTo>
                <a:lnTo>
                  <a:pt x="97780" y="436246"/>
                </a:lnTo>
                <a:lnTo>
                  <a:pt x="142986" y="428960"/>
                </a:lnTo>
                <a:lnTo>
                  <a:pt x="188193" y="436246"/>
                </a:lnTo>
                <a:lnTo>
                  <a:pt x="227446" y="456539"/>
                </a:lnTo>
                <a:lnTo>
                  <a:pt x="258394" y="487487"/>
                </a:lnTo>
                <a:lnTo>
                  <a:pt x="278686" y="526740"/>
                </a:lnTo>
                <a:lnTo>
                  <a:pt x="285973" y="571947"/>
                </a:lnTo>
                <a:lnTo>
                  <a:pt x="278686" y="617153"/>
                </a:lnTo>
                <a:lnTo>
                  <a:pt x="258394" y="656406"/>
                </a:lnTo>
                <a:lnTo>
                  <a:pt x="227446" y="687354"/>
                </a:lnTo>
                <a:lnTo>
                  <a:pt x="188193" y="707647"/>
                </a:lnTo>
                <a:lnTo>
                  <a:pt x="142986" y="714933"/>
                </a:lnTo>
                <a:lnTo>
                  <a:pt x="97780" y="707647"/>
                </a:lnTo>
                <a:lnTo>
                  <a:pt x="58527" y="687354"/>
                </a:lnTo>
                <a:lnTo>
                  <a:pt x="27579" y="656406"/>
                </a:lnTo>
                <a:lnTo>
                  <a:pt x="7286" y="617153"/>
                </a:lnTo>
                <a:lnTo>
                  <a:pt x="0" y="57194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90800" y="4381500"/>
            <a:ext cx="1257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mbria"/>
                <a:cs typeface="Cambri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55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30EE30-A5FF-41D7-90D1-2A91874A0DB0}"/>
              </a:ext>
            </a:extLst>
          </p:cNvPr>
          <p:cNvSpPr txBox="1"/>
          <p:nvPr/>
        </p:nvSpPr>
        <p:spPr>
          <a:xfrm>
            <a:off x="1207245" y="1287720"/>
            <a:ext cx="16747380" cy="855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major methods of allocating disk space are in wide use: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contiguous,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linked, and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</a:t>
            </a:r>
            <a:r>
              <a:rPr lang="en-US" b="0" i="0" u="none" strike="noStrike" baseline="0" dirty="0">
                <a:solidFill>
                  <a:srgbClr val="00AEF0"/>
                </a:solidFill>
                <a:latin typeface="HelveticaNeue-MediumExt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AEF0"/>
              </a:solidFill>
              <a:latin typeface="HelveticaNeue-MediumExt"/>
              <a:cs typeface="Times New Roman" panose="02020603050405020304" pitchFamily="18" charset="0"/>
            </a:endParaRPr>
          </a:p>
          <a:p>
            <a:pPr algn="just"/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Allocation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allocation requires that each file occupy a set of contiguous blocks on the disk.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addresses define a linear ordering on the disk.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allocation of a file is defined by the disk address and length (in block units) of the first block.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directory entry for each file indicates the address of the starting block and the length of the area allocated for this file.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sequential and direct access can be supported by contiguous allocation.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space for a new 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Dynamic storage-allocation problem, which involves how to satisfy a request of size n from a list of free holes.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fit and best fit are the most common strategies used to select a free hole from the set of available holes.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algorithms suffer from the problem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Compaction – Move all file from disk another to free it up and move back all the files by contiguously.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Compaction offline (downtime) or online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3E742-1C32-45B4-B9E5-C2FDE2B7571C}"/>
              </a:ext>
            </a:extLst>
          </p:cNvPr>
          <p:cNvSpPr txBox="1"/>
          <p:nvPr/>
        </p:nvSpPr>
        <p:spPr>
          <a:xfrm>
            <a:off x="4565650" y="350758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 Methods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45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33E742-1C32-45B4-B9E5-C2FDE2B7571C}"/>
              </a:ext>
            </a:extLst>
          </p:cNvPr>
          <p:cNvSpPr txBox="1"/>
          <p:nvPr/>
        </p:nvSpPr>
        <p:spPr>
          <a:xfrm>
            <a:off x="4565649" y="350758"/>
            <a:ext cx="112839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 Methods - Contiguous Allocation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9DDE8-897C-4731-8353-AEAF90858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661329"/>
            <a:ext cx="7086600" cy="642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8D1D38-9C83-4FA5-818A-F0AA497DA992}"/>
              </a:ext>
            </a:extLst>
          </p:cNvPr>
          <p:cNvSpPr txBox="1"/>
          <p:nvPr/>
        </p:nvSpPr>
        <p:spPr>
          <a:xfrm>
            <a:off x="5257800" y="8440711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allocation 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211969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30EE30-A5FF-41D7-90D1-2A91874A0DB0}"/>
              </a:ext>
            </a:extLst>
          </p:cNvPr>
          <p:cNvSpPr txBox="1"/>
          <p:nvPr/>
        </p:nvSpPr>
        <p:spPr>
          <a:xfrm>
            <a:off x="1207245" y="1287720"/>
            <a:ext cx="16747380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file is a linked list of disk blocks;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directory contains a pointer to the first and last blocks of the file.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contains a pointer to the next block.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pointers are not made available to the user. Thus, if each block is 512 bytes in size, and a disk address (the pointer) requires 4 bytes, then the user sees blocks of 508 bytes.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external fragmentation with linked allocation, so no compaction needed.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 problem is that it can be used effectively only for sequential-access files.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of a file, we must start at the beginning of that file and follow the pointers until we get to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access to a pointer requires a disk read, and some require a disk seek.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 it is inefficient to support a direct-access capability for linked-allocation files.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3E742-1C32-45B4-B9E5-C2FDE2B7571C}"/>
              </a:ext>
            </a:extLst>
          </p:cNvPr>
          <p:cNvSpPr txBox="1"/>
          <p:nvPr/>
        </p:nvSpPr>
        <p:spPr>
          <a:xfrm>
            <a:off x="3495675" y="443092"/>
            <a:ext cx="112839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 Methods –Linked Allocation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3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33E742-1C32-45B4-B9E5-C2FDE2B7571C}"/>
              </a:ext>
            </a:extLst>
          </p:cNvPr>
          <p:cNvSpPr txBox="1"/>
          <p:nvPr/>
        </p:nvSpPr>
        <p:spPr>
          <a:xfrm>
            <a:off x="3495675" y="443092"/>
            <a:ext cx="112839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 Methods –Linked Allocation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28695C-2B05-4E3B-B671-73C11A3C3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62099"/>
            <a:ext cx="7848599" cy="735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29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30EE30-A5FF-41D7-90D1-2A91874A0DB0}"/>
              </a:ext>
            </a:extLst>
          </p:cNvPr>
          <p:cNvSpPr txBox="1"/>
          <p:nvPr/>
        </p:nvSpPr>
        <p:spPr>
          <a:xfrm>
            <a:off x="1207245" y="1287720"/>
            <a:ext cx="167473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disadvantage is the </a:t>
            </a:r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required for the pointers</a:t>
            </a: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a pointer requires 4 bytes out of a 512-byte block, then 0.78 percent of the disk is being used for pointers, rather than for information.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usual solution to this problem is to collect blocks into multiples, called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to allocate clusters rather than blocks.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efficiency by clustering blocks into groups but increases internal fragmentation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can be a problem – Pointers are all linked and one pointer lost or damaged.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Locating a block can take many I/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disk seeks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3E742-1C32-45B4-B9E5-C2FDE2B7571C}"/>
              </a:ext>
            </a:extLst>
          </p:cNvPr>
          <p:cNvSpPr txBox="1"/>
          <p:nvPr/>
        </p:nvSpPr>
        <p:spPr>
          <a:xfrm>
            <a:off x="3495675" y="443092"/>
            <a:ext cx="112839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 Methods –Linked Allocation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56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30EE30-A5FF-41D7-90D1-2A91874A0DB0}"/>
              </a:ext>
            </a:extLst>
          </p:cNvPr>
          <p:cNvSpPr txBox="1"/>
          <p:nvPr/>
        </p:nvSpPr>
        <p:spPr>
          <a:xfrm>
            <a:off x="1207245" y="1287720"/>
            <a:ext cx="1674738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file has its own index block, which is an array of disk-block addresses.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address of the index block.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and read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block, we use the pointer in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index-block entry.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 allocation supports direct access, without suffering from external fragmentation, because any free block on the disk can satisfy a request for more space.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 allocation does suffer from wasted space, however.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overhead of the index block is generally greater than the pointer overhead of linked allocation.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common case in which we have a file of only one or two blocks. With linked allocation, we lose the space of only one pointer per block.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indexed allocation, an entire index block must be allocated, even if only one or two pointers will be non-null.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3E742-1C32-45B4-B9E5-C2FDE2B7571C}"/>
              </a:ext>
            </a:extLst>
          </p:cNvPr>
          <p:cNvSpPr txBox="1"/>
          <p:nvPr/>
        </p:nvSpPr>
        <p:spPr>
          <a:xfrm>
            <a:off x="3495675" y="443092"/>
            <a:ext cx="112839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 Methods – Indexed Allocation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24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33E742-1C32-45B4-B9E5-C2FDE2B7571C}"/>
              </a:ext>
            </a:extLst>
          </p:cNvPr>
          <p:cNvSpPr txBox="1"/>
          <p:nvPr/>
        </p:nvSpPr>
        <p:spPr>
          <a:xfrm>
            <a:off x="3495675" y="443092"/>
            <a:ext cx="112839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 Methods – Indexed Allocation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11">
            <a:extLst>
              <a:ext uri="{FF2B5EF4-FFF2-40B4-BE49-F238E27FC236}">
                <a16:creationId xmlns:a16="http://schemas.microsoft.com/office/drawing/2014/main" id="{C264E53F-51DD-49E4-8ACF-059A08BE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056" y="1562100"/>
            <a:ext cx="8643143" cy="7585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78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954625" y="2113610"/>
            <a:ext cx="0" cy="6043930"/>
          </a:xfrm>
          <a:custGeom>
            <a:avLst/>
            <a:gdLst/>
            <a:ahLst/>
            <a:cxnLst/>
            <a:rect l="l" t="t" r="r" b="b"/>
            <a:pathLst>
              <a:path h="6043930">
                <a:moveTo>
                  <a:pt x="0" y="0"/>
                </a:moveTo>
                <a:lnTo>
                  <a:pt x="0" y="6043612"/>
                </a:lnTo>
              </a:path>
            </a:pathLst>
          </a:custGeom>
          <a:ln w="38099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849600" y="9334499"/>
            <a:ext cx="2438401" cy="952513"/>
          </a:xfrm>
          <a:custGeom>
            <a:avLst/>
            <a:gdLst/>
            <a:ahLst/>
            <a:cxnLst/>
            <a:rect l="l" t="t" r="r" b="b"/>
            <a:pathLst>
              <a:path w="2668905" h="2129790">
                <a:moveTo>
                  <a:pt x="0" y="0"/>
                </a:moveTo>
                <a:lnTo>
                  <a:pt x="0" y="2129777"/>
                </a:lnTo>
                <a:lnTo>
                  <a:pt x="2668905" y="2129777"/>
                </a:lnTo>
                <a:lnTo>
                  <a:pt x="2668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66800" cy="10287000"/>
          </a:xfrm>
          <a:custGeom>
            <a:avLst/>
            <a:gdLst/>
            <a:ahLst/>
            <a:cxnLst/>
            <a:rect l="l" t="t" r="r" b="b"/>
            <a:pathLst>
              <a:path w="1066800" h="10287000">
                <a:moveTo>
                  <a:pt x="0" y="0"/>
                </a:moveTo>
                <a:lnTo>
                  <a:pt x="1066800" y="0"/>
                </a:lnTo>
                <a:lnTo>
                  <a:pt x="1066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FF43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4064000"/>
            <a:ext cx="3771900" cy="215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30EE30-A5FF-41D7-90D1-2A91874A0DB0}"/>
              </a:ext>
            </a:extLst>
          </p:cNvPr>
          <p:cNvSpPr txBox="1"/>
          <p:nvPr/>
        </p:nvSpPr>
        <p:spPr>
          <a:xfrm>
            <a:off x="1207245" y="1287720"/>
            <a:ext cx="16747380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solution is to keep index block small, but If the index block is too small, however, it will not be able to hold enough pointers for a large file. This problem can be addressed by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scheme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index block is normally one disk block. To allow for large files, we can link together several index blocks.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index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variant of linked representation uses a first-level index block to point to a set of second-level index blocks, which in turn point to the file blocks.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scheme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15 pointers of the index block in the file’s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12 of these pointers point to direct blocks; that is, they contain addresses of blocks that contain data of the file.  Thus, the data for small files (of no more than 12 blocks) do not need a separate index block.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three pointers point to indirect blocks.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points to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indirect block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an index block containing not data but the addresses of blocks that do contain data.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points to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indirect block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contains the address of a block that contains the addresses of blocks that contain pointers to the actual data blocks. The last pointer contains the address of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 indirect block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33E742-1C32-45B4-B9E5-C2FDE2B7571C}"/>
              </a:ext>
            </a:extLst>
          </p:cNvPr>
          <p:cNvSpPr txBox="1"/>
          <p:nvPr/>
        </p:nvSpPr>
        <p:spPr>
          <a:xfrm>
            <a:off x="3495675" y="443092"/>
            <a:ext cx="112839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 Methods – Indexed Allocation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5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F1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3892</TotalTime>
  <Words>923</Words>
  <Application>Microsoft Office PowerPoint</Application>
  <PresentationFormat>Custom</PresentationFormat>
  <Paragraphs>94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48</vt:lpstr>
      <vt:lpstr>Arial</vt:lpstr>
      <vt:lpstr>Calibri</vt:lpstr>
      <vt:lpstr>Cambria</vt:lpstr>
      <vt:lpstr>HelveticaNeue-MediumExt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SNSCE 1</dc:title>
  <dc:creator>Summia Parveen</dc:creator>
  <cp:keywords>DADfiepP9uY,BADY-n7S0L8</cp:keywords>
  <cp:lastModifiedBy>Ashok</cp:lastModifiedBy>
  <cp:revision>995</cp:revision>
  <dcterms:created xsi:type="dcterms:W3CDTF">2019-07-13T10:09:30Z</dcterms:created>
  <dcterms:modified xsi:type="dcterms:W3CDTF">2023-06-25T16:34:02Z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2019-07-13T00:00:00Z</vt:filetime>
  </property>
  <property fmtid="{D5CDD505-2E9C-101B-9397-08002B2CF9AE}" pid="3" name="Creator">
    <vt:lpwstr>Canva</vt:lpwstr>
  </property>
  <property fmtid="{D5CDD505-2E9C-101B-9397-08002B2CF9AE}" pid="4" name="LastSaved">
    <vt:filetime>2019-07-13T00:00:00Z</vt:filetime>
  </property>
</Properties>
</file>