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309" r:id="rId2"/>
    <p:sldId id="307" r:id="rId3"/>
    <p:sldId id="308" r:id="rId4"/>
    <p:sldId id="311" r:id="rId5"/>
    <p:sldId id="310" r:id="rId6"/>
    <p:sldId id="312" r:id="rId7"/>
    <p:sldId id="313" r:id="rId8"/>
    <p:sldId id="314" r:id="rId9"/>
    <p:sldId id="315" r:id="rId10"/>
    <p:sldId id="316" r:id="rId11"/>
    <p:sldId id="318" r:id="rId12"/>
    <p:sldId id="317" r:id="rId13"/>
    <p:sldId id="319" r:id="rId14"/>
    <p:sldId id="294"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40">
          <p15:clr>
            <a:srgbClr val="A4A3A4"/>
          </p15:clr>
        </p15:guide>
        <p15:guide id="2" pos="57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E50BD5"/>
    <a:srgbClr val="8B2FD7"/>
    <a:srgbClr val="00FF00"/>
    <a:srgbClr val="04CC04"/>
    <a:srgbClr val="DBE010"/>
    <a:srgbClr val="0505EB"/>
    <a:srgbClr val="FFCFB7"/>
    <a:srgbClr val="FFFC4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86441" autoAdjust="0"/>
  </p:normalViewPr>
  <p:slideViewPr>
    <p:cSldViewPr>
      <p:cViewPr varScale="1">
        <p:scale>
          <a:sx n="38" d="100"/>
          <a:sy n="38" d="100"/>
        </p:scale>
        <p:origin x="1176"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74"/>
    </p:cViewPr>
  </p:sorterViewPr>
  <p:notesViewPr>
    <p:cSldViewPr>
      <p:cViewPr varScale="1">
        <p:scale>
          <a:sx n="52" d="100"/>
          <a:sy n="52" d="100"/>
        </p:scale>
        <p:origin x="-840" y="-102"/>
      </p:cViewPr>
      <p:guideLst>
        <p:guide orient="horz" pos="3240"/>
        <p:guide pos="57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0358438" y="0"/>
            <a:ext cx="7924800" cy="514350"/>
          </a:xfrm>
          <a:prstGeom prst="rect">
            <a:avLst/>
          </a:prstGeom>
        </p:spPr>
        <p:txBody>
          <a:bodyPr vert="horz" lIns="91440" tIns="45720" rIns="91440" bIns="45720" rtlCol="0"/>
          <a:lstStyle>
            <a:lvl1pPr algn="r">
              <a:defRPr sz="1200"/>
            </a:lvl1pPr>
          </a:lstStyle>
          <a:p>
            <a:fld id="{EF9AA04C-0182-4D46-833D-0EDFE32E41CF}" type="datetimeFigureOut">
              <a:rPr lang="en-US" smtClean="0"/>
              <a:t>6/23/2023</a:t>
            </a:fld>
            <a:endParaRPr lang="en-US"/>
          </a:p>
        </p:txBody>
      </p:sp>
      <p:sp>
        <p:nvSpPr>
          <p:cNvPr id="4" name="Footer Placeholder 3"/>
          <p:cNvSpPr>
            <a:spLocks noGrp="1"/>
          </p:cNvSpPr>
          <p:nvPr>
            <p:ph type="ftr" sz="quarter" idx="2"/>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0358438" y="9771063"/>
            <a:ext cx="7924800" cy="514350"/>
          </a:xfrm>
          <a:prstGeom prst="rect">
            <a:avLst/>
          </a:prstGeom>
        </p:spPr>
        <p:txBody>
          <a:bodyPr vert="horz" lIns="91440" tIns="45720" rIns="91440" bIns="45720" rtlCol="0" anchor="b"/>
          <a:lstStyle>
            <a:lvl1pPr algn="r">
              <a:defRPr sz="1200"/>
            </a:lvl1pPr>
          </a:lstStyle>
          <a:p>
            <a:fld id="{EF2B65E6-5CAB-40C3-B26B-094A108C036F}" type="slidenum">
              <a:rPr lang="en-US" smtClean="0"/>
              <a:t>‹#›</a:t>
            </a:fld>
            <a:endParaRPr lang="en-US"/>
          </a:p>
        </p:txBody>
      </p:sp>
    </p:spTree>
    <p:extLst>
      <p:ext uri="{BB962C8B-B14F-4D97-AF65-F5344CB8AC3E}">
        <p14:creationId xmlns:p14="http://schemas.microsoft.com/office/powerpoint/2010/main" val="953643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773F865-C790-4032-917D-4047F16F30FA}" type="datetimeFigureOut">
              <a:rPr lang="en-IN" smtClean="0"/>
              <a:pPr/>
              <a:t>23-06-2023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89E48E5-550E-4738-A398-83C41B4D564F}" type="slidenum">
              <a:rPr lang="en-IN" smtClean="0"/>
              <a:pPr/>
              <a:t>‹#›</a:t>
            </a:fld>
            <a:endParaRPr lang="en-IN"/>
          </a:p>
        </p:txBody>
      </p:sp>
    </p:spTree>
    <p:extLst>
      <p:ext uri="{BB962C8B-B14F-4D97-AF65-F5344CB8AC3E}">
        <p14:creationId xmlns:p14="http://schemas.microsoft.com/office/powerpoint/2010/main" val="2826120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b="0" dirty="0"/>
          </a:p>
        </p:txBody>
      </p:sp>
      <p:sp>
        <p:nvSpPr>
          <p:cNvPr id="17" name="bk object 17"/>
          <p:cNvSpPr/>
          <p:nvPr/>
        </p:nvSpPr>
        <p:spPr>
          <a:xfrm>
            <a:off x="17864962" y="4643120"/>
            <a:ext cx="0" cy="3700779"/>
          </a:xfrm>
          <a:custGeom>
            <a:avLst/>
            <a:gdLst/>
            <a:ahLst/>
            <a:cxnLst/>
            <a:rect l="l" t="t" r="r" b="b"/>
            <a:pathLst>
              <a:path h="3700779">
                <a:moveTo>
                  <a:pt x="0" y="0"/>
                </a:moveTo>
                <a:lnTo>
                  <a:pt x="0" y="3700780"/>
                </a:lnTo>
              </a:path>
            </a:pathLst>
          </a:custGeom>
          <a:ln w="38100">
            <a:solidFill>
              <a:srgbClr val="1F1F1F"/>
            </a:solidFill>
          </a:ln>
        </p:spPr>
        <p:txBody>
          <a:bodyPr wrap="square" lIns="0" tIns="0" rIns="0" bIns="0" rtlCol="0"/>
          <a:lstStyle/>
          <a:p>
            <a:endParaRPr/>
          </a:p>
        </p:txBody>
      </p:sp>
      <p:sp>
        <p:nvSpPr>
          <p:cNvPr id="18" name="bk object 18"/>
          <p:cNvSpPr/>
          <p:nvPr/>
        </p:nvSpPr>
        <p:spPr>
          <a:xfrm>
            <a:off x="17617313" y="0"/>
            <a:ext cx="495300" cy="4643120"/>
          </a:xfrm>
          <a:custGeom>
            <a:avLst/>
            <a:gdLst/>
            <a:ahLst/>
            <a:cxnLst/>
            <a:rect l="l" t="t" r="r" b="b"/>
            <a:pathLst>
              <a:path w="495300" h="4643120">
                <a:moveTo>
                  <a:pt x="0" y="0"/>
                </a:moveTo>
                <a:lnTo>
                  <a:pt x="495298" y="0"/>
                </a:lnTo>
                <a:lnTo>
                  <a:pt x="495298" y="4643120"/>
                </a:lnTo>
                <a:lnTo>
                  <a:pt x="0" y="4643120"/>
                </a:lnTo>
                <a:lnTo>
                  <a:pt x="0" y="0"/>
                </a:lnTo>
                <a:close/>
              </a:path>
            </a:pathLst>
          </a:custGeom>
          <a:solidFill>
            <a:srgbClr val="FF4343"/>
          </a:solidFill>
        </p:spPr>
        <p:txBody>
          <a:bodyPr wrap="square" lIns="0" tIns="0" rIns="0" bIns="0" rtlCol="0"/>
          <a:lstStyle/>
          <a:p>
            <a:endParaRPr/>
          </a:p>
        </p:txBody>
      </p:sp>
      <p:sp>
        <p:nvSpPr>
          <p:cNvPr id="19" name="bk object 19"/>
          <p:cNvSpPr/>
          <p:nvPr/>
        </p:nvSpPr>
        <p:spPr>
          <a:xfrm>
            <a:off x="1028700" y="0"/>
            <a:ext cx="8115300" cy="6791325"/>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1028700" y="6886575"/>
            <a:ext cx="2676525" cy="3400424"/>
          </a:xfrm>
          <a:prstGeom prst="rect">
            <a:avLst/>
          </a:prstGeom>
          <a:blipFill>
            <a:blip r:embed="rId3" cstate="print"/>
            <a:stretch>
              <a:fillRect/>
            </a:stretch>
          </a:blipFill>
        </p:spPr>
        <p:txBody>
          <a:bodyPr wrap="square" lIns="0" tIns="0" rIns="0" bIns="0" rtlCol="0"/>
          <a:lstStyle/>
          <a:p>
            <a:pPr algn="l"/>
            <a:endParaRPr dirty="0"/>
          </a:p>
        </p:txBody>
      </p:sp>
      <p:sp>
        <p:nvSpPr>
          <p:cNvPr id="21" name="bk object 21"/>
          <p:cNvSpPr/>
          <p:nvPr/>
        </p:nvSpPr>
        <p:spPr>
          <a:xfrm>
            <a:off x="3800475" y="6886575"/>
            <a:ext cx="5343525" cy="3400424"/>
          </a:xfrm>
          <a:prstGeom prst="rect">
            <a:avLst/>
          </a:prstGeom>
          <a:blipFill>
            <a:blip r:embed="rId4" cstate="print"/>
            <a:stretch>
              <a:fillRect/>
            </a:stretch>
          </a:blipFill>
        </p:spPr>
        <p:txBody>
          <a:bodyPr wrap="square" lIns="0" tIns="0" rIns="0" bIns="0" rtlCol="0"/>
          <a:lstStyle/>
          <a:p>
            <a:endParaRPr/>
          </a:p>
        </p:txBody>
      </p:sp>
      <p:sp>
        <p:nvSpPr>
          <p:cNvPr id="22" name="bk object 22"/>
          <p:cNvSpPr/>
          <p:nvPr/>
        </p:nvSpPr>
        <p:spPr>
          <a:xfrm>
            <a:off x="0" y="5057457"/>
            <a:ext cx="1915160" cy="2486025"/>
          </a:xfrm>
          <a:custGeom>
            <a:avLst/>
            <a:gdLst/>
            <a:ahLst/>
            <a:cxnLst/>
            <a:rect l="l" t="t" r="r" b="b"/>
            <a:pathLst>
              <a:path w="1915160" h="2486025">
                <a:moveTo>
                  <a:pt x="0" y="1046033"/>
                </a:moveTo>
                <a:lnTo>
                  <a:pt x="0" y="655175"/>
                </a:lnTo>
                <a:lnTo>
                  <a:pt x="655175" y="0"/>
                </a:lnTo>
                <a:lnTo>
                  <a:pt x="1046033" y="0"/>
                </a:lnTo>
                <a:lnTo>
                  <a:pt x="0" y="1046033"/>
                </a:lnTo>
                <a:close/>
              </a:path>
              <a:path w="1915160" h="2486025">
                <a:moveTo>
                  <a:pt x="0" y="2110190"/>
                </a:moveTo>
                <a:lnTo>
                  <a:pt x="0" y="1719332"/>
                </a:lnTo>
                <a:lnTo>
                  <a:pt x="1708973" y="10358"/>
                </a:lnTo>
                <a:lnTo>
                  <a:pt x="1754764" y="27088"/>
                </a:lnTo>
                <a:lnTo>
                  <a:pt x="1796316" y="51203"/>
                </a:lnTo>
                <a:lnTo>
                  <a:pt x="1832843" y="81917"/>
                </a:lnTo>
                <a:lnTo>
                  <a:pt x="1863557" y="118444"/>
                </a:lnTo>
                <a:lnTo>
                  <a:pt x="1887672" y="159996"/>
                </a:lnTo>
                <a:lnTo>
                  <a:pt x="1904402" y="205787"/>
                </a:lnTo>
                <a:lnTo>
                  <a:pt x="0" y="2110190"/>
                </a:lnTo>
                <a:close/>
              </a:path>
              <a:path w="1915160" h="2486025">
                <a:moveTo>
                  <a:pt x="688322" y="2486024"/>
                </a:moveTo>
                <a:lnTo>
                  <a:pt x="297463" y="2486024"/>
                </a:lnTo>
                <a:lnTo>
                  <a:pt x="1914761" y="868727"/>
                </a:lnTo>
                <a:lnTo>
                  <a:pt x="1914761" y="1259585"/>
                </a:lnTo>
                <a:lnTo>
                  <a:pt x="688322" y="2486024"/>
                </a:lnTo>
                <a:close/>
              </a:path>
              <a:path w="1915160" h="2486025">
                <a:moveTo>
                  <a:pt x="1638536" y="2486024"/>
                </a:moveTo>
                <a:lnTo>
                  <a:pt x="1361620" y="2486024"/>
                </a:lnTo>
                <a:lnTo>
                  <a:pt x="1914761" y="1932884"/>
                </a:lnTo>
                <a:lnTo>
                  <a:pt x="1914761" y="2209799"/>
                </a:lnTo>
                <a:lnTo>
                  <a:pt x="1909118" y="2265293"/>
                </a:lnTo>
                <a:lnTo>
                  <a:pt x="1892922" y="2317096"/>
                </a:lnTo>
                <a:lnTo>
                  <a:pt x="1867274" y="2364108"/>
                </a:lnTo>
                <a:lnTo>
                  <a:pt x="1833274" y="2405229"/>
                </a:lnTo>
                <a:lnTo>
                  <a:pt x="1792553" y="2438829"/>
                </a:lnTo>
                <a:lnTo>
                  <a:pt x="1745746" y="2464272"/>
                </a:lnTo>
                <a:lnTo>
                  <a:pt x="1694018" y="2480392"/>
                </a:lnTo>
                <a:lnTo>
                  <a:pt x="1638536" y="2486024"/>
                </a:lnTo>
                <a:close/>
              </a:path>
            </a:pathLst>
          </a:custGeom>
          <a:solidFill>
            <a:srgbClr val="FF4343"/>
          </a:solidFill>
        </p:spPr>
        <p:txBody>
          <a:bodyPr wrap="square" lIns="0" tIns="0" rIns="0" bIns="0" rtlCol="0"/>
          <a:lstStyle/>
          <a:p>
            <a:endParaRPr/>
          </a:p>
        </p:txBody>
      </p:sp>
      <p:sp>
        <p:nvSpPr>
          <p:cNvPr id="2" name="Holder 2"/>
          <p:cNvSpPr>
            <a:spLocks noGrp="1"/>
          </p:cNvSpPr>
          <p:nvPr>
            <p:ph type="ctrTitle"/>
          </p:nvPr>
        </p:nvSpPr>
        <p:spPr>
          <a:xfrm>
            <a:off x="2240280" y="3645782"/>
            <a:ext cx="13807439" cy="1051560"/>
          </a:xfrm>
          <a:prstGeom prst="rect">
            <a:avLst/>
          </a:prstGeom>
        </p:spPr>
        <p:txBody>
          <a:bodyPr wrap="square" lIns="0" tIns="0" rIns="0" bIns="0">
            <a:spAutoFit/>
          </a:bodyPr>
          <a:lstStyle>
            <a:lvl1pPr>
              <a:defRPr sz="3350" b="0" i="0">
                <a:solidFill>
                  <a:srgbClr val="1F1F1F"/>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a:solidFill>
                  <a:schemeClr val="tx1"/>
                </a:solidFill>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defRPr>
            </a:lvl1pPr>
          </a:lstStyle>
          <a:p>
            <a:fld id="{6C42ED08-F5C5-496C-8F6B-5165B5CAEF88}" type="datetime1">
              <a:rPr lang="en-AU" smtClean="0"/>
              <a:t>23/06/2023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defRPr>
            </a:lvl1pPr>
          </a:lstStyle>
          <a:p>
            <a:fld id="{B6F15528-21DE-4FAA-801E-634DDDAF4B2B}" type="slidenum">
              <a:rPr lang="en-IN" smtClean="0"/>
              <a:pPr/>
              <a:t>‹#›</a:t>
            </a:fld>
            <a:r>
              <a:rPr lang="en-IN" dirty="0"/>
              <a:t>/24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b="1">
                <a:solidFill>
                  <a:schemeClr val="tx1"/>
                </a:solidFill>
                <a:latin typeface="Cambria" pitchFamily="18" charset="0"/>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latin typeface="Cambria" pitchFamily="18" charset="0"/>
              </a:defRPr>
            </a:lvl1pPr>
          </a:lstStyle>
          <a:p>
            <a:fld id="{F15006C4-D5BB-48AB-ABE1-86101550D887}" type="datetime1">
              <a:rPr lang="en-AU" smtClean="0"/>
              <a:t>23/06/2023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latin typeface="Cambria" pitchFamily="18" charset="0"/>
              </a:defRPr>
            </a:lvl1pPr>
          </a:lstStyle>
          <a:p>
            <a:fld id="{B6F15528-21DE-4FAA-801E-634DDDAF4B2B}" type="slidenum">
              <a:rPr lang="en-IN" smtClean="0"/>
              <a:pPr/>
              <a:t>‹#›</a:t>
            </a:fld>
            <a:r>
              <a:rPr lang="en-IN" dirty="0"/>
              <a:t>/24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sz="half" idx="2"/>
          </p:nvPr>
        </p:nvSpPr>
        <p:spPr>
          <a:xfrm>
            <a:off x="25499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4" name="Holder 4"/>
          <p:cNvSpPr>
            <a:spLocks noGrp="1"/>
          </p:cNvSpPr>
          <p:nvPr>
            <p:ph sz="half" idx="3"/>
          </p:nvPr>
        </p:nvSpPr>
        <p:spPr>
          <a:xfrm>
            <a:off x="96365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19CS403 Interprocess communication / IT /SNSCE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D394E77-7DC9-45BF-95AC-F08255081BD5}" type="datetime1">
              <a:rPr lang="en-AU" smtClean="0"/>
              <a:t>23/06/2023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a:solidFill>
                <a:srgbClr val="0505EB"/>
              </a:solidFill>
            </a:endParaRPr>
          </a:p>
        </p:txBody>
      </p:sp>
      <p:sp>
        <p:nvSpPr>
          <p:cNvPr id="2" name="Holder 2"/>
          <p:cNvSpPr>
            <a:spLocks noGrp="1"/>
          </p:cNvSpPr>
          <p:nvPr>
            <p:ph type="title"/>
          </p:nvPr>
        </p:nvSpPr>
        <p:spPr>
          <a:xfrm>
            <a:off x="1757172" y="1668093"/>
            <a:ext cx="2907029" cy="1228725"/>
          </a:xfrm>
          <a:prstGeom prst="rect">
            <a:avLst/>
          </a:prstGeom>
        </p:spPr>
        <p:txBody>
          <a:bodyPr wrap="square" lIns="0" tIns="0" rIns="0" bIns="0">
            <a:spAutoFit/>
          </a:bodyPr>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a:xfrm>
            <a:off x="1416050" y="2849326"/>
            <a:ext cx="15455900" cy="25863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a:prstGeom prst="rect">
            <a:avLst/>
          </a:prstGeom>
        </p:spPr>
        <p:txBody>
          <a:bodyPr wrap="square" lIns="0" tIns="0" rIns="0" bIns="0">
            <a:spAutoFit/>
          </a:bodyPr>
          <a:lstStyle>
            <a:lvl1pPr algn="ctr">
              <a:defRPr sz="2400" b="1">
                <a:solidFill>
                  <a:srgbClr val="0505EB"/>
                </a:solidFill>
                <a:latin typeface="Cambria" pitchFamily="18" charset="0"/>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a:prstGeom prst="rect">
            <a:avLst/>
          </a:prstGeom>
        </p:spPr>
        <p:txBody>
          <a:bodyPr wrap="square" lIns="0" tIns="0" rIns="0" bIns="0">
            <a:spAutoFit/>
          </a:bodyPr>
          <a:lstStyle>
            <a:lvl1pPr algn="l">
              <a:defRPr sz="2400" b="1">
                <a:solidFill>
                  <a:srgbClr val="0505EB"/>
                </a:solidFill>
                <a:latin typeface="Cambria" pitchFamily="18" charset="0"/>
              </a:defRPr>
            </a:lvl1pPr>
          </a:lstStyle>
          <a:p>
            <a:fld id="{80BDD6B8-9FE7-4E4C-80F6-AB388AB87AAE}" type="datetime1">
              <a:rPr lang="en-AU" smtClean="0"/>
              <a:t>23/06/2023</a:t>
            </a:fld>
            <a:endParaRPr lang="en-US" dirty="0"/>
          </a:p>
        </p:txBody>
      </p:sp>
      <p:sp>
        <p:nvSpPr>
          <p:cNvPr id="6" name="Holder 6"/>
          <p:cNvSpPr>
            <a:spLocks noGrp="1"/>
          </p:cNvSpPr>
          <p:nvPr>
            <p:ph type="sldNum" sz="quarter" idx="7"/>
          </p:nvPr>
        </p:nvSpPr>
        <p:spPr>
          <a:xfrm>
            <a:off x="13167361" y="9566910"/>
            <a:ext cx="4206240" cy="369332"/>
          </a:xfrm>
          <a:prstGeom prst="rect">
            <a:avLst/>
          </a:prstGeom>
        </p:spPr>
        <p:txBody>
          <a:bodyPr wrap="square" lIns="0" tIns="0" rIns="0" bIns="0">
            <a:spAutoFit/>
          </a:bodyPr>
          <a:lstStyle>
            <a:lvl1pPr algn="r">
              <a:defRPr sz="2400" b="1">
                <a:solidFill>
                  <a:srgbClr val="0505EB"/>
                </a:solidFill>
              </a:defRPr>
            </a:lvl1pPr>
          </a:lstStyle>
          <a:p>
            <a:fld id="{B6F15528-21DE-4FAA-801E-634DDDAF4B2B}" type="slidenum">
              <a:rPr lang="en-IN" smtClean="0"/>
              <a:pPr/>
              <a:t>‹#›</a:t>
            </a:fld>
            <a:r>
              <a:rPr lang="en-IN" dirty="0"/>
              <a:t>/24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2" name="TextBox 1">
            <a:extLst>
              <a:ext uri="{FF2B5EF4-FFF2-40B4-BE49-F238E27FC236}">
                <a16:creationId xmlns:a16="http://schemas.microsoft.com/office/drawing/2014/main" id="{34285303-4E89-43B7-8C35-FDEE44D28C21}"/>
              </a:ext>
            </a:extLst>
          </p:cNvPr>
          <p:cNvSpPr txBox="1"/>
          <p:nvPr/>
        </p:nvSpPr>
        <p:spPr>
          <a:xfrm>
            <a:off x="5802313" y="3467100"/>
            <a:ext cx="8686800" cy="3139321"/>
          </a:xfrm>
          <a:prstGeom prst="rect">
            <a:avLst/>
          </a:prstGeom>
          <a:noFill/>
        </p:spPr>
        <p:txBody>
          <a:bodyPr wrap="square" rtlCol="0">
            <a:spAutoFit/>
          </a:bodyPr>
          <a:lstStyle/>
          <a:p>
            <a:pPr algn="ctr"/>
            <a:r>
              <a:rPr lang="en-US" sz="6600" dirty="0">
                <a:latin typeface="48"/>
              </a:rPr>
              <a:t>UNIT 5 </a:t>
            </a:r>
          </a:p>
          <a:p>
            <a:pPr algn="ctr"/>
            <a:r>
              <a:rPr lang="en-US" sz="6600" dirty="0">
                <a:latin typeface="48"/>
              </a:rPr>
              <a:t>FILE SYSTEM</a:t>
            </a:r>
          </a:p>
          <a:p>
            <a:pPr algn="ctr"/>
            <a:r>
              <a:rPr lang="en-US" sz="6600" dirty="0">
                <a:latin typeface="48"/>
              </a:rPr>
              <a:t>DISK MANAGEMENT</a:t>
            </a:r>
            <a:endParaRPr lang="en-SG" sz="6600" dirty="0">
              <a:latin typeface="48"/>
            </a:endParaRPr>
          </a:p>
        </p:txBody>
      </p:sp>
    </p:spTree>
    <p:extLst>
      <p:ext uri="{BB962C8B-B14F-4D97-AF65-F5344CB8AC3E}">
        <p14:creationId xmlns:p14="http://schemas.microsoft.com/office/powerpoint/2010/main" val="97935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SCAN</a:t>
            </a:r>
            <a:endParaRPr lang="en-US" altLang="en-US" sz="4400" dirty="0">
              <a:latin typeface="Times New Roman" panose="02020603050405020304" pitchFamily="18" charset="0"/>
              <a:cs typeface="Times New Roman" panose="02020603050405020304" pitchFamily="18" charset="0"/>
            </a:endParaRPr>
          </a:p>
        </p:txBody>
      </p:sp>
      <p:pic>
        <p:nvPicPr>
          <p:cNvPr id="12" name="Picture 6">
            <a:extLst>
              <a:ext uri="{FF2B5EF4-FFF2-40B4-BE49-F238E27FC236}">
                <a16:creationId xmlns:a16="http://schemas.microsoft.com/office/drawing/2014/main" id="{5A237224-00D4-4354-945F-1D90B8D31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82858"/>
            <a:ext cx="9425326" cy="632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3FB65FF7-0D5A-4864-A7AD-552F39C5BCD1}"/>
              </a:ext>
            </a:extLst>
          </p:cNvPr>
          <p:cNvSpPr txBox="1"/>
          <p:nvPr/>
        </p:nvSpPr>
        <p:spPr>
          <a:xfrm>
            <a:off x="11228919" y="2940615"/>
            <a:ext cx="5560288"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Total Head Movements</a:t>
            </a:r>
          </a:p>
          <a:p>
            <a:r>
              <a:rPr lang="en-US" sz="2800" dirty="0">
                <a:latin typeface="Times New Roman" panose="02020603050405020304" pitchFamily="18" charset="0"/>
                <a:cs typeface="Times New Roman" panose="02020603050405020304" pitchFamily="18" charset="0"/>
              </a:rPr>
              <a:t>= (53-0)+(183-0)</a:t>
            </a:r>
          </a:p>
          <a:p>
            <a:r>
              <a:rPr lang="en-US" sz="2800" dirty="0">
                <a:latin typeface="Times New Roman" panose="02020603050405020304" pitchFamily="18" charset="0"/>
                <a:cs typeface="Times New Roman" panose="02020603050405020304" pitchFamily="18" charset="0"/>
              </a:rPr>
              <a:t>=236 Cylinders</a:t>
            </a:r>
          </a:p>
          <a:p>
            <a:r>
              <a:rPr lang="en-SG" sz="2800" dirty="0">
                <a:latin typeface="Times New Roman" panose="02020603050405020304" pitchFamily="18" charset="0"/>
                <a:cs typeface="Times New Roman" panose="02020603050405020304" pitchFamily="18" charset="0"/>
              </a:rPr>
              <a:t> </a:t>
            </a:r>
          </a:p>
          <a:p>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85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C- SCAN</a:t>
            </a:r>
            <a:endParaRPr lang="en-US" altLang="en-US" sz="4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44F3710-6AB9-4C6B-A8F8-E10BCDA3CAED}"/>
              </a:ext>
            </a:extLst>
          </p:cNvPr>
          <p:cNvSpPr txBox="1"/>
          <p:nvPr/>
        </p:nvSpPr>
        <p:spPr>
          <a:xfrm>
            <a:off x="1742439" y="1866900"/>
            <a:ext cx="15003139" cy="353943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Provides a more uniform wait time than SCAN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head moves from one end of the disk to the other, servicing requests as it goes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When it reaches the other end, however, it immediately returns to the beginning of the disk, without servicing any requests on the return trip</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Treats the cylinders as a circular list that wraps around from the last cylinder to the first one</a:t>
            </a:r>
          </a:p>
        </p:txBody>
      </p:sp>
    </p:spTree>
    <p:extLst>
      <p:ext uri="{BB962C8B-B14F-4D97-AF65-F5344CB8AC3E}">
        <p14:creationId xmlns:p14="http://schemas.microsoft.com/office/powerpoint/2010/main" val="89709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C - SCAN</a:t>
            </a:r>
            <a:endParaRPr lang="en-US" altLang="en-US" sz="4400" dirty="0">
              <a:latin typeface="Times New Roman" panose="02020603050405020304" pitchFamily="18" charset="0"/>
              <a:cs typeface="Times New Roman" panose="02020603050405020304" pitchFamily="18" charset="0"/>
            </a:endParaRPr>
          </a:p>
        </p:txBody>
      </p:sp>
      <p:pic>
        <p:nvPicPr>
          <p:cNvPr id="14" name="Picture 4">
            <a:extLst>
              <a:ext uri="{FF2B5EF4-FFF2-40B4-BE49-F238E27FC236}">
                <a16:creationId xmlns:a16="http://schemas.microsoft.com/office/drawing/2014/main" id="{89C0FE1B-9D6A-4BF1-A097-4E5ED659B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256030" y="1660102"/>
            <a:ext cx="10501313" cy="6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12" name="TextBox 11">
            <a:extLst>
              <a:ext uri="{FF2B5EF4-FFF2-40B4-BE49-F238E27FC236}">
                <a16:creationId xmlns:a16="http://schemas.microsoft.com/office/drawing/2014/main" id="{38E663C9-561B-45EC-AE68-12F931D08882}"/>
              </a:ext>
            </a:extLst>
          </p:cNvPr>
          <p:cNvSpPr txBox="1"/>
          <p:nvPr/>
        </p:nvSpPr>
        <p:spPr>
          <a:xfrm>
            <a:off x="12192725" y="3751321"/>
            <a:ext cx="5560288"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Total Head Movements</a:t>
            </a:r>
          </a:p>
          <a:p>
            <a:r>
              <a:rPr lang="en-US" sz="2800" dirty="0">
                <a:latin typeface="Times New Roman" panose="02020603050405020304" pitchFamily="18" charset="0"/>
                <a:cs typeface="Times New Roman" panose="02020603050405020304" pitchFamily="18" charset="0"/>
              </a:rPr>
              <a:t>= (199-53)+(199-0)+(37-0)</a:t>
            </a:r>
          </a:p>
          <a:p>
            <a:r>
              <a:rPr lang="en-US" sz="2800" dirty="0">
                <a:latin typeface="Times New Roman" panose="02020603050405020304" pitchFamily="18" charset="0"/>
                <a:cs typeface="Times New Roman" panose="02020603050405020304" pitchFamily="18" charset="0"/>
              </a:rPr>
              <a:t>=382 Cylinders</a:t>
            </a:r>
          </a:p>
          <a:p>
            <a:r>
              <a:rPr lang="en-SG" sz="2800" dirty="0">
                <a:latin typeface="Times New Roman" panose="02020603050405020304" pitchFamily="18" charset="0"/>
                <a:cs typeface="Times New Roman" panose="02020603050405020304" pitchFamily="18" charset="0"/>
              </a:rPr>
              <a:t> </a:t>
            </a:r>
          </a:p>
          <a:p>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12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LOOK, C-LOOK</a:t>
            </a:r>
            <a:endParaRPr lang="en-US" altLang="en-US" sz="4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C710D4F-9011-4EF9-B139-A7E8DE677EF7}"/>
              </a:ext>
            </a:extLst>
          </p:cNvPr>
          <p:cNvSpPr txBox="1"/>
          <p:nvPr/>
        </p:nvSpPr>
        <p:spPr>
          <a:xfrm>
            <a:off x="1313815" y="1943100"/>
            <a:ext cx="15631796" cy="1815882"/>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LOOK a version of SCAN, C-LOOK a version of C-SCAN</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Arm only goes as far as the last request in each direction, then reverses direction immediately, without first going all the way to the end of the disk </a:t>
            </a:r>
          </a:p>
        </p:txBody>
      </p:sp>
      <p:pic>
        <p:nvPicPr>
          <p:cNvPr id="16" name="Picture 4" descr="12">
            <a:extLst>
              <a:ext uri="{FF2B5EF4-FFF2-40B4-BE49-F238E27FC236}">
                <a16:creationId xmlns:a16="http://schemas.microsoft.com/office/drawing/2014/main" id="{B53FE1AB-2C51-4F22-B4A4-CF4B865D1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7" y="4196934"/>
            <a:ext cx="7891465" cy="493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C6C03779-D0FD-4A73-95E9-285F265EF15C}"/>
              </a:ext>
            </a:extLst>
          </p:cNvPr>
          <p:cNvSpPr txBox="1"/>
          <p:nvPr/>
        </p:nvSpPr>
        <p:spPr>
          <a:xfrm>
            <a:off x="10519726" y="5607076"/>
            <a:ext cx="5560288"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Total Head Movements</a:t>
            </a:r>
          </a:p>
          <a:p>
            <a:r>
              <a:rPr lang="en-US" sz="2800" dirty="0">
                <a:latin typeface="Times New Roman" panose="02020603050405020304" pitchFamily="18" charset="0"/>
                <a:cs typeface="Times New Roman" panose="02020603050405020304" pitchFamily="18" charset="0"/>
              </a:rPr>
              <a:t>= (183-53)+(183-14)+(37-14)</a:t>
            </a:r>
          </a:p>
          <a:p>
            <a:r>
              <a:rPr lang="en-US" sz="2800">
                <a:latin typeface="Times New Roman" panose="02020603050405020304" pitchFamily="18" charset="0"/>
                <a:cs typeface="Times New Roman" panose="02020603050405020304" pitchFamily="18" charset="0"/>
              </a:rPr>
              <a:t>=322 </a:t>
            </a:r>
            <a:r>
              <a:rPr lang="en-US" sz="2800" dirty="0">
                <a:latin typeface="Times New Roman" panose="02020603050405020304" pitchFamily="18" charset="0"/>
                <a:cs typeface="Times New Roman" panose="02020603050405020304" pitchFamily="18" charset="0"/>
              </a:rPr>
              <a:t>Cylinders</a:t>
            </a:r>
          </a:p>
          <a:p>
            <a:r>
              <a:rPr lang="en-SG" sz="2800" dirty="0">
                <a:latin typeface="Times New Roman" panose="02020603050405020304" pitchFamily="18" charset="0"/>
                <a:cs typeface="Times New Roman" panose="02020603050405020304" pitchFamily="18" charset="0"/>
              </a:rPr>
              <a:t> </a:t>
            </a:r>
          </a:p>
          <a:p>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41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619096" y="8157223"/>
            <a:ext cx="2668905" cy="2129790"/>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35399" y="0"/>
            <a:ext cx="1771505" cy="1046347"/>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90" y="-8283"/>
            <a:ext cx="1261328" cy="1341783"/>
          </a:xfrm>
          <a:prstGeom prst="rect">
            <a:avLst/>
          </a:prstGeom>
        </p:spPr>
      </p:pic>
      <p:sp>
        <p:nvSpPr>
          <p:cNvPr id="34" name="Slide Number Placeholder 33"/>
          <p:cNvSpPr>
            <a:spLocks noGrp="1"/>
          </p:cNvSpPr>
          <p:nvPr>
            <p:ph type="sldNum" sz="quarter" idx="7"/>
          </p:nvPr>
        </p:nvSpPr>
        <p:spPr/>
        <p:txBody>
          <a:bodyPr/>
          <a:lstStyle/>
          <a:p>
            <a:fld id="{B6F15528-21DE-4FAA-801E-634DDDAF4B2B}" type="slidenum">
              <a:rPr lang="en-IN" smtClean="0"/>
              <a:pPr/>
              <a:t>14</a:t>
            </a:fld>
            <a:r>
              <a:rPr lang="en-IN" dirty="0"/>
              <a:t>/ </a:t>
            </a:r>
            <a:r>
              <a:rPr lang="en-US" dirty="0"/>
              <a:t>3</a:t>
            </a:r>
            <a:endParaRPr lang="en-IN" dirty="0"/>
          </a:p>
        </p:txBody>
      </p:sp>
      <p:pic>
        <p:nvPicPr>
          <p:cNvPr id="6" name="Picture 5"/>
          <p:cNvPicPr>
            <a:picLocks noChangeAspect="1"/>
          </p:cNvPicPr>
          <p:nvPr/>
        </p:nvPicPr>
        <p:blipFill>
          <a:blip r:embed="rId4"/>
          <a:stretch>
            <a:fillRect/>
          </a:stretch>
        </p:blipFill>
        <p:spPr>
          <a:xfrm>
            <a:off x="7251700" y="4064000"/>
            <a:ext cx="3771900" cy="2159000"/>
          </a:xfrm>
          <a:prstGeom prst="rect">
            <a:avLst/>
          </a:prstGeom>
        </p:spPr>
      </p:pic>
      <p:pic>
        <p:nvPicPr>
          <p:cNvPr id="8" name="Picture 7"/>
          <p:cNvPicPr>
            <a:picLocks noChangeAspect="1"/>
          </p:cNvPicPr>
          <p:nvPr/>
        </p:nvPicPr>
        <p:blipFill>
          <a:blip r:embed="rId4"/>
          <a:stretch>
            <a:fillRect/>
          </a:stretch>
        </p:blipFill>
        <p:spPr>
          <a:xfrm>
            <a:off x="7251700" y="4064000"/>
            <a:ext cx="3771900" cy="2159000"/>
          </a:xfrm>
          <a:prstGeom prst="rect">
            <a:avLst/>
          </a:prstGeom>
        </p:spPr>
      </p:pic>
      <p:pic>
        <p:nvPicPr>
          <p:cNvPr id="9" name="Picture 8"/>
          <p:cNvPicPr>
            <a:picLocks noChangeAspect="1"/>
          </p:cNvPicPr>
          <p:nvPr/>
        </p:nvPicPr>
        <p:blipFill>
          <a:blip r:embed="rId4"/>
          <a:stretch>
            <a:fillRect/>
          </a:stretch>
        </p:blipFill>
        <p:spPr>
          <a:xfrm>
            <a:off x="7251700" y="4064000"/>
            <a:ext cx="3771900" cy="2159000"/>
          </a:xfrm>
          <a:prstGeom prst="rect">
            <a:avLst/>
          </a:prstGeom>
        </p:spPr>
      </p:pic>
      <p:sp>
        <p:nvSpPr>
          <p:cNvPr id="2" name="TextBox 1"/>
          <p:cNvSpPr txBox="1"/>
          <p:nvPr/>
        </p:nvSpPr>
        <p:spPr>
          <a:xfrm>
            <a:off x="2590800" y="4381500"/>
            <a:ext cx="12573000" cy="769441"/>
          </a:xfrm>
          <a:prstGeom prst="rect">
            <a:avLst/>
          </a:prstGeom>
          <a:noFill/>
        </p:spPr>
        <p:txBody>
          <a:bodyPr wrap="square" rtlCol="0">
            <a:spAutoFit/>
          </a:bodyPr>
          <a:lstStyle/>
          <a:p>
            <a:pPr algn="ctr"/>
            <a:r>
              <a:rPr lang="en-US" sz="4400" b="1" dirty="0">
                <a:latin typeface="Cambria"/>
                <a:cs typeface="Cambria"/>
              </a:rPr>
              <a:t>THANK YOU</a:t>
            </a:r>
          </a:p>
        </p:txBody>
      </p:sp>
    </p:spTree>
    <p:extLst>
      <p:ext uri="{BB962C8B-B14F-4D97-AF65-F5344CB8AC3E}">
        <p14:creationId xmlns:p14="http://schemas.microsoft.com/office/powerpoint/2010/main" val="34855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pic>
        <p:nvPicPr>
          <p:cNvPr id="13" name="Picture 12" descr="10_01.pdf">
            <a:extLst>
              <a:ext uri="{FF2B5EF4-FFF2-40B4-BE49-F238E27FC236}">
                <a16:creationId xmlns:a16="http://schemas.microsoft.com/office/drawing/2014/main" id="{3512CF2C-5A19-497F-AF8D-D511DF9D84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9532" y="2211070"/>
            <a:ext cx="9567556"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20A6143-AFF4-44AD-9775-E4AAF00E1C15}"/>
              </a:ext>
            </a:extLst>
          </p:cNvPr>
          <p:cNvSpPr txBox="1"/>
          <p:nvPr/>
        </p:nvSpPr>
        <p:spPr>
          <a:xfrm>
            <a:off x="4457700" y="781923"/>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Magnetic disks</a:t>
            </a:r>
            <a:r>
              <a:rPr lang="en-US" altLang="en-US" sz="4400" dirty="0">
                <a:solidFill>
                  <a:srgbClr val="3366FF"/>
                </a:solidFill>
                <a:latin typeface="Times New Roman" panose="02020603050405020304" pitchFamily="18" charset="0"/>
                <a:cs typeface="Times New Roman" panose="02020603050405020304" pitchFamily="18" charset="0"/>
              </a:rPr>
              <a:t> </a:t>
            </a:r>
            <a:endParaRPr lang="en-SG" sz="4400" dirty="0"/>
          </a:p>
        </p:txBody>
      </p:sp>
    </p:spTree>
    <p:extLst>
      <p:ext uri="{BB962C8B-B14F-4D97-AF65-F5344CB8AC3E}">
        <p14:creationId xmlns:p14="http://schemas.microsoft.com/office/powerpoint/2010/main" val="333452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42906" y="1677035"/>
            <a:ext cx="15749693" cy="6555641"/>
          </a:xfrm>
          <a:prstGeom prst="rect">
            <a:avLst/>
          </a:prstGeom>
          <a:noFill/>
        </p:spPr>
        <p:txBody>
          <a:bodyPr wrap="square">
            <a:spAutoFit/>
          </a:bodyPr>
          <a:lstStyle/>
          <a:p>
            <a:r>
              <a:rPr lang="en-US" altLang="en-US" sz="2800" b="1" dirty="0">
                <a:solidFill>
                  <a:srgbClr val="3366FF"/>
                </a:solidFill>
                <a:latin typeface="Times New Roman" panose="02020603050405020304" pitchFamily="18" charset="0"/>
                <a:cs typeface="Times New Roman" panose="02020603050405020304" pitchFamily="18" charset="0"/>
              </a:rPr>
              <a:t>Magnetic disks</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provide bulk of secondary storage of modern computers</a:t>
            </a:r>
          </a:p>
          <a:p>
            <a:pPr lvl="1"/>
            <a:r>
              <a:rPr lang="en-US" altLang="en-US" sz="2800" dirty="0">
                <a:latin typeface="Times New Roman" panose="02020603050405020304" pitchFamily="18" charset="0"/>
                <a:cs typeface="Times New Roman" panose="02020603050405020304" pitchFamily="18" charset="0"/>
              </a:rPr>
              <a:t>Drives rotate at 60 to 250 times per second</a:t>
            </a:r>
          </a:p>
          <a:p>
            <a:pPr lvl="1"/>
            <a:endParaRPr lang="en-US" altLang="en-US" sz="2800" b="1" dirty="0">
              <a:solidFill>
                <a:srgbClr val="3366FF"/>
              </a:solidFill>
              <a:latin typeface="Times New Roman" panose="02020603050405020304" pitchFamily="18" charset="0"/>
              <a:cs typeface="Times New Roman" panose="02020603050405020304" pitchFamily="18" charset="0"/>
            </a:endParaRPr>
          </a:p>
          <a:p>
            <a:pPr lvl="1"/>
            <a:r>
              <a:rPr lang="en-US" altLang="en-US" sz="2800" b="1" dirty="0">
                <a:solidFill>
                  <a:srgbClr val="3366FF"/>
                </a:solidFill>
                <a:latin typeface="Times New Roman" panose="02020603050405020304" pitchFamily="18" charset="0"/>
                <a:cs typeface="Times New Roman" panose="02020603050405020304" pitchFamily="18" charset="0"/>
              </a:rPr>
              <a:t>Disk Speed</a:t>
            </a:r>
          </a:p>
          <a:p>
            <a:pPr lvl="1"/>
            <a:r>
              <a:rPr lang="en-US" altLang="en-US" sz="2800" b="1" dirty="0">
                <a:solidFill>
                  <a:srgbClr val="3366FF"/>
                </a:solidFill>
                <a:latin typeface="Times New Roman" panose="02020603050405020304" pitchFamily="18" charset="0"/>
                <a:cs typeface="Times New Roman" panose="02020603050405020304" pitchFamily="18" charset="0"/>
              </a:rPr>
              <a:t>1.Transfer rate</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is rate at which data flow between drive and computer</a:t>
            </a:r>
          </a:p>
          <a:p>
            <a:pPr lvl="1"/>
            <a:r>
              <a:rPr lang="en-US" altLang="en-US" sz="2800" b="1" dirty="0">
                <a:solidFill>
                  <a:srgbClr val="3366FF"/>
                </a:solidFill>
                <a:latin typeface="Times New Roman" panose="02020603050405020304" pitchFamily="18" charset="0"/>
                <a:cs typeface="Times New Roman" panose="02020603050405020304" pitchFamily="18" charset="0"/>
              </a:rPr>
              <a:t>2. Positioning time</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t>
            </a:r>
            <a:r>
              <a:rPr lang="en-US" altLang="en-US" sz="2800" b="1" dirty="0">
                <a:solidFill>
                  <a:srgbClr val="3366FF"/>
                </a:solidFill>
                <a:latin typeface="Times New Roman" panose="02020603050405020304" pitchFamily="18" charset="0"/>
                <a:cs typeface="Times New Roman" panose="02020603050405020304" pitchFamily="18" charset="0"/>
              </a:rPr>
              <a:t>random-access time</a:t>
            </a:r>
            <a:r>
              <a:rPr lang="en-US" altLang="en-US" sz="2800" dirty="0">
                <a:latin typeface="Times New Roman" panose="02020603050405020304" pitchFamily="18" charset="0"/>
                <a:cs typeface="Times New Roman" panose="02020603050405020304" pitchFamily="18" charset="0"/>
              </a:rPr>
              <a:t>) is time to move disk arm to desired cylinder (</a:t>
            </a:r>
            <a:r>
              <a:rPr lang="en-US" altLang="en-US" sz="2800" b="1" dirty="0">
                <a:solidFill>
                  <a:srgbClr val="3366FF"/>
                </a:solidFill>
                <a:latin typeface="Times New Roman" panose="02020603050405020304" pitchFamily="18" charset="0"/>
                <a:cs typeface="Times New Roman" panose="02020603050405020304" pitchFamily="18" charset="0"/>
              </a:rPr>
              <a:t>seek time</a:t>
            </a:r>
            <a:r>
              <a:rPr lang="en-US" altLang="en-US" sz="2800" dirty="0">
                <a:latin typeface="Times New Roman" panose="02020603050405020304" pitchFamily="18" charset="0"/>
                <a:cs typeface="Times New Roman" panose="02020603050405020304" pitchFamily="18" charset="0"/>
              </a:rPr>
              <a:t>) and time for desired sector to rotate under the disk head (</a:t>
            </a:r>
            <a:r>
              <a:rPr lang="en-US" altLang="en-US" sz="2800" b="1" dirty="0">
                <a:solidFill>
                  <a:srgbClr val="3366FF"/>
                </a:solidFill>
                <a:latin typeface="Times New Roman" panose="02020603050405020304" pitchFamily="18" charset="0"/>
                <a:cs typeface="Times New Roman" panose="02020603050405020304" pitchFamily="18" charset="0"/>
              </a:rPr>
              <a:t>rotational latency</a:t>
            </a:r>
            <a:r>
              <a:rPr lang="en-US" altLang="en-US" sz="2800" dirty="0">
                <a:latin typeface="Times New Roman" panose="02020603050405020304" pitchFamily="18" charset="0"/>
                <a:cs typeface="Times New Roman" panose="02020603050405020304" pitchFamily="18" charset="0"/>
              </a:rPr>
              <a:t>)</a:t>
            </a:r>
          </a:p>
          <a:p>
            <a:pPr lvl="1"/>
            <a:endParaRPr lang="en-US" altLang="en-US" sz="2800" b="1" dirty="0">
              <a:solidFill>
                <a:srgbClr val="3366FF"/>
              </a:solidFill>
              <a:latin typeface="Times New Roman" panose="02020603050405020304" pitchFamily="18" charset="0"/>
              <a:cs typeface="Times New Roman" panose="02020603050405020304" pitchFamily="18" charset="0"/>
            </a:endParaRPr>
          </a:p>
          <a:p>
            <a:pPr lvl="1"/>
            <a:r>
              <a:rPr lang="en-US" altLang="en-US" sz="2800" b="1" dirty="0">
                <a:solidFill>
                  <a:srgbClr val="3366FF"/>
                </a:solidFill>
                <a:latin typeface="Times New Roman" panose="02020603050405020304" pitchFamily="18" charset="0"/>
                <a:cs typeface="Times New Roman" panose="02020603050405020304" pitchFamily="18" charset="0"/>
              </a:rPr>
              <a:t>Head crash</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results from disk head making contact with the disk surface</a:t>
            </a:r>
          </a:p>
          <a:p>
            <a:pPr lvl="2"/>
            <a:r>
              <a:rPr lang="en-US" altLang="en-US" sz="2800" dirty="0">
                <a:latin typeface="Times New Roman" panose="02020603050405020304" pitchFamily="18" charset="0"/>
                <a:cs typeface="Times New Roman" panose="02020603050405020304" pitchFamily="18" charset="0"/>
              </a:rPr>
              <a:t>That</a:t>
            </a:r>
            <a:r>
              <a:rPr lang="ja-JP" altLang="en-US" sz="2800" dirty="0">
                <a:latin typeface="Times New Roman" panose="02020603050405020304" pitchFamily="18" charset="0"/>
                <a:cs typeface="Times New Roman" panose="02020603050405020304" pitchFamily="18" charset="0"/>
              </a:rPr>
              <a:t>’</a:t>
            </a:r>
            <a:r>
              <a:rPr lang="en-US" altLang="ja-JP" sz="2800" dirty="0">
                <a:latin typeface="Times New Roman" panose="02020603050405020304" pitchFamily="18" charset="0"/>
                <a:cs typeface="Times New Roman" panose="02020603050405020304" pitchFamily="18" charset="0"/>
              </a:rPr>
              <a:t>s bad</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Disks can be removable</a:t>
            </a:r>
          </a:p>
          <a:p>
            <a:r>
              <a:rPr lang="en-US" altLang="en-US" sz="2800" dirty="0">
                <a:latin typeface="Times New Roman" panose="02020603050405020304" pitchFamily="18" charset="0"/>
                <a:cs typeface="Times New Roman" panose="02020603050405020304" pitchFamily="18" charset="0"/>
              </a:rPr>
              <a:t>Drive attached to computer via </a:t>
            </a:r>
            <a:r>
              <a:rPr lang="en-US" altLang="en-US" sz="2800" b="1" dirty="0">
                <a:solidFill>
                  <a:srgbClr val="3366FF"/>
                </a:solidFill>
                <a:latin typeface="Times New Roman" panose="02020603050405020304" pitchFamily="18" charset="0"/>
                <a:cs typeface="Times New Roman" panose="02020603050405020304" pitchFamily="18" charset="0"/>
              </a:rPr>
              <a:t>I/O bus</a:t>
            </a:r>
          </a:p>
          <a:p>
            <a:pPr lvl="1"/>
            <a:r>
              <a:rPr lang="en-US" altLang="en-US" sz="2800" dirty="0">
                <a:latin typeface="Times New Roman" panose="02020603050405020304" pitchFamily="18" charset="0"/>
                <a:cs typeface="Times New Roman" panose="02020603050405020304" pitchFamily="18" charset="0"/>
              </a:rPr>
              <a:t>Busses vary, including </a:t>
            </a:r>
            <a:r>
              <a:rPr lang="en-US" altLang="en-US" sz="2800" b="1" dirty="0">
                <a:solidFill>
                  <a:srgbClr val="3366FF"/>
                </a:solidFill>
                <a:latin typeface="Times New Roman" panose="02020603050405020304" pitchFamily="18" charset="0"/>
                <a:cs typeface="Times New Roman" panose="02020603050405020304" pitchFamily="18" charset="0"/>
              </a:rPr>
              <a:t>EIDE</a:t>
            </a:r>
            <a:r>
              <a:rPr lang="en-US" altLang="en-US" sz="2800" dirty="0">
                <a:latin typeface="Times New Roman" panose="02020603050405020304" pitchFamily="18" charset="0"/>
                <a:cs typeface="Times New Roman" panose="02020603050405020304" pitchFamily="18" charset="0"/>
              </a:rPr>
              <a:t>,</a:t>
            </a:r>
            <a:r>
              <a:rPr lang="en-US" altLang="en-US" sz="2800" b="1" dirty="0">
                <a:solidFill>
                  <a:srgbClr val="3366FF"/>
                </a:solidFill>
                <a:latin typeface="Times New Roman" panose="02020603050405020304" pitchFamily="18" charset="0"/>
                <a:cs typeface="Times New Roman" panose="02020603050405020304" pitchFamily="18" charset="0"/>
              </a:rPr>
              <a:t> ATA</a:t>
            </a:r>
            <a:r>
              <a:rPr lang="en-US" altLang="en-US" sz="2800" dirty="0">
                <a:latin typeface="Times New Roman" panose="02020603050405020304" pitchFamily="18" charset="0"/>
                <a:cs typeface="Times New Roman" panose="02020603050405020304" pitchFamily="18" charset="0"/>
              </a:rPr>
              <a:t>,</a:t>
            </a:r>
            <a:r>
              <a:rPr lang="en-US" altLang="en-US" sz="2800" b="1" dirty="0">
                <a:solidFill>
                  <a:srgbClr val="3366FF"/>
                </a:solidFill>
                <a:latin typeface="Times New Roman" panose="02020603050405020304" pitchFamily="18" charset="0"/>
                <a:cs typeface="Times New Roman" panose="02020603050405020304" pitchFamily="18" charset="0"/>
              </a:rPr>
              <a:t> SATA</a:t>
            </a:r>
            <a:r>
              <a:rPr lang="en-US" altLang="en-US" sz="2800" dirty="0">
                <a:latin typeface="Times New Roman" panose="02020603050405020304" pitchFamily="18" charset="0"/>
                <a:cs typeface="Times New Roman" panose="02020603050405020304" pitchFamily="18" charset="0"/>
              </a:rPr>
              <a:t>,</a:t>
            </a:r>
            <a:r>
              <a:rPr lang="en-US" altLang="en-US" sz="2800" b="1" dirty="0">
                <a:solidFill>
                  <a:srgbClr val="3366FF"/>
                </a:solidFill>
                <a:latin typeface="Times New Roman" panose="02020603050405020304" pitchFamily="18" charset="0"/>
                <a:cs typeface="Times New Roman" panose="02020603050405020304" pitchFamily="18" charset="0"/>
              </a:rPr>
              <a:t> USB</a:t>
            </a:r>
            <a:r>
              <a:rPr lang="en-US" altLang="en-US" sz="2800" dirty="0">
                <a:latin typeface="Times New Roman" panose="02020603050405020304" pitchFamily="18" charset="0"/>
                <a:cs typeface="Times New Roman" panose="02020603050405020304" pitchFamily="18" charset="0"/>
              </a:rPr>
              <a:t>,</a:t>
            </a:r>
            <a:r>
              <a:rPr lang="en-US" altLang="en-US" sz="2800" b="1" dirty="0">
                <a:solidFill>
                  <a:srgbClr val="3366FF"/>
                </a:solidFill>
                <a:latin typeface="Times New Roman" panose="02020603050405020304" pitchFamily="18" charset="0"/>
                <a:cs typeface="Times New Roman" panose="02020603050405020304" pitchFamily="18" charset="0"/>
              </a:rPr>
              <a:t> </a:t>
            </a:r>
            <a:r>
              <a:rPr lang="en-US" altLang="en-US" sz="2800" b="1" dirty="0" err="1">
                <a:solidFill>
                  <a:srgbClr val="3366FF"/>
                </a:solidFill>
                <a:latin typeface="Times New Roman" panose="02020603050405020304" pitchFamily="18" charset="0"/>
                <a:cs typeface="Times New Roman" panose="02020603050405020304" pitchFamily="18" charset="0"/>
              </a:rPr>
              <a:t>Fibre</a:t>
            </a:r>
            <a:r>
              <a:rPr lang="en-US" altLang="en-US" sz="2800" b="1" dirty="0">
                <a:solidFill>
                  <a:srgbClr val="3366FF"/>
                </a:solidFill>
                <a:latin typeface="Times New Roman" panose="02020603050405020304" pitchFamily="18" charset="0"/>
                <a:cs typeface="Times New Roman" panose="02020603050405020304" pitchFamily="18" charset="0"/>
              </a:rPr>
              <a:t> Channel</a:t>
            </a:r>
            <a:r>
              <a:rPr lang="en-US" altLang="en-US" sz="2800" dirty="0">
                <a:latin typeface="Times New Roman" panose="02020603050405020304" pitchFamily="18" charset="0"/>
                <a:cs typeface="Times New Roman" panose="02020603050405020304" pitchFamily="18" charset="0"/>
              </a:rPr>
              <a:t>,</a:t>
            </a:r>
            <a:r>
              <a:rPr lang="en-US" altLang="en-US" sz="2800" b="1" dirty="0">
                <a:solidFill>
                  <a:srgbClr val="3366FF"/>
                </a:solidFill>
                <a:latin typeface="Times New Roman" panose="02020603050405020304" pitchFamily="18" charset="0"/>
                <a:cs typeface="Times New Roman" panose="02020603050405020304" pitchFamily="18" charset="0"/>
              </a:rPr>
              <a:t> SCSI, SAS, Firewire</a:t>
            </a:r>
          </a:p>
          <a:p>
            <a:pPr lvl="1"/>
            <a:r>
              <a:rPr lang="en-US" altLang="en-US" sz="2800" b="1" dirty="0">
                <a:solidFill>
                  <a:srgbClr val="3366FF"/>
                </a:solidFill>
                <a:latin typeface="Times New Roman" panose="02020603050405020304" pitchFamily="18" charset="0"/>
                <a:cs typeface="Times New Roman" panose="02020603050405020304" pitchFamily="18" charset="0"/>
              </a:rPr>
              <a:t>Host controller</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in computer uses bus to talk to </a:t>
            </a:r>
            <a:r>
              <a:rPr lang="en-US" altLang="en-US" sz="2800" b="1" dirty="0">
                <a:solidFill>
                  <a:srgbClr val="3366FF"/>
                </a:solidFill>
                <a:latin typeface="Times New Roman" panose="02020603050405020304" pitchFamily="18" charset="0"/>
                <a:cs typeface="Times New Roman" panose="02020603050405020304" pitchFamily="18" charset="0"/>
              </a:rPr>
              <a:t>disk controller</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built into drive or storage array</a:t>
            </a:r>
            <a:endParaRPr lang="en-SG"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Disk Management</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56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42906" y="1677035"/>
            <a:ext cx="15749693" cy="6124754"/>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Common Characteristics</a:t>
            </a:r>
          </a:p>
          <a:p>
            <a:r>
              <a:rPr lang="en-US" altLang="en-US" sz="2800" dirty="0">
                <a:latin typeface="Times New Roman" panose="02020603050405020304" pitchFamily="18" charset="0"/>
                <a:cs typeface="Times New Roman" panose="02020603050405020304" pitchFamily="18" charset="0"/>
              </a:rPr>
              <a:t>Platters range from .85</a:t>
            </a:r>
            <a:r>
              <a:rPr lang="ja-JP" altLang="en-US" sz="2800" dirty="0">
                <a:latin typeface="Times New Roman" panose="02020603050405020304" pitchFamily="18" charset="0"/>
                <a:cs typeface="Times New Roman" panose="02020603050405020304" pitchFamily="18" charset="0"/>
              </a:rPr>
              <a:t>”</a:t>
            </a:r>
            <a:r>
              <a:rPr lang="en-US" altLang="ja-JP" sz="2800" dirty="0">
                <a:latin typeface="Times New Roman" panose="02020603050405020304" pitchFamily="18" charset="0"/>
                <a:cs typeface="Times New Roman" panose="02020603050405020304" pitchFamily="18" charset="0"/>
              </a:rPr>
              <a:t> to 14</a:t>
            </a:r>
            <a:r>
              <a:rPr lang="ja-JP" altLang="en-US" sz="2800" dirty="0">
                <a:latin typeface="Times New Roman" panose="02020603050405020304" pitchFamily="18" charset="0"/>
                <a:cs typeface="Times New Roman" panose="02020603050405020304" pitchFamily="18" charset="0"/>
              </a:rPr>
              <a:t>”</a:t>
            </a:r>
            <a:r>
              <a:rPr lang="en-US" altLang="ja-JP" sz="2800" dirty="0">
                <a:latin typeface="Times New Roman" panose="02020603050405020304" pitchFamily="18" charset="0"/>
                <a:cs typeface="Times New Roman" panose="02020603050405020304" pitchFamily="18" charset="0"/>
              </a:rPr>
              <a:t> (historically)</a:t>
            </a:r>
          </a:p>
          <a:p>
            <a:pPr lvl="1"/>
            <a:r>
              <a:rPr lang="en-US" altLang="en-US" sz="2800" dirty="0">
                <a:latin typeface="Times New Roman" panose="02020603050405020304" pitchFamily="18" charset="0"/>
                <a:cs typeface="Times New Roman" panose="02020603050405020304" pitchFamily="18" charset="0"/>
              </a:rPr>
              <a:t>Commonly 3.5</a:t>
            </a:r>
            <a:r>
              <a:rPr lang="ja-JP" altLang="en-US" sz="2800" dirty="0">
                <a:latin typeface="Times New Roman" panose="02020603050405020304" pitchFamily="18" charset="0"/>
                <a:cs typeface="Times New Roman" panose="02020603050405020304" pitchFamily="18" charset="0"/>
              </a:rPr>
              <a:t>”</a:t>
            </a:r>
            <a:r>
              <a:rPr lang="en-US" altLang="ja-JP" sz="2800" dirty="0">
                <a:latin typeface="Times New Roman" panose="02020603050405020304" pitchFamily="18" charset="0"/>
                <a:cs typeface="Times New Roman" panose="02020603050405020304" pitchFamily="18" charset="0"/>
              </a:rPr>
              <a:t>, 2.5</a:t>
            </a:r>
            <a:r>
              <a:rPr lang="ja-JP" altLang="en-US" sz="2800" dirty="0">
                <a:latin typeface="Times New Roman" panose="02020603050405020304" pitchFamily="18" charset="0"/>
                <a:cs typeface="Times New Roman" panose="02020603050405020304" pitchFamily="18" charset="0"/>
              </a:rPr>
              <a:t>”</a:t>
            </a:r>
            <a:r>
              <a:rPr lang="en-US" altLang="ja-JP" sz="2800" dirty="0">
                <a:latin typeface="Times New Roman" panose="02020603050405020304" pitchFamily="18" charset="0"/>
                <a:cs typeface="Times New Roman" panose="02020603050405020304" pitchFamily="18" charset="0"/>
              </a:rPr>
              <a:t>, and 1.8</a:t>
            </a:r>
            <a:r>
              <a:rPr lang="ja-JP" altLang="en-US" sz="2800" dirty="0">
                <a:latin typeface="Times New Roman" panose="02020603050405020304" pitchFamily="18" charset="0"/>
                <a:cs typeface="Times New Roman" panose="02020603050405020304" pitchFamily="18" charset="0"/>
              </a:rPr>
              <a:t>”</a:t>
            </a:r>
            <a:endParaRPr lang="en-US" altLang="ja-JP" sz="2800" dirty="0">
              <a:latin typeface="Times New Roman" panose="02020603050405020304" pitchFamily="18" charset="0"/>
              <a:cs typeface="Times New Roman" panose="02020603050405020304" pitchFamily="18" charset="0"/>
            </a:endParaRP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Range from 30GB to 3TB per drive</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Performance </a:t>
            </a:r>
          </a:p>
          <a:p>
            <a:pPr lvl="1"/>
            <a:r>
              <a:rPr lang="en-US" altLang="en-US" sz="2800" dirty="0">
                <a:latin typeface="Times New Roman" panose="02020603050405020304" pitchFamily="18" charset="0"/>
                <a:cs typeface="Times New Roman" panose="02020603050405020304" pitchFamily="18" charset="0"/>
              </a:rPr>
              <a:t>Transfer Rate – theoretical – 6 Gb/sec</a:t>
            </a:r>
          </a:p>
          <a:p>
            <a:pPr lvl="1"/>
            <a:r>
              <a:rPr lang="en-US" altLang="en-US" sz="2800" dirty="0">
                <a:latin typeface="Times New Roman" panose="02020603050405020304" pitchFamily="18" charset="0"/>
                <a:cs typeface="Times New Roman" panose="02020603050405020304" pitchFamily="18" charset="0"/>
              </a:rPr>
              <a:t>Effective Transfer Rate – real – 1Gb/sec</a:t>
            </a:r>
          </a:p>
          <a:p>
            <a:pPr lvl="1"/>
            <a:r>
              <a:rPr lang="en-US" altLang="en-US" sz="2800" dirty="0">
                <a:latin typeface="Times New Roman" panose="02020603050405020304" pitchFamily="18" charset="0"/>
                <a:cs typeface="Times New Roman" panose="02020603050405020304" pitchFamily="18" charset="0"/>
              </a:rPr>
              <a:t>Seek time from 3ms to 12ms – 9ms common for desktop drives</a:t>
            </a:r>
          </a:p>
          <a:p>
            <a:pPr lvl="1"/>
            <a:r>
              <a:rPr lang="en-US" altLang="en-US" sz="2800" dirty="0">
                <a:latin typeface="Times New Roman" panose="02020603050405020304" pitchFamily="18" charset="0"/>
                <a:cs typeface="Times New Roman" panose="02020603050405020304" pitchFamily="18" charset="0"/>
              </a:rPr>
              <a:t>Average seek time measured or calculated based on 1/3 of tracks</a:t>
            </a:r>
          </a:p>
          <a:p>
            <a:pPr lvl="1"/>
            <a:r>
              <a:rPr lang="en-US" altLang="en-US" sz="2800" dirty="0">
                <a:latin typeface="Times New Roman" panose="02020603050405020304" pitchFamily="18" charset="0"/>
                <a:cs typeface="Times New Roman" panose="02020603050405020304" pitchFamily="18" charset="0"/>
              </a:rPr>
              <a:t>Latency based on spindle speed</a:t>
            </a:r>
          </a:p>
          <a:p>
            <a:pPr lvl="2"/>
            <a:r>
              <a:rPr lang="en-US" altLang="en-US" sz="2800" dirty="0">
                <a:latin typeface="Times New Roman" panose="02020603050405020304" pitchFamily="18" charset="0"/>
                <a:cs typeface="Times New Roman" panose="02020603050405020304" pitchFamily="18" charset="0"/>
              </a:rPr>
              <a:t>1 / (RPM / 60) = 60 / RPM</a:t>
            </a:r>
          </a:p>
          <a:p>
            <a:pPr lvl="1"/>
            <a:r>
              <a:rPr lang="en-US" altLang="en-US" sz="2800" dirty="0">
                <a:latin typeface="Times New Roman" panose="02020603050405020304" pitchFamily="18" charset="0"/>
                <a:cs typeface="Times New Roman" panose="02020603050405020304" pitchFamily="18" charset="0"/>
              </a:rPr>
              <a:t>Average latency = ½ latency</a:t>
            </a:r>
          </a:p>
        </p:txBody>
      </p:sp>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Disk Management</a:t>
            </a:r>
            <a:endParaRPr lang="en-US" altLang="en-US" sz="44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8ECB29BA-D33D-44D9-A72C-C08BD27AB6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6173" y="2907084"/>
            <a:ext cx="49720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54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42906" y="1677035"/>
            <a:ext cx="15749693" cy="2246769"/>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Access Latency = Average access time = average seek time + average latency</a:t>
            </a:r>
          </a:p>
          <a:p>
            <a:r>
              <a:rPr lang="en-US" altLang="en-US" sz="2800" dirty="0">
                <a:latin typeface="Times New Roman" panose="02020603050405020304" pitchFamily="18" charset="0"/>
                <a:cs typeface="Times New Roman" panose="02020603050405020304" pitchFamily="18" charset="0"/>
              </a:rPr>
              <a:t>For fastest disk 3ms + 2ms = 5ms</a:t>
            </a:r>
          </a:p>
          <a:p>
            <a:r>
              <a:rPr lang="en-US" altLang="en-US" sz="2800" dirty="0">
                <a:latin typeface="Times New Roman" panose="02020603050405020304" pitchFamily="18" charset="0"/>
                <a:cs typeface="Times New Roman" panose="02020603050405020304" pitchFamily="18" charset="0"/>
              </a:rPr>
              <a:t>For slow disk 9ms + 5.56ms = 14.56ms</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Average I/O time = average access time + (amount to transfer / transfer rate) + controller overhead</a:t>
            </a:r>
          </a:p>
        </p:txBody>
      </p:sp>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Disk Management</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1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42906" y="1677035"/>
            <a:ext cx="15749693" cy="6124754"/>
          </a:xfrm>
          <a:prstGeom prst="rect">
            <a:avLst/>
          </a:prstGeom>
          <a:noFill/>
        </p:spPr>
        <p:txBody>
          <a:bodyPr wrap="square">
            <a:spAutoFit/>
          </a:bodyPr>
          <a:lstStyle/>
          <a:p>
            <a:r>
              <a:rPr lang="en-US" altLang="en-US" sz="2800" dirty="0">
                <a:latin typeface="Times New Roman" panose="02020603050405020304" pitchFamily="18" charset="0"/>
                <a:cs typeface="Times New Roman" panose="02020603050405020304" pitchFamily="18" charset="0"/>
              </a:rPr>
              <a:t>OS maintains queue of requests, per disk or device</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Idle disk can immediately work on I/O request, busy disk means work must queue</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Optimization algorithms only make sense when a queue exists</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Note that drive controllers have small buffers and can manage a queue of I/O requests (of varying “depth”)</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Several algorithms exist to schedule the servicing of disk I/O requests</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The analysis is true for one or many platters</a:t>
            </a:r>
          </a:p>
          <a:p>
            <a:r>
              <a:rPr lang="en-US" altLang="en-US" sz="2800" dirty="0">
                <a:latin typeface="Times New Roman" panose="02020603050405020304" pitchFamily="18" charset="0"/>
                <a:cs typeface="Times New Roman" panose="02020603050405020304" pitchFamily="18" charset="0"/>
              </a:rPr>
              <a:t>We illustrate scheduling algorithms with a request queue (0-199)</a:t>
            </a:r>
          </a:p>
          <a:p>
            <a:r>
              <a:rPr lang="en-US" altLang="en-US" sz="2800" dirty="0">
                <a:latin typeface="Times New Roman" panose="02020603050405020304" pitchFamily="18" charset="0"/>
                <a:cs typeface="Times New Roman" panose="02020603050405020304" pitchFamily="18" charset="0"/>
              </a:rPr>
              <a:t>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98, 183, 37, 122, 14, 124, 65, 67</a:t>
            </a:r>
          </a:p>
        </p:txBody>
      </p:sp>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Disk Scheduling</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50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Disk Scheduling - FCFS</a:t>
            </a:r>
            <a:endParaRPr lang="en-US" altLang="en-US" sz="4400" dirty="0">
              <a:latin typeface="Times New Roman" panose="02020603050405020304" pitchFamily="18" charset="0"/>
              <a:cs typeface="Times New Roman" panose="02020603050405020304" pitchFamily="18" charset="0"/>
            </a:endParaRPr>
          </a:p>
        </p:txBody>
      </p:sp>
      <p:pic>
        <p:nvPicPr>
          <p:cNvPr id="12" name="Picture 6">
            <a:extLst>
              <a:ext uri="{FF2B5EF4-FFF2-40B4-BE49-F238E27FC236}">
                <a16:creationId xmlns:a16="http://schemas.microsoft.com/office/drawing/2014/main" id="{6F2C901D-2AF2-452A-B243-405F537E3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851" y="1824965"/>
            <a:ext cx="10652592" cy="686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3E608A0-39D3-405E-A2E6-6F4E56BDF1FC}"/>
              </a:ext>
            </a:extLst>
          </p:cNvPr>
          <p:cNvSpPr txBox="1"/>
          <p:nvPr/>
        </p:nvSpPr>
        <p:spPr>
          <a:xfrm>
            <a:off x="11988439" y="3485779"/>
            <a:ext cx="5823939"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Total Head Movements</a:t>
            </a:r>
          </a:p>
          <a:p>
            <a:r>
              <a:rPr lang="en-US" sz="2800" dirty="0">
                <a:latin typeface="Times New Roman" panose="02020603050405020304" pitchFamily="18" charset="0"/>
                <a:cs typeface="Times New Roman" panose="02020603050405020304" pitchFamily="18" charset="0"/>
              </a:rPr>
              <a:t>= (98-53)+(183-98)+(183-37)+(122-37)+(122-14)+(124-14)+(124-65)+(67-65)</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=45+85+146+85+108+110+59+2</a:t>
            </a:r>
          </a:p>
          <a:p>
            <a:r>
              <a:rPr lang="en-US" sz="2800" dirty="0">
                <a:latin typeface="Times New Roman" panose="02020603050405020304" pitchFamily="18" charset="0"/>
                <a:cs typeface="Times New Roman" panose="02020603050405020304" pitchFamily="18" charset="0"/>
              </a:rPr>
              <a:t>=640 Cylinders</a:t>
            </a:r>
          </a:p>
          <a:p>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74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SSTF – Shortest Seek Time First</a:t>
            </a:r>
            <a:endParaRPr lang="en-US" altLang="en-US" sz="4400" dirty="0">
              <a:latin typeface="Times New Roman" panose="02020603050405020304" pitchFamily="18" charset="0"/>
              <a:cs typeface="Times New Roman" panose="02020603050405020304" pitchFamily="18" charset="0"/>
            </a:endParaRPr>
          </a:p>
        </p:txBody>
      </p:sp>
      <p:pic>
        <p:nvPicPr>
          <p:cNvPr id="14" name="Picture 4" descr="12">
            <a:extLst>
              <a:ext uri="{FF2B5EF4-FFF2-40B4-BE49-F238E27FC236}">
                <a16:creationId xmlns:a16="http://schemas.microsoft.com/office/drawing/2014/main" id="{02C2E20A-C3EF-4C91-93A9-7CCECE68C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537" y="1638300"/>
            <a:ext cx="8835717" cy="651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1B3FA5E-0762-485B-ACF6-DB6750AF3CCA}"/>
              </a:ext>
            </a:extLst>
          </p:cNvPr>
          <p:cNvSpPr txBox="1"/>
          <p:nvPr/>
        </p:nvSpPr>
        <p:spPr>
          <a:xfrm>
            <a:off x="10239991" y="3128205"/>
            <a:ext cx="7761621"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Total Head Movements</a:t>
            </a:r>
          </a:p>
          <a:p>
            <a:r>
              <a:rPr lang="en-US" sz="2800" dirty="0">
                <a:latin typeface="Times New Roman" panose="02020603050405020304" pitchFamily="18" charset="0"/>
                <a:cs typeface="Times New Roman" panose="02020603050405020304" pitchFamily="18" charset="0"/>
              </a:rPr>
              <a:t>= (65-53)+(67-65)+(67-37)+(37-14)+ (98-14)+ (122-98)+(124-122)+(183-124)</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=12+2+30+23+84+24+2+59</a:t>
            </a:r>
          </a:p>
          <a:p>
            <a:r>
              <a:rPr lang="en-US" sz="2800" dirty="0">
                <a:latin typeface="Times New Roman" panose="02020603050405020304" pitchFamily="18" charset="0"/>
                <a:cs typeface="Times New Roman" panose="02020603050405020304" pitchFamily="18" charset="0"/>
              </a:rPr>
              <a:t>=236 Cylinders</a:t>
            </a:r>
          </a:p>
          <a:p>
            <a:r>
              <a:rPr lang="en-SG" sz="2800" dirty="0">
                <a:latin typeface="Times New Roman" panose="02020603050405020304" pitchFamily="18" charset="0"/>
                <a:cs typeface="Times New Roman" panose="02020603050405020304" pitchFamily="18" charset="0"/>
              </a:rPr>
              <a:t> </a:t>
            </a:r>
          </a:p>
          <a:p>
            <a:endParaRPr lang="en-SG" sz="2800" dirty="0">
              <a:latin typeface="Times New Roman" panose="02020603050405020304" pitchFamily="18" charset="0"/>
              <a:cs typeface="Times New Roman" panose="02020603050405020304" pitchFamily="18" charset="0"/>
            </a:endParaRPr>
          </a:p>
          <a:p>
            <a:r>
              <a:rPr lang="en-SG" sz="2800" dirty="0">
                <a:latin typeface="Times New Roman" panose="02020603050405020304" pitchFamily="18" charset="0"/>
                <a:cs typeface="Times New Roman" panose="02020603050405020304" pitchFamily="18" charset="0"/>
              </a:rPr>
              <a:t>Another way to calculate (only calculate end points)</a:t>
            </a:r>
          </a:p>
          <a:p>
            <a:r>
              <a:rPr lang="en-SG" sz="2800" dirty="0">
                <a:latin typeface="Times New Roman" panose="02020603050405020304" pitchFamily="18" charset="0"/>
                <a:cs typeface="Times New Roman" panose="02020603050405020304" pitchFamily="18" charset="0"/>
              </a:rPr>
              <a:t>=(67-53)+(67-14)+(183-14)</a:t>
            </a:r>
          </a:p>
          <a:p>
            <a:r>
              <a:rPr lang="en-SG" sz="2800" dirty="0">
                <a:latin typeface="Times New Roman" panose="02020603050405020304" pitchFamily="18" charset="0"/>
                <a:cs typeface="Times New Roman" panose="02020603050405020304" pitchFamily="18" charset="0"/>
              </a:rPr>
              <a:t>=14+53+169</a:t>
            </a:r>
          </a:p>
          <a:p>
            <a:r>
              <a:rPr lang="en-SG" sz="2800" dirty="0">
                <a:latin typeface="Times New Roman" panose="02020603050405020304" pitchFamily="18" charset="0"/>
                <a:cs typeface="Times New Roman" panose="02020603050405020304" pitchFamily="18" charset="0"/>
              </a:rPr>
              <a:t>=236 cylinders</a:t>
            </a:r>
          </a:p>
        </p:txBody>
      </p:sp>
    </p:spTree>
    <p:extLst>
      <p:ext uri="{BB962C8B-B14F-4D97-AF65-F5344CB8AC3E}">
        <p14:creationId xmlns:p14="http://schemas.microsoft.com/office/powerpoint/2010/main" val="134920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3886200" y="575300"/>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SCAN</a:t>
            </a:r>
            <a:endParaRPr lang="en-US" altLang="en-US" sz="4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44F3710-6AB9-4C6B-A8F8-E10BCDA3CAED}"/>
              </a:ext>
            </a:extLst>
          </p:cNvPr>
          <p:cNvSpPr txBox="1"/>
          <p:nvPr/>
        </p:nvSpPr>
        <p:spPr>
          <a:xfrm>
            <a:off x="1742439" y="1866900"/>
            <a:ext cx="15003139" cy="3970318"/>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disk arm starts at one end of the disk, and moves toward the other end, servicing requests until it gets to the other end of the disk, where the head movement is reversed and servicing continues.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SCAN algorithm Sometimes called the elevator algorithm</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Illustration shows total head movement of 236 cylinders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But note that if requests are uniformly dense, largest density at other end of disk and those wait the longest</a:t>
            </a:r>
          </a:p>
        </p:txBody>
      </p:sp>
    </p:spTree>
    <p:extLst>
      <p:ext uri="{BB962C8B-B14F-4D97-AF65-F5344CB8AC3E}">
        <p14:creationId xmlns:p14="http://schemas.microsoft.com/office/powerpoint/2010/main" val="2544541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3542</TotalTime>
  <Words>742</Words>
  <Application>Microsoft Office PowerPoint</Application>
  <PresentationFormat>Custom</PresentationFormat>
  <Paragraphs>108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48</vt: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SNSCE 1</dc:title>
  <dc:creator>Summia Parveen</dc:creator>
  <cp:keywords>DADfiepP9uY,BADY-n7S0L8</cp:keywords>
  <cp:lastModifiedBy>Ashok</cp:lastModifiedBy>
  <cp:revision>778</cp:revision>
  <dcterms:created xsi:type="dcterms:W3CDTF">2019-07-13T10:09:30Z</dcterms:created>
  <dcterms:modified xsi:type="dcterms:W3CDTF">2023-06-23T11:12:09Z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2019-07-13T00:00:00Z</vt:filetime>
  </property>
  <property fmtid="{D5CDD505-2E9C-101B-9397-08002B2CF9AE}" pid="3" name="Creator">
    <vt:lpwstr>Canva</vt:lpwstr>
  </property>
  <property fmtid="{D5CDD505-2E9C-101B-9397-08002B2CF9AE}" pid="4" name="LastSaved">
    <vt:filetime>2019-07-13T00:00:00Z</vt:filetime>
  </property>
</Properties>
</file>