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309" r:id="rId2"/>
    <p:sldId id="310" r:id="rId3"/>
    <p:sldId id="308" r:id="rId4"/>
    <p:sldId id="311" r:id="rId5"/>
    <p:sldId id="312" r:id="rId6"/>
    <p:sldId id="313" r:id="rId7"/>
    <p:sldId id="314" r:id="rId8"/>
    <p:sldId id="315" r:id="rId9"/>
    <p:sldId id="316" r:id="rId10"/>
    <p:sldId id="317" r:id="rId11"/>
    <p:sldId id="318" r:id="rId12"/>
    <p:sldId id="319" r:id="rId13"/>
    <p:sldId id="320" r:id="rId14"/>
    <p:sldId id="321" r:id="rId15"/>
    <p:sldId id="322" r:id="rId16"/>
    <p:sldId id="324" r:id="rId17"/>
    <p:sldId id="323" r:id="rId18"/>
    <p:sldId id="325" r:id="rId19"/>
    <p:sldId id="294"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40">
          <p15:clr>
            <a:srgbClr val="A4A3A4"/>
          </p15:clr>
        </p15:guide>
        <p15:guide id="2" pos="57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50BD5"/>
    <a:srgbClr val="8B2FD7"/>
    <a:srgbClr val="00FF00"/>
    <a:srgbClr val="04CC04"/>
    <a:srgbClr val="DBE010"/>
    <a:srgbClr val="0505EB"/>
    <a:srgbClr val="FFCFB7"/>
    <a:srgbClr val="FFFC4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6441" autoAdjust="0"/>
  </p:normalViewPr>
  <p:slideViewPr>
    <p:cSldViewPr>
      <p:cViewPr varScale="1">
        <p:scale>
          <a:sx n="38" d="100"/>
          <a:sy n="38" d="100"/>
        </p:scale>
        <p:origin x="1176"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840" y="-102"/>
      </p:cViewPr>
      <p:guideLst>
        <p:guide orient="horz" pos="3240"/>
        <p:guide pos="57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0358438" y="0"/>
            <a:ext cx="7924800" cy="514350"/>
          </a:xfrm>
          <a:prstGeom prst="rect">
            <a:avLst/>
          </a:prstGeom>
        </p:spPr>
        <p:txBody>
          <a:bodyPr vert="horz" lIns="91440" tIns="45720" rIns="91440" bIns="45720" rtlCol="0"/>
          <a:lstStyle>
            <a:lvl1pPr algn="r">
              <a:defRPr sz="1200"/>
            </a:lvl1pPr>
          </a:lstStyle>
          <a:p>
            <a:fld id="{EF9AA04C-0182-4D46-833D-0EDFE32E41CF}" type="datetimeFigureOut">
              <a:rPr lang="en-US" smtClean="0"/>
              <a:t>6/23/2023</a:t>
            </a:fld>
            <a:endParaRPr lang="en-US"/>
          </a:p>
        </p:txBody>
      </p:sp>
      <p:sp>
        <p:nvSpPr>
          <p:cNvPr id="4" name="Footer Placeholder 3"/>
          <p:cNvSpPr>
            <a:spLocks noGrp="1"/>
          </p:cNvSpPr>
          <p:nvPr>
            <p:ph type="ftr" sz="quarter" idx="2"/>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0358438" y="9771063"/>
            <a:ext cx="7924800" cy="514350"/>
          </a:xfrm>
          <a:prstGeom prst="rect">
            <a:avLst/>
          </a:prstGeom>
        </p:spPr>
        <p:txBody>
          <a:bodyPr vert="horz" lIns="91440" tIns="45720" rIns="91440" bIns="45720" rtlCol="0" anchor="b"/>
          <a:lstStyle>
            <a:lvl1pPr algn="r">
              <a:defRPr sz="1200"/>
            </a:lvl1pPr>
          </a:lstStyle>
          <a:p>
            <a:fld id="{EF2B65E6-5CAB-40C3-B26B-094A108C036F}" type="slidenum">
              <a:rPr lang="en-US" smtClean="0"/>
              <a:t>‹#›</a:t>
            </a:fld>
            <a:endParaRPr lang="en-US"/>
          </a:p>
        </p:txBody>
      </p:sp>
    </p:spTree>
    <p:extLst>
      <p:ext uri="{BB962C8B-B14F-4D97-AF65-F5344CB8AC3E}">
        <p14:creationId xmlns:p14="http://schemas.microsoft.com/office/powerpoint/2010/main" val="953643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773F865-C790-4032-917D-4047F16F30FA}" type="datetimeFigureOut">
              <a:rPr lang="en-IN" smtClean="0"/>
              <a:pPr/>
              <a:t>23-06-2023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89E48E5-550E-4738-A398-83C41B4D564F}" type="slidenum">
              <a:rPr lang="en-IN" smtClean="0"/>
              <a:pPr/>
              <a:t>‹#›</a:t>
            </a:fld>
            <a:endParaRPr lang="en-IN"/>
          </a:p>
        </p:txBody>
      </p:sp>
    </p:spTree>
    <p:extLst>
      <p:ext uri="{BB962C8B-B14F-4D97-AF65-F5344CB8AC3E}">
        <p14:creationId xmlns:p14="http://schemas.microsoft.com/office/powerpoint/2010/main" val="282612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2</a:t>
            </a:fld>
            <a:endParaRPr lang="en-IN"/>
          </a:p>
        </p:txBody>
      </p:sp>
    </p:spTree>
    <p:extLst>
      <p:ext uri="{BB962C8B-B14F-4D97-AF65-F5344CB8AC3E}">
        <p14:creationId xmlns:p14="http://schemas.microsoft.com/office/powerpoint/2010/main" val="346838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16</a:t>
            </a:fld>
            <a:endParaRPr lang="en-IN"/>
          </a:p>
        </p:txBody>
      </p:sp>
    </p:spTree>
    <p:extLst>
      <p:ext uri="{BB962C8B-B14F-4D97-AF65-F5344CB8AC3E}">
        <p14:creationId xmlns:p14="http://schemas.microsoft.com/office/powerpoint/2010/main" val="389851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17</a:t>
            </a:fld>
            <a:endParaRPr lang="en-IN"/>
          </a:p>
        </p:txBody>
      </p:sp>
    </p:spTree>
    <p:extLst>
      <p:ext uri="{BB962C8B-B14F-4D97-AF65-F5344CB8AC3E}">
        <p14:creationId xmlns:p14="http://schemas.microsoft.com/office/powerpoint/2010/main" val="98901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18</a:t>
            </a:fld>
            <a:endParaRPr lang="en-IN"/>
          </a:p>
        </p:txBody>
      </p:sp>
    </p:spTree>
    <p:extLst>
      <p:ext uri="{BB962C8B-B14F-4D97-AF65-F5344CB8AC3E}">
        <p14:creationId xmlns:p14="http://schemas.microsoft.com/office/powerpoint/2010/main" val="690719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b="0" dirty="0"/>
          </a:p>
        </p:txBody>
      </p:sp>
      <p:sp>
        <p:nvSpPr>
          <p:cNvPr id="17" name="bk object 17"/>
          <p:cNvSpPr/>
          <p:nvPr/>
        </p:nvSpPr>
        <p:spPr>
          <a:xfrm>
            <a:off x="17864962" y="4643120"/>
            <a:ext cx="0" cy="3700779"/>
          </a:xfrm>
          <a:custGeom>
            <a:avLst/>
            <a:gdLst/>
            <a:ahLst/>
            <a:cxnLst/>
            <a:rect l="l" t="t" r="r" b="b"/>
            <a:pathLst>
              <a:path h="3700779">
                <a:moveTo>
                  <a:pt x="0" y="0"/>
                </a:moveTo>
                <a:lnTo>
                  <a:pt x="0" y="3700780"/>
                </a:lnTo>
              </a:path>
            </a:pathLst>
          </a:custGeom>
          <a:ln w="38100">
            <a:solidFill>
              <a:srgbClr val="1F1F1F"/>
            </a:solidFill>
          </a:ln>
        </p:spPr>
        <p:txBody>
          <a:bodyPr wrap="square" lIns="0" tIns="0" rIns="0" bIns="0" rtlCol="0"/>
          <a:lstStyle/>
          <a:p>
            <a:endParaRPr/>
          </a:p>
        </p:txBody>
      </p:sp>
      <p:sp>
        <p:nvSpPr>
          <p:cNvPr id="18" name="bk object 18"/>
          <p:cNvSpPr/>
          <p:nvPr/>
        </p:nvSpPr>
        <p:spPr>
          <a:xfrm>
            <a:off x="17617313" y="0"/>
            <a:ext cx="495300" cy="4643120"/>
          </a:xfrm>
          <a:custGeom>
            <a:avLst/>
            <a:gdLst/>
            <a:ahLst/>
            <a:cxnLst/>
            <a:rect l="l" t="t" r="r" b="b"/>
            <a:pathLst>
              <a:path w="495300" h="4643120">
                <a:moveTo>
                  <a:pt x="0" y="0"/>
                </a:moveTo>
                <a:lnTo>
                  <a:pt x="495298" y="0"/>
                </a:lnTo>
                <a:lnTo>
                  <a:pt x="495298" y="4643120"/>
                </a:lnTo>
                <a:lnTo>
                  <a:pt x="0" y="4643120"/>
                </a:lnTo>
                <a:lnTo>
                  <a:pt x="0" y="0"/>
                </a:lnTo>
                <a:close/>
              </a:path>
            </a:pathLst>
          </a:custGeom>
          <a:solidFill>
            <a:srgbClr val="FF4343"/>
          </a:solidFill>
        </p:spPr>
        <p:txBody>
          <a:bodyPr wrap="square" lIns="0" tIns="0" rIns="0" bIns="0" rtlCol="0"/>
          <a:lstStyle/>
          <a:p>
            <a:endParaRPr/>
          </a:p>
        </p:txBody>
      </p:sp>
      <p:sp>
        <p:nvSpPr>
          <p:cNvPr id="19" name="bk object 19"/>
          <p:cNvSpPr/>
          <p:nvPr/>
        </p:nvSpPr>
        <p:spPr>
          <a:xfrm>
            <a:off x="1028700" y="0"/>
            <a:ext cx="8115300" cy="6791325"/>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028700" y="6886575"/>
            <a:ext cx="2676525" cy="3400424"/>
          </a:xfrm>
          <a:prstGeom prst="rect">
            <a:avLst/>
          </a:prstGeom>
          <a:blipFill>
            <a:blip r:embed="rId3" cstate="print"/>
            <a:stretch>
              <a:fillRect/>
            </a:stretch>
          </a:blipFill>
        </p:spPr>
        <p:txBody>
          <a:bodyPr wrap="square" lIns="0" tIns="0" rIns="0" bIns="0" rtlCol="0"/>
          <a:lstStyle/>
          <a:p>
            <a:pPr algn="l"/>
            <a:endParaRPr dirty="0"/>
          </a:p>
        </p:txBody>
      </p:sp>
      <p:sp>
        <p:nvSpPr>
          <p:cNvPr id="21" name="bk object 21"/>
          <p:cNvSpPr/>
          <p:nvPr/>
        </p:nvSpPr>
        <p:spPr>
          <a:xfrm>
            <a:off x="3800475" y="6886575"/>
            <a:ext cx="5343525" cy="340042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0" y="5057457"/>
            <a:ext cx="1915160" cy="2486025"/>
          </a:xfrm>
          <a:custGeom>
            <a:avLst/>
            <a:gdLst/>
            <a:ahLst/>
            <a:cxnLst/>
            <a:rect l="l" t="t" r="r" b="b"/>
            <a:pathLst>
              <a:path w="1915160" h="2486025">
                <a:moveTo>
                  <a:pt x="0" y="1046033"/>
                </a:moveTo>
                <a:lnTo>
                  <a:pt x="0" y="655175"/>
                </a:lnTo>
                <a:lnTo>
                  <a:pt x="655175" y="0"/>
                </a:lnTo>
                <a:lnTo>
                  <a:pt x="1046033" y="0"/>
                </a:lnTo>
                <a:lnTo>
                  <a:pt x="0" y="1046033"/>
                </a:lnTo>
                <a:close/>
              </a:path>
              <a:path w="1915160" h="2486025">
                <a:moveTo>
                  <a:pt x="0" y="2110190"/>
                </a:moveTo>
                <a:lnTo>
                  <a:pt x="0" y="1719332"/>
                </a:lnTo>
                <a:lnTo>
                  <a:pt x="1708973" y="10358"/>
                </a:lnTo>
                <a:lnTo>
                  <a:pt x="1754764" y="27088"/>
                </a:lnTo>
                <a:lnTo>
                  <a:pt x="1796316" y="51203"/>
                </a:lnTo>
                <a:lnTo>
                  <a:pt x="1832843" y="81917"/>
                </a:lnTo>
                <a:lnTo>
                  <a:pt x="1863557" y="118444"/>
                </a:lnTo>
                <a:lnTo>
                  <a:pt x="1887672" y="159996"/>
                </a:lnTo>
                <a:lnTo>
                  <a:pt x="1904402" y="205787"/>
                </a:lnTo>
                <a:lnTo>
                  <a:pt x="0" y="2110190"/>
                </a:lnTo>
                <a:close/>
              </a:path>
              <a:path w="1915160" h="2486025">
                <a:moveTo>
                  <a:pt x="688322" y="2486024"/>
                </a:moveTo>
                <a:lnTo>
                  <a:pt x="297463" y="2486024"/>
                </a:lnTo>
                <a:lnTo>
                  <a:pt x="1914761" y="868727"/>
                </a:lnTo>
                <a:lnTo>
                  <a:pt x="1914761" y="1259585"/>
                </a:lnTo>
                <a:lnTo>
                  <a:pt x="688322" y="2486024"/>
                </a:lnTo>
                <a:close/>
              </a:path>
              <a:path w="1915160" h="2486025">
                <a:moveTo>
                  <a:pt x="1638536" y="2486024"/>
                </a:moveTo>
                <a:lnTo>
                  <a:pt x="1361620" y="2486024"/>
                </a:lnTo>
                <a:lnTo>
                  <a:pt x="1914761" y="1932884"/>
                </a:lnTo>
                <a:lnTo>
                  <a:pt x="1914761" y="2209799"/>
                </a:lnTo>
                <a:lnTo>
                  <a:pt x="1909118" y="2265293"/>
                </a:lnTo>
                <a:lnTo>
                  <a:pt x="1892922" y="2317096"/>
                </a:lnTo>
                <a:lnTo>
                  <a:pt x="1867274" y="2364108"/>
                </a:lnTo>
                <a:lnTo>
                  <a:pt x="1833274" y="2405229"/>
                </a:lnTo>
                <a:lnTo>
                  <a:pt x="1792553" y="2438829"/>
                </a:lnTo>
                <a:lnTo>
                  <a:pt x="1745746" y="2464272"/>
                </a:lnTo>
                <a:lnTo>
                  <a:pt x="1694018" y="2480392"/>
                </a:lnTo>
                <a:lnTo>
                  <a:pt x="1638536" y="2486024"/>
                </a:lnTo>
                <a:close/>
              </a:path>
            </a:pathLst>
          </a:custGeom>
          <a:solidFill>
            <a:srgbClr val="FF4343"/>
          </a:solidFill>
        </p:spPr>
        <p:txBody>
          <a:bodyPr wrap="square" lIns="0" tIns="0" rIns="0" bIns="0" rtlCol="0"/>
          <a:lstStyle/>
          <a:p>
            <a:endParaRPr/>
          </a:p>
        </p:txBody>
      </p:sp>
      <p:sp>
        <p:nvSpPr>
          <p:cNvPr id="2" name="Holder 2"/>
          <p:cNvSpPr>
            <a:spLocks noGrp="1"/>
          </p:cNvSpPr>
          <p:nvPr>
            <p:ph type="ctrTitle"/>
          </p:nvPr>
        </p:nvSpPr>
        <p:spPr>
          <a:xfrm>
            <a:off x="2240280" y="3645782"/>
            <a:ext cx="13807439" cy="1051560"/>
          </a:xfrm>
          <a:prstGeom prst="rect">
            <a:avLst/>
          </a:prstGeom>
        </p:spPr>
        <p:txBody>
          <a:bodyPr wrap="square" lIns="0" tIns="0" rIns="0" bIns="0">
            <a:spAutoFit/>
          </a:bodyPr>
          <a:lstStyle>
            <a:lvl1pPr>
              <a:defRPr sz="3350" b="0" i="0">
                <a:solidFill>
                  <a:srgbClr val="1F1F1F"/>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a:solidFill>
                  <a:schemeClr val="tx1"/>
                </a:solidFill>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defRPr>
            </a:lvl1pPr>
          </a:lstStyle>
          <a:p>
            <a:fld id="{6C42ED08-F5C5-496C-8F6B-5165B5CAEF88}" type="datetime1">
              <a:rPr lang="en-AU" smtClean="0"/>
              <a:t>23/06/2023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defRPr>
            </a:lvl1pPr>
          </a:lstStyle>
          <a:p>
            <a:fld id="{B6F15528-21DE-4FAA-801E-634DDDAF4B2B}" type="slidenum">
              <a:rPr lang="en-IN" smtClean="0"/>
              <a:pPr/>
              <a:t>‹#›</a:t>
            </a:fld>
            <a:r>
              <a:rPr lang="en-IN"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b="1">
                <a:solidFill>
                  <a:schemeClr val="tx1"/>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latin typeface="Cambria" pitchFamily="18" charset="0"/>
              </a:defRPr>
            </a:lvl1pPr>
          </a:lstStyle>
          <a:p>
            <a:fld id="{F15006C4-D5BB-48AB-ABE1-86101550D887}" type="datetime1">
              <a:rPr lang="en-AU" smtClean="0"/>
              <a:t>23/06/2023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latin typeface="Cambria" pitchFamily="18" charset="0"/>
              </a:defRPr>
            </a:lvl1pPr>
          </a:lstStyle>
          <a:p>
            <a:fld id="{B6F15528-21DE-4FAA-801E-634DDDAF4B2B}" type="slidenum">
              <a:rPr lang="en-IN" smtClean="0"/>
              <a:pPr/>
              <a:t>‹#›</a:t>
            </a:fld>
            <a:r>
              <a:rPr lang="en-IN"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sz="half" idx="2"/>
          </p:nvPr>
        </p:nvSpPr>
        <p:spPr>
          <a:xfrm>
            <a:off x="25499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4" name="Holder 4"/>
          <p:cNvSpPr>
            <a:spLocks noGrp="1"/>
          </p:cNvSpPr>
          <p:nvPr>
            <p:ph sz="half" idx="3"/>
          </p:nvPr>
        </p:nvSpPr>
        <p:spPr>
          <a:xfrm>
            <a:off x="96365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19CS403 Interprocess communication / IT /SNSCE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D394E77-7DC9-45BF-95AC-F08255081BD5}" type="datetime1">
              <a:rPr lang="en-AU" smtClean="0"/>
              <a:t>23/06/2023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a:solidFill>
                <a:srgbClr val="0505EB"/>
              </a:solidFill>
            </a:endParaRPr>
          </a:p>
        </p:txBody>
      </p:sp>
      <p:sp>
        <p:nvSpPr>
          <p:cNvPr id="2" name="Holder 2"/>
          <p:cNvSpPr>
            <a:spLocks noGrp="1"/>
          </p:cNvSpPr>
          <p:nvPr>
            <p:ph type="title"/>
          </p:nvPr>
        </p:nvSpPr>
        <p:spPr>
          <a:xfrm>
            <a:off x="1757172" y="1668093"/>
            <a:ext cx="2907029" cy="1228725"/>
          </a:xfrm>
          <a:prstGeom prst="rect">
            <a:avLst/>
          </a:prstGeom>
        </p:spPr>
        <p:txBody>
          <a:bodyPr wrap="square" lIns="0" tIns="0" rIns="0" bIns="0">
            <a:spAutoFit/>
          </a:bodyPr>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a:xfrm>
            <a:off x="1416050" y="2849326"/>
            <a:ext cx="15455900"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a:prstGeom prst="rect">
            <a:avLst/>
          </a:prstGeom>
        </p:spPr>
        <p:txBody>
          <a:bodyPr wrap="square" lIns="0" tIns="0" rIns="0" bIns="0">
            <a:spAutoFit/>
          </a:bodyPr>
          <a:lstStyle>
            <a:lvl1pPr algn="ctr">
              <a:defRPr sz="2400" b="1">
                <a:solidFill>
                  <a:srgbClr val="0505EB"/>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a:prstGeom prst="rect">
            <a:avLst/>
          </a:prstGeom>
        </p:spPr>
        <p:txBody>
          <a:bodyPr wrap="square" lIns="0" tIns="0" rIns="0" bIns="0">
            <a:spAutoFit/>
          </a:bodyPr>
          <a:lstStyle>
            <a:lvl1pPr algn="l">
              <a:defRPr sz="2400" b="1">
                <a:solidFill>
                  <a:srgbClr val="0505EB"/>
                </a:solidFill>
                <a:latin typeface="Cambria" pitchFamily="18" charset="0"/>
              </a:defRPr>
            </a:lvl1pPr>
          </a:lstStyle>
          <a:p>
            <a:fld id="{80BDD6B8-9FE7-4E4C-80F6-AB388AB87AAE}" type="datetime1">
              <a:rPr lang="en-AU" smtClean="0"/>
              <a:t>23/06/2023</a:t>
            </a:fld>
            <a:endParaRPr lang="en-US" dirty="0"/>
          </a:p>
        </p:txBody>
      </p:sp>
      <p:sp>
        <p:nvSpPr>
          <p:cNvPr id="6" name="Holder 6"/>
          <p:cNvSpPr>
            <a:spLocks noGrp="1"/>
          </p:cNvSpPr>
          <p:nvPr>
            <p:ph type="sldNum" sz="quarter" idx="7"/>
          </p:nvPr>
        </p:nvSpPr>
        <p:spPr>
          <a:xfrm>
            <a:off x="13167361" y="9566910"/>
            <a:ext cx="4206240" cy="369332"/>
          </a:xfrm>
          <a:prstGeom prst="rect">
            <a:avLst/>
          </a:prstGeom>
        </p:spPr>
        <p:txBody>
          <a:bodyPr wrap="square" lIns="0" tIns="0" rIns="0" bIns="0">
            <a:spAutoFit/>
          </a:bodyPr>
          <a:lstStyle>
            <a:lvl1pPr algn="r">
              <a:defRPr sz="2400" b="1">
                <a:solidFill>
                  <a:srgbClr val="0505EB"/>
                </a:solidFill>
              </a:defRPr>
            </a:lvl1pPr>
          </a:lstStyle>
          <a:p>
            <a:fld id="{B6F15528-21DE-4FAA-801E-634DDDAF4B2B}" type="slidenum">
              <a:rPr lang="en-IN" smtClean="0"/>
              <a:pPr/>
              <a:t>‹#›</a:t>
            </a:fld>
            <a:r>
              <a:rPr lang="en-IN"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2" name="TextBox 1">
            <a:extLst>
              <a:ext uri="{FF2B5EF4-FFF2-40B4-BE49-F238E27FC236}">
                <a16:creationId xmlns:a16="http://schemas.microsoft.com/office/drawing/2014/main" id="{34285303-4E89-43B7-8C35-FDEE44D28C21}"/>
              </a:ext>
            </a:extLst>
          </p:cNvPr>
          <p:cNvSpPr txBox="1"/>
          <p:nvPr/>
        </p:nvSpPr>
        <p:spPr>
          <a:xfrm>
            <a:off x="5802313" y="3467100"/>
            <a:ext cx="8686800" cy="3139321"/>
          </a:xfrm>
          <a:prstGeom prst="rect">
            <a:avLst/>
          </a:prstGeom>
          <a:noFill/>
        </p:spPr>
        <p:txBody>
          <a:bodyPr wrap="square" rtlCol="0">
            <a:spAutoFit/>
          </a:bodyPr>
          <a:lstStyle/>
          <a:p>
            <a:pPr algn="ctr"/>
            <a:r>
              <a:rPr lang="en-US" sz="6600" dirty="0">
                <a:latin typeface="48"/>
              </a:rPr>
              <a:t>UNIT 5 </a:t>
            </a:r>
          </a:p>
          <a:p>
            <a:pPr algn="ctr"/>
            <a:r>
              <a:rPr lang="en-US" sz="6600" dirty="0">
                <a:latin typeface="48"/>
              </a:rPr>
              <a:t>FILE SYSTEM</a:t>
            </a:r>
          </a:p>
          <a:p>
            <a:pPr algn="ctr"/>
            <a:r>
              <a:rPr lang="en-US" sz="6600" dirty="0">
                <a:latin typeface="48"/>
              </a:rPr>
              <a:t>FILE SYSTEM CONCEPTS</a:t>
            </a:r>
            <a:endParaRPr lang="en-SG" sz="6600" dirty="0">
              <a:latin typeface="48"/>
            </a:endParaRPr>
          </a:p>
        </p:txBody>
      </p:sp>
    </p:spTree>
    <p:extLst>
      <p:ext uri="{BB962C8B-B14F-4D97-AF65-F5344CB8AC3E}">
        <p14:creationId xmlns:p14="http://schemas.microsoft.com/office/powerpoint/2010/main" val="97935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90309" y="1206639"/>
            <a:ext cx="16747383" cy="3970318"/>
          </a:xfrm>
          <a:prstGeom prst="rect">
            <a:avLst/>
          </a:prstGeom>
          <a:noFill/>
        </p:spPr>
        <p:txBody>
          <a:bodyPr wrap="square">
            <a:spAutoFit/>
          </a:bodyPr>
          <a:lstStyle/>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Disk can be subdivided into </a:t>
            </a:r>
            <a:r>
              <a:rPr lang="en-US" altLang="en-US" sz="2800" b="1" dirty="0">
                <a:solidFill>
                  <a:srgbClr val="3366FF"/>
                </a:solidFill>
                <a:latin typeface="Times New Roman" panose="02020603050405020304" pitchFamily="18" charset="0"/>
                <a:cs typeface="Times New Roman" panose="02020603050405020304" pitchFamily="18" charset="0"/>
              </a:rPr>
              <a:t>partitions</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Disk or partition can be used </a:t>
            </a:r>
            <a:r>
              <a:rPr lang="en-US" altLang="en-US" sz="2800" b="1" dirty="0">
                <a:solidFill>
                  <a:srgbClr val="3366FF"/>
                </a:solidFill>
                <a:latin typeface="Times New Roman" panose="02020603050405020304" pitchFamily="18" charset="0"/>
                <a:cs typeface="Times New Roman" panose="02020603050405020304" pitchFamily="18" charset="0"/>
              </a:rPr>
              <a:t>raw</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without a file system, or </a:t>
            </a:r>
            <a:r>
              <a:rPr lang="en-US" altLang="en-US" sz="2800" b="1" dirty="0">
                <a:solidFill>
                  <a:srgbClr val="3366FF"/>
                </a:solidFill>
                <a:latin typeface="Times New Roman" panose="02020603050405020304" pitchFamily="18" charset="0"/>
                <a:cs typeface="Times New Roman" panose="02020603050405020304" pitchFamily="18" charset="0"/>
              </a:rPr>
              <a:t>formatted</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with a file system</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Partitions also known as minidisks, slices</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Entity containing file system known as a </a:t>
            </a:r>
            <a:r>
              <a:rPr lang="en-US" altLang="en-US" sz="2800" b="1" dirty="0">
                <a:solidFill>
                  <a:srgbClr val="3366FF"/>
                </a:solidFill>
                <a:latin typeface="Times New Roman" panose="02020603050405020304" pitchFamily="18" charset="0"/>
                <a:cs typeface="Times New Roman" panose="02020603050405020304" pitchFamily="18" charset="0"/>
              </a:rPr>
              <a:t>volume</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Each volume containing file system also tracks that file system</a:t>
            </a:r>
            <a:r>
              <a:rPr lang="ja-JP" altLang="en-US" sz="2800" dirty="0">
                <a:latin typeface="Times New Roman" panose="02020603050405020304" pitchFamily="18" charset="0"/>
                <a:cs typeface="Times New Roman" panose="02020603050405020304" pitchFamily="18" charset="0"/>
              </a:rPr>
              <a:t>’</a:t>
            </a:r>
            <a:r>
              <a:rPr lang="en-US" altLang="ja-JP" sz="2800" dirty="0">
                <a:latin typeface="Times New Roman" panose="02020603050405020304" pitchFamily="18" charset="0"/>
                <a:cs typeface="Times New Roman" panose="02020603050405020304" pitchFamily="18" charset="0"/>
              </a:rPr>
              <a:t>s info in </a:t>
            </a:r>
            <a:r>
              <a:rPr lang="en-US" altLang="ja-JP" sz="2800" b="1" dirty="0">
                <a:solidFill>
                  <a:srgbClr val="3366FF"/>
                </a:solidFill>
                <a:latin typeface="Times New Roman" panose="02020603050405020304" pitchFamily="18" charset="0"/>
                <a:cs typeface="Times New Roman" panose="02020603050405020304" pitchFamily="18" charset="0"/>
              </a:rPr>
              <a:t>device directory</a:t>
            </a:r>
            <a:r>
              <a:rPr lang="en-US" altLang="ja-JP" sz="2800" dirty="0">
                <a:solidFill>
                  <a:srgbClr val="3366FF"/>
                </a:solidFill>
                <a:latin typeface="Times New Roman" panose="02020603050405020304" pitchFamily="18" charset="0"/>
                <a:cs typeface="Times New Roman" panose="02020603050405020304" pitchFamily="18" charset="0"/>
              </a:rPr>
              <a:t> </a:t>
            </a:r>
            <a:r>
              <a:rPr lang="en-US" altLang="ja-JP" sz="2800" dirty="0">
                <a:latin typeface="Times New Roman" panose="02020603050405020304" pitchFamily="18" charset="0"/>
                <a:cs typeface="Times New Roman" panose="02020603050405020304" pitchFamily="18" charset="0"/>
              </a:rPr>
              <a:t>or </a:t>
            </a:r>
            <a:r>
              <a:rPr lang="en-US" altLang="ja-JP" sz="2800" b="1" dirty="0">
                <a:solidFill>
                  <a:srgbClr val="3366FF"/>
                </a:solidFill>
                <a:latin typeface="Times New Roman" panose="02020603050405020304" pitchFamily="18" charset="0"/>
                <a:cs typeface="Times New Roman" panose="02020603050405020304" pitchFamily="18" charset="0"/>
              </a:rPr>
              <a:t>volume table of contents</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As well as </a:t>
            </a:r>
            <a:r>
              <a:rPr lang="en-US" altLang="en-US" sz="2800" b="1" dirty="0">
                <a:solidFill>
                  <a:srgbClr val="3366FF"/>
                </a:solidFill>
                <a:latin typeface="Times New Roman" panose="02020603050405020304" pitchFamily="18" charset="0"/>
                <a:cs typeface="Times New Roman" panose="02020603050405020304" pitchFamily="18" charset="0"/>
              </a:rPr>
              <a:t>general-purpose file systems</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there are many </a:t>
            </a:r>
            <a:r>
              <a:rPr lang="en-US" altLang="en-US" sz="2800" b="1" dirty="0">
                <a:solidFill>
                  <a:srgbClr val="3366FF"/>
                </a:solidFill>
                <a:latin typeface="Times New Roman" panose="02020603050405020304" pitchFamily="18" charset="0"/>
                <a:cs typeface="Times New Roman" panose="02020603050405020304" pitchFamily="18" charset="0"/>
              </a:rPr>
              <a:t>special-purpose file systems</a:t>
            </a:r>
            <a:r>
              <a:rPr lang="en-US" altLang="en-US" sz="2800" dirty="0">
                <a:latin typeface="Times New Roman" panose="02020603050405020304" pitchFamily="18" charset="0"/>
                <a:cs typeface="Times New Roman" panose="02020603050405020304" pitchFamily="18" charset="0"/>
              </a:rPr>
              <a:t>, frequently all within the same operating system or computer</a:t>
            </a:r>
          </a:p>
          <a:p>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Disk Structure</a:t>
            </a:r>
            <a:endParaRPr lang="en-US" altLang="en-US" sz="4400" dirty="0">
              <a:latin typeface="Times New Roman" panose="02020603050405020304" pitchFamily="18" charset="0"/>
              <a:cs typeface="Times New Roman" panose="02020603050405020304" pitchFamily="18" charset="0"/>
            </a:endParaRPr>
          </a:p>
        </p:txBody>
      </p:sp>
      <p:pic>
        <p:nvPicPr>
          <p:cNvPr id="10" name="Picture 6" descr="10">
            <a:extLst>
              <a:ext uri="{FF2B5EF4-FFF2-40B4-BE49-F238E27FC236}">
                <a16:creationId xmlns:a16="http://schemas.microsoft.com/office/drawing/2014/main" id="{29037641-BB85-4187-9523-496B814A5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914900"/>
            <a:ext cx="8313964" cy="441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990FD34-131C-47D4-9804-3F4EA5299C1D}"/>
              </a:ext>
            </a:extLst>
          </p:cNvPr>
          <p:cNvSpPr txBox="1"/>
          <p:nvPr/>
        </p:nvSpPr>
        <p:spPr>
          <a:xfrm>
            <a:off x="11040533" y="6092306"/>
            <a:ext cx="5623075" cy="523220"/>
          </a:xfrm>
          <a:prstGeom prst="rect">
            <a:avLst/>
          </a:prstGeom>
          <a:noFill/>
        </p:spPr>
        <p:txBody>
          <a:bodyPr wrap="square">
            <a:spAutoFit/>
          </a:bodyPr>
          <a:lstStyle/>
          <a:p>
            <a:r>
              <a:rPr lang="en-SG" sz="2800" b="0" i="0" u="none" strike="noStrike" baseline="0" dirty="0">
                <a:solidFill>
                  <a:srgbClr val="231F20"/>
                </a:solidFill>
                <a:latin typeface="Times New Roman" panose="02020603050405020304" pitchFamily="18" charset="0"/>
                <a:cs typeface="Times New Roman" panose="02020603050405020304" pitchFamily="18" charset="0"/>
              </a:rPr>
              <a:t>A typical file-system organization</a:t>
            </a:r>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07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90309" y="1206639"/>
            <a:ext cx="16747383" cy="7848302"/>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Types</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Single-Level Directory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Two-Level Directory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Tree-Structured Directories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Acyclic-Graph Directories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General Graph Directory</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Single Level Directory</a:t>
            </a:r>
          </a:p>
          <a:p>
            <a:r>
              <a:rPr lang="en-US" sz="2800" dirty="0">
                <a:latin typeface="Times New Roman" panose="02020603050405020304" pitchFamily="18" charset="0"/>
                <a:cs typeface="Times New Roman" panose="02020603050405020304" pitchFamily="18" charset="0"/>
              </a:rPr>
              <a:t>The simplest directory structure is the single-level directory. All files are contained in the same directory, which is easy to support and understand.</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single-level directory has significant limitations, however, when the number of files increases or when the system has more than one user.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Naming problem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Grouping problem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Keeping track of so many files is a daunting task.</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Since all files are in the same directory, they must have unique names</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Directory Structure</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97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Single-Level Directory</a:t>
            </a:r>
          </a:p>
        </p:txBody>
      </p:sp>
      <p:pic>
        <p:nvPicPr>
          <p:cNvPr id="9" name="Picture 7">
            <a:extLst>
              <a:ext uri="{FF2B5EF4-FFF2-40B4-BE49-F238E27FC236}">
                <a16:creationId xmlns:a16="http://schemas.microsoft.com/office/drawing/2014/main" id="{E17A8682-61CF-43BD-95AA-D4CC17D2A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35" y="2434966"/>
            <a:ext cx="12435930" cy="30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74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90309" y="1206639"/>
            <a:ext cx="16747383" cy="3539430"/>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 the two-level directory structure, each user has his own </a:t>
            </a:r>
            <a:r>
              <a:rPr lang="en-US" altLang="en-US" sz="2800" b="1" dirty="0">
                <a:latin typeface="Times New Roman" panose="02020603050405020304" pitchFamily="18" charset="0"/>
                <a:cs typeface="Times New Roman" panose="02020603050405020304" pitchFamily="18" charset="0"/>
              </a:rPr>
              <a:t>user file directory (UFD). </a:t>
            </a:r>
            <a:r>
              <a:rPr lang="en-US" altLang="en-US" sz="2800" dirty="0">
                <a:latin typeface="Times New Roman" panose="02020603050405020304" pitchFamily="18" charset="0"/>
                <a:cs typeface="Times New Roman" panose="02020603050405020304" pitchFamily="18" charset="0"/>
              </a:rPr>
              <a:t>The UFDs have similar structures, but each lists only the files of a single user. </a:t>
            </a:r>
          </a:p>
          <a:p>
            <a:pPr marL="457200" indent="-457200">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When a user job starts or a user logs in, the system’s </a:t>
            </a:r>
            <a:r>
              <a:rPr lang="en-US" altLang="en-US" sz="2800" b="1" dirty="0">
                <a:latin typeface="Times New Roman" panose="02020603050405020304" pitchFamily="18" charset="0"/>
                <a:cs typeface="Times New Roman" panose="02020603050405020304" pitchFamily="18" charset="0"/>
              </a:rPr>
              <a:t>master file directory (MFD)</a:t>
            </a:r>
            <a:r>
              <a:rPr lang="en-US" altLang="en-US" sz="2800" dirty="0">
                <a:latin typeface="Times New Roman" panose="02020603050405020304" pitchFamily="18" charset="0"/>
                <a:cs typeface="Times New Roman" panose="02020603050405020304" pitchFamily="18" charset="0"/>
              </a:rPr>
              <a:t> is searched. The MFD is indexed by user name or account number, and each entry points to the UFD for that user.</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a user refers to a particular file, only his own UFD is searched. Thus, different users may have files with the same name</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Two Level Directory</a:t>
            </a:r>
            <a:endParaRPr lang="en-US" altLang="en-US" sz="4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F599995-ABB0-4BBF-8AA5-A3272841B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716" y="4991180"/>
            <a:ext cx="10377368" cy="353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82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805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90309" y="1206639"/>
            <a:ext cx="16747383" cy="4832092"/>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Path name - a user name and a file name define a path name. Every file in the system has a path name. To name a file uniquely, a user must know the path name of the file desired.</a:t>
            </a:r>
          </a:p>
          <a:p>
            <a:pPr algn="just"/>
            <a:r>
              <a:rPr lang="en-US" altLang="en-US" sz="2800" dirty="0">
                <a:latin typeface="Times New Roman" panose="02020603050405020304" pitchFamily="18" charset="0"/>
                <a:cs typeface="Times New Roman" panose="02020603050405020304" pitchFamily="18" charset="0"/>
              </a:rPr>
              <a:t>	For example C:\userb\test.</a:t>
            </a:r>
          </a:p>
          <a:p>
            <a:pPr algn="just"/>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Can have the same file name for different user</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Efficient searching</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No grouping capability</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Subdirectories cannot be allowed</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Two Level Directory</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35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805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00667" y="1219464"/>
            <a:ext cx="16747383" cy="2246769"/>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Directory structure viewed as  a tree of arbitrary height</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Allows users to create their own subdirectories and to organize their files accordingly.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tree is the most common directory structure. The tree has a </a:t>
            </a:r>
            <a:r>
              <a:rPr lang="en-US" altLang="en-US" sz="2800" b="1" dirty="0">
                <a:latin typeface="Times New Roman" panose="02020603050405020304" pitchFamily="18" charset="0"/>
                <a:cs typeface="Times New Roman" panose="02020603050405020304" pitchFamily="18" charset="0"/>
              </a:rPr>
              <a:t>root </a:t>
            </a:r>
            <a:r>
              <a:rPr lang="en-US" altLang="en-US" sz="2800" dirty="0">
                <a:latin typeface="Times New Roman" panose="02020603050405020304" pitchFamily="18" charset="0"/>
                <a:cs typeface="Times New Roman" panose="02020603050405020304" pitchFamily="18" charset="0"/>
              </a:rPr>
              <a:t>directory, and every file in the system has a unique path name.</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One bit in each directory entry defines the entry as </a:t>
            </a:r>
            <a:r>
              <a:rPr lang="en-US" altLang="en-US" sz="2800" b="1" dirty="0">
                <a:latin typeface="Times New Roman" panose="02020603050405020304" pitchFamily="18" charset="0"/>
                <a:cs typeface="Times New Roman" panose="02020603050405020304" pitchFamily="18" charset="0"/>
              </a:rPr>
              <a:t>a file (0) </a:t>
            </a:r>
            <a:r>
              <a:rPr lang="en-US" altLang="en-US" sz="2800" dirty="0">
                <a:latin typeface="Times New Roman" panose="02020603050405020304" pitchFamily="18" charset="0"/>
                <a:cs typeface="Times New Roman" panose="02020603050405020304" pitchFamily="18" charset="0"/>
              </a:rPr>
              <a:t>or as a </a:t>
            </a:r>
            <a:r>
              <a:rPr lang="en-US" altLang="en-US" sz="2800" b="1" dirty="0">
                <a:latin typeface="Times New Roman" panose="02020603050405020304" pitchFamily="18" charset="0"/>
                <a:cs typeface="Times New Roman" panose="02020603050405020304" pitchFamily="18" charset="0"/>
              </a:rPr>
              <a:t>subdirectory (1).</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Tree-Structured Directories</a:t>
            </a:r>
            <a:endParaRPr lang="en-US" altLang="en-US" sz="4400" dirty="0">
              <a:latin typeface="Times New Roman" panose="02020603050405020304" pitchFamily="18" charset="0"/>
              <a:cs typeface="Times New Roman" panose="02020603050405020304" pitchFamily="18" charset="0"/>
            </a:endParaRPr>
          </a:p>
        </p:txBody>
      </p:sp>
      <p:pic>
        <p:nvPicPr>
          <p:cNvPr id="9" name="Picture 6">
            <a:extLst>
              <a:ext uri="{FF2B5EF4-FFF2-40B4-BE49-F238E27FC236}">
                <a16:creationId xmlns:a16="http://schemas.microsoft.com/office/drawing/2014/main" id="{0DB97B0D-82F0-41A1-AB9A-7A616C093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326" y="3728277"/>
            <a:ext cx="9649881" cy="614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632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3"/>
          <a:stretch>
            <a:fillRect/>
          </a:stretch>
        </p:blipFill>
        <p:spPr>
          <a:xfrm>
            <a:off x="725805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90309" y="1206639"/>
            <a:ext cx="16747383" cy="8279190"/>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The current directory </a:t>
            </a:r>
            <a:r>
              <a:rPr lang="en-US" altLang="en-US" sz="2800" dirty="0">
                <a:latin typeface="Times New Roman" panose="02020603050405020304" pitchFamily="18" charset="0"/>
                <a:cs typeface="Times New Roman" panose="02020603050405020304" pitchFamily="18" charset="0"/>
              </a:rPr>
              <a:t>should contain most of the files that are of current interest to the process.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Path names can be of two types: </a:t>
            </a:r>
          </a:p>
          <a:p>
            <a:pPr marL="914400" lvl="1" indent="-457200"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absolute and relative</a:t>
            </a:r>
            <a:r>
              <a:rPr lang="en-US" altLang="en-US" sz="2800" dirty="0">
                <a:latin typeface="Times New Roman" panose="02020603050405020304" pitchFamily="18" charset="0"/>
                <a:cs typeface="Times New Roman" panose="02020603050405020304" pitchFamily="18" charset="0"/>
              </a:rPr>
              <a:t>.</a:t>
            </a:r>
          </a:p>
          <a:p>
            <a:pPr marL="914400" lvl="1" indent="-457200"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An absolute path </a:t>
            </a:r>
            <a:r>
              <a:rPr lang="en-US" altLang="en-US" sz="2800" dirty="0">
                <a:latin typeface="Times New Roman" panose="02020603050405020304" pitchFamily="18" charset="0"/>
                <a:cs typeface="Times New Roman" panose="02020603050405020304" pitchFamily="18" charset="0"/>
              </a:rPr>
              <a:t>name begins at the root and follows a path down to the specified file, giving the directory names on the path. </a:t>
            </a:r>
          </a:p>
          <a:p>
            <a:pPr marL="457200" indent="-457200"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A relative path name </a:t>
            </a:r>
            <a:r>
              <a:rPr lang="en-US" altLang="en-US" sz="2800" dirty="0">
                <a:latin typeface="Times New Roman" panose="02020603050405020304" pitchFamily="18" charset="0"/>
                <a:cs typeface="Times New Roman" panose="02020603050405020304" pitchFamily="18" charset="0"/>
              </a:rPr>
              <a:t>defines a path from the current directory.</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For example absolute path for file first in previous diagram is </a:t>
            </a:r>
            <a:r>
              <a:rPr lang="en-US" altLang="en-US" sz="2800" b="1" dirty="0">
                <a:latin typeface="Times New Roman" panose="02020603050405020304" pitchFamily="18" charset="0"/>
                <a:cs typeface="Times New Roman" panose="02020603050405020304" pitchFamily="18" charset="0"/>
              </a:rPr>
              <a:t>root/spell/mail/</a:t>
            </a:r>
            <a:r>
              <a:rPr lang="en-US" altLang="en-US" sz="2800" b="1" dirty="0" err="1">
                <a:latin typeface="Times New Roman" panose="02020603050405020304" pitchFamily="18" charset="0"/>
                <a:cs typeface="Times New Roman" panose="02020603050405020304" pitchFamily="18" charset="0"/>
              </a:rPr>
              <a:t>prt</a:t>
            </a:r>
            <a:r>
              <a:rPr lang="en-US" altLang="en-US" sz="2800" b="1" dirty="0">
                <a:latin typeface="Times New Roman" panose="02020603050405020304" pitchFamily="18" charset="0"/>
                <a:cs typeface="Times New Roman" panose="02020603050405020304" pitchFamily="18" charset="0"/>
              </a:rPr>
              <a:t>/first.</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If Mail is current working directory then </a:t>
            </a:r>
            <a:r>
              <a:rPr lang="en-US" altLang="en-US" sz="2800" b="1" dirty="0">
                <a:latin typeface="Times New Roman" panose="02020603050405020304" pitchFamily="18" charset="0"/>
                <a:cs typeface="Times New Roman" panose="02020603050405020304" pitchFamily="18" charset="0"/>
              </a:rPr>
              <a:t>relative path is </a:t>
            </a:r>
            <a:r>
              <a:rPr lang="en-US" altLang="en-US" sz="2800" b="1" dirty="0" err="1">
                <a:latin typeface="Times New Roman" panose="02020603050405020304" pitchFamily="18" charset="0"/>
                <a:cs typeface="Times New Roman" panose="02020603050405020304" pitchFamily="18" charset="0"/>
              </a:rPr>
              <a:t>prt</a:t>
            </a:r>
            <a:r>
              <a:rPr lang="en-US" altLang="en-US" sz="2800" b="1" dirty="0">
                <a:latin typeface="Times New Roman" panose="02020603050405020304" pitchFamily="18" charset="0"/>
                <a:cs typeface="Times New Roman" panose="02020603050405020304" pitchFamily="18" charset="0"/>
              </a:rPr>
              <a:t>/first</a:t>
            </a:r>
          </a:p>
          <a:p>
            <a:pPr marL="457200" indent="-457200" algn="just">
              <a:buFont typeface="Arial" panose="020B0604020202020204" pitchFamily="34" charset="0"/>
              <a:buChar char="•"/>
            </a:pPr>
            <a:endParaRPr lang="en-US" altLang="en-US" sz="2800" b="1"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Deleting</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If directory is empty then it can be deleted</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If not, Two approached is used</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To delete all subdirectories and file to make it empty and delete. It time consuming.</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Use Unix rm command to delete all file and subdirectories.</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Advantages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Efficient Searching</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Grouping Capability</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Cannot share files</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Tree-Structured Directories</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81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805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90309" y="1206639"/>
            <a:ext cx="16747383" cy="3108543"/>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tree structure prohibits the sharing of files or directories.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An acyclic graph that is, a graph with no cycles—allows directories to share subdirectories and files.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same file or subdirectory may be in two different directories. The acyclic graph is a natural generalization of the tree-structured directory scheme.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Shared files and subdirectories can be implemented by many of the UNIX systems, is to create a new directory entry called a link.</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link is a pointer to another file or subdirectory.</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Acyclic-Graph Directories</a:t>
            </a:r>
            <a:endParaRPr lang="en-US" altLang="en-US" sz="4400" dirty="0">
              <a:latin typeface="Times New Roman" panose="02020603050405020304" pitchFamily="18" charset="0"/>
              <a:cs typeface="Times New Roman" panose="02020603050405020304" pitchFamily="18" charset="0"/>
            </a:endParaRPr>
          </a:p>
        </p:txBody>
      </p:sp>
      <p:pic>
        <p:nvPicPr>
          <p:cNvPr id="9" name="Picture 7" descr="10">
            <a:extLst>
              <a:ext uri="{FF2B5EF4-FFF2-40B4-BE49-F238E27FC236}">
                <a16:creationId xmlns:a16="http://schemas.microsoft.com/office/drawing/2014/main" id="{182B340C-24A2-4DA2-A8B4-2F9B84952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784" y="4420926"/>
            <a:ext cx="6248399" cy="504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53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805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190309" y="1206639"/>
            <a:ext cx="16747383" cy="954107"/>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a:t>
            </a:r>
            <a:r>
              <a:rPr lang="en-US" altLang="en-US" sz="2800">
                <a:latin typeface="Times New Roman" panose="02020603050405020304" pitchFamily="18" charset="0"/>
                <a:cs typeface="Times New Roman" panose="02020603050405020304" pitchFamily="18" charset="0"/>
              </a:rPr>
              <a:t>ycles </a:t>
            </a:r>
            <a:r>
              <a:rPr lang="en-US" altLang="en-US" sz="2800" dirty="0">
                <a:latin typeface="Times New Roman" panose="02020603050405020304" pitchFamily="18" charset="0"/>
                <a:cs typeface="Times New Roman" panose="02020603050405020304" pitchFamily="18" charset="0"/>
              </a:rPr>
              <a:t>are allowed within a directory structure where multiple directories can be derived from more than one parent directory.</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General Graph Directory </a:t>
            </a:r>
            <a:endParaRPr lang="en-US" altLang="en-US" sz="4400" dirty="0">
              <a:latin typeface="Times New Roman" panose="02020603050405020304" pitchFamily="18" charset="0"/>
              <a:cs typeface="Times New Roman" panose="02020603050405020304" pitchFamily="18" charset="0"/>
            </a:endParaRPr>
          </a:p>
        </p:txBody>
      </p:sp>
      <p:pic>
        <p:nvPicPr>
          <p:cNvPr id="10" name="Picture 6" descr="10">
            <a:extLst>
              <a:ext uri="{FF2B5EF4-FFF2-40B4-BE49-F238E27FC236}">
                <a16:creationId xmlns:a16="http://schemas.microsoft.com/office/drawing/2014/main" id="{46DBE181-2838-4A62-BE66-48C478D2F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238500"/>
            <a:ext cx="7772400" cy="4604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50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619096" y="8157223"/>
            <a:ext cx="2668905" cy="2129790"/>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35399" y="0"/>
            <a:ext cx="1771505" cy="1046347"/>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90" y="-8283"/>
            <a:ext cx="1261328" cy="1341783"/>
          </a:xfrm>
          <a:prstGeom prst="rect">
            <a:avLst/>
          </a:prstGeom>
        </p:spPr>
      </p:pic>
      <p:sp>
        <p:nvSpPr>
          <p:cNvPr id="34" name="Slide Number Placeholder 33"/>
          <p:cNvSpPr>
            <a:spLocks noGrp="1"/>
          </p:cNvSpPr>
          <p:nvPr>
            <p:ph type="sldNum" sz="quarter" idx="7"/>
          </p:nvPr>
        </p:nvSpPr>
        <p:spPr/>
        <p:txBody>
          <a:bodyPr/>
          <a:lstStyle/>
          <a:p>
            <a:fld id="{B6F15528-21DE-4FAA-801E-634DDDAF4B2B}" type="slidenum">
              <a:rPr lang="en-IN" smtClean="0"/>
              <a:pPr/>
              <a:t>19</a:t>
            </a:fld>
            <a:r>
              <a:rPr lang="en-IN" dirty="0"/>
              <a:t>/ </a:t>
            </a:r>
            <a:r>
              <a:rPr lang="en-US" dirty="0"/>
              <a:t>3</a:t>
            </a:r>
            <a:endParaRPr lang="en-IN" dirty="0"/>
          </a:p>
        </p:txBody>
      </p:sp>
      <p:pic>
        <p:nvPicPr>
          <p:cNvPr id="6" name="Picture 5"/>
          <p:cNvPicPr>
            <a:picLocks noChangeAspect="1"/>
          </p:cNvPicPr>
          <p:nvPr/>
        </p:nvPicPr>
        <p:blipFill>
          <a:blip r:embed="rId4"/>
          <a:stretch>
            <a:fillRect/>
          </a:stretch>
        </p:blipFill>
        <p:spPr>
          <a:xfrm>
            <a:off x="7251700" y="4064000"/>
            <a:ext cx="3771900" cy="2159000"/>
          </a:xfrm>
          <a:prstGeom prst="rect">
            <a:avLst/>
          </a:prstGeom>
        </p:spPr>
      </p:pic>
      <p:pic>
        <p:nvPicPr>
          <p:cNvPr id="8" name="Picture 7"/>
          <p:cNvPicPr>
            <a:picLocks noChangeAspect="1"/>
          </p:cNvPicPr>
          <p:nvPr/>
        </p:nvPicPr>
        <p:blipFill>
          <a:blip r:embed="rId4"/>
          <a:stretch>
            <a:fillRect/>
          </a:stretch>
        </p:blipFill>
        <p:spPr>
          <a:xfrm>
            <a:off x="7251700" y="4064000"/>
            <a:ext cx="3771900" cy="2159000"/>
          </a:xfrm>
          <a:prstGeom prst="rect">
            <a:avLst/>
          </a:prstGeom>
        </p:spPr>
      </p:pic>
      <p:pic>
        <p:nvPicPr>
          <p:cNvPr id="9" name="Picture 8"/>
          <p:cNvPicPr>
            <a:picLocks noChangeAspect="1"/>
          </p:cNvPicPr>
          <p:nvPr/>
        </p:nvPicPr>
        <p:blipFill>
          <a:blip r:embed="rId4"/>
          <a:stretch>
            <a:fillRect/>
          </a:stretch>
        </p:blipFill>
        <p:spPr>
          <a:xfrm>
            <a:off x="7251700" y="4064000"/>
            <a:ext cx="3771900" cy="2159000"/>
          </a:xfrm>
          <a:prstGeom prst="rect">
            <a:avLst/>
          </a:prstGeom>
        </p:spPr>
      </p:pic>
      <p:sp>
        <p:nvSpPr>
          <p:cNvPr id="2" name="TextBox 1"/>
          <p:cNvSpPr txBox="1"/>
          <p:nvPr/>
        </p:nvSpPr>
        <p:spPr>
          <a:xfrm>
            <a:off x="2590800" y="4381500"/>
            <a:ext cx="12573000" cy="769441"/>
          </a:xfrm>
          <a:prstGeom prst="rect">
            <a:avLst/>
          </a:prstGeom>
          <a:noFill/>
        </p:spPr>
        <p:txBody>
          <a:bodyPr wrap="square" rtlCol="0">
            <a:spAutoFit/>
          </a:bodyPr>
          <a:lstStyle/>
          <a:p>
            <a:pPr algn="ctr"/>
            <a:r>
              <a:rPr lang="en-US" sz="4400" b="1" dirty="0">
                <a:latin typeface="Cambria"/>
                <a:cs typeface="Cambria"/>
              </a:rPr>
              <a:t>THANK YOU</a:t>
            </a:r>
          </a:p>
        </p:txBody>
      </p:sp>
    </p:spTree>
    <p:extLst>
      <p:ext uri="{BB962C8B-B14F-4D97-AF65-F5344CB8AC3E}">
        <p14:creationId xmlns:p14="http://schemas.microsoft.com/office/powerpoint/2010/main" val="348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6747380" cy="8279190"/>
          </a:xfrm>
          <a:prstGeom prst="rect">
            <a:avLst/>
          </a:prstGeom>
          <a:noFill/>
        </p:spPr>
        <p:txBody>
          <a:bodyPr wrap="square">
            <a:spAutoFit/>
          </a:bodyPr>
          <a:lstStyle/>
          <a:p>
            <a:pPr algn="just"/>
            <a:r>
              <a:rPr lang="en-US" altLang="en-US" sz="2800" dirty="0">
                <a:latin typeface="Times New Roman" panose="02020603050405020304" pitchFamily="18" charset="0"/>
                <a:cs typeface="Times New Roman" panose="02020603050405020304" pitchFamily="18" charset="0"/>
              </a:rPr>
              <a:t>A file is a named collection of related information that is recorded on secondary storage. </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From a user’s perspective, a file is the smallest allotment of logical secondary storage; that is, data cannot be written to secondary storage unless they are within a file. </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Commonly, files represent programs (both source and object forms) and data.</a:t>
            </a:r>
          </a:p>
          <a:p>
            <a:pPr algn="just"/>
            <a:r>
              <a:rPr lang="en-US" sz="2800" dirty="0">
                <a:latin typeface="Times New Roman" panose="02020603050405020304" pitchFamily="18" charset="0"/>
                <a:cs typeface="Times New Roman" panose="02020603050405020304" pitchFamily="18" charset="0"/>
              </a:rPr>
              <a:t>Types: </a:t>
            </a:r>
          </a:p>
          <a:p>
            <a:pPr algn="just"/>
            <a:r>
              <a:rPr lang="en-US" sz="2800" dirty="0">
                <a:latin typeface="Times New Roman" panose="02020603050405020304" pitchFamily="18" charset="0"/>
                <a:cs typeface="Times New Roman" panose="02020603050405020304" pitchFamily="18" charset="0"/>
              </a:rPr>
              <a:t>Data</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Numeric, character, binary</a:t>
            </a:r>
          </a:p>
          <a:p>
            <a:pPr algn="just"/>
            <a:r>
              <a:rPr lang="en-US" sz="2800" dirty="0">
                <a:latin typeface="Times New Roman" panose="02020603050405020304" pitchFamily="18" charset="0"/>
                <a:cs typeface="Times New Roman" panose="02020603050405020304" pitchFamily="18" charset="0"/>
              </a:rPr>
              <a:t>Program</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 file is a sequence of bits, bytes, lines, or records, the meaning of which is defined by the file’s creator and user.</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Many types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text file - sequence of characters organized into lines (and possibly pages).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source file - sequence of functions, each of which is further organized as declarations followed by executable statements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executable file - series of code sections that the loader can bring into memory and execute.</a:t>
            </a:r>
          </a:p>
          <a:p>
            <a:pPr algn="just"/>
            <a:endParaRPr lang="en-SG"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Concept</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47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1" y="1457963"/>
            <a:ext cx="11289559" cy="6555641"/>
          </a:xfrm>
          <a:prstGeom prst="rect">
            <a:avLst/>
          </a:prstGeom>
          <a:noFill/>
        </p:spPr>
        <p:txBody>
          <a:bodyPr wrap="square">
            <a:spAutoFit/>
          </a:bodyPr>
          <a:lstStyle/>
          <a:p>
            <a:pPr algn="just"/>
            <a:r>
              <a:rPr lang="en-US" altLang="en-US" sz="2800" dirty="0">
                <a:latin typeface="Times New Roman" panose="02020603050405020304" pitchFamily="18" charset="0"/>
                <a:cs typeface="Times New Roman" panose="02020603050405020304" pitchFamily="18" charset="0"/>
              </a:rPr>
              <a:t>A file’s attributes vary from one operating system to another but typically consist of these: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Name – only information kept in human-readable form</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Identifier – unique tag (number) identifies file within file system</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Type – needed for systems that support different types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Location – pointer to file location on device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Size – current file size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Protection – controls who can do reading, writing, executing</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Time, date, and user identification – data for protection, security, and usage monitoring</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Information about files are kept in the directory structure, which is maintained on the disk</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Many variations, including extended file attributes such as file checksum</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Attributes</a:t>
            </a:r>
            <a:endParaRPr lang="en-US" altLang="en-US" sz="4400" dirty="0">
              <a:latin typeface="Times New Roman" panose="02020603050405020304" pitchFamily="18" charset="0"/>
              <a:cs typeface="Times New Roman" panose="02020603050405020304" pitchFamily="18" charset="0"/>
            </a:endParaRPr>
          </a:p>
        </p:txBody>
      </p:sp>
      <p:pic>
        <p:nvPicPr>
          <p:cNvPr id="12" name="Picture 11" descr="11_01.pdf">
            <a:extLst>
              <a:ext uri="{FF2B5EF4-FFF2-40B4-BE49-F238E27FC236}">
                <a16:creationId xmlns:a16="http://schemas.microsoft.com/office/drawing/2014/main" id="{79AEE87A-851D-4278-9ECE-96439038C0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81494" y="522931"/>
            <a:ext cx="4577974" cy="892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56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1" y="1457963"/>
            <a:ext cx="16747383" cy="6986528"/>
          </a:xfrm>
          <a:prstGeom prst="rect">
            <a:avLst/>
          </a:prstGeom>
          <a:noFill/>
        </p:spPr>
        <p:txBody>
          <a:bodyPr wrap="square">
            <a:spAutoFit/>
          </a:bodyPr>
          <a:lstStyle/>
          <a:p>
            <a:pPr algn="just"/>
            <a:r>
              <a:rPr lang="en-US" altLang="en-US" sz="2800" dirty="0">
                <a:latin typeface="Times New Roman" panose="02020603050405020304" pitchFamily="18" charset="0"/>
                <a:cs typeface="Times New Roman" panose="02020603050405020304" pitchFamily="18" charset="0"/>
              </a:rPr>
              <a:t>A file is an abstract data type. To define a file properly, we need to consider the operations that can be performed on files.</a:t>
            </a:r>
          </a:p>
          <a:p>
            <a:pPr marL="457200" indent="-457200">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Create - </a:t>
            </a:r>
            <a:r>
              <a:rPr lang="en-US" altLang="en-US" sz="2800" dirty="0">
                <a:latin typeface="Times New Roman" panose="02020603050405020304" pitchFamily="18" charset="0"/>
                <a:cs typeface="Times New Roman" panose="02020603050405020304" pitchFamily="18" charset="0"/>
              </a:rPr>
              <a:t>space in the file system must be found for the file, an entry for the new file must be made in the directory</a:t>
            </a:r>
          </a:p>
          <a:p>
            <a:pPr marL="457200" indent="-457200">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Write – </a:t>
            </a:r>
            <a:r>
              <a:rPr lang="en-US" altLang="en-US" sz="2800" dirty="0">
                <a:latin typeface="Times New Roman" panose="02020603050405020304" pitchFamily="18" charset="0"/>
                <a:cs typeface="Times New Roman" panose="02020603050405020304" pitchFamily="18" charset="0"/>
              </a:rPr>
              <a:t>The system must keep a </a:t>
            </a:r>
            <a:r>
              <a:rPr lang="en-US" altLang="en-US" sz="2800" b="1" dirty="0">
                <a:latin typeface="Times New Roman" panose="02020603050405020304" pitchFamily="18" charset="0"/>
                <a:cs typeface="Times New Roman" panose="02020603050405020304" pitchFamily="18" charset="0"/>
              </a:rPr>
              <a:t>write pointer </a:t>
            </a:r>
            <a:r>
              <a:rPr lang="en-US" altLang="en-US" sz="2800" dirty="0">
                <a:latin typeface="Times New Roman" panose="02020603050405020304" pitchFamily="18" charset="0"/>
                <a:cs typeface="Times New Roman" panose="02020603050405020304" pitchFamily="18" charset="0"/>
              </a:rPr>
              <a:t>to the location in the file where the next write is to take place</a:t>
            </a:r>
            <a:r>
              <a:rPr lang="en-US" altLang="en-US" sz="2800" b="1"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Read – </a:t>
            </a:r>
            <a:r>
              <a:rPr lang="en-US" altLang="en-US" sz="2800" dirty="0">
                <a:latin typeface="Times New Roman" panose="02020603050405020304" pitchFamily="18" charset="0"/>
                <a:cs typeface="Times New Roman" panose="02020603050405020304" pitchFamily="18" charset="0"/>
              </a:rPr>
              <a:t>at</a:t>
            </a:r>
            <a:r>
              <a:rPr lang="en-US" altLang="en-US" sz="2800" b="1" dirty="0">
                <a:latin typeface="Times New Roman" panose="02020603050405020304" pitchFamily="18" charset="0"/>
                <a:cs typeface="Times New Roman" panose="02020603050405020304" pitchFamily="18" charset="0"/>
              </a:rPr>
              <a:t> </a:t>
            </a:r>
            <a:r>
              <a:rPr lang="en-US" altLang="en-US" sz="2800" b="1" dirty="0">
                <a:solidFill>
                  <a:srgbClr val="3366FF"/>
                </a:solidFill>
                <a:latin typeface="Times New Roman" panose="02020603050405020304" pitchFamily="18" charset="0"/>
                <a:cs typeface="Times New Roman" panose="02020603050405020304" pitchFamily="18" charset="0"/>
              </a:rPr>
              <a:t>read pointer </a:t>
            </a:r>
            <a:r>
              <a:rPr lang="en-US" altLang="en-US" sz="2800" dirty="0">
                <a:latin typeface="Times New Roman" panose="02020603050405020304" pitchFamily="18" charset="0"/>
                <a:cs typeface="Times New Roman" panose="02020603050405020304" pitchFamily="18" charset="0"/>
              </a:rPr>
              <a:t>location.</a:t>
            </a:r>
          </a:p>
          <a:p>
            <a:pPr marL="457200" indent="-457200">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Reposition within file - </a:t>
            </a:r>
            <a:r>
              <a:rPr lang="en-US" altLang="en-US" sz="2800" dirty="0">
                <a:latin typeface="Times New Roman" panose="02020603050405020304" pitchFamily="18" charset="0"/>
                <a:cs typeface="Times New Roman" panose="02020603050405020304" pitchFamily="18" charset="0"/>
              </a:rPr>
              <a:t>the current-file-position pointer is repositioned to a given value. </a:t>
            </a:r>
            <a:r>
              <a:rPr lang="en-US" altLang="en-US" sz="2800" dirty="0">
                <a:solidFill>
                  <a:srgbClr val="3366FF"/>
                </a:solidFill>
                <a:latin typeface="Times New Roman" panose="02020603050405020304" pitchFamily="18" charset="0"/>
                <a:cs typeface="Times New Roman" panose="02020603050405020304" pitchFamily="18" charset="0"/>
              </a:rPr>
              <a:t>Seek operation</a:t>
            </a:r>
          </a:p>
          <a:p>
            <a:pPr marL="457200" indent="-457200">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Delete - </a:t>
            </a:r>
            <a:r>
              <a:rPr lang="en-US" altLang="en-US" sz="2800" dirty="0">
                <a:latin typeface="Times New Roman" panose="02020603050405020304" pitchFamily="18" charset="0"/>
                <a:cs typeface="Times New Roman" panose="02020603050405020304" pitchFamily="18" charset="0"/>
              </a:rPr>
              <a:t>release all file space, so that it can be reused by other files, and erase the directory entry.</a:t>
            </a:r>
          </a:p>
          <a:p>
            <a:pPr marL="457200" indent="-457200">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Truncate - </a:t>
            </a:r>
            <a:r>
              <a:rPr lang="en-US" altLang="en-US" sz="2800" dirty="0">
                <a:latin typeface="Times New Roman" panose="02020603050405020304" pitchFamily="18" charset="0"/>
                <a:cs typeface="Times New Roman" panose="02020603050405020304" pitchFamily="18" charset="0"/>
              </a:rPr>
              <a:t>The user may want to erase the contents of a file but keep its attributes</a:t>
            </a:r>
            <a:r>
              <a:rPr lang="en-US" altLang="en-US" sz="2800" b="1" dirty="0">
                <a:latin typeface="Times New Roman" panose="02020603050405020304" pitchFamily="18" charset="0"/>
                <a:cs typeface="Times New Roman" panose="02020603050405020304" pitchFamily="18" charset="0"/>
              </a:rPr>
              <a:t>.</a:t>
            </a:r>
          </a:p>
          <a:p>
            <a:endParaRPr lang="en-US" altLang="en-US" sz="2800" b="1" i="1" dirty="0">
              <a:latin typeface="Times New Roman" panose="02020603050405020304" pitchFamily="18" charset="0"/>
              <a:cs typeface="Times New Roman" panose="02020603050405020304" pitchFamily="18" charset="0"/>
            </a:endParaRPr>
          </a:p>
          <a:p>
            <a:r>
              <a:rPr lang="en-US" altLang="en-US" sz="2800" b="1" i="1" dirty="0">
                <a:latin typeface="Times New Roman" panose="02020603050405020304" pitchFamily="18" charset="0"/>
                <a:cs typeface="Times New Roman" panose="02020603050405020304" pitchFamily="18" charset="0"/>
              </a:rPr>
              <a:t>Other operations – May include append, rename, copy etc.</a:t>
            </a:r>
          </a:p>
          <a:p>
            <a:endParaRPr lang="en-US" altLang="en-US" sz="2800" b="1" i="1" dirty="0">
              <a:latin typeface="Times New Roman" panose="02020603050405020304" pitchFamily="18" charset="0"/>
              <a:cs typeface="Times New Roman" panose="02020603050405020304" pitchFamily="18" charset="0"/>
            </a:endParaRPr>
          </a:p>
          <a:p>
            <a:r>
              <a:rPr lang="en-US" altLang="en-US" sz="2800" b="1" i="1" dirty="0">
                <a:latin typeface="Times New Roman" panose="02020603050405020304" pitchFamily="18" charset="0"/>
                <a:cs typeface="Times New Roman" panose="02020603050405020304" pitchFamily="18" charset="0"/>
              </a:rPr>
              <a:t>System calls</a:t>
            </a:r>
          </a:p>
          <a:p>
            <a:r>
              <a:rPr lang="en-US" altLang="en-US" sz="2800" b="1" i="1" dirty="0">
                <a:latin typeface="Times New Roman" panose="02020603050405020304" pitchFamily="18" charset="0"/>
                <a:cs typeface="Times New Roman" panose="02020603050405020304" pitchFamily="18" charset="0"/>
              </a:rPr>
              <a:t>Open(F</a:t>
            </a:r>
            <a:r>
              <a:rPr lang="en-US" altLang="en-US" sz="2800" b="1" i="1" baseline="-25000" dirty="0">
                <a:latin typeface="Times New Roman" panose="02020603050405020304" pitchFamily="18" charset="0"/>
                <a:cs typeface="Times New Roman" panose="02020603050405020304" pitchFamily="18" charset="0"/>
              </a:rPr>
              <a:t>i</a:t>
            </a:r>
            <a:r>
              <a:rPr lang="en-US" altLang="en-US" sz="2800" b="1" i="1" dirty="0">
                <a:latin typeface="Times New Roman" panose="02020603050405020304" pitchFamily="18" charset="0"/>
                <a:cs typeface="Times New Roman" panose="02020603050405020304" pitchFamily="18" charset="0"/>
              </a:rPr>
              <a:t>)</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search the directory structure on disk for entry </a:t>
            </a:r>
            <a:r>
              <a:rPr lang="en-US" altLang="en-US" sz="2800" b="1" i="1" dirty="0">
                <a:latin typeface="Times New Roman" panose="02020603050405020304" pitchFamily="18" charset="0"/>
                <a:cs typeface="Times New Roman" panose="02020603050405020304" pitchFamily="18" charset="0"/>
              </a:rPr>
              <a:t>F</a:t>
            </a:r>
            <a:r>
              <a:rPr lang="en-US" altLang="en-US" sz="2800" b="1" i="1"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and move the content of entry to memory</a:t>
            </a:r>
          </a:p>
          <a:p>
            <a:r>
              <a:rPr lang="en-US" altLang="en-US" sz="2800" b="1" i="1" dirty="0">
                <a:latin typeface="Times New Roman" panose="02020603050405020304" pitchFamily="18" charset="0"/>
                <a:cs typeface="Times New Roman" panose="02020603050405020304" pitchFamily="18" charset="0"/>
              </a:rPr>
              <a:t>Close (F</a:t>
            </a:r>
            <a:r>
              <a:rPr lang="en-US" altLang="en-US" sz="2800" b="1" i="1" baseline="-25000" dirty="0">
                <a:latin typeface="Times New Roman" panose="02020603050405020304" pitchFamily="18" charset="0"/>
                <a:cs typeface="Times New Roman" panose="02020603050405020304" pitchFamily="18" charset="0"/>
              </a:rPr>
              <a:t>i</a:t>
            </a:r>
            <a:r>
              <a:rPr lang="en-US" altLang="en-US" sz="2800" b="1" i="1" dirty="0">
                <a:latin typeface="Times New Roman" panose="02020603050405020304" pitchFamily="18" charset="0"/>
                <a:cs typeface="Times New Roman" panose="02020603050405020304" pitchFamily="18" charset="0"/>
              </a:rPr>
              <a:t>)</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move the content of entry</a:t>
            </a:r>
            <a:r>
              <a:rPr lang="en-US" altLang="en-US" sz="2800" b="1" dirty="0">
                <a:latin typeface="Times New Roman" panose="02020603050405020304" pitchFamily="18" charset="0"/>
                <a:cs typeface="Times New Roman" panose="02020603050405020304" pitchFamily="18" charset="0"/>
              </a:rPr>
              <a:t> </a:t>
            </a:r>
            <a:r>
              <a:rPr lang="en-US" altLang="en-US" sz="2800" b="1" i="1" dirty="0">
                <a:latin typeface="Times New Roman" panose="02020603050405020304" pitchFamily="18" charset="0"/>
                <a:cs typeface="Times New Roman" panose="02020603050405020304" pitchFamily="18" charset="0"/>
              </a:rPr>
              <a:t>F</a:t>
            </a:r>
            <a:r>
              <a:rPr lang="en-US" altLang="en-US" sz="2800" b="1" i="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in memory to directory structure on disk</a:t>
            </a:r>
          </a:p>
          <a:p>
            <a:pPr algn="just"/>
            <a:r>
              <a:rPr lang="en-US" sz="28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Operations</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72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1" y="1457963"/>
            <a:ext cx="16747383" cy="4832092"/>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Several pieces of data are needed to manage open files:</a:t>
            </a:r>
          </a:p>
          <a:p>
            <a:pPr marL="914400" lvl="1" indent="-457200">
              <a:buFont typeface="Arial" panose="020B0604020202020204" pitchFamily="34" charset="0"/>
              <a:buChar char="•"/>
            </a:pPr>
            <a:r>
              <a:rPr lang="en-US" altLang="en-US" sz="2800" b="1" dirty="0">
                <a:solidFill>
                  <a:srgbClr val="3366FF"/>
                </a:solidFill>
                <a:latin typeface="Times New Roman" panose="02020603050405020304" pitchFamily="18" charset="0"/>
                <a:cs typeface="Times New Roman" panose="02020603050405020304" pitchFamily="18" charset="0"/>
              </a:rPr>
              <a:t>Open-file table</a:t>
            </a:r>
            <a:r>
              <a:rPr lang="en-US" altLang="en-US" sz="2800" dirty="0">
                <a:latin typeface="Times New Roman" panose="02020603050405020304" pitchFamily="18" charset="0"/>
                <a:cs typeface="Times New Roman" panose="02020603050405020304" pitchFamily="18" charset="0"/>
              </a:rPr>
              <a:t>: tracks open files</a:t>
            </a:r>
          </a:p>
          <a:p>
            <a:pPr marL="914400" lvl="1" indent="-457200">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File pointer:  pointer to last read/write location, per process that has the file open</a:t>
            </a:r>
          </a:p>
          <a:p>
            <a:pPr marL="914400" lvl="1" indent="-457200">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en-US" sz="2800" b="1" dirty="0">
                <a:solidFill>
                  <a:srgbClr val="3366FF"/>
                </a:solidFill>
                <a:latin typeface="Times New Roman" panose="02020603050405020304" pitchFamily="18" charset="0"/>
                <a:cs typeface="Times New Roman" panose="02020603050405020304" pitchFamily="18" charset="0"/>
              </a:rPr>
              <a:t>File-open count</a:t>
            </a:r>
            <a:r>
              <a:rPr lang="en-US" altLang="en-US" sz="2800" dirty="0">
                <a:latin typeface="Times New Roman" panose="02020603050405020304" pitchFamily="18" charset="0"/>
                <a:cs typeface="Times New Roman" panose="02020603050405020304" pitchFamily="18" charset="0"/>
              </a:rPr>
              <a:t>: counter of number of times a file is open</a:t>
            </a:r>
          </a:p>
          <a:p>
            <a:pPr marL="914400" lvl="1" indent="-457200">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Disk location of the file: cache of data access information</a:t>
            </a:r>
          </a:p>
          <a:p>
            <a:pPr marL="914400" lvl="1" indent="-457200">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Access rights: per-process access mode information</a:t>
            </a:r>
          </a:p>
          <a:p>
            <a:pPr algn="just"/>
            <a:r>
              <a:rPr lang="en-US" sz="28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Open File Operations</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69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1" y="1457963"/>
            <a:ext cx="16747383" cy="4832092"/>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A common technique for implementing file types is to include the type as part of the file name. The name is split into two parts—a name and an extension, usually separated by a period.</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system uses the extension to indicate the type of the file and the type of operations that can be done on that file.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Only a file with a .com, .exe, or .</a:t>
            </a:r>
            <a:r>
              <a:rPr lang="en-US" sz="2800" dirty="0" err="1">
                <a:latin typeface="Times New Roman" panose="02020603050405020304" pitchFamily="18" charset="0"/>
                <a:cs typeface="Times New Roman" panose="02020603050405020304" pitchFamily="18" charset="0"/>
              </a:rPr>
              <a:t>sh</a:t>
            </a:r>
            <a:r>
              <a:rPr lang="en-US" sz="2800" dirty="0">
                <a:latin typeface="Times New Roman" panose="02020603050405020304" pitchFamily="18" charset="0"/>
                <a:cs typeface="Times New Roman" panose="02020603050405020304" pitchFamily="18" charset="0"/>
              </a:rPr>
              <a:t> extension can be executed, for instance.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Application programs also use extensions to indicate file types in which they are interested.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example, Java compilers expect source files to have a .java extension, and </a:t>
            </a:r>
          </a:p>
          <a:p>
            <a:r>
              <a:rPr lang="en-US" sz="2800" dirty="0">
                <a:latin typeface="Times New Roman" panose="02020603050405020304" pitchFamily="18" charset="0"/>
                <a:cs typeface="Times New Roman" panose="02020603050405020304" pitchFamily="18" charset="0"/>
              </a:rPr>
              <a:t>the Microsoft Word </a:t>
            </a:r>
            <a:r>
              <a:rPr lang="en-US" sz="2800" dirty="0" err="1">
                <a:latin typeface="Times New Roman" panose="02020603050405020304" pitchFamily="18" charset="0"/>
                <a:cs typeface="Times New Roman" panose="02020603050405020304" pitchFamily="18" charset="0"/>
              </a:rPr>
              <a:t>word</a:t>
            </a:r>
            <a:r>
              <a:rPr lang="en-US" sz="2800" dirty="0">
                <a:latin typeface="Times New Roman" panose="02020603050405020304" pitchFamily="18" charset="0"/>
                <a:cs typeface="Times New Roman" panose="02020603050405020304" pitchFamily="18" charset="0"/>
              </a:rPr>
              <a:t> processor expects its files to end with a .doc or .docx extension.</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Types</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37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Types</a:t>
            </a:r>
            <a:endParaRPr lang="en-US" altLang="en-US" sz="4400" dirty="0">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A952CD4D-0989-40FC-B358-C6BEFD3E0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15" t="1186" r="15715" b="1186"/>
          <a:stretch>
            <a:fillRect/>
          </a:stretch>
        </p:blipFill>
        <p:spPr bwMode="auto">
          <a:xfrm>
            <a:off x="5400673" y="1356629"/>
            <a:ext cx="8016875" cy="856268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79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1" y="1457963"/>
            <a:ext cx="16747383" cy="5693866"/>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File types also can be used to indicate the internal structure of the file.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Certain files must conform to a required structure that is understood by the operating system.</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Simple record structure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Lines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Fixed length</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Variable length</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Complex Structures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Formatted document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Relocatable load file</a:t>
            </a:r>
          </a:p>
          <a:p>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Structure</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9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1" y="1457963"/>
            <a:ext cx="16747383" cy="2246769"/>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How to store files on directory?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Files are stored inside directory.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directory is a collection of nodes containing information about all files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Both the directory structure and the files reside on disk</a:t>
            </a:r>
          </a:p>
          <a:p>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343400" y="3634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Directory</a:t>
            </a:r>
            <a:endParaRPr lang="en-US" altLang="en-US" sz="4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50E5BA-917D-4721-AABB-31BB6C204AC1}"/>
              </a:ext>
            </a:extLst>
          </p:cNvPr>
          <p:cNvPicPr>
            <a:picLocks noChangeAspect="1"/>
          </p:cNvPicPr>
          <p:nvPr/>
        </p:nvPicPr>
        <p:blipFill>
          <a:blip r:embed="rId3"/>
          <a:stretch>
            <a:fillRect/>
          </a:stretch>
        </p:blipFill>
        <p:spPr>
          <a:xfrm>
            <a:off x="5181600" y="4305300"/>
            <a:ext cx="6862693" cy="4185675"/>
          </a:xfrm>
          <a:prstGeom prst="rect">
            <a:avLst/>
          </a:prstGeom>
        </p:spPr>
      </p:pic>
    </p:spTree>
    <p:extLst>
      <p:ext uri="{BB962C8B-B14F-4D97-AF65-F5344CB8AC3E}">
        <p14:creationId xmlns:p14="http://schemas.microsoft.com/office/powerpoint/2010/main" val="1571502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3722</TotalTime>
  <Words>1496</Words>
  <Application>Microsoft Office PowerPoint</Application>
  <PresentationFormat>Custom</PresentationFormat>
  <Paragraphs>171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48</vt: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SNSCE 1</dc:title>
  <dc:creator>Summia Parveen</dc:creator>
  <cp:keywords>DADfiepP9uY,BADY-n7S0L8</cp:keywords>
  <cp:lastModifiedBy>Ashok</cp:lastModifiedBy>
  <cp:revision>872</cp:revision>
  <dcterms:created xsi:type="dcterms:W3CDTF">2019-07-13T10:09:30Z</dcterms:created>
  <dcterms:modified xsi:type="dcterms:W3CDTF">2023-06-23T09:30:02Z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Canva</vt:lpwstr>
  </property>
  <property fmtid="{D5CDD505-2E9C-101B-9397-08002B2CF9AE}" pid="4" name="LastSaved">
    <vt:filetime>2019-07-13T00:00:00Z</vt:filetime>
  </property>
</Properties>
</file>