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309" r:id="rId2"/>
    <p:sldId id="311" r:id="rId3"/>
    <p:sldId id="310" r:id="rId4"/>
    <p:sldId id="312" r:id="rId5"/>
    <p:sldId id="313" r:id="rId6"/>
    <p:sldId id="314" r:id="rId7"/>
    <p:sldId id="315" r:id="rId8"/>
    <p:sldId id="316" r:id="rId9"/>
    <p:sldId id="317" r:id="rId10"/>
    <p:sldId id="319" r:id="rId11"/>
    <p:sldId id="318" r:id="rId12"/>
    <p:sldId id="294"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240">
          <p15:clr>
            <a:srgbClr val="A4A3A4"/>
          </p15:clr>
        </p15:guide>
        <p15:guide id="2" pos="57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E50BD5"/>
    <a:srgbClr val="8B2FD7"/>
    <a:srgbClr val="00FF00"/>
    <a:srgbClr val="04CC04"/>
    <a:srgbClr val="DBE010"/>
    <a:srgbClr val="0505EB"/>
    <a:srgbClr val="FFCFB7"/>
    <a:srgbClr val="FFFC4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6441" autoAdjust="0"/>
  </p:normalViewPr>
  <p:slideViewPr>
    <p:cSldViewPr>
      <p:cViewPr varScale="1">
        <p:scale>
          <a:sx n="38" d="100"/>
          <a:sy n="38" d="100"/>
        </p:scale>
        <p:origin x="1176"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74"/>
    </p:cViewPr>
  </p:sorterViewPr>
  <p:notesViewPr>
    <p:cSldViewPr>
      <p:cViewPr varScale="1">
        <p:scale>
          <a:sx n="52" d="100"/>
          <a:sy n="52" d="100"/>
        </p:scale>
        <p:origin x="-840" y="-102"/>
      </p:cViewPr>
      <p:guideLst>
        <p:guide orient="horz" pos="3240"/>
        <p:guide pos="57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10358438" y="0"/>
            <a:ext cx="7924800" cy="514350"/>
          </a:xfrm>
          <a:prstGeom prst="rect">
            <a:avLst/>
          </a:prstGeom>
        </p:spPr>
        <p:txBody>
          <a:bodyPr vert="horz" lIns="91440" tIns="45720" rIns="91440" bIns="45720" rtlCol="0"/>
          <a:lstStyle>
            <a:lvl1pPr algn="r">
              <a:defRPr sz="1200"/>
            </a:lvl1pPr>
          </a:lstStyle>
          <a:p>
            <a:fld id="{EF9AA04C-0182-4D46-833D-0EDFE32E41CF}" type="datetimeFigureOut">
              <a:rPr lang="en-US" smtClean="0"/>
              <a:t>6/25/2023</a:t>
            </a:fld>
            <a:endParaRPr lang="en-US"/>
          </a:p>
        </p:txBody>
      </p:sp>
      <p:sp>
        <p:nvSpPr>
          <p:cNvPr id="4" name="Footer Placeholder 3"/>
          <p:cNvSpPr>
            <a:spLocks noGrp="1"/>
          </p:cNvSpPr>
          <p:nvPr>
            <p:ph type="ftr" sz="quarter" idx="2"/>
          </p:nvPr>
        </p:nvSpPr>
        <p:spPr>
          <a:xfrm>
            <a:off x="0" y="9771063"/>
            <a:ext cx="7924800" cy="5143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10358438" y="9771063"/>
            <a:ext cx="7924800" cy="514350"/>
          </a:xfrm>
          <a:prstGeom prst="rect">
            <a:avLst/>
          </a:prstGeom>
        </p:spPr>
        <p:txBody>
          <a:bodyPr vert="horz" lIns="91440" tIns="45720" rIns="91440" bIns="45720" rtlCol="0" anchor="b"/>
          <a:lstStyle>
            <a:lvl1pPr algn="r">
              <a:defRPr sz="1200"/>
            </a:lvl1pPr>
          </a:lstStyle>
          <a:p>
            <a:fld id="{EF2B65E6-5CAB-40C3-B26B-094A108C036F}" type="slidenum">
              <a:rPr lang="en-US" smtClean="0"/>
              <a:t>‹#›</a:t>
            </a:fld>
            <a:endParaRPr lang="en-US"/>
          </a:p>
        </p:txBody>
      </p:sp>
    </p:spTree>
    <p:extLst>
      <p:ext uri="{BB962C8B-B14F-4D97-AF65-F5344CB8AC3E}">
        <p14:creationId xmlns:p14="http://schemas.microsoft.com/office/powerpoint/2010/main" val="953643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773F865-C790-4032-917D-4047F16F30FA}" type="datetimeFigureOut">
              <a:rPr lang="en-IN" smtClean="0"/>
              <a:pPr/>
              <a:t>25-06-2023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89E48E5-550E-4738-A398-83C41B4D564F}" type="slidenum">
              <a:rPr lang="en-IN" smtClean="0"/>
              <a:pPr/>
              <a:t>‹#›</a:t>
            </a:fld>
            <a:endParaRPr lang="en-IN"/>
          </a:p>
        </p:txBody>
      </p:sp>
    </p:spTree>
    <p:extLst>
      <p:ext uri="{BB962C8B-B14F-4D97-AF65-F5344CB8AC3E}">
        <p14:creationId xmlns:p14="http://schemas.microsoft.com/office/powerpoint/2010/main" val="282612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2</a:t>
            </a:fld>
            <a:endParaRPr lang="en-IN"/>
          </a:p>
        </p:txBody>
      </p:sp>
    </p:spTree>
    <p:extLst>
      <p:ext uri="{BB962C8B-B14F-4D97-AF65-F5344CB8AC3E}">
        <p14:creationId xmlns:p14="http://schemas.microsoft.com/office/powerpoint/2010/main" val="165009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11</a:t>
            </a:fld>
            <a:endParaRPr lang="en-IN"/>
          </a:p>
        </p:txBody>
      </p:sp>
    </p:spTree>
    <p:extLst>
      <p:ext uri="{BB962C8B-B14F-4D97-AF65-F5344CB8AC3E}">
        <p14:creationId xmlns:p14="http://schemas.microsoft.com/office/powerpoint/2010/main" val="179870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3</a:t>
            </a:fld>
            <a:endParaRPr lang="en-IN"/>
          </a:p>
        </p:txBody>
      </p:sp>
    </p:spTree>
    <p:extLst>
      <p:ext uri="{BB962C8B-B14F-4D97-AF65-F5344CB8AC3E}">
        <p14:creationId xmlns:p14="http://schemas.microsoft.com/office/powerpoint/2010/main" val="346838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4</a:t>
            </a:fld>
            <a:endParaRPr lang="en-IN"/>
          </a:p>
        </p:txBody>
      </p:sp>
    </p:spTree>
    <p:extLst>
      <p:ext uri="{BB962C8B-B14F-4D97-AF65-F5344CB8AC3E}">
        <p14:creationId xmlns:p14="http://schemas.microsoft.com/office/powerpoint/2010/main" val="85521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5</a:t>
            </a:fld>
            <a:endParaRPr lang="en-IN"/>
          </a:p>
        </p:txBody>
      </p:sp>
    </p:spTree>
    <p:extLst>
      <p:ext uri="{BB962C8B-B14F-4D97-AF65-F5344CB8AC3E}">
        <p14:creationId xmlns:p14="http://schemas.microsoft.com/office/powerpoint/2010/main" val="2315982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6</a:t>
            </a:fld>
            <a:endParaRPr lang="en-IN"/>
          </a:p>
        </p:txBody>
      </p:sp>
    </p:spTree>
    <p:extLst>
      <p:ext uri="{BB962C8B-B14F-4D97-AF65-F5344CB8AC3E}">
        <p14:creationId xmlns:p14="http://schemas.microsoft.com/office/powerpoint/2010/main" val="19097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7</a:t>
            </a:fld>
            <a:endParaRPr lang="en-IN"/>
          </a:p>
        </p:txBody>
      </p:sp>
    </p:spTree>
    <p:extLst>
      <p:ext uri="{BB962C8B-B14F-4D97-AF65-F5344CB8AC3E}">
        <p14:creationId xmlns:p14="http://schemas.microsoft.com/office/powerpoint/2010/main" val="300136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8</a:t>
            </a:fld>
            <a:endParaRPr lang="en-IN"/>
          </a:p>
        </p:txBody>
      </p:sp>
    </p:spTree>
    <p:extLst>
      <p:ext uri="{BB962C8B-B14F-4D97-AF65-F5344CB8AC3E}">
        <p14:creationId xmlns:p14="http://schemas.microsoft.com/office/powerpoint/2010/main" val="24027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9</a:t>
            </a:fld>
            <a:endParaRPr lang="en-IN"/>
          </a:p>
        </p:txBody>
      </p:sp>
    </p:spTree>
    <p:extLst>
      <p:ext uri="{BB962C8B-B14F-4D97-AF65-F5344CB8AC3E}">
        <p14:creationId xmlns:p14="http://schemas.microsoft.com/office/powerpoint/2010/main" val="396926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89E48E5-550E-4738-A398-83C41B4D564F}" type="slidenum">
              <a:rPr lang="en-IN" smtClean="0"/>
              <a:pPr/>
              <a:t>10</a:t>
            </a:fld>
            <a:endParaRPr lang="en-IN"/>
          </a:p>
        </p:txBody>
      </p:sp>
    </p:spTree>
    <p:extLst>
      <p:ext uri="{BB962C8B-B14F-4D97-AF65-F5344CB8AC3E}">
        <p14:creationId xmlns:p14="http://schemas.microsoft.com/office/powerpoint/2010/main" val="309545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b="0" dirty="0"/>
          </a:p>
        </p:txBody>
      </p:sp>
      <p:sp>
        <p:nvSpPr>
          <p:cNvPr id="17" name="bk object 17"/>
          <p:cNvSpPr/>
          <p:nvPr/>
        </p:nvSpPr>
        <p:spPr>
          <a:xfrm>
            <a:off x="17864962" y="4643120"/>
            <a:ext cx="0" cy="3700779"/>
          </a:xfrm>
          <a:custGeom>
            <a:avLst/>
            <a:gdLst/>
            <a:ahLst/>
            <a:cxnLst/>
            <a:rect l="l" t="t" r="r" b="b"/>
            <a:pathLst>
              <a:path h="3700779">
                <a:moveTo>
                  <a:pt x="0" y="0"/>
                </a:moveTo>
                <a:lnTo>
                  <a:pt x="0" y="3700780"/>
                </a:lnTo>
              </a:path>
            </a:pathLst>
          </a:custGeom>
          <a:ln w="38100">
            <a:solidFill>
              <a:srgbClr val="1F1F1F"/>
            </a:solidFill>
          </a:ln>
        </p:spPr>
        <p:txBody>
          <a:bodyPr wrap="square" lIns="0" tIns="0" rIns="0" bIns="0" rtlCol="0"/>
          <a:lstStyle/>
          <a:p>
            <a:endParaRPr/>
          </a:p>
        </p:txBody>
      </p:sp>
      <p:sp>
        <p:nvSpPr>
          <p:cNvPr id="18" name="bk object 18"/>
          <p:cNvSpPr/>
          <p:nvPr/>
        </p:nvSpPr>
        <p:spPr>
          <a:xfrm>
            <a:off x="17617313" y="0"/>
            <a:ext cx="495300" cy="4643120"/>
          </a:xfrm>
          <a:custGeom>
            <a:avLst/>
            <a:gdLst/>
            <a:ahLst/>
            <a:cxnLst/>
            <a:rect l="l" t="t" r="r" b="b"/>
            <a:pathLst>
              <a:path w="495300" h="4643120">
                <a:moveTo>
                  <a:pt x="0" y="0"/>
                </a:moveTo>
                <a:lnTo>
                  <a:pt x="495298" y="0"/>
                </a:lnTo>
                <a:lnTo>
                  <a:pt x="495298" y="4643120"/>
                </a:lnTo>
                <a:lnTo>
                  <a:pt x="0" y="4643120"/>
                </a:lnTo>
                <a:lnTo>
                  <a:pt x="0" y="0"/>
                </a:lnTo>
                <a:close/>
              </a:path>
            </a:pathLst>
          </a:custGeom>
          <a:solidFill>
            <a:srgbClr val="FF4343"/>
          </a:solidFill>
        </p:spPr>
        <p:txBody>
          <a:bodyPr wrap="square" lIns="0" tIns="0" rIns="0" bIns="0" rtlCol="0"/>
          <a:lstStyle/>
          <a:p>
            <a:endParaRPr/>
          </a:p>
        </p:txBody>
      </p:sp>
      <p:sp>
        <p:nvSpPr>
          <p:cNvPr id="19" name="bk object 19"/>
          <p:cNvSpPr/>
          <p:nvPr/>
        </p:nvSpPr>
        <p:spPr>
          <a:xfrm>
            <a:off x="1028700" y="0"/>
            <a:ext cx="8115300" cy="6791325"/>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1028700" y="6886575"/>
            <a:ext cx="2676525" cy="3400424"/>
          </a:xfrm>
          <a:prstGeom prst="rect">
            <a:avLst/>
          </a:prstGeom>
          <a:blipFill>
            <a:blip r:embed="rId3" cstate="print"/>
            <a:stretch>
              <a:fillRect/>
            </a:stretch>
          </a:blipFill>
        </p:spPr>
        <p:txBody>
          <a:bodyPr wrap="square" lIns="0" tIns="0" rIns="0" bIns="0" rtlCol="0"/>
          <a:lstStyle/>
          <a:p>
            <a:pPr algn="l"/>
            <a:endParaRPr dirty="0"/>
          </a:p>
        </p:txBody>
      </p:sp>
      <p:sp>
        <p:nvSpPr>
          <p:cNvPr id="21" name="bk object 21"/>
          <p:cNvSpPr/>
          <p:nvPr/>
        </p:nvSpPr>
        <p:spPr>
          <a:xfrm>
            <a:off x="3800475" y="6886575"/>
            <a:ext cx="5343525" cy="3400424"/>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0" y="5057457"/>
            <a:ext cx="1915160" cy="2486025"/>
          </a:xfrm>
          <a:custGeom>
            <a:avLst/>
            <a:gdLst/>
            <a:ahLst/>
            <a:cxnLst/>
            <a:rect l="l" t="t" r="r" b="b"/>
            <a:pathLst>
              <a:path w="1915160" h="2486025">
                <a:moveTo>
                  <a:pt x="0" y="1046033"/>
                </a:moveTo>
                <a:lnTo>
                  <a:pt x="0" y="655175"/>
                </a:lnTo>
                <a:lnTo>
                  <a:pt x="655175" y="0"/>
                </a:lnTo>
                <a:lnTo>
                  <a:pt x="1046033" y="0"/>
                </a:lnTo>
                <a:lnTo>
                  <a:pt x="0" y="1046033"/>
                </a:lnTo>
                <a:close/>
              </a:path>
              <a:path w="1915160" h="2486025">
                <a:moveTo>
                  <a:pt x="0" y="2110190"/>
                </a:moveTo>
                <a:lnTo>
                  <a:pt x="0" y="1719332"/>
                </a:lnTo>
                <a:lnTo>
                  <a:pt x="1708973" y="10358"/>
                </a:lnTo>
                <a:lnTo>
                  <a:pt x="1754764" y="27088"/>
                </a:lnTo>
                <a:lnTo>
                  <a:pt x="1796316" y="51203"/>
                </a:lnTo>
                <a:lnTo>
                  <a:pt x="1832843" y="81917"/>
                </a:lnTo>
                <a:lnTo>
                  <a:pt x="1863557" y="118444"/>
                </a:lnTo>
                <a:lnTo>
                  <a:pt x="1887672" y="159996"/>
                </a:lnTo>
                <a:lnTo>
                  <a:pt x="1904402" y="205787"/>
                </a:lnTo>
                <a:lnTo>
                  <a:pt x="0" y="2110190"/>
                </a:lnTo>
                <a:close/>
              </a:path>
              <a:path w="1915160" h="2486025">
                <a:moveTo>
                  <a:pt x="688322" y="2486024"/>
                </a:moveTo>
                <a:lnTo>
                  <a:pt x="297463" y="2486024"/>
                </a:lnTo>
                <a:lnTo>
                  <a:pt x="1914761" y="868727"/>
                </a:lnTo>
                <a:lnTo>
                  <a:pt x="1914761" y="1259585"/>
                </a:lnTo>
                <a:lnTo>
                  <a:pt x="688322" y="2486024"/>
                </a:lnTo>
                <a:close/>
              </a:path>
              <a:path w="1915160" h="2486025">
                <a:moveTo>
                  <a:pt x="1638536" y="2486024"/>
                </a:moveTo>
                <a:lnTo>
                  <a:pt x="1361620" y="2486024"/>
                </a:lnTo>
                <a:lnTo>
                  <a:pt x="1914761" y="1932884"/>
                </a:lnTo>
                <a:lnTo>
                  <a:pt x="1914761" y="2209799"/>
                </a:lnTo>
                <a:lnTo>
                  <a:pt x="1909118" y="2265293"/>
                </a:lnTo>
                <a:lnTo>
                  <a:pt x="1892922" y="2317096"/>
                </a:lnTo>
                <a:lnTo>
                  <a:pt x="1867274" y="2364108"/>
                </a:lnTo>
                <a:lnTo>
                  <a:pt x="1833274" y="2405229"/>
                </a:lnTo>
                <a:lnTo>
                  <a:pt x="1792553" y="2438829"/>
                </a:lnTo>
                <a:lnTo>
                  <a:pt x="1745746" y="2464272"/>
                </a:lnTo>
                <a:lnTo>
                  <a:pt x="1694018" y="2480392"/>
                </a:lnTo>
                <a:lnTo>
                  <a:pt x="1638536" y="2486024"/>
                </a:lnTo>
                <a:close/>
              </a:path>
            </a:pathLst>
          </a:custGeom>
          <a:solidFill>
            <a:srgbClr val="FF4343"/>
          </a:solidFill>
        </p:spPr>
        <p:txBody>
          <a:bodyPr wrap="square" lIns="0" tIns="0" rIns="0" bIns="0" rtlCol="0"/>
          <a:lstStyle/>
          <a:p>
            <a:endParaRPr/>
          </a:p>
        </p:txBody>
      </p:sp>
      <p:sp>
        <p:nvSpPr>
          <p:cNvPr id="2" name="Holder 2"/>
          <p:cNvSpPr>
            <a:spLocks noGrp="1"/>
          </p:cNvSpPr>
          <p:nvPr>
            <p:ph type="ctrTitle"/>
          </p:nvPr>
        </p:nvSpPr>
        <p:spPr>
          <a:xfrm>
            <a:off x="2240280" y="3645782"/>
            <a:ext cx="13807439" cy="1051560"/>
          </a:xfrm>
          <a:prstGeom prst="rect">
            <a:avLst/>
          </a:prstGeom>
        </p:spPr>
        <p:txBody>
          <a:bodyPr wrap="square" lIns="0" tIns="0" rIns="0" bIns="0">
            <a:spAutoFit/>
          </a:bodyPr>
          <a:lstStyle>
            <a:lvl1pPr>
              <a:defRPr sz="3350" b="0" i="0">
                <a:solidFill>
                  <a:srgbClr val="1F1F1F"/>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a:solidFill>
                  <a:schemeClr val="tx1"/>
                </a:solidFill>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defRPr>
            </a:lvl1pPr>
          </a:lstStyle>
          <a:p>
            <a:fld id="{6C42ED08-F5C5-496C-8F6B-5165B5CAEF88}" type="datetime1">
              <a:rPr lang="en-AU" smtClean="0"/>
              <a:t>25/06/2023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defRPr>
            </a:lvl1pPr>
          </a:lstStyle>
          <a:p>
            <a:fld id="{B6F15528-21DE-4FAA-801E-634DDDAF4B2B}" type="slidenum">
              <a:rPr lang="en-IN" smtClean="0"/>
              <a:pPr/>
              <a:t>‹#›</a:t>
            </a:fld>
            <a:r>
              <a:rPr lang="en-IN" dirty="0"/>
              <a:t>/24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p:spPr>
        <p:txBody>
          <a:bodyPr lIns="0" tIns="0" rIns="0" bIns="0"/>
          <a:lstStyle>
            <a:lvl1pPr algn="ctr">
              <a:defRPr sz="2400" b="1">
                <a:solidFill>
                  <a:schemeClr val="tx1"/>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p:spPr>
        <p:txBody>
          <a:bodyPr lIns="0" tIns="0" rIns="0" bIns="0"/>
          <a:lstStyle>
            <a:lvl1pPr algn="l">
              <a:defRPr sz="2400" b="1">
                <a:solidFill>
                  <a:schemeClr val="tx1"/>
                </a:solidFill>
                <a:latin typeface="Cambria" pitchFamily="18" charset="0"/>
              </a:defRPr>
            </a:lvl1pPr>
          </a:lstStyle>
          <a:p>
            <a:fld id="{F15006C4-D5BB-48AB-ABE1-86101550D887}" type="datetime1">
              <a:rPr lang="en-AU" smtClean="0"/>
              <a:t>25/06/2023</a:t>
            </a:fld>
            <a:endParaRPr lang="en-US" dirty="0"/>
          </a:p>
        </p:txBody>
      </p:sp>
      <p:sp>
        <p:nvSpPr>
          <p:cNvPr id="6" name="Holder 6"/>
          <p:cNvSpPr>
            <a:spLocks noGrp="1"/>
          </p:cNvSpPr>
          <p:nvPr>
            <p:ph type="sldNum" sz="quarter" idx="7"/>
          </p:nvPr>
        </p:nvSpPr>
        <p:spPr>
          <a:xfrm>
            <a:off x="13167361" y="9566910"/>
            <a:ext cx="4206240" cy="369332"/>
          </a:xfrm>
        </p:spPr>
        <p:txBody>
          <a:bodyPr lIns="0" tIns="0" rIns="0" bIns="0"/>
          <a:lstStyle>
            <a:lvl1pPr algn="r">
              <a:defRPr sz="2400" b="1">
                <a:solidFill>
                  <a:schemeClr val="tx1"/>
                </a:solidFill>
                <a:latin typeface="Cambria" pitchFamily="18" charset="0"/>
              </a:defRPr>
            </a:lvl1pPr>
          </a:lstStyle>
          <a:p>
            <a:fld id="{B6F15528-21DE-4FAA-801E-634DDDAF4B2B}" type="slidenum">
              <a:rPr lang="en-IN" smtClean="0"/>
              <a:pPr/>
              <a:t>‹#›</a:t>
            </a:fld>
            <a:r>
              <a:rPr lang="en-IN" dirty="0"/>
              <a:t>/24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900" b="0" i="0">
                <a:solidFill>
                  <a:srgbClr val="1F1F1F"/>
                </a:solidFill>
                <a:latin typeface="Arial"/>
                <a:cs typeface="Arial"/>
              </a:defRPr>
            </a:lvl1pPr>
          </a:lstStyle>
          <a:p>
            <a:endParaRPr/>
          </a:p>
        </p:txBody>
      </p:sp>
      <p:sp>
        <p:nvSpPr>
          <p:cNvPr id="3" name="Holder 3"/>
          <p:cNvSpPr>
            <a:spLocks noGrp="1"/>
          </p:cNvSpPr>
          <p:nvPr>
            <p:ph sz="half" idx="2"/>
          </p:nvPr>
        </p:nvSpPr>
        <p:spPr>
          <a:xfrm>
            <a:off x="25499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4" name="Holder 4"/>
          <p:cNvSpPr>
            <a:spLocks noGrp="1"/>
          </p:cNvSpPr>
          <p:nvPr>
            <p:ph sz="half" idx="3"/>
          </p:nvPr>
        </p:nvSpPr>
        <p:spPr>
          <a:xfrm>
            <a:off x="9636531" y="3840822"/>
            <a:ext cx="5527675" cy="5278755"/>
          </a:xfrm>
          <a:prstGeom prst="rect">
            <a:avLst/>
          </a:prstGeom>
        </p:spPr>
        <p:txBody>
          <a:bodyPr wrap="square" lIns="0" tIns="0" rIns="0" bIns="0">
            <a:spAutoFit/>
          </a:bodyPr>
          <a:lstStyle>
            <a:lvl1pPr>
              <a:defRPr sz="2850" b="0" i="0">
                <a:solidFill>
                  <a:srgbClr val="1F1F1F"/>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19CS403 Interprocess communication / IT /SNSCE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D394E77-7DC9-45BF-95AC-F08255081BD5}" type="datetime1">
              <a:rPr lang="en-AU" smtClean="0"/>
              <a:t>25/06/2023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rgbClr val="F4F4F4"/>
          </a:solidFill>
        </p:spPr>
        <p:txBody>
          <a:bodyPr wrap="square" lIns="0" tIns="0" rIns="0" bIns="0" rtlCol="0"/>
          <a:lstStyle/>
          <a:p>
            <a:endParaRPr>
              <a:solidFill>
                <a:srgbClr val="0505EB"/>
              </a:solidFill>
            </a:endParaRPr>
          </a:p>
        </p:txBody>
      </p:sp>
      <p:sp>
        <p:nvSpPr>
          <p:cNvPr id="2" name="Holder 2"/>
          <p:cNvSpPr>
            <a:spLocks noGrp="1"/>
          </p:cNvSpPr>
          <p:nvPr>
            <p:ph type="title"/>
          </p:nvPr>
        </p:nvSpPr>
        <p:spPr>
          <a:xfrm>
            <a:off x="1757172" y="1668093"/>
            <a:ext cx="2907029" cy="1228725"/>
          </a:xfrm>
          <a:prstGeom prst="rect">
            <a:avLst/>
          </a:prstGeom>
        </p:spPr>
        <p:txBody>
          <a:bodyPr wrap="square" lIns="0" tIns="0" rIns="0" bIns="0">
            <a:spAutoFit/>
          </a:bodyPr>
          <a:lstStyle>
            <a:lvl1pPr>
              <a:defRPr sz="7900" b="0" i="0">
                <a:solidFill>
                  <a:srgbClr val="1F1F1F"/>
                </a:solidFill>
                <a:latin typeface="Arial"/>
                <a:cs typeface="Arial"/>
              </a:defRPr>
            </a:lvl1pPr>
          </a:lstStyle>
          <a:p>
            <a:endParaRPr/>
          </a:p>
        </p:txBody>
      </p:sp>
      <p:sp>
        <p:nvSpPr>
          <p:cNvPr id="3" name="Holder 3"/>
          <p:cNvSpPr>
            <a:spLocks noGrp="1"/>
          </p:cNvSpPr>
          <p:nvPr>
            <p:ph type="body" idx="1"/>
          </p:nvPr>
        </p:nvSpPr>
        <p:spPr>
          <a:xfrm>
            <a:off x="1416050" y="2849326"/>
            <a:ext cx="15455900"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369332"/>
          </a:xfrm>
          <a:prstGeom prst="rect">
            <a:avLst/>
          </a:prstGeom>
        </p:spPr>
        <p:txBody>
          <a:bodyPr wrap="square" lIns="0" tIns="0" rIns="0" bIns="0">
            <a:spAutoFit/>
          </a:bodyPr>
          <a:lstStyle>
            <a:lvl1pPr algn="ctr">
              <a:defRPr sz="2400" b="1">
                <a:solidFill>
                  <a:srgbClr val="0505EB"/>
                </a:solidFill>
                <a:latin typeface="Cambria" pitchFamily="18" charset="0"/>
              </a:defRPr>
            </a:lvl1pPr>
          </a:lstStyle>
          <a:p>
            <a:r>
              <a:rPr lang="en-US"/>
              <a:t>19CS403 Interprocess communication / IT /SNSCE </a:t>
            </a:r>
            <a:endParaRPr lang="en-IN" dirty="0"/>
          </a:p>
        </p:txBody>
      </p:sp>
      <p:sp>
        <p:nvSpPr>
          <p:cNvPr id="5" name="Holder 5"/>
          <p:cNvSpPr>
            <a:spLocks noGrp="1"/>
          </p:cNvSpPr>
          <p:nvPr>
            <p:ph type="dt" sz="half" idx="6"/>
          </p:nvPr>
        </p:nvSpPr>
        <p:spPr>
          <a:xfrm>
            <a:off x="914400" y="9566910"/>
            <a:ext cx="4206240" cy="369332"/>
          </a:xfrm>
          <a:prstGeom prst="rect">
            <a:avLst/>
          </a:prstGeom>
        </p:spPr>
        <p:txBody>
          <a:bodyPr wrap="square" lIns="0" tIns="0" rIns="0" bIns="0">
            <a:spAutoFit/>
          </a:bodyPr>
          <a:lstStyle>
            <a:lvl1pPr algn="l">
              <a:defRPr sz="2400" b="1">
                <a:solidFill>
                  <a:srgbClr val="0505EB"/>
                </a:solidFill>
                <a:latin typeface="Cambria" pitchFamily="18" charset="0"/>
              </a:defRPr>
            </a:lvl1pPr>
          </a:lstStyle>
          <a:p>
            <a:fld id="{80BDD6B8-9FE7-4E4C-80F6-AB388AB87AAE}" type="datetime1">
              <a:rPr lang="en-AU" smtClean="0"/>
              <a:t>25/06/2023</a:t>
            </a:fld>
            <a:endParaRPr lang="en-US" dirty="0"/>
          </a:p>
        </p:txBody>
      </p:sp>
      <p:sp>
        <p:nvSpPr>
          <p:cNvPr id="6" name="Holder 6"/>
          <p:cNvSpPr>
            <a:spLocks noGrp="1"/>
          </p:cNvSpPr>
          <p:nvPr>
            <p:ph type="sldNum" sz="quarter" idx="7"/>
          </p:nvPr>
        </p:nvSpPr>
        <p:spPr>
          <a:xfrm>
            <a:off x="13167361" y="9566910"/>
            <a:ext cx="4206240" cy="369332"/>
          </a:xfrm>
          <a:prstGeom prst="rect">
            <a:avLst/>
          </a:prstGeom>
        </p:spPr>
        <p:txBody>
          <a:bodyPr wrap="square" lIns="0" tIns="0" rIns="0" bIns="0">
            <a:spAutoFit/>
          </a:bodyPr>
          <a:lstStyle>
            <a:lvl1pPr algn="r">
              <a:defRPr sz="2400" b="1">
                <a:solidFill>
                  <a:srgbClr val="0505EB"/>
                </a:solidFill>
              </a:defRPr>
            </a:lvl1pPr>
          </a:lstStyle>
          <a:p>
            <a:fld id="{B6F15528-21DE-4FAA-801E-634DDDAF4B2B}" type="slidenum">
              <a:rPr lang="en-IN" smtClean="0"/>
              <a:pPr/>
              <a:t>‹#›</a:t>
            </a:fld>
            <a:r>
              <a:rPr lang="en-IN" dirty="0"/>
              <a:t>/24</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34" name="Slide Number Placeholder 33"/>
          <p:cNvSpPr>
            <a:spLocks noGrp="1"/>
          </p:cNvSpPr>
          <p:nvPr>
            <p:ph type="sldNum" sz="quarter" idx="7"/>
          </p:nvPr>
        </p:nvSpPr>
        <p:spPr/>
        <p:txBody>
          <a:bodyPr/>
          <a:lstStyle/>
          <a:p>
            <a:endParaRPr lang="en-IN" dirty="0"/>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sp>
        <p:nvSpPr>
          <p:cNvPr id="2" name="TextBox 1">
            <a:extLst>
              <a:ext uri="{FF2B5EF4-FFF2-40B4-BE49-F238E27FC236}">
                <a16:creationId xmlns:a16="http://schemas.microsoft.com/office/drawing/2014/main" id="{34285303-4E89-43B7-8C35-FDEE44D28C21}"/>
              </a:ext>
            </a:extLst>
          </p:cNvPr>
          <p:cNvSpPr txBox="1"/>
          <p:nvPr/>
        </p:nvSpPr>
        <p:spPr>
          <a:xfrm>
            <a:off x="5802313" y="3467100"/>
            <a:ext cx="8686800" cy="3139321"/>
          </a:xfrm>
          <a:prstGeom prst="rect">
            <a:avLst/>
          </a:prstGeom>
          <a:noFill/>
        </p:spPr>
        <p:txBody>
          <a:bodyPr wrap="square" rtlCol="0">
            <a:spAutoFit/>
          </a:bodyPr>
          <a:lstStyle/>
          <a:p>
            <a:pPr algn="ctr"/>
            <a:r>
              <a:rPr lang="en-US" sz="6600" dirty="0">
                <a:latin typeface="48"/>
              </a:rPr>
              <a:t>UNIT 5 </a:t>
            </a:r>
          </a:p>
          <a:p>
            <a:pPr algn="ctr"/>
            <a:r>
              <a:rPr lang="en-US" sz="6600" dirty="0">
                <a:latin typeface="48"/>
              </a:rPr>
              <a:t>FILE SYSTEM </a:t>
            </a:r>
          </a:p>
          <a:p>
            <a:pPr algn="ctr"/>
            <a:r>
              <a:rPr lang="en-US" sz="6600" dirty="0">
                <a:latin typeface="48"/>
              </a:rPr>
              <a:t>FILE SYSTEM STRUCTURE</a:t>
            </a:r>
            <a:endParaRPr lang="en-SG" sz="6600" dirty="0">
              <a:latin typeface="48"/>
            </a:endParaRPr>
          </a:p>
        </p:txBody>
      </p:sp>
    </p:spTree>
    <p:extLst>
      <p:ext uri="{BB962C8B-B14F-4D97-AF65-F5344CB8AC3E}">
        <p14:creationId xmlns:p14="http://schemas.microsoft.com/office/powerpoint/2010/main" val="97935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3" name="TextBox 12">
            <a:extLst>
              <a:ext uri="{FF2B5EF4-FFF2-40B4-BE49-F238E27FC236}">
                <a16:creationId xmlns:a16="http://schemas.microsoft.com/office/drawing/2014/main" id="{C833E742-1C32-45B4-B9E5-C2FDE2B7571C}"/>
              </a:ext>
            </a:extLst>
          </p:cNvPr>
          <p:cNvSpPr txBox="1"/>
          <p:nvPr/>
        </p:nvSpPr>
        <p:spPr>
          <a:xfrm>
            <a:off x="5051424" y="215469"/>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Implementation	</a:t>
            </a:r>
            <a:endParaRPr lang="en-US" altLang="en-US" sz="4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6FA399A-705A-459D-B6AD-8D78E005C9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313" y="2151710"/>
            <a:ext cx="10591799" cy="791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2595585B-4EFE-42EA-A41C-EDD73255C7EC}"/>
              </a:ext>
            </a:extLst>
          </p:cNvPr>
          <p:cNvSpPr txBox="1"/>
          <p:nvPr/>
        </p:nvSpPr>
        <p:spPr>
          <a:xfrm>
            <a:off x="3798888" y="1383644"/>
            <a:ext cx="10831512" cy="523220"/>
          </a:xfrm>
          <a:prstGeom prst="rect">
            <a:avLst/>
          </a:prstGeom>
          <a:noFill/>
        </p:spPr>
        <p:txBody>
          <a:bodyPr wrap="square">
            <a:spAutoFit/>
          </a:bodyPr>
          <a:lstStyle/>
          <a:p>
            <a:r>
              <a:rPr lang="en-US" sz="2800" b="1" i="0" u="none" strike="noStrike" baseline="0" dirty="0">
                <a:solidFill>
                  <a:srgbClr val="231F20"/>
                </a:solidFill>
                <a:latin typeface="Times New Roman" panose="02020603050405020304" pitchFamily="18" charset="0"/>
                <a:cs typeface="Times New Roman" panose="02020603050405020304" pitchFamily="18" charset="0"/>
              </a:rPr>
              <a:t>In-memory file-system structures. (a) File open. (b) File read</a:t>
            </a:r>
            <a:r>
              <a:rPr lang="en-US" sz="1800" b="0" i="0" u="none" strike="noStrike" baseline="0" dirty="0">
                <a:solidFill>
                  <a:srgbClr val="231F20"/>
                </a:solidFill>
                <a:latin typeface="HelveticaNeue-Roman"/>
              </a:rPr>
              <a:t>.</a:t>
            </a:r>
            <a:endParaRPr lang="en-SG" dirty="0"/>
          </a:p>
        </p:txBody>
      </p:sp>
    </p:spTree>
    <p:extLst>
      <p:ext uri="{BB962C8B-B14F-4D97-AF65-F5344CB8AC3E}">
        <p14:creationId xmlns:p14="http://schemas.microsoft.com/office/powerpoint/2010/main" val="3585336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58202" y="1120199"/>
            <a:ext cx="16471154" cy="5693866"/>
          </a:xfrm>
          <a:prstGeom prst="rect">
            <a:avLst/>
          </a:prstGeom>
          <a:noFill/>
        </p:spPr>
        <p:txBody>
          <a:bodyPr wrap="square">
            <a:spAutoFit/>
          </a:bodyPr>
          <a:lstStyle/>
          <a:p>
            <a:pPr algn="just"/>
            <a:r>
              <a:rPr lang="en-US" altLang="en-US" sz="2800" dirty="0">
                <a:latin typeface="Times New Roman" panose="02020603050405020304" pitchFamily="18" charset="0"/>
                <a:cs typeface="Times New Roman" panose="02020603050405020304" pitchFamily="18" charset="0"/>
              </a:rPr>
              <a:t>To Read,</a:t>
            </a:r>
          </a:p>
          <a:p>
            <a:pPr algn="just"/>
            <a:r>
              <a:rPr lang="en-US" altLang="en-US" sz="2800" dirty="0">
                <a:latin typeface="Times New Roman" panose="02020603050405020304" pitchFamily="18" charset="0"/>
                <a:cs typeface="Times New Roman" panose="02020603050405020304" pitchFamily="18" charset="0"/>
              </a:rPr>
              <a:t>Next, an entry is made in the per-process open-file table, with a pointer to the entry in the system-wide open-file table and some other fields. </a:t>
            </a:r>
          </a:p>
          <a:p>
            <a:pPr algn="just"/>
            <a:r>
              <a:rPr lang="en-US" altLang="en-US" sz="2800" dirty="0">
                <a:latin typeface="Times New Roman" panose="02020603050405020304" pitchFamily="18" charset="0"/>
                <a:cs typeface="Times New Roman" panose="02020603050405020304" pitchFamily="18" charset="0"/>
              </a:rPr>
              <a:t>These other fields may include a pointer to the current location in the file (for the next read() or write() operation) and the access mode in which the file is open.</a:t>
            </a:r>
          </a:p>
          <a:p>
            <a:pPr algn="just"/>
            <a:r>
              <a:rPr lang="en-US" altLang="en-US" sz="2800" dirty="0">
                <a:latin typeface="Times New Roman" panose="02020603050405020304" pitchFamily="18" charset="0"/>
                <a:cs typeface="Times New Roman" panose="02020603050405020304" pitchFamily="18" charset="0"/>
              </a:rPr>
              <a:t>The open() call returns a pointer to the appropriate entry in the per-process file-system table. </a:t>
            </a:r>
          </a:p>
          <a:p>
            <a:pPr algn="just"/>
            <a:r>
              <a:rPr lang="en-US" altLang="en-US" sz="2800" dirty="0">
                <a:latin typeface="Times New Roman" panose="02020603050405020304" pitchFamily="18" charset="0"/>
                <a:cs typeface="Times New Roman" panose="02020603050405020304" pitchFamily="18" charset="0"/>
              </a:rPr>
              <a:t>All file operations are then performed via this pointer.</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To Close</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When a process closes the file, the per-process table entry is removed, and the system-wide entry’s open count is decremented.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When all users that have opened the file close it, any updated metadata is copied back to the disk-based directory structure, and the system-wide open-file table entry is removed.</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Implementation	</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20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619096" y="9274532"/>
            <a:ext cx="2668905" cy="1046347"/>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sp>
        <p:nvSpPr>
          <p:cNvPr id="24" name="object 24"/>
          <p:cNvSpPr/>
          <p:nvPr/>
        </p:nvSpPr>
        <p:spPr>
          <a:xfrm>
            <a:off x="18001615"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5" name="object 25"/>
          <p:cNvSpPr/>
          <p:nvPr/>
        </p:nvSpPr>
        <p:spPr>
          <a:xfrm>
            <a:off x="175260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sp>
        <p:nvSpPr>
          <p:cNvPr id="26" name="object 26"/>
          <p:cNvSpPr/>
          <p:nvPr/>
        </p:nvSpPr>
        <p:spPr>
          <a:xfrm>
            <a:off x="16992600" y="1104900"/>
            <a:ext cx="286385" cy="1144270"/>
          </a:xfrm>
          <a:custGeom>
            <a:avLst/>
            <a:gdLst/>
            <a:ahLst/>
            <a:cxnLst/>
            <a:rect l="l" t="t" r="r" b="b"/>
            <a:pathLst>
              <a:path w="286384" h="1144270">
                <a:moveTo>
                  <a:pt x="0" y="142986"/>
                </a:moveTo>
                <a:lnTo>
                  <a:pt x="7286" y="97780"/>
                </a:lnTo>
                <a:lnTo>
                  <a:pt x="27579" y="58527"/>
                </a:lnTo>
                <a:lnTo>
                  <a:pt x="58527" y="27579"/>
                </a:lnTo>
                <a:lnTo>
                  <a:pt x="97780" y="7286"/>
                </a:lnTo>
                <a:lnTo>
                  <a:pt x="142986" y="0"/>
                </a:lnTo>
                <a:lnTo>
                  <a:pt x="188193" y="7286"/>
                </a:lnTo>
                <a:lnTo>
                  <a:pt x="227446" y="27579"/>
                </a:lnTo>
                <a:lnTo>
                  <a:pt x="258394" y="58527"/>
                </a:lnTo>
                <a:lnTo>
                  <a:pt x="278686" y="97780"/>
                </a:lnTo>
                <a:lnTo>
                  <a:pt x="285973" y="142986"/>
                </a:lnTo>
                <a:lnTo>
                  <a:pt x="278686" y="188193"/>
                </a:lnTo>
                <a:lnTo>
                  <a:pt x="258394" y="227446"/>
                </a:lnTo>
                <a:lnTo>
                  <a:pt x="227446" y="258394"/>
                </a:lnTo>
                <a:lnTo>
                  <a:pt x="188193" y="278686"/>
                </a:lnTo>
                <a:lnTo>
                  <a:pt x="142986" y="285973"/>
                </a:lnTo>
                <a:lnTo>
                  <a:pt x="97780" y="278686"/>
                </a:lnTo>
                <a:lnTo>
                  <a:pt x="58527" y="258394"/>
                </a:lnTo>
                <a:lnTo>
                  <a:pt x="27579" y="227446"/>
                </a:lnTo>
                <a:lnTo>
                  <a:pt x="7286" y="188193"/>
                </a:lnTo>
                <a:lnTo>
                  <a:pt x="0" y="142986"/>
                </a:lnTo>
                <a:close/>
              </a:path>
              <a:path w="286384" h="1144270">
                <a:moveTo>
                  <a:pt x="0" y="1000907"/>
                </a:moveTo>
                <a:lnTo>
                  <a:pt x="7286" y="955700"/>
                </a:lnTo>
                <a:lnTo>
                  <a:pt x="27579" y="916447"/>
                </a:lnTo>
                <a:lnTo>
                  <a:pt x="58527" y="885499"/>
                </a:lnTo>
                <a:lnTo>
                  <a:pt x="97780" y="865207"/>
                </a:lnTo>
                <a:lnTo>
                  <a:pt x="142986" y="857920"/>
                </a:lnTo>
                <a:lnTo>
                  <a:pt x="188193" y="865207"/>
                </a:lnTo>
                <a:lnTo>
                  <a:pt x="227446" y="885499"/>
                </a:lnTo>
                <a:lnTo>
                  <a:pt x="258394" y="916447"/>
                </a:lnTo>
                <a:lnTo>
                  <a:pt x="278686" y="955700"/>
                </a:lnTo>
                <a:lnTo>
                  <a:pt x="285973" y="1000907"/>
                </a:lnTo>
                <a:lnTo>
                  <a:pt x="278686" y="1046113"/>
                </a:lnTo>
                <a:lnTo>
                  <a:pt x="258394" y="1085366"/>
                </a:lnTo>
                <a:lnTo>
                  <a:pt x="227446" y="1116314"/>
                </a:lnTo>
                <a:lnTo>
                  <a:pt x="188193" y="1136607"/>
                </a:lnTo>
                <a:lnTo>
                  <a:pt x="142986" y="1143894"/>
                </a:lnTo>
                <a:lnTo>
                  <a:pt x="97780" y="1136607"/>
                </a:lnTo>
                <a:lnTo>
                  <a:pt x="58527" y="1116314"/>
                </a:lnTo>
                <a:lnTo>
                  <a:pt x="27579" y="1085366"/>
                </a:lnTo>
                <a:lnTo>
                  <a:pt x="7286" y="1046113"/>
                </a:lnTo>
                <a:lnTo>
                  <a:pt x="0" y="1000907"/>
                </a:lnTo>
                <a:close/>
              </a:path>
              <a:path w="286384" h="1144270">
                <a:moveTo>
                  <a:pt x="0" y="571947"/>
                </a:moveTo>
                <a:lnTo>
                  <a:pt x="7286" y="526740"/>
                </a:lnTo>
                <a:lnTo>
                  <a:pt x="27579" y="487487"/>
                </a:lnTo>
                <a:lnTo>
                  <a:pt x="58527" y="456539"/>
                </a:lnTo>
                <a:lnTo>
                  <a:pt x="97780" y="436246"/>
                </a:lnTo>
                <a:lnTo>
                  <a:pt x="142986" y="428960"/>
                </a:lnTo>
                <a:lnTo>
                  <a:pt x="188193" y="436246"/>
                </a:lnTo>
                <a:lnTo>
                  <a:pt x="227446" y="456539"/>
                </a:lnTo>
                <a:lnTo>
                  <a:pt x="258394" y="487487"/>
                </a:lnTo>
                <a:lnTo>
                  <a:pt x="278686" y="526740"/>
                </a:lnTo>
                <a:lnTo>
                  <a:pt x="285973" y="571947"/>
                </a:lnTo>
                <a:lnTo>
                  <a:pt x="278686" y="617153"/>
                </a:lnTo>
                <a:lnTo>
                  <a:pt x="258394" y="656406"/>
                </a:lnTo>
                <a:lnTo>
                  <a:pt x="227446" y="687354"/>
                </a:lnTo>
                <a:lnTo>
                  <a:pt x="188193" y="707647"/>
                </a:lnTo>
                <a:lnTo>
                  <a:pt x="142986" y="714933"/>
                </a:lnTo>
                <a:lnTo>
                  <a:pt x="97780" y="707647"/>
                </a:lnTo>
                <a:lnTo>
                  <a:pt x="58527" y="687354"/>
                </a:lnTo>
                <a:lnTo>
                  <a:pt x="27579" y="656406"/>
                </a:lnTo>
                <a:lnTo>
                  <a:pt x="7286" y="617153"/>
                </a:lnTo>
                <a:lnTo>
                  <a:pt x="0" y="571947"/>
                </a:lnTo>
                <a:close/>
              </a:path>
            </a:pathLst>
          </a:custGeom>
          <a:solidFill>
            <a:srgbClr val="1F1F1F"/>
          </a:solidFill>
        </p:spPr>
        <p:txBody>
          <a:bodyPr wrap="square" lIns="0" tIns="0" rIns="0" bIns="0" rtlCol="0"/>
          <a:lstStyle/>
          <a:p>
            <a:endParaRPr/>
          </a:p>
        </p:txBody>
      </p:sp>
      <p:pic>
        <p:nvPicPr>
          <p:cNvPr id="6" name="Picture 5"/>
          <p:cNvPicPr>
            <a:picLocks noChangeAspect="1"/>
          </p:cNvPicPr>
          <p:nvPr/>
        </p:nvPicPr>
        <p:blipFill>
          <a:blip r:embed="rId2"/>
          <a:stretch>
            <a:fillRect/>
          </a:stretch>
        </p:blipFill>
        <p:spPr>
          <a:xfrm>
            <a:off x="7251700" y="4064000"/>
            <a:ext cx="3771900" cy="2159000"/>
          </a:xfrm>
          <a:prstGeom prst="rect">
            <a:avLst/>
          </a:prstGeom>
        </p:spPr>
      </p:pic>
      <p:pic>
        <p:nvPicPr>
          <p:cNvPr id="8" name="Picture 7"/>
          <p:cNvPicPr>
            <a:picLocks noChangeAspect="1"/>
          </p:cNvPicPr>
          <p:nvPr/>
        </p:nvPicPr>
        <p:blipFill>
          <a:blip r:embed="rId2"/>
          <a:stretch>
            <a:fillRect/>
          </a:stretch>
        </p:blipFill>
        <p:spPr>
          <a:xfrm>
            <a:off x="7251700" y="4064000"/>
            <a:ext cx="3771900" cy="2159000"/>
          </a:xfrm>
          <a:prstGeom prst="rect">
            <a:avLst/>
          </a:prstGeom>
        </p:spPr>
      </p:pic>
      <p:pic>
        <p:nvPicPr>
          <p:cNvPr id="9" name="Picture 8"/>
          <p:cNvPicPr>
            <a:picLocks noChangeAspect="1"/>
          </p:cNvPicPr>
          <p:nvPr/>
        </p:nvPicPr>
        <p:blipFill>
          <a:blip r:embed="rId2"/>
          <a:stretch>
            <a:fillRect/>
          </a:stretch>
        </p:blipFill>
        <p:spPr>
          <a:xfrm>
            <a:off x="7251700" y="4064000"/>
            <a:ext cx="3771900" cy="2159000"/>
          </a:xfrm>
          <a:prstGeom prst="rect">
            <a:avLst/>
          </a:prstGeom>
        </p:spPr>
      </p:pic>
      <p:sp>
        <p:nvSpPr>
          <p:cNvPr id="2" name="TextBox 1"/>
          <p:cNvSpPr txBox="1"/>
          <p:nvPr/>
        </p:nvSpPr>
        <p:spPr>
          <a:xfrm>
            <a:off x="2590800" y="4381500"/>
            <a:ext cx="12573000" cy="769441"/>
          </a:xfrm>
          <a:prstGeom prst="rect">
            <a:avLst/>
          </a:prstGeom>
          <a:noFill/>
        </p:spPr>
        <p:txBody>
          <a:bodyPr wrap="square" rtlCol="0">
            <a:spAutoFit/>
          </a:bodyPr>
          <a:lstStyle/>
          <a:p>
            <a:pPr algn="ctr"/>
            <a:r>
              <a:rPr lang="en-US" sz="4400" b="1" dirty="0">
                <a:latin typeface="Cambria"/>
                <a:cs typeface="Cambria"/>
              </a:rPr>
              <a:t>THANK YOU</a:t>
            </a:r>
          </a:p>
        </p:txBody>
      </p:sp>
    </p:spTree>
    <p:extLst>
      <p:ext uri="{BB962C8B-B14F-4D97-AF65-F5344CB8AC3E}">
        <p14:creationId xmlns:p14="http://schemas.microsoft.com/office/powerpoint/2010/main" val="348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6747380" cy="6555641"/>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File system resides on secondary storage (disks)</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File systems provide efficient and convenient access to the disk by allowing data to be stored, located, and retrieved easily</a:t>
            </a:r>
            <a:r>
              <a:rPr lang="en-US" sz="28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I/O transfers between memory and disk are performed in units of blocks.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Each block has one or more sectors.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Sector size varies from 32 bytes to 4,096 bytes; the usual size is 512 bytes.</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file system itself is generally composed of many different levels.</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Device driver controls the physical device </a:t>
            </a:r>
          </a:p>
          <a:p>
            <a:pPr algn="just"/>
            <a:endParaRPr lang="en-SG"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Structure</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69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1899155" cy="8279190"/>
          </a:xfrm>
          <a:prstGeom prst="rect">
            <a:avLst/>
          </a:prstGeom>
          <a:noFill/>
        </p:spPr>
        <p:txBody>
          <a:bodyPr wrap="square">
            <a:spAutoFit/>
          </a:bodyPr>
          <a:lstStyle/>
          <a:p>
            <a:pPr algn="just"/>
            <a:r>
              <a:rPr lang="en-US" altLang="en-US" sz="2800" b="1" dirty="0">
                <a:latin typeface="Times New Roman" panose="02020603050405020304" pitchFamily="18" charset="0"/>
                <a:cs typeface="Times New Roman" panose="02020603050405020304" pitchFamily="18" charset="0"/>
              </a:rPr>
              <a:t>I/O Control Level</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I/O control level consists of device drivers to transfer information between the main memory and the disk system. </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Its input consists of high-level commands such as “retrieve block 123.”</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Its output consists of low-level, hardware-specific instructions that are used by the hardware controller. </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Basic File System</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issues generic commands to the device driver to read and write physical blocks on the disk. For example retrieve block 123.</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Each physical block is identified by its numeric disk address (for example, drive 1, cylinder 73, track 2, sector 10).</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Also manages memory buffers and caches (allocation, freeing, replacement) </a:t>
            </a:r>
          </a:p>
          <a:p>
            <a:pPr marL="914400" lvl="1"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Buffers hold data in transit</a:t>
            </a:r>
          </a:p>
          <a:p>
            <a:pPr marL="914400" lvl="1"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Caches hold frequently used data</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Structure</a:t>
            </a:r>
            <a:endParaRPr lang="en-US" altLang="en-US" sz="4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A709D0-FF61-45A5-9493-D04D8499C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0" y="1295399"/>
            <a:ext cx="4162994" cy="769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47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1899155" cy="6555641"/>
          </a:xfrm>
          <a:prstGeom prst="rect">
            <a:avLst/>
          </a:prstGeom>
          <a:noFill/>
        </p:spPr>
        <p:txBody>
          <a:bodyPr wrap="square">
            <a:spAutoFit/>
          </a:bodyPr>
          <a:lstStyle/>
          <a:p>
            <a:pPr algn="just"/>
            <a:r>
              <a:rPr lang="en-US" altLang="en-US" sz="2800" b="1" dirty="0">
                <a:latin typeface="Times New Roman" panose="02020603050405020304" pitchFamily="18" charset="0"/>
                <a:cs typeface="Times New Roman" panose="02020603050405020304" pitchFamily="18" charset="0"/>
              </a:rPr>
              <a:t>File Organization Module</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understands files, logical address, and physical blocks.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translates logical block addresses to physical block addresses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Manages free space using free space manager, disk allocation</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Logical File System</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manages metadata information.</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Metadata includes all of the file-system structure except the actual data.</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manages the directory structure to provide the file-organization module with the information.</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maintains file structure via file-control blocks. </a:t>
            </a:r>
          </a:p>
          <a:p>
            <a:pPr marL="457200" indent="-457200"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A file control block (FCB) </a:t>
            </a:r>
            <a:r>
              <a:rPr lang="en-US" altLang="en-US" sz="2800" dirty="0">
                <a:latin typeface="Times New Roman" panose="02020603050405020304" pitchFamily="18" charset="0"/>
                <a:cs typeface="Times New Roman" panose="02020603050405020304" pitchFamily="18" charset="0"/>
              </a:rPr>
              <a:t>(an </a:t>
            </a:r>
            <a:r>
              <a:rPr lang="en-US" altLang="en-US" sz="2800" dirty="0" err="1">
                <a:latin typeface="Times New Roman" panose="02020603050405020304" pitchFamily="18" charset="0"/>
                <a:cs typeface="Times New Roman" panose="02020603050405020304" pitchFamily="18" charset="0"/>
              </a:rPr>
              <a:t>inode</a:t>
            </a:r>
            <a:r>
              <a:rPr lang="en-US" altLang="en-US" sz="2800" dirty="0">
                <a:latin typeface="Times New Roman" panose="02020603050405020304" pitchFamily="18" charset="0"/>
                <a:cs typeface="Times New Roman" panose="02020603050405020304" pitchFamily="18" charset="0"/>
              </a:rPr>
              <a:t> in UNIX file systems) contains information about the file, including ownership, permissions, and location of the file contents.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Responsible for protection.</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Structure</a:t>
            </a:r>
            <a:endParaRPr lang="en-US" altLang="en-US" sz="4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A709D0-FF61-45A5-9493-D04D8499C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0" y="1295399"/>
            <a:ext cx="4162994" cy="769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41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1899155" cy="4832092"/>
          </a:xfrm>
          <a:prstGeom prst="rect">
            <a:avLst/>
          </a:prstGeom>
          <a:noFill/>
        </p:spPr>
        <p:txBody>
          <a:bodyPr wrap="square">
            <a:spAutoFit/>
          </a:bodyPr>
          <a:lstStyle/>
          <a:p>
            <a:pPr algn="just"/>
            <a:r>
              <a:rPr lang="en-US" altLang="en-US" sz="2800" dirty="0">
                <a:latin typeface="Times New Roman" panose="02020603050405020304" pitchFamily="18" charset="0"/>
                <a:cs typeface="Times New Roman" panose="02020603050405020304" pitchFamily="18" charset="0"/>
              </a:rPr>
              <a:t>Layering useful for reducing complexity and redundancy. </a:t>
            </a:r>
          </a:p>
          <a:p>
            <a:pPr algn="just"/>
            <a:r>
              <a:rPr lang="en-US" altLang="en-US" sz="2800" dirty="0">
                <a:latin typeface="Times New Roman" panose="02020603050405020304" pitchFamily="18" charset="0"/>
                <a:cs typeface="Times New Roman" panose="02020603050405020304" pitchFamily="18" charset="0"/>
              </a:rPr>
              <a:t>But adds overhead and can decrease performance.</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Many file systems, sometimes many within an operating system</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Each with its own format (CD-ROM is ISO 9660;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Unix has UFS, FFS;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Windows has FAT, FAT32, NTFS as well as floppy, CD, DVD Blu-ray.</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Linux has more than 40 types, with extended file system ext2 and ext3 leading; plus distributed file systems, etc.)</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New ones still arriving – ZFS, </a:t>
            </a:r>
            <a:r>
              <a:rPr lang="en-US" altLang="en-US" sz="2800" dirty="0" err="1">
                <a:latin typeface="Times New Roman" panose="02020603050405020304" pitchFamily="18" charset="0"/>
                <a:cs typeface="Times New Roman" panose="02020603050405020304" pitchFamily="18" charset="0"/>
              </a:rPr>
              <a:t>GoogleFS</a:t>
            </a:r>
            <a:r>
              <a:rPr lang="en-US" altLang="en-US" sz="2800" dirty="0">
                <a:latin typeface="Times New Roman" panose="02020603050405020304" pitchFamily="18" charset="0"/>
                <a:cs typeface="Times New Roman" panose="02020603050405020304" pitchFamily="18" charset="0"/>
              </a:rPr>
              <a:t>, Oracle ASM, FUSE</a:t>
            </a:r>
          </a:p>
          <a:p>
            <a:pPr algn="just"/>
            <a:endParaRPr lang="en-US" alt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Structure	</a:t>
            </a:r>
            <a:endParaRPr lang="en-US" altLang="en-US" sz="4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A709D0-FF61-45A5-9493-D04D8499C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0" y="1295399"/>
            <a:ext cx="4162994" cy="769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42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6471154" cy="8279190"/>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Implemented using </a:t>
            </a:r>
            <a:r>
              <a:rPr lang="en-US" altLang="en-US" sz="2800" b="1" dirty="0">
                <a:latin typeface="Times New Roman" panose="02020603050405020304" pitchFamily="18" charset="0"/>
                <a:cs typeface="Times New Roman" panose="02020603050405020304" pitchFamily="18" charset="0"/>
              </a:rPr>
              <a:t>on-disk and in-memory structures.</a:t>
            </a:r>
          </a:p>
          <a:p>
            <a:pPr marL="457200" indent="-457200" algn="just">
              <a:buFont typeface="Arial" panose="020B0604020202020204" pitchFamily="34" charset="0"/>
              <a:buChar char="•"/>
            </a:pPr>
            <a:endParaRPr lang="en-US" altLang="en-US" sz="28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On disk, the file system may contain information about how to boot an operating system stored there, the total number of blocks, the number and location of free blocks, the directory structure, and individual files.</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Boot Control Block</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boot control block </a:t>
            </a:r>
            <a:r>
              <a:rPr lang="en-US" altLang="en-US" sz="2800" dirty="0">
                <a:latin typeface="Times New Roman" panose="02020603050405020304" pitchFamily="18" charset="0"/>
                <a:cs typeface="Times New Roman" panose="02020603050405020304" pitchFamily="18" charset="0"/>
              </a:rPr>
              <a:t>can contain information needed by the system to boot an operating system from that volume.</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is typically the first block of a volume. In UFS, it is called the </a:t>
            </a:r>
            <a:r>
              <a:rPr lang="en-US" altLang="en-US" sz="2800" b="1" dirty="0">
                <a:latin typeface="Times New Roman" panose="02020603050405020304" pitchFamily="18" charset="0"/>
                <a:cs typeface="Times New Roman" panose="02020603050405020304" pitchFamily="18" charset="0"/>
              </a:rPr>
              <a:t>boot block</a:t>
            </a:r>
            <a:r>
              <a:rPr lang="en-US" altLang="en-US" sz="2800" dirty="0">
                <a:latin typeface="Times New Roman" panose="02020603050405020304" pitchFamily="18" charset="0"/>
                <a:cs typeface="Times New Roman" panose="02020603050405020304" pitchFamily="18" charset="0"/>
              </a:rPr>
              <a:t>. In NTFS, it is the </a:t>
            </a:r>
            <a:r>
              <a:rPr lang="en-US" altLang="en-US" sz="2800" b="1" dirty="0">
                <a:latin typeface="Times New Roman" panose="02020603050405020304" pitchFamily="18" charset="0"/>
                <a:cs typeface="Times New Roman" panose="02020603050405020304" pitchFamily="18" charset="0"/>
              </a:rPr>
              <a:t>partition boot sector.</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Volume Control Block</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contains volume (or partition) details, such as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number of blocks in the partition,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size of the blocks,</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free-block count and free-block pointers, and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free-FCB count and FCB pointers.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 UFS, this is called a </a:t>
            </a:r>
            <a:r>
              <a:rPr lang="en-US" altLang="en-US" sz="2800" b="1" dirty="0">
                <a:latin typeface="Times New Roman" panose="02020603050405020304" pitchFamily="18" charset="0"/>
                <a:cs typeface="Times New Roman" panose="02020603050405020304" pitchFamily="18" charset="0"/>
              </a:rPr>
              <a:t>superblock</a:t>
            </a:r>
            <a:r>
              <a:rPr lang="en-US" altLang="en-US" sz="2800" dirty="0">
                <a:latin typeface="Times New Roman" panose="02020603050405020304" pitchFamily="18" charset="0"/>
                <a:cs typeface="Times New Roman" panose="02020603050405020304" pitchFamily="18" charset="0"/>
              </a:rPr>
              <a:t>. In NTFS, it is stored in the </a:t>
            </a:r>
            <a:r>
              <a:rPr lang="en-US" altLang="en-US" sz="2800" b="1" dirty="0">
                <a:latin typeface="Times New Roman" panose="02020603050405020304" pitchFamily="18" charset="0"/>
                <a:cs typeface="Times New Roman" panose="02020603050405020304" pitchFamily="18" charset="0"/>
              </a:rPr>
              <a:t>master file table</a:t>
            </a:r>
            <a:r>
              <a:rPr lang="en-US" altLang="en-US" sz="2800"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Implementation	</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76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6471154" cy="2677656"/>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A directory structure </a:t>
            </a:r>
            <a:r>
              <a:rPr lang="en-US" altLang="en-US" sz="2800" dirty="0">
                <a:latin typeface="Times New Roman" panose="02020603050405020304" pitchFamily="18" charset="0"/>
                <a:cs typeface="Times New Roman" panose="02020603050405020304" pitchFamily="18" charset="0"/>
              </a:rPr>
              <a:t>(per file system) is used to organize the files. </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In UFS, this includes file names and associated </a:t>
            </a:r>
            <a:r>
              <a:rPr lang="en-US" altLang="en-US" sz="2800" dirty="0" err="1">
                <a:latin typeface="Times New Roman" panose="02020603050405020304" pitchFamily="18" charset="0"/>
                <a:cs typeface="Times New Roman" panose="02020603050405020304" pitchFamily="18" charset="0"/>
              </a:rPr>
              <a:t>inode</a:t>
            </a:r>
            <a:r>
              <a:rPr lang="en-US" altLang="en-US" sz="2800" dirty="0">
                <a:latin typeface="Times New Roman" panose="02020603050405020304" pitchFamily="18" charset="0"/>
                <a:cs typeface="Times New Roman" panose="02020603050405020304" pitchFamily="18" charset="0"/>
              </a:rPr>
              <a:t> numbers. In NTFS, it is stored in the master file table.</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a:t>
            </a:r>
            <a:r>
              <a:rPr lang="en-US" altLang="en-US" sz="2800" b="1" dirty="0">
                <a:latin typeface="Times New Roman" panose="02020603050405020304" pitchFamily="18" charset="0"/>
                <a:cs typeface="Times New Roman" panose="02020603050405020304" pitchFamily="18" charset="0"/>
              </a:rPr>
              <a:t>per-file FCB contains </a:t>
            </a:r>
            <a:r>
              <a:rPr lang="en-US" altLang="en-US" sz="2800" dirty="0">
                <a:latin typeface="Times New Roman" panose="02020603050405020304" pitchFamily="18" charset="0"/>
                <a:cs typeface="Times New Roman" panose="02020603050405020304" pitchFamily="18" charset="0"/>
              </a:rPr>
              <a:t>many details about the file. </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Implementation	</a:t>
            </a:r>
            <a:endParaRPr lang="en-US" altLang="en-US" sz="4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1B18C32-4E04-4708-9243-02FABA608A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8606" y="3965376"/>
            <a:ext cx="6680993" cy="442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101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6471154" cy="6986528"/>
          </a:xfrm>
          <a:prstGeom prst="rect">
            <a:avLst/>
          </a:prstGeom>
          <a:noFill/>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in-memory information </a:t>
            </a:r>
            <a:r>
              <a:rPr lang="en-US" altLang="en-US" sz="2800" dirty="0">
                <a:latin typeface="Times New Roman" panose="02020603050405020304" pitchFamily="18" charset="0"/>
                <a:cs typeface="Times New Roman" panose="02020603050405020304" pitchFamily="18" charset="0"/>
              </a:rPr>
              <a:t>is used for both file-system management and performance improvement via caching.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data are loaded at mount time, updated during file-system operations, and discarded at dismount. </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It has following </a:t>
            </a:r>
            <a:r>
              <a:rPr lang="en-US" altLang="en-US" sz="2800" dirty="0" err="1">
                <a:latin typeface="Times New Roman" panose="02020603050405020304" pitchFamily="18" charset="0"/>
                <a:cs typeface="Times New Roman" panose="02020603050405020304" pitchFamily="18" charset="0"/>
              </a:rPr>
              <a:t>datastructure</a:t>
            </a:r>
            <a:r>
              <a:rPr lang="en-US" altLang="en-US" sz="28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An </a:t>
            </a:r>
            <a:r>
              <a:rPr lang="en-US" altLang="en-US" sz="2800" b="1" dirty="0">
                <a:latin typeface="Times New Roman" panose="02020603050405020304" pitchFamily="18" charset="0"/>
                <a:cs typeface="Times New Roman" panose="02020603050405020304" pitchFamily="18" charset="0"/>
              </a:rPr>
              <a:t>in-memory mount table </a:t>
            </a:r>
            <a:r>
              <a:rPr lang="en-US" altLang="en-US" sz="2800" dirty="0">
                <a:latin typeface="Times New Roman" panose="02020603050405020304" pitchFamily="18" charset="0"/>
                <a:cs typeface="Times New Roman" panose="02020603050405020304" pitchFamily="18" charset="0"/>
              </a:rPr>
              <a:t>contains information about each mounted volume.</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An </a:t>
            </a:r>
            <a:r>
              <a:rPr lang="en-US" altLang="en-US" sz="2800" b="1" dirty="0">
                <a:latin typeface="Times New Roman" panose="02020603050405020304" pitchFamily="18" charset="0"/>
                <a:cs typeface="Times New Roman" panose="02020603050405020304" pitchFamily="18" charset="0"/>
              </a:rPr>
              <a:t>in-memory directory-structure cache </a:t>
            </a:r>
            <a:r>
              <a:rPr lang="en-US" altLang="en-US" sz="2800" dirty="0">
                <a:latin typeface="Times New Roman" panose="02020603050405020304" pitchFamily="18" charset="0"/>
                <a:cs typeface="Times New Roman" panose="02020603050405020304" pitchFamily="18" charset="0"/>
              </a:rPr>
              <a:t>holds the directory information of recently accessed directories. (For directories at which volumes are mounted, it can contain a pointer to the volume table.)</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system-wide open-file table </a:t>
            </a:r>
            <a:r>
              <a:rPr lang="en-US" altLang="en-US" sz="2800" dirty="0">
                <a:latin typeface="Times New Roman" panose="02020603050405020304" pitchFamily="18" charset="0"/>
                <a:cs typeface="Times New Roman" panose="02020603050405020304" pitchFamily="18" charset="0"/>
              </a:rPr>
              <a:t>contains a copy of the FCB of each open file, as well as other information.</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per-process open-file table </a:t>
            </a:r>
            <a:r>
              <a:rPr lang="en-US" altLang="en-US" sz="2800" dirty="0">
                <a:latin typeface="Times New Roman" panose="02020603050405020304" pitchFamily="18" charset="0"/>
                <a:cs typeface="Times New Roman" panose="02020603050405020304" pitchFamily="18" charset="0"/>
              </a:rPr>
              <a:t>contains a pointer to the appropriate entry in the system-wide open-file table, as well as other information.</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Buffers</a:t>
            </a:r>
            <a:r>
              <a:rPr lang="en-US" altLang="en-US" sz="2800" dirty="0">
                <a:latin typeface="Times New Roman" panose="02020603050405020304" pitchFamily="18" charset="0"/>
                <a:cs typeface="Times New Roman" panose="02020603050405020304" pitchFamily="18" charset="0"/>
              </a:rPr>
              <a:t> hold file-system blocks when they are being read from disk or written to disk.</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Implementation	</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90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954625" y="2113610"/>
            <a:ext cx="0" cy="6043930"/>
          </a:xfrm>
          <a:custGeom>
            <a:avLst/>
            <a:gdLst/>
            <a:ahLst/>
            <a:cxnLst/>
            <a:rect l="l" t="t" r="r" b="b"/>
            <a:pathLst>
              <a:path h="6043930">
                <a:moveTo>
                  <a:pt x="0" y="0"/>
                </a:moveTo>
                <a:lnTo>
                  <a:pt x="0" y="6043612"/>
                </a:lnTo>
              </a:path>
            </a:pathLst>
          </a:custGeom>
          <a:ln w="38099">
            <a:solidFill>
              <a:srgbClr val="1F1F1F"/>
            </a:solidFill>
          </a:ln>
        </p:spPr>
        <p:txBody>
          <a:bodyPr wrap="square" lIns="0" tIns="0" rIns="0" bIns="0" rtlCol="0"/>
          <a:lstStyle/>
          <a:p>
            <a:endParaRPr/>
          </a:p>
        </p:txBody>
      </p:sp>
      <p:sp>
        <p:nvSpPr>
          <p:cNvPr id="4" name="object 4"/>
          <p:cNvSpPr/>
          <p:nvPr/>
        </p:nvSpPr>
        <p:spPr>
          <a:xfrm>
            <a:off x="15849600" y="9334499"/>
            <a:ext cx="2438401" cy="952513"/>
          </a:xfrm>
          <a:custGeom>
            <a:avLst/>
            <a:gdLst/>
            <a:ahLst/>
            <a:cxnLst/>
            <a:rect l="l" t="t" r="r" b="b"/>
            <a:pathLst>
              <a:path w="2668905" h="2129790">
                <a:moveTo>
                  <a:pt x="0" y="0"/>
                </a:moveTo>
                <a:lnTo>
                  <a:pt x="0" y="2129777"/>
                </a:lnTo>
                <a:lnTo>
                  <a:pt x="2668905" y="2129777"/>
                </a:lnTo>
                <a:lnTo>
                  <a:pt x="2668905" y="0"/>
                </a:lnTo>
                <a:lnTo>
                  <a:pt x="0" y="0"/>
                </a:lnTo>
                <a:close/>
              </a:path>
            </a:pathLst>
          </a:custGeom>
          <a:solidFill>
            <a:srgbClr val="FF4343"/>
          </a:solidFill>
        </p:spPr>
        <p:txBody>
          <a:bodyPr wrap="square" lIns="0" tIns="0" rIns="0" bIns="0" rtlCol="0"/>
          <a:lstStyle/>
          <a:p>
            <a:endParaRPr/>
          </a:p>
        </p:txBody>
      </p:sp>
      <p:sp>
        <p:nvSpPr>
          <p:cNvPr id="5" name="object 5"/>
          <p:cNvSpPr/>
          <p:nvPr/>
        </p:nvSpPr>
        <p:spPr>
          <a:xfrm>
            <a:off x="0" y="0"/>
            <a:ext cx="1066800" cy="10287000"/>
          </a:xfrm>
          <a:custGeom>
            <a:avLst/>
            <a:gdLst/>
            <a:ahLst/>
            <a:cxnLst/>
            <a:rect l="l" t="t" r="r" b="b"/>
            <a:pathLst>
              <a:path w="1066800" h="10287000">
                <a:moveTo>
                  <a:pt x="0" y="0"/>
                </a:moveTo>
                <a:lnTo>
                  <a:pt x="1066800" y="0"/>
                </a:lnTo>
                <a:lnTo>
                  <a:pt x="1066800" y="10287000"/>
                </a:lnTo>
                <a:lnTo>
                  <a:pt x="0" y="10287000"/>
                </a:lnTo>
                <a:lnTo>
                  <a:pt x="0" y="0"/>
                </a:lnTo>
                <a:close/>
              </a:path>
            </a:pathLst>
          </a:custGeom>
          <a:solidFill>
            <a:srgbClr val="FF4343"/>
          </a:solid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7251700" y="4064000"/>
            <a:ext cx="3771900" cy="2159000"/>
          </a:xfrm>
          <a:prstGeom prst="rect">
            <a:avLst/>
          </a:prstGeom>
        </p:spPr>
      </p:pic>
      <p:sp>
        <p:nvSpPr>
          <p:cNvPr id="11" name="TextBox 10">
            <a:extLst>
              <a:ext uri="{FF2B5EF4-FFF2-40B4-BE49-F238E27FC236}">
                <a16:creationId xmlns:a16="http://schemas.microsoft.com/office/drawing/2014/main" id="{F430EE30-A5FF-41D7-90D1-2A91874A0DB0}"/>
              </a:ext>
            </a:extLst>
          </p:cNvPr>
          <p:cNvSpPr txBox="1"/>
          <p:nvPr/>
        </p:nvSpPr>
        <p:spPr>
          <a:xfrm>
            <a:off x="1207245" y="1287720"/>
            <a:ext cx="16471154" cy="5693866"/>
          </a:xfrm>
          <a:prstGeom prst="rect">
            <a:avLst/>
          </a:prstGeom>
          <a:noFill/>
        </p:spPr>
        <p:txBody>
          <a:bodyPr wrap="square">
            <a:spAutoFit/>
          </a:bodyPr>
          <a:lstStyle/>
          <a:p>
            <a:pPr algn="just"/>
            <a:r>
              <a:rPr lang="en-US" altLang="en-US" sz="2800" dirty="0">
                <a:latin typeface="Times New Roman" panose="02020603050405020304" pitchFamily="18" charset="0"/>
                <a:cs typeface="Times New Roman" panose="02020603050405020304" pitchFamily="18" charset="0"/>
              </a:rPr>
              <a:t>To create a File,</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To create a new file, logical file system allocates a new FCB.</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system then reads the appropriate directory into memory, updates it with the new file name and FCB, and writes it back to the disk</a:t>
            </a:r>
          </a:p>
          <a:p>
            <a:pPr marL="457200" indent="-45720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To Open file for read or write,</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open() call </a:t>
            </a:r>
            <a:r>
              <a:rPr lang="en-US" altLang="en-US" sz="2800" dirty="0">
                <a:latin typeface="Times New Roman" panose="02020603050405020304" pitchFamily="18" charset="0"/>
                <a:cs typeface="Times New Roman" panose="02020603050405020304" pitchFamily="18" charset="0"/>
              </a:rPr>
              <a:t>passes a file name to the logical file system.</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open() system call first searches the </a:t>
            </a:r>
            <a:r>
              <a:rPr lang="en-US" altLang="en-US" sz="2800" b="1" dirty="0">
                <a:latin typeface="Times New Roman" panose="02020603050405020304" pitchFamily="18" charset="0"/>
                <a:cs typeface="Times New Roman" panose="02020603050405020304" pitchFamily="18" charset="0"/>
              </a:rPr>
              <a:t>system-wide open-file table </a:t>
            </a:r>
            <a:r>
              <a:rPr lang="en-US" altLang="en-US" sz="2800" dirty="0">
                <a:latin typeface="Times New Roman" panose="02020603050405020304" pitchFamily="18" charset="0"/>
                <a:cs typeface="Times New Roman" panose="02020603050405020304" pitchFamily="18" charset="0"/>
              </a:rPr>
              <a:t>to see if the file is already in use by another process.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If it is, </a:t>
            </a:r>
            <a:r>
              <a:rPr lang="en-US" altLang="en-US" sz="2800" b="1" dirty="0">
                <a:latin typeface="Times New Roman" panose="02020603050405020304" pitchFamily="18" charset="0"/>
                <a:cs typeface="Times New Roman" panose="02020603050405020304" pitchFamily="18" charset="0"/>
              </a:rPr>
              <a:t>a per-process open-file </a:t>
            </a:r>
            <a:r>
              <a:rPr lang="en-US" altLang="en-US" sz="2800" dirty="0">
                <a:latin typeface="Times New Roman" panose="02020603050405020304" pitchFamily="18" charset="0"/>
                <a:cs typeface="Times New Roman" panose="02020603050405020304" pitchFamily="18" charset="0"/>
              </a:rPr>
              <a:t>table entry is created pointing to the existing system-wide open-file table.</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If the file is not already open, </a:t>
            </a:r>
            <a:r>
              <a:rPr lang="en-US" altLang="en-US" sz="2800" b="1" dirty="0">
                <a:latin typeface="Times New Roman" panose="02020603050405020304" pitchFamily="18" charset="0"/>
                <a:cs typeface="Times New Roman" panose="02020603050405020304" pitchFamily="18" charset="0"/>
              </a:rPr>
              <a:t>the directory structure </a:t>
            </a:r>
            <a:r>
              <a:rPr lang="en-US" altLang="en-US" sz="2800" dirty="0">
                <a:latin typeface="Times New Roman" panose="02020603050405020304" pitchFamily="18" charset="0"/>
                <a:cs typeface="Times New Roman" panose="02020603050405020304" pitchFamily="18" charset="0"/>
              </a:rPr>
              <a:t>is searched for the given file name. </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Once the file is found, </a:t>
            </a:r>
            <a:r>
              <a:rPr lang="en-US" altLang="en-US" sz="2800" b="1" dirty="0">
                <a:latin typeface="Times New Roman" panose="02020603050405020304" pitchFamily="18" charset="0"/>
                <a:cs typeface="Times New Roman" panose="02020603050405020304" pitchFamily="18" charset="0"/>
              </a:rPr>
              <a:t>the FCB </a:t>
            </a:r>
            <a:r>
              <a:rPr lang="en-US" altLang="en-US" sz="2800" dirty="0">
                <a:latin typeface="Times New Roman" panose="02020603050405020304" pitchFamily="18" charset="0"/>
                <a:cs typeface="Times New Roman" panose="02020603050405020304" pitchFamily="18" charset="0"/>
              </a:rPr>
              <a:t>is copied into a system-wide open-file table in memory.</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This table not only stores the FCB but also tracks the number of processes that have the file open.</a:t>
            </a:r>
          </a:p>
        </p:txBody>
      </p:sp>
      <p:sp>
        <p:nvSpPr>
          <p:cNvPr id="13" name="TextBox 12">
            <a:extLst>
              <a:ext uri="{FF2B5EF4-FFF2-40B4-BE49-F238E27FC236}">
                <a16:creationId xmlns:a16="http://schemas.microsoft.com/office/drawing/2014/main" id="{C833E742-1C32-45B4-B9E5-C2FDE2B7571C}"/>
              </a:ext>
            </a:extLst>
          </p:cNvPr>
          <p:cNvSpPr txBox="1"/>
          <p:nvPr/>
        </p:nvSpPr>
        <p:spPr>
          <a:xfrm>
            <a:off x="4565650" y="350758"/>
            <a:ext cx="9144000" cy="769441"/>
          </a:xfrm>
          <a:prstGeom prst="rect">
            <a:avLst/>
          </a:prstGeom>
          <a:noFill/>
        </p:spPr>
        <p:txBody>
          <a:bodyPr wrap="square">
            <a:spAutoFit/>
          </a:bodyPr>
          <a:lstStyle/>
          <a:p>
            <a:pPr algn="ctr"/>
            <a:r>
              <a:rPr lang="en-US" altLang="en-US" sz="4400" b="1" dirty="0">
                <a:solidFill>
                  <a:srgbClr val="3366FF"/>
                </a:solidFill>
                <a:latin typeface="Times New Roman" panose="02020603050405020304" pitchFamily="18" charset="0"/>
                <a:cs typeface="Times New Roman" panose="02020603050405020304" pitchFamily="18" charset="0"/>
              </a:rPr>
              <a:t>File System Implementation	</a:t>
            </a:r>
            <a:endParaRPr lang="en-US" alt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544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3811</TotalTime>
  <Words>1176</Words>
  <Application>Microsoft Office PowerPoint</Application>
  <PresentationFormat>Custom</PresentationFormat>
  <Paragraphs>128</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48</vt:lpstr>
      <vt:lpstr>Arial</vt:lpstr>
      <vt:lpstr>Calibri</vt:lpstr>
      <vt:lpstr>Cambria</vt:lpstr>
      <vt:lpstr>HelveticaNeue-Roman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SNSCE 1</dc:title>
  <dc:creator>Summia Parveen</dc:creator>
  <cp:keywords>DADfiepP9uY,BADY-n7S0L8</cp:keywords>
  <cp:lastModifiedBy>Ashok</cp:lastModifiedBy>
  <cp:revision>950</cp:revision>
  <dcterms:created xsi:type="dcterms:W3CDTF">2019-07-13T10:09:30Z</dcterms:created>
  <dcterms:modified xsi:type="dcterms:W3CDTF">2023-06-25T15:05:58Z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2019-07-13T00:00:00Z</vt:filetime>
  </property>
  <property fmtid="{D5CDD505-2E9C-101B-9397-08002B2CF9AE}" pid="3" name="Creator">
    <vt:lpwstr>Canva</vt:lpwstr>
  </property>
  <property fmtid="{D5CDD505-2E9C-101B-9397-08002B2CF9AE}" pid="4" name="LastSaved">
    <vt:filetime>2019-07-13T00:00:00Z</vt:filetime>
  </property>
</Properties>
</file>