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309" r:id="rId2"/>
    <p:sldId id="312" r:id="rId3"/>
    <p:sldId id="313" r:id="rId4"/>
    <p:sldId id="314" r:id="rId5"/>
    <p:sldId id="315" r:id="rId6"/>
    <p:sldId id="317" r:id="rId7"/>
    <p:sldId id="316" r:id="rId8"/>
    <p:sldId id="318" r:id="rId9"/>
    <p:sldId id="319" r:id="rId10"/>
    <p:sldId id="320" r:id="rId11"/>
    <p:sldId id="321" r:id="rId12"/>
    <p:sldId id="294" r:id="rId13"/>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3240">
          <p15:clr>
            <a:srgbClr val="A4A3A4"/>
          </p15:clr>
        </p15:guide>
        <p15:guide id="2" pos="57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FF"/>
    <a:srgbClr val="E50BD5"/>
    <a:srgbClr val="8B2FD7"/>
    <a:srgbClr val="00FF00"/>
    <a:srgbClr val="04CC04"/>
    <a:srgbClr val="DBE010"/>
    <a:srgbClr val="0505EB"/>
    <a:srgbClr val="FFCFB7"/>
    <a:srgbClr val="FFFC4E"/>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38" autoAdjust="0"/>
    <p:restoredTop sz="86441" autoAdjust="0"/>
  </p:normalViewPr>
  <p:slideViewPr>
    <p:cSldViewPr>
      <p:cViewPr varScale="1">
        <p:scale>
          <a:sx n="38" d="100"/>
          <a:sy n="38" d="100"/>
        </p:scale>
        <p:origin x="1176" y="5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674"/>
    </p:cViewPr>
  </p:sorterViewPr>
  <p:notesViewPr>
    <p:cSldViewPr>
      <p:cViewPr varScale="1">
        <p:scale>
          <a:sx n="52" d="100"/>
          <a:sy n="52" d="100"/>
        </p:scale>
        <p:origin x="-840" y="-102"/>
      </p:cViewPr>
      <p:guideLst>
        <p:guide orient="horz" pos="3240"/>
        <p:guide pos="57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43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10358438" y="0"/>
            <a:ext cx="7924800" cy="514350"/>
          </a:xfrm>
          <a:prstGeom prst="rect">
            <a:avLst/>
          </a:prstGeom>
        </p:spPr>
        <p:txBody>
          <a:bodyPr vert="horz" lIns="91440" tIns="45720" rIns="91440" bIns="45720" rtlCol="0"/>
          <a:lstStyle>
            <a:lvl1pPr algn="r">
              <a:defRPr sz="1200"/>
            </a:lvl1pPr>
          </a:lstStyle>
          <a:p>
            <a:fld id="{EF9AA04C-0182-4D46-833D-0EDFE32E41CF}" type="datetimeFigureOut">
              <a:rPr lang="en-US" smtClean="0"/>
              <a:t>6/27/2023</a:t>
            </a:fld>
            <a:endParaRPr lang="en-US"/>
          </a:p>
        </p:txBody>
      </p:sp>
      <p:sp>
        <p:nvSpPr>
          <p:cNvPr id="4" name="Footer Placeholder 3"/>
          <p:cNvSpPr>
            <a:spLocks noGrp="1"/>
          </p:cNvSpPr>
          <p:nvPr>
            <p:ph type="ftr" sz="quarter" idx="2"/>
          </p:nvPr>
        </p:nvSpPr>
        <p:spPr>
          <a:xfrm>
            <a:off x="0" y="9771063"/>
            <a:ext cx="7924800" cy="5143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10358438" y="9771063"/>
            <a:ext cx="7924800" cy="514350"/>
          </a:xfrm>
          <a:prstGeom prst="rect">
            <a:avLst/>
          </a:prstGeom>
        </p:spPr>
        <p:txBody>
          <a:bodyPr vert="horz" lIns="91440" tIns="45720" rIns="91440" bIns="45720" rtlCol="0" anchor="b"/>
          <a:lstStyle>
            <a:lvl1pPr algn="r">
              <a:defRPr sz="1200"/>
            </a:lvl1pPr>
          </a:lstStyle>
          <a:p>
            <a:fld id="{EF2B65E6-5CAB-40C3-B26B-094A108C036F}" type="slidenum">
              <a:rPr lang="en-US" smtClean="0"/>
              <a:t>‹#›</a:t>
            </a:fld>
            <a:endParaRPr lang="en-US"/>
          </a:p>
        </p:txBody>
      </p:sp>
    </p:spTree>
    <p:extLst>
      <p:ext uri="{BB962C8B-B14F-4D97-AF65-F5344CB8AC3E}">
        <p14:creationId xmlns:p14="http://schemas.microsoft.com/office/powerpoint/2010/main" val="9536432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B773F865-C790-4032-917D-4047F16F30FA}" type="datetimeFigureOut">
              <a:rPr lang="en-IN" smtClean="0"/>
              <a:pPr/>
              <a:t>27-06-2023</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189E48E5-550E-4738-A398-83C41B4D564F}" type="slidenum">
              <a:rPr lang="en-IN" smtClean="0"/>
              <a:pPr/>
              <a:t>‹#›</a:t>
            </a:fld>
            <a:endParaRPr lang="en-IN"/>
          </a:p>
        </p:txBody>
      </p:sp>
    </p:spTree>
    <p:extLst>
      <p:ext uri="{BB962C8B-B14F-4D97-AF65-F5344CB8AC3E}">
        <p14:creationId xmlns:p14="http://schemas.microsoft.com/office/powerpoint/2010/main" val="28261208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89E48E5-550E-4738-A398-83C41B4D564F}" type="slidenum">
              <a:rPr lang="en-IN" smtClean="0"/>
              <a:pPr/>
              <a:t>2</a:t>
            </a:fld>
            <a:endParaRPr lang="en-IN"/>
          </a:p>
        </p:txBody>
      </p:sp>
    </p:spTree>
    <p:extLst>
      <p:ext uri="{BB962C8B-B14F-4D97-AF65-F5344CB8AC3E}">
        <p14:creationId xmlns:p14="http://schemas.microsoft.com/office/powerpoint/2010/main" val="3212973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89E48E5-550E-4738-A398-83C41B4D564F}" type="slidenum">
              <a:rPr lang="en-IN" smtClean="0"/>
              <a:pPr/>
              <a:t>11</a:t>
            </a:fld>
            <a:endParaRPr lang="en-IN"/>
          </a:p>
        </p:txBody>
      </p:sp>
    </p:spTree>
    <p:extLst>
      <p:ext uri="{BB962C8B-B14F-4D97-AF65-F5344CB8AC3E}">
        <p14:creationId xmlns:p14="http://schemas.microsoft.com/office/powerpoint/2010/main" val="2063861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89E48E5-550E-4738-A398-83C41B4D564F}" type="slidenum">
              <a:rPr lang="en-IN" smtClean="0"/>
              <a:pPr/>
              <a:t>3</a:t>
            </a:fld>
            <a:endParaRPr lang="en-IN"/>
          </a:p>
        </p:txBody>
      </p:sp>
    </p:spTree>
    <p:extLst>
      <p:ext uri="{BB962C8B-B14F-4D97-AF65-F5344CB8AC3E}">
        <p14:creationId xmlns:p14="http://schemas.microsoft.com/office/powerpoint/2010/main" val="2776508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89E48E5-550E-4738-A398-83C41B4D564F}" type="slidenum">
              <a:rPr lang="en-IN" smtClean="0"/>
              <a:pPr/>
              <a:t>4</a:t>
            </a:fld>
            <a:endParaRPr lang="en-IN"/>
          </a:p>
        </p:txBody>
      </p:sp>
    </p:spTree>
    <p:extLst>
      <p:ext uri="{BB962C8B-B14F-4D97-AF65-F5344CB8AC3E}">
        <p14:creationId xmlns:p14="http://schemas.microsoft.com/office/powerpoint/2010/main" val="203940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89E48E5-550E-4738-A398-83C41B4D564F}" type="slidenum">
              <a:rPr lang="en-IN" smtClean="0"/>
              <a:pPr/>
              <a:t>5</a:t>
            </a:fld>
            <a:endParaRPr lang="en-IN"/>
          </a:p>
        </p:txBody>
      </p:sp>
    </p:spTree>
    <p:extLst>
      <p:ext uri="{BB962C8B-B14F-4D97-AF65-F5344CB8AC3E}">
        <p14:creationId xmlns:p14="http://schemas.microsoft.com/office/powerpoint/2010/main" val="3297049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89E48E5-550E-4738-A398-83C41B4D564F}" type="slidenum">
              <a:rPr lang="en-IN" smtClean="0"/>
              <a:pPr/>
              <a:t>6</a:t>
            </a:fld>
            <a:endParaRPr lang="en-IN"/>
          </a:p>
        </p:txBody>
      </p:sp>
    </p:spTree>
    <p:extLst>
      <p:ext uri="{BB962C8B-B14F-4D97-AF65-F5344CB8AC3E}">
        <p14:creationId xmlns:p14="http://schemas.microsoft.com/office/powerpoint/2010/main" val="2339909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89E48E5-550E-4738-A398-83C41B4D564F}" type="slidenum">
              <a:rPr lang="en-IN" smtClean="0"/>
              <a:pPr/>
              <a:t>7</a:t>
            </a:fld>
            <a:endParaRPr lang="en-IN"/>
          </a:p>
        </p:txBody>
      </p:sp>
    </p:spTree>
    <p:extLst>
      <p:ext uri="{BB962C8B-B14F-4D97-AF65-F5344CB8AC3E}">
        <p14:creationId xmlns:p14="http://schemas.microsoft.com/office/powerpoint/2010/main" val="2794815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89E48E5-550E-4738-A398-83C41B4D564F}" type="slidenum">
              <a:rPr lang="en-IN" smtClean="0"/>
              <a:pPr/>
              <a:t>8</a:t>
            </a:fld>
            <a:endParaRPr lang="en-IN"/>
          </a:p>
        </p:txBody>
      </p:sp>
    </p:spTree>
    <p:extLst>
      <p:ext uri="{BB962C8B-B14F-4D97-AF65-F5344CB8AC3E}">
        <p14:creationId xmlns:p14="http://schemas.microsoft.com/office/powerpoint/2010/main" val="3427868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89E48E5-550E-4738-A398-83C41B4D564F}" type="slidenum">
              <a:rPr lang="en-IN" smtClean="0"/>
              <a:pPr/>
              <a:t>9</a:t>
            </a:fld>
            <a:endParaRPr lang="en-IN"/>
          </a:p>
        </p:txBody>
      </p:sp>
    </p:spTree>
    <p:extLst>
      <p:ext uri="{BB962C8B-B14F-4D97-AF65-F5344CB8AC3E}">
        <p14:creationId xmlns:p14="http://schemas.microsoft.com/office/powerpoint/2010/main" val="2344399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89E48E5-550E-4738-A398-83C41B4D564F}" type="slidenum">
              <a:rPr lang="en-IN" smtClean="0"/>
              <a:pPr/>
              <a:t>10</a:t>
            </a:fld>
            <a:endParaRPr lang="en-IN"/>
          </a:p>
        </p:txBody>
      </p:sp>
    </p:spTree>
    <p:extLst>
      <p:ext uri="{BB962C8B-B14F-4D97-AF65-F5344CB8AC3E}">
        <p14:creationId xmlns:p14="http://schemas.microsoft.com/office/powerpoint/2010/main" val="36141045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solidFill>
            <a:srgbClr val="F4F4F4"/>
          </a:solidFill>
        </p:spPr>
        <p:txBody>
          <a:bodyPr wrap="square" lIns="0" tIns="0" rIns="0" bIns="0" rtlCol="0"/>
          <a:lstStyle/>
          <a:p>
            <a:endParaRPr b="0" dirty="0"/>
          </a:p>
        </p:txBody>
      </p:sp>
      <p:sp>
        <p:nvSpPr>
          <p:cNvPr id="17" name="bk object 17"/>
          <p:cNvSpPr/>
          <p:nvPr/>
        </p:nvSpPr>
        <p:spPr>
          <a:xfrm>
            <a:off x="17864962" y="4643120"/>
            <a:ext cx="0" cy="3700779"/>
          </a:xfrm>
          <a:custGeom>
            <a:avLst/>
            <a:gdLst/>
            <a:ahLst/>
            <a:cxnLst/>
            <a:rect l="l" t="t" r="r" b="b"/>
            <a:pathLst>
              <a:path h="3700779">
                <a:moveTo>
                  <a:pt x="0" y="0"/>
                </a:moveTo>
                <a:lnTo>
                  <a:pt x="0" y="3700780"/>
                </a:lnTo>
              </a:path>
            </a:pathLst>
          </a:custGeom>
          <a:ln w="38100">
            <a:solidFill>
              <a:srgbClr val="1F1F1F"/>
            </a:solidFill>
          </a:ln>
        </p:spPr>
        <p:txBody>
          <a:bodyPr wrap="square" lIns="0" tIns="0" rIns="0" bIns="0" rtlCol="0"/>
          <a:lstStyle/>
          <a:p>
            <a:endParaRPr/>
          </a:p>
        </p:txBody>
      </p:sp>
      <p:sp>
        <p:nvSpPr>
          <p:cNvPr id="18" name="bk object 18"/>
          <p:cNvSpPr/>
          <p:nvPr/>
        </p:nvSpPr>
        <p:spPr>
          <a:xfrm>
            <a:off x="17617313" y="0"/>
            <a:ext cx="495300" cy="4643120"/>
          </a:xfrm>
          <a:custGeom>
            <a:avLst/>
            <a:gdLst/>
            <a:ahLst/>
            <a:cxnLst/>
            <a:rect l="l" t="t" r="r" b="b"/>
            <a:pathLst>
              <a:path w="495300" h="4643120">
                <a:moveTo>
                  <a:pt x="0" y="0"/>
                </a:moveTo>
                <a:lnTo>
                  <a:pt x="495298" y="0"/>
                </a:lnTo>
                <a:lnTo>
                  <a:pt x="495298" y="4643120"/>
                </a:lnTo>
                <a:lnTo>
                  <a:pt x="0" y="4643120"/>
                </a:lnTo>
                <a:lnTo>
                  <a:pt x="0" y="0"/>
                </a:lnTo>
                <a:close/>
              </a:path>
            </a:pathLst>
          </a:custGeom>
          <a:solidFill>
            <a:srgbClr val="FF4343"/>
          </a:solidFill>
        </p:spPr>
        <p:txBody>
          <a:bodyPr wrap="square" lIns="0" tIns="0" rIns="0" bIns="0" rtlCol="0"/>
          <a:lstStyle/>
          <a:p>
            <a:endParaRPr/>
          </a:p>
        </p:txBody>
      </p:sp>
      <p:sp>
        <p:nvSpPr>
          <p:cNvPr id="19" name="bk object 19"/>
          <p:cNvSpPr/>
          <p:nvPr/>
        </p:nvSpPr>
        <p:spPr>
          <a:xfrm>
            <a:off x="1028700" y="0"/>
            <a:ext cx="8115300" cy="6791325"/>
          </a:xfrm>
          <a:prstGeom prst="rect">
            <a:avLst/>
          </a:prstGeom>
          <a:blipFill>
            <a:blip r:embed="rId2" cstate="print"/>
            <a:stretch>
              <a:fillRect/>
            </a:stretch>
          </a:blipFill>
        </p:spPr>
        <p:txBody>
          <a:bodyPr wrap="square" lIns="0" tIns="0" rIns="0" bIns="0" rtlCol="0"/>
          <a:lstStyle/>
          <a:p>
            <a:endParaRPr/>
          </a:p>
        </p:txBody>
      </p:sp>
      <p:sp>
        <p:nvSpPr>
          <p:cNvPr id="20" name="bk object 20"/>
          <p:cNvSpPr/>
          <p:nvPr/>
        </p:nvSpPr>
        <p:spPr>
          <a:xfrm>
            <a:off x="1028700" y="6886575"/>
            <a:ext cx="2676525" cy="3400424"/>
          </a:xfrm>
          <a:prstGeom prst="rect">
            <a:avLst/>
          </a:prstGeom>
          <a:blipFill>
            <a:blip r:embed="rId3" cstate="print"/>
            <a:stretch>
              <a:fillRect/>
            </a:stretch>
          </a:blipFill>
        </p:spPr>
        <p:txBody>
          <a:bodyPr wrap="square" lIns="0" tIns="0" rIns="0" bIns="0" rtlCol="0"/>
          <a:lstStyle/>
          <a:p>
            <a:pPr algn="l"/>
            <a:endParaRPr dirty="0"/>
          </a:p>
        </p:txBody>
      </p:sp>
      <p:sp>
        <p:nvSpPr>
          <p:cNvPr id="21" name="bk object 21"/>
          <p:cNvSpPr/>
          <p:nvPr/>
        </p:nvSpPr>
        <p:spPr>
          <a:xfrm>
            <a:off x="3800475" y="6886575"/>
            <a:ext cx="5343525" cy="3400424"/>
          </a:xfrm>
          <a:prstGeom prst="rect">
            <a:avLst/>
          </a:prstGeom>
          <a:blipFill>
            <a:blip r:embed="rId4" cstate="print"/>
            <a:stretch>
              <a:fillRect/>
            </a:stretch>
          </a:blipFill>
        </p:spPr>
        <p:txBody>
          <a:bodyPr wrap="square" lIns="0" tIns="0" rIns="0" bIns="0" rtlCol="0"/>
          <a:lstStyle/>
          <a:p>
            <a:endParaRPr/>
          </a:p>
        </p:txBody>
      </p:sp>
      <p:sp>
        <p:nvSpPr>
          <p:cNvPr id="22" name="bk object 22"/>
          <p:cNvSpPr/>
          <p:nvPr/>
        </p:nvSpPr>
        <p:spPr>
          <a:xfrm>
            <a:off x="0" y="5057457"/>
            <a:ext cx="1915160" cy="2486025"/>
          </a:xfrm>
          <a:custGeom>
            <a:avLst/>
            <a:gdLst/>
            <a:ahLst/>
            <a:cxnLst/>
            <a:rect l="l" t="t" r="r" b="b"/>
            <a:pathLst>
              <a:path w="1915160" h="2486025">
                <a:moveTo>
                  <a:pt x="0" y="1046033"/>
                </a:moveTo>
                <a:lnTo>
                  <a:pt x="0" y="655175"/>
                </a:lnTo>
                <a:lnTo>
                  <a:pt x="655175" y="0"/>
                </a:lnTo>
                <a:lnTo>
                  <a:pt x="1046033" y="0"/>
                </a:lnTo>
                <a:lnTo>
                  <a:pt x="0" y="1046033"/>
                </a:lnTo>
                <a:close/>
              </a:path>
              <a:path w="1915160" h="2486025">
                <a:moveTo>
                  <a:pt x="0" y="2110190"/>
                </a:moveTo>
                <a:lnTo>
                  <a:pt x="0" y="1719332"/>
                </a:lnTo>
                <a:lnTo>
                  <a:pt x="1708973" y="10358"/>
                </a:lnTo>
                <a:lnTo>
                  <a:pt x="1754764" y="27088"/>
                </a:lnTo>
                <a:lnTo>
                  <a:pt x="1796316" y="51203"/>
                </a:lnTo>
                <a:lnTo>
                  <a:pt x="1832843" y="81917"/>
                </a:lnTo>
                <a:lnTo>
                  <a:pt x="1863557" y="118444"/>
                </a:lnTo>
                <a:lnTo>
                  <a:pt x="1887672" y="159996"/>
                </a:lnTo>
                <a:lnTo>
                  <a:pt x="1904402" y="205787"/>
                </a:lnTo>
                <a:lnTo>
                  <a:pt x="0" y="2110190"/>
                </a:lnTo>
                <a:close/>
              </a:path>
              <a:path w="1915160" h="2486025">
                <a:moveTo>
                  <a:pt x="688322" y="2486024"/>
                </a:moveTo>
                <a:lnTo>
                  <a:pt x="297463" y="2486024"/>
                </a:lnTo>
                <a:lnTo>
                  <a:pt x="1914761" y="868727"/>
                </a:lnTo>
                <a:lnTo>
                  <a:pt x="1914761" y="1259585"/>
                </a:lnTo>
                <a:lnTo>
                  <a:pt x="688322" y="2486024"/>
                </a:lnTo>
                <a:close/>
              </a:path>
              <a:path w="1915160" h="2486025">
                <a:moveTo>
                  <a:pt x="1638536" y="2486024"/>
                </a:moveTo>
                <a:lnTo>
                  <a:pt x="1361620" y="2486024"/>
                </a:lnTo>
                <a:lnTo>
                  <a:pt x="1914761" y="1932884"/>
                </a:lnTo>
                <a:lnTo>
                  <a:pt x="1914761" y="2209799"/>
                </a:lnTo>
                <a:lnTo>
                  <a:pt x="1909118" y="2265293"/>
                </a:lnTo>
                <a:lnTo>
                  <a:pt x="1892922" y="2317096"/>
                </a:lnTo>
                <a:lnTo>
                  <a:pt x="1867274" y="2364108"/>
                </a:lnTo>
                <a:lnTo>
                  <a:pt x="1833274" y="2405229"/>
                </a:lnTo>
                <a:lnTo>
                  <a:pt x="1792553" y="2438829"/>
                </a:lnTo>
                <a:lnTo>
                  <a:pt x="1745746" y="2464272"/>
                </a:lnTo>
                <a:lnTo>
                  <a:pt x="1694018" y="2480392"/>
                </a:lnTo>
                <a:lnTo>
                  <a:pt x="1638536" y="2486024"/>
                </a:lnTo>
                <a:close/>
              </a:path>
            </a:pathLst>
          </a:custGeom>
          <a:solidFill>
            <a:srgbClr val="FF4343"/>
          </a:solidFill>
        </p:spPr>
        <p:txBody>
          <a:bodyPr wrap="square" lIns="0" tIns="0" rIns="0" bIns="0" rtlCol="0"/>
          <a:lstStyle/>
          <a:p>
            <a:endParaRPr/>
          </a:p>
        </p:txBody>
      </p:sp>
      <p:sp>
        <p:nvSpPr>
          <p:cNvPr id="2" name="Holder 2"/>
          <p:cNvSpPr>
            <a:spLocks noGrp="1"/>
          </p:cNvSpPr>
          <p:nvPr>
            <p:ph type="ctrTitle"/>
          </p:nvPr>
        </p:nvSpPr>
        <p:spPr>
          <a:xfrm>
            <a:off x="2240280" y="3645782"/>
            <a:ext cx="13807439" cy="1051560"/>
          </a:xfrm>
          <a:prstGeom prst="rect">
            <a:avLst/>
          </a:prstGeom>
        </p:spPr>
        <p:txBody>
          <a:bodyPr wrap="square" lIns="0" tIns="0" rIns="0" bIns="0">
            <a:spAutoFit/>
          </a:bodyPr>
          <a:lstStyle>
            <a:lvl1pPr>
              <a:defRPr sz="3350" b="0" i="0">
                <a:solidFill>
                  <a:srgbClr val="1F1F1F"/>
                </a:solidFill>
                <a:latin typeface="Arial"/>
                <a:cs typeface="Aria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369332"/>
          </a:xfrm>
        </p:spPr>
        <p:txBody>
          <a:bodyPr lIns="0" tIns="0" rIns="0" bIns="0"/>
          <a:lstStyle>
            <a:lvl1pPr algn="ctr">
              <a:defRPr sz="2400">
                <a:solidFill>
                  <a:schemeClr val="tx1"/>
                </a:solidFill>
              </a:defRPr>
            </a:lvl1pPr>
          </a:lstStyle>
          <a:p>
            <a:r>
              <a:rPr lang="en-US"/>
              <a:t>19CS403 Interprocess communication / IT /SNSCE </a:t>
            </a:r>
            <a:endParaRPr lang="en-IN" dirty="0"/>
          </a:p>
        </p:txBody>
      </p:sp>
      <p:sp>
        <p:nvSpPr>
          <p:cNvPr id="5" name="Holder 5"/>
          <p:cNvSpPr>
            <a:spLocks noGrp="1"/>
          </p:cNvSpPr>
          <p:nvPr>
            <p:ph type="dt" sz="half" idx="6"/>
          </p:nvPr>
        </p:nvSpPr>
        <p:spPr>
          <a:xfrm>
            <a:off x="914400" y="9566910"/>
            <a:ext cx="4206240" cy="369332"/>
          </a:xfrm>
        </p:spPr>
        <p:txBody>
          <a:bodyPr lIns="0" tIns="0" rIns="0" bIns="0"/>
          <a:lstStyle>
            <a:lvl1pPr algn="l">
              <a:defRPr sz="2400" b="1">
                <a:solidFill>
                  <a:schemeClr val="tx1"/>
                </a:solidFill>
              </a:defRPr>
            </a:lvl1pPr>
          </a:lstStyle>
          <a:p>
            <a:fld id="{6C42ED08-F5C5-496C-8F6B-5165B5CAEF88}" type="datetime1">
              <a:rPr lang="en-AU" smtClean="0"/>
              <a:t>27/06/2023</a:t>
            </a:fld>
            <a:endParaRPr lang="en-US" dirty="0"/>
          </a:p>
        </p:txBody>
      </p:sp>
      <p:sp>
        <p:nvSpPr>
          <p:cNvPr id="6" name="Holder 6"/>
          <p:cNvSpPr>
            <a:spLocks noGrp="1"/>
          </p:cNvSpPr>
          <p:nvPr>
            <p:ph type="sldNum" sz="quarter" idx="7"/>
          </p:nvPr>
        </p:nvSpPr>
        <p:spPr>
          <a:xfrm>
            <a:off x="13167361" y="9566910"/>
            <a:ext cx="4206240" cy="369332"/>
          </a:xfrm>
        </p:spPr>
        <p:txBody>
          <a:bodyPr lIns="0" tIns="0" rIns="0" bIns="0"/>
          <a:lstStyle>
            <a:lvl1pPr algn="r">
              <a:defRPr sz="2400" b="1">
                <a:solidFill>
                  <a:schemeClr val="tx1"/>
                </a:solidFill>
              </a:defRPr>
            </a:lvl1pPr>
          </a:lstStyle>
          <a:p>
            <a:fld id="{B6F15528-21DE-4FAA-801E-634DDDAF4B2B}" type="slidenum">
              <a:rPr lang="en-IN" smtClean="0"/>
              <a:pPr/>
              <a:t>‹#›</a:t>
            </a:fld>
            <a:r>
              <a:rPr lang="en-IN" dirty="0"/>
              <a:t>/24</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900" b="0" i="0">
                <a:solidFill>
                  <a:srgbClr val="1F1F1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369332"/>
          </a:xfrm>
        </p:spPr>
        <p:txBody>
          <a:bodyPr lIns="0" tIns="0" rIns="0" bIns="0"/>
          <a:lstStyle>
            <a:lvl1pPr algn="ctr">
              <a:defRPr sz="2400" b="1">
                <a:solidFill>
                  <a:schemeClr val="tx1"/>
                </a:solidFill>
                <a:latin typeface="Cambria" pitchFamily="18" charset="0"/>
              </a:defRPr>
            </a:lvl1pPr>
          </a:lstStyle>
          <a:p>
            <a:r>
              <a:rPr lang="en-US"/>
              <a:t>19CS403 Interprocess communication / IT /SNSCE </a:t>
            </a:r>
            <a:endParaRPr lang="en-IN" dirty="0"/>
          </a:p>
        </p:txBody>
      </p:sp>
      <p:sp>
        <p:nvSpPr>
          <p:cNvPr id="5" name="Holder 5"/>
          <p:cNvSpPr>
            <a:spLocks noGrp="1"/>
          </p:cNvSpPr>
          <p:nvPr>
            <p:ph type="dt" sz="half" idx="6"/>
          </p:nvPr>
        </p:nvSpPr>
        <p:spPr>
          <a:xfrm>
            <a:off x="914400" y="9566910"/>
            <a:ext cx="4206240" cy="369332"/>
          </a:xfrm>
        </p:spPr>
        <p:txBody>
          <a:bodyPr lIns="0" tIns="0" rIns="0" bIns="0"/>
          <a:lstStyle>
            <a:lvl1pPr algn="l">
              <a:defRPr sz="2400" b="1">
                <a:solidFill>
                  <a:schemeClr val="tx1"/>
                </a:solidFill>
                <a:latin typeface="Cambria" pitchFamily="18" charset="0"/>
              </a:defRPr>
            </a:lvl1pPr>
          </a:lstStyle>
          <a:p>
            <a:fld id="{F15006C4-D5BB-48AB-ABE1-86101550D887}" type="datetime1">
              <a:rPr lang="en-AU" smtClean="0"/>
              <a:t>27/06/2023</a:t>
            </a:fld>
            <a:endParaRPr lang="en-US" dirty="0"/>
          </a:p>
        </p:txBody>
      </p:sp>
      <p:sp>
        <p:nvSpPr>
          <p:cNvPr id="6" name="Holder 6"/>
          <p:cNvSpPr>
            <a:spLocks noGrp="1"/>
          </p:cNvSpPr>
          <p:nvPr>
            <p:ph type="sldNum" sz="quarter" idx="7"/>
          </p:nvPr>
        </p:nvSpPr>
        <p:spPr>
          <a:xfrm>
            <a:off x="13167361" y="9566910"/>
            <a:ext cx="4206240" cy="369332"/>
          </a:xfrm>
        </p:spPr>
        <p:txBody>
          <a:bodyPr lIns="0" tIns="0" rIns="0" bIns="0"/>
          <a:lstStyle>
            <a:lvl1pPr algn="r">
              <a:defRPr sz="2400" b="1">
                <a:solidFill>
                  <a:schemeClr val="tx1"/>
                </a:solidFill>
                <a:latin typeface="Cambria" pitchFamily="18" charset="0"/>
              </a:defRPr>
            </a:lvl1pPr>
          </a:lstStyle>
          <a:p>
            <a:fld id="{B6F15528-21DE-4FAA-801E-634DDDAF4B2B}" type="slidenum">
              <a:rPr lang="en-IN" smtClean="0"/>
              <a:pPr/>
              <a:t>‹#›</a:t>
            </a:fld>
            <a:r>
              <a:rPr lang="en-IN" dirty="0"/>
              <a:t>/24</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900" b="0" i="0">
                <a:solidFill>
                  <a:srgbClr val="1F1F1F"/>
                </a:solidFill>
                <a:latin typeface="Arial"/>
                <a:cs typeface="Arial"/>
              </a:defRPr>
            </a:lvl1pPr>
          </a:lstStyle>
          <a:p>
            <a:endParaRPr/>
          </a:p>
        </p:txBody>
      </p:sp>
      <p:sp>
        <p:nvSpPr>
          <p:cNvPr id="3" name="Holder 3"/>
          <p:cNvSpPr>
            <a:spLocks noGrp="1"/>
          </p:cNvSpPr>
          <p:nvPr>
            <p:ph sz="half" idx="2"/>
          </p:nvPr>
        </p:nvSpPr>
        <p:spPr>
          <a:xfrm>
            <a:off x="2549931" y="3840822"/>
            <a:ext cx="5527675" cy="5278755"/>
          </a:xfrm>
          <a:prstGeom prst="rect">
            <a:avLst/>
          </a:prstGeom>
        </p:spPr>
        <p:txBody>
          <a:bodyPr wrap="square" lIns="0" tIns="0" rIns="0" bIns="0">
            <a:spAutoFit/>
          </a:bodyPr>
          <a:lstStyle>
            <a:lvl1pPr>
              <a:defRPr sz="2850" b="0" i="0">
                <a:solidFill>
                  <a:srgbClr val="1F1F1F"/>
                </a:solidFill>
                <a:latin typeface="Arial"/>
                <a:cs typeface="Arial"/>
              </a:defRPr>
            </a:lvl1pPr>
          </a:lstStyle>
          <a:p>
            <a:endParaRPr/>
          </a:p>
        </p:txBody>
      </p:sp>
      <p:sp>
        <p:nvSpPr>
          <p:cNvPr id="4" name="Holder 4"/>
          <p:cNvSpPr>
            <a:spLocks noGrp="1"/>
          </p:cNvSpPr>
          <p:nvPr>
            <p:ph sz="half" idx="3"/>
          </p:nvPr>
        </p:nvSpPr>
        <p:spPr>
          <a:xfrm>
            <a:off x="9636531" y="3840822"/>
            <a:ext cx="5527675" cy="5278755"/>
          </a:xfrm>
          <a:prstGeom prst="rect">
            <a:avLst/>
          </a:prstGeom>
        </p:spPr>
        <p:txBody>
          <a:bodyPr wrap="square" lIns="0" tIns="0" rIns="0" bIns="0">
            <a:spAutoFit/>
          </a:bodyPr>
          <a:lstStyle>
            <a:lvl1pPr>
              <a:defRPr sz="2850" b="0" i="0">
                <a:solidFill>
                  <a:srgbClr val="1F1F1F"/>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a:t>19CS403 Interprocess communication / IT /SNSCE </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2D394E77-7DC9-45BF-95AC-F08255081BD5}" type="datetime1">
              <a:rPr lang="en-AU" smtClean="0"/>
              <a:t>27/06/2023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7"/>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solidFill>
            <a:srgbClr val="F4F4F4"/>
          </a:solidFill>
        </p:spPr>
        <p:txBody>
          <a:bodyPr wrap="square" lIns="0" tIns="0" rIns="0" bIns="0" rtlCol="0"/>
          <a:lstStyle/>
          <a:p>
            <a:endParaRPr>
              <a:solidFill>
                <a:srgbClr val="0505EB"/>
              </a:solidFill>
            </a:endParaRPr>
          </a:p>
        </p:txBody>
      </p:sp>
      <p:sp>
        <p:nvSpPr>
          <p:cNvPr id="2" name="Holder 2"/>
          <p:cNvSpPr>
            <a:spLocks noGrp="1"/>
          </p:cNvSpPr>
          <p:nvPr>
            <p:ph type="title"/>
          </p:nvPr>
        </p:nvSpPr>
        <p:spPr>
          <a:xfrm>
            <a:off x="1757172" y="1668093"/>
            <a:ext cx="2907029" cy="1228725"/>
          </a:xfrm>
          <a:prstGeom prst="rect">
            <a:avLst/>
          </a:prstGeom>
        </p:spPr>
        <p:txBody>
          <a:bodyPr wrap="square" lIns="0" tIns="0" rIns="0" bIns="0">
            <a:spAutoFit/>
          </a:bodyPr>
          <a:lstStyle>
            <a:lvl1pPr>
              <a:defRPr sz="7900" b="0" i="0">
                <a:solidFill>
                  <a:srgbClr val="1F1F1F"/>
                </a:solidFill>
                <a:latin typeface="Arial"/>
                <a:cs typeface="Arial"/>
              </a:defRPr>
            </a:lvl1pPr>
          </a:lstStyle>
          <a:p>
            <a:endParaRPr/>
          </a:p>
        </p:txBody>
      </p:sp>
      <p:sp>
        <p:nvSpPr>
          <p:cNvPr id="3" name="Holder 3"/>
          <p:cNvSpPr>
            <a:spLocks noGrp="1"/>
          </p:cNvSpPr>
          <p:nvPr>
            <p:ph type="body" idx="1"/>
          </p:nvPr>
        </p:nvSpPr>
        <p:spPr>
          <a:xfrm>
            <a:off x="1416050" y="2849326"/>
            <a:ext cx="15455900" cy="258635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369332"/>
          </a:xfrm>
          <a:prstGeom prst="rect">
            <a:avLst/>
          </a:prstGeom>
        </p:spPr>
        <p:txBody>
          <a:bodyPr wrap="square" lIns="0" tIns="0" rIns="0" bIns="0">
            <a:spAutoFit/>
          </a:bodyPr>
          <a:lstStyle>
            <a:lvl1pPr algn="ctr">
              <a:defRPr sz="2400" b="1">
                <a:solidFill>
                  <a:srgbClr val="0505EB"/>
                </a:solidFill>
                <a:latin typeface="Cambria" pitchFamily="18" charset="0"/>
              </a:defRPr>
            </a:lvl1pPr>
          </a:lstStyle>
          <a:p>
            <a:r>
              <a:rPr lang="en-US"/>
              <a:t>19CS403 Interprocess communication / IT /SNSCE </a:t>
            </a:r>
            <a:endParaRPr lang="en-IN" dirty="0"/>
          </a:p>
        </p:txBody>
      </p:sp>
      <p:sp>
        <p:nvSpPr>
          <p:cNvPr id="5" name="Holder 5"/>
          <p:cNvSpPr>
            <a:spLocks noGrp="1"/>
          </p:cNvSpPr>
          <p:nvPr>
            <p:ph type="dt" sz="half" idx="6"/>
          </p:nvPr>
        </p:nvSpPr>
        <p:spPr>
          <a:xfrm>
            <a:off x="914400" y="9566910"/>
            <a:ext cx="4206240" cy="369332"/>
          </a:xfrm>
          <a:prstGeom prst="rect">
            <a:avLst/>
          </a:prstGeom>
        </p:spPr>
        <p:txBody>
          <a:bodyPr wrap="square" lIns="0" tIns="0" rIns="0" bIns="0">
            <a:spAutoFit/>
          </a:bodyPr>
          <a:lstStyle>
            <a:lvl1pPr algn="l">
              <a:defRPr sz="2400" b="1">
                <a:solidFill>
                  <a:srgbClr val="0505EB"/>
                </a:solidFill>
                <a:latin typeface="Cambria" pitchFamily="18" charset="0"/>
              </a:defRPr>
            </a:lvl1pPr>
          </a:lstStyle>
          <a:p>
            <a:fld id="{80BDD6B8-9FE7-4E4C-80F6-AB388AB87AAE}" type="datetime1">
              <a:rPr lang="en-AU" smtClean="0"/>
              <a:t>27/06/2023</a:t>
            </a:fld>
            <a:endParaRPr lang="en-US" dirty="0"/>
          </a:p>
        </p:txBody>
      </p:sp>
      <p:sp>
        <p:nvSpPr>
          <p:cNvPr id="6" name="Holder 6"/>
          <p:cNvSpPr>
            <a:spLocks noGrp="1"/>
          </p:cNvSpPr>
          <p:nvPr>
            <p:ph type="sldNum" sz="quarter" idx="7"/>
          </p:nvPr>
        </p:nvSpPr>
        <p:spPr>
          <a:xfrm>
            <a:off x="13167361" y="9566910"/>
            <a:ext cx="4206240" cy="369332"/>
          </a:xfrm>
          <a:prstGeom prst="rect">
            <a:avLst/>
          </a:prstGeom>
        </p:spPr>
        <p:txBody>
          <a:bodyPr wrap="square" lIns="0" tIns="0" rIns="0" bIns="0">
            <a:spAutoFit/>
          </a:bodyPr>
          <a:lstStyle>
            <a:lvl1pPr algn="r">
              <a:defRPr sz="2400" b="1">
                <a:solidFill>
                  <a:srgbClr val="0505EB"/>
                </a:solidFill>
              </a:defRPr>
            </a:lvl1pPr>
          </a:lstStyle>
          <a:p>
            <a:fld id="{B6F15528-21DE-4FAA-801E-634DDDAF4B2B}" type="slidenum">
              <a:rPr lang="en-IN" smtClean="0"/>
              <a:pPr/>
              <a:t>‹#›</a:t>
            </a:fld>
            <a:r>
              <a:rPr lang="en-IN" dirty="0"/>
              <a:t>/24</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endParaRPr lang="en-IN" dirty="0"/>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2" name="TextBox 1">
            <a:extLst>
              <a:ext uri="{FF2B5EF4-FFF2-40B4-BE49-F238E27FC236}">
                <a16:creationId xmlns:a16="http://schemas.microsoft.com/office/drawing/2014/main" id="{34285303-4E89-43B7-8C35-FDEE44D28C21}"/>
              </a:ext>
            </a:extLst>
          </p:cNvPr>
          <p:cNvSpPr txBox="1"/>
          <p:nvPr/>
        </p:nvSpPr>
        <p:spPr>
          <a:xfrm>
            <a:off x="3352800" y="3467100"/>
            <a:ext cx="12191997" cy="3139321"/>
          </a:xfrm>
          <a:prstGeom prst="rect">
            <a:avLst/>
          </a:prstGeom>
          <a:noFill/>
        </p:spPr>
        <p:txBody>
          <a:bodyPr wrap="square" rtlCol="0">
            <a:spAutoFit/>
          </a:bodyPr>
          <a:lstStyle/>
          <a:p>
            <a:pPr algn="ctr"/>
            <a:r>
              <a:rPr lang="en-US" sz="6600" dirty="0">
                <a:latin typeface="48"/>
              </a:rPr>
              <a:t>UNIT 5 </a:t>
            </a:r>
          </a:p>
          <a:p>
            <a:pPr algn="ctr"/>
            <a:r>
              <a:rPr lang="en-US" sz="6600" dirty="0">
                <a:latin typeface="48"/>
              </a:rPr>
              <a:t>FILE SYSTEM </a:t>
            </a:r>
          </a:p>
          <a:p>
            <a:pPr algn="ctr"/>
            <a:r>
              <a:rPr lang="en-US" sz="6600" dirty="0">
                <a:latin typeface="48"/>
              </a:rPr>
              <a:t>FREE SPACE MANAGEMENT</a:t>
            </a:r>
            <a:endParaRPr lang="en-SG" sz="6600" dirty="0">
              <a:latin typeface="48"/>
            </a:endParaRPr>
          </a:p>
        </p:txBody>
      </p:sp>
    </p:spTree>
    <p:extLst>
      <p:ext uri="{BB962C8B-B14F-4D97-AF65-F5344CB8AC3E}">
        <p14:creationId xmlns:p14="http://schemas.microsoft.com/office/powerpoint/2010/main" val="979353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pic>
        <p:nvPicPr>
          <p:cNvPr id="6" name="Picture 5"/>
          <p:cNvPicPr>
            <a:picLocks noChangeAspect="1"/>
          </p:cNvPicPr>
          <p:nvPr/>
        </p:nvPicPr>
        <p:blipFill>
          <a:blip r:embed="rId3"/>
          <a:stretch>
            <a:fillRect/>
          </a:stretch>
        </p:blipFill>
        <p:spPr>
          <a:xfrm>
            <a:off x="7251700" y="4064000"/>
            <a:ext cx="3771900" cy="2159000"/>
          </a:xfrm>
          <a:prstGeom prst="rect">
            <a:avLst/>
          </a:prstGeom>
        </p:spPr>
      </p:pic>
      <p:sp>
        <p:nvSpPr>
          <p:cNvPr id="11" name="TextBox 10">
            <a:extLst>
              <a:ext uri="{FF2B5EF4-FFF2-40B4-BE49-F238E27FC236}">
                <a16:creationId xmlns:a16="http://schemas.microsoft.com/office/drawing/2014/main" id="{F430EE30-A5FF-41D7-90D1-2A91874A0DB0}"/>
              </a:ext>
            </a:extLst>
          </p:cNvPr>
          <p:cNvSpPr txBox="1"/>
          <p:nvPr/>
        </p:nvSpPr>
        <p:spPr>
          <a:xfrm>
            <a:off x="1207244" y="1257300"/>
            <a:ext cx="16471153" cy="8279190"/>
          </a:xfrm>
          <a:prstGeom prst="rect">
            <a:avLst/>
          </a:prstGeom>
          <a:noFill/>
        </p:spPr>
        <p:txBody>
          <a:bodyPr wrap="square">
            <a:spAutoFit/>
          </a:bodyPr>
          <a:lstStyle/>
          <a:p>
            <a:pPr algn="just"/>
            <a:r>
              <a:rPr lang="en-US" sz="2800" b="1" i="0" u="none" strike="noStrike" baseline="0" dirty="0">
                <a:latin typeface="Times New Roman" panose="02020603050405020304" pitchFamily="18" charset="0"/>
                <a:cs typeface="Times New Roman" panose="02020603050405020304" pitchFamily="18" charset="0"/>
              </a:rPr>
              <a:t>Counting</a:t>
            </a:r>
            <a:endParaRPr lang="en-US" sz="2800" i="0" u="none" strike="noStrike" baseline="0" dirty="0">
              <a:latin typeface="Times New Roman" panose="02020603050405020304" pitchFamily="18" charset="0"/>
              <a:cs typeface="Times New Roman" panose="02020603050405020304" pitchFamily="18" charset="0"/>
            </a:endParaRPr>
          </a:p>
          <a:p>
            <a:pPr algn="just"/>
            <a:r>
              <a:rPr lang="en-US" sz="2800" i="0" u="none" strike="noStrike" baseline="0" dirty="0">
                <a:latin typeface="Times New Roman" panose="02020603050405020304" pitchFamily="18" charset="0"/>
                <a:cs typeface="Times New Roman" panose="02020603050405020304" pitchFamily="18" charset="0"/>
              </a:rPr>
              <a:t>In Counting, rather than keeping a list of n free disk addresses, we can keep the address of the first free block and the number (n) of free contiguous blocks that follow the first block. </a:t>
            </a:r>
          </a:p>
          <a:p>
            <a:pPr algn="just"/>
            <a:endParaRPr lang="en-US" sz="2800" dirty="0">
              <a:latin typeface="Times New Roman" panose="02020603050405020304" pitchFamily="18" charset="0"/>
              <a:cs typeface="Times New Roman" panose="02020603050405020304" pitchFamily="18" charset="0"/>
            </a:endParaRPr>
          </a:p>
          <a:p>
            <a:pPr algn="just"/>
            <a:r>
              <a:rPr lang="en-US" sz="2800" i="0" u="none" strike="noStrike" baseline="0" dirty="0">
                <a:latin typeface="Times New Roman" panose="02020603050405020304" pitchFamily="18" charset="0"/>
                <a:cs typeface="Times New Roman" panose="02020603050405020304" pitchFamily="18" charset="0"/>
              </a:rPr>
              <a:t>Each entry in the free-space list then consists of a disk address and a count.</a:t>
            </a:r>
          </a:p>
          <a:p>
            <a:pPr algn="just"/>
            <a:endParaRPr lang="en-US" sz="2800" dirty="0">
              <a:latin typeface="Times New Roman" panose="02020603050405020304" pitchFamily="18" charset="0"/>
              <a:cs typeface="Times New Roman" panose="02020603050405020304" pitchFamily="18" charset="0"/>
            </a:endParaRPr>
          </a:p>
          <a:p>
            <a:pPr algn="just"/>
            <a:r>
              <a:rPr lang="en-US" sz="2800" i="0" u="none" strike="noStrike" baseline="0" dirty="0">
                <a:latin typeface="Times New Roman" panose="02020603050405020304" pitchFamily="18" charset="0"/>
                <a:cs typeface="Times New Roman" panose="02020603050405020304" pitchFamily="18" charset="0"/>
              </a:rPr>
              <a:t>Thus each free block in the disk will contain two things-</a:t>
            </a:r>
          </a:p>
          <a:p>
            <a:pPr marL="457200" indent="-457200" algn="just">
              <a:buFont typeface="Arial" panose="020B0604020202020204" pitchFamily="34" charset="0"/>
              <a:buChar char="•"/>
            </a:pPr>
            <a:r>
              <a:rPr lang="en-US" sz="2800" i="0" u="none" strike="noStrike" baseline="0" dirty="0">
                <a:latin typeface="Times New Roman" panose="02020603050405020304" pitchFamily="18" charset="0"/>
                <a:cs typeface="Times New Roman" panose="02020603050405020304" pitchFamily="18" charset="0"/>
              </a:rPr>
              <a:t>A pointer to the next free block.</a:t>
            </a:r>
          </a:p>
          <a:p>
            <a:pPr marL="457200" indent="-457200" algn="just">
              <a:buFont typeface="Arial" panose="020B0604020202020204" pitchFamily="34" charset="0"/>
              <a:buChar char="•"/>
            </a:pPr>
            <a:r>
              <a:rPr lang="en-US" sz="2800" i="0" u="none" strike="noStrike" baseline="0" dirty="0">
                <a:latin typeface="Times New Roman" panose="02020603050405020304" pitchFamily="18" charset="0"/>
                <a:cs typeface="Times New Roman" panose="02020603050405020304" pitchFamily="18" charset="0"/>
              </a:rPr>
              <a:t>The number of free contiguous blocks following it.</a:t>
            </a: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solidFill>
                  <a:srgbClr val="000000"/>
                </a:solidFill>
                <a:effectLst/>
                <a:latin typeface="Times New Roman" panose="02020603050405020304" pitchFamily="18" charset="0"/>
                <a:cs typeface="Times New Roman" panose="02020603050405020304" pitchFamily="18" charset="0"/>
              </a:rPr>
              <a:t>For example, consider a disk having 16 blocks where block numbers 3, 4, 5, 6, 9, 10, 11, 12, 13, and 14 are free, and the rest of the blocks, i.e., block numbers 1, 2, 7, 8, 15 and 16 are allocated to some files.</a:t>
            </a: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solidFill>
                  <a:srgbClr val="000000"/>
                </a:solidFill>
                <a:effectLst/>
                <a:latin typeface="Times New Roman" panose="02020603050405020304" pitchFamily="18" charset="0"/>
                <a:cs typeface="Times New Roman" panose="02020603050405020304" pitchFamily="18" charset="0"/>
              </a:rPr>
              <a:t>If we apply the counting method, Block 3 will point to Block 4 and store the count 4 (since Block 3, 4, 5, and 6 are contiguous). </a:t>
            </a:r>
          </a:p>
          <a:p>
            <a:pPr marL="457200" indent="-457200">
              <a:buFont typeface="Arial" panose="020B0604020202020204" pitchFamily="34" charset="0"/>
              <a:buChar char="•"/>
            </a:pPr>
            <a:endParaRPr lang="en-US" sz="2800" dirty="0">
              <a:solidFill>
                <a:srgbClr val="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solidFill>
                  <a:srgbClr val="000000"/>
                </a:solidFill>
                <a:effectLst/>
                <a:latin typeface="Times New Roman" panose="02020603050405020304" pitchFamily="18" charset="0"/>
                <a:cs typeface="Times New Roman" panose="02020603050405020304" pitchFamily="18" charset="0"/>
              </a:rPr>
              <a:t>Similarly, Block 9 will point to Block 10 and keep the count of 6 (since Block 9, 10, 11, 12, 13, and 14 are contiguous)</a:t>
            </a:r>
            <a:endParaRPr lang="en-US" sz="2800" dirty="0">
              <a:latin typeface="Times New Roman" panose="02020603050405020304" pitchFamily="18" charset="0"/>
              <a:cs typeface="Times New Roman" panose="02020603050405020304" pitchFamily="18" charset="0"/>
            </a:endParaRPr>
          </a:p>
          <a:p>
            <a:pPr algn="just"/>
            <a:endParaRPr lang="en-US" sz="2800" i="0" u="none" strike="noStrike" baseline="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833E742-1C32-45B4-B9E5-C2FDE2B7571C}"/>
              </a:ext>
            </a:extLst>
          </p:cNvPr>
          <p:cNvSpPr txBox="1"/>
          <p:nvPr/>
        </p:nvSpPr>
        <p:spPr>
          <a:xfrm>
            <a:off x="3200400" y="350758"/>
            <a:ext cx="1050925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Free Space Management - Counting</a:t>
            </a:r>
            <a:endParaRPr lang="en-US" altLang="en-US" sz="4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9FA9B20-9062-445C-AB43-AA0270A60CA1}"/>
              </a:ext>
            </a:extLst>
          </p:cNvPr>
          <p:cNvPicPr>
            <a:picLocks noChangeAspect="1"/>
          </p:cNvPicPr>
          <p:nvPr/>
        </p:nvPicPr>
        <p:blipFill>
          <a:blip r:embed="rId4"/>
          <a:stretch>
            <a:fillRect/>
          </a:stretch>
        </p:blipFill>
        <p:spPr>
          <a:xfrm>
            <a:off x="13182600" y="3162300"/>
            <a:ext cx="3619500" cy="1447800"/>
          </a:xfrm>
          <a:prstGeom prst="rect">
            <a:avLst/>
          </a:prstGeom>
        </p:spPr>
      </p:pic>
    </p:spTree>
    <p:extLst>
      <p:ext uri="{BB962C8B-B14F-4D97-AF65-F5344CB8AC3E}">
        <p14:creationId xmlns:p14="http://schemas.microsoft.com/office/powerpoint/2010/main" val="3420339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pic>
        <p:nvPicPr>
          <p:cNvPr id="6" name="Picture 5"/>
          <p:cNvPicPr>
            <a:picLocks noChangeAspect="1"/>
          </p:cNvPicPr>
          <p:nvPr/>
        </p:nvPicPr>
        <p:blipFill>
          <a:blip r:embed="rId3"/>
          <a:stretch>
            <a:fillRect/>
          </a:stretch>
        </p:blipFill>
        <p:spPr>
          <a:xfrm>
            <a:off x="7251700" y="4064000"/>
            <a:ext cx="3771900" cy="2159000"/>
          </a:xfrm>
          <a:prstGeom prst="rect">
            <a:avLst/>
          </a:prstGeom>
        </p:spPr>
      </p:pic>
      <p:sp>
        <p:nvSpPr>
          <p:cNvPr id="11" name="TextBox 10">
            <a:extLst>
              <a:ext uri="{FF2B5EF4-FFF2-40B4-BE49-F238E27FC236}">
                <a16:creationId xmlns:a16="http://schemas.microsoft.com/office/drawing/2014/main" id="{F430EE30-A5FF-41D7-90D1-2A91874A0DB0}"/>
              </a:ext>
            </a:extLst>
          </p:cNvPr>
          <p:cNvSpPr txBox="1"/>
          <p:nvPr/>
        </p:nvSpPr>
        <p:spPr>
          <a:xfrm>
            <a:off x="1207244" y="1257300"/>
            <a:ext cx="16471153" cy="4832092"/>
          </a:xfrm>
          <a:prstGeom prst="rect">
            <a:avLst/>
          </a:prstGeom>
          <a:noFill/>
        </p:spPr>
        <p:txBody>
          <a:bodyPr wrap="square">
            <a:spAutoFit/>
          </a:bodyPr>
          <a:lstStyle/>
          <a:p>
            <a:r>
              <a:rPr lang="en-US" sz="2800" b="1" dirty="0">
                <a:effectLst/>
                <a:latin typeface="Times New Roman" panose="02020603050405020304" pitchFamily="18" charset="0"/>
                <a:cs typeface="Times New Roman" panose="02020603050405020304" pitchFamily="18" charset="0"/>
              </a:rPr>
              <a:t>Advantages</a:t>
            </a:r>
            <a:endParaRPr lang="en-US" sz="2800" b="1" dirty="0">
              <a:latin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cs typeface="Times New Roman" panose="02020603050405020304" pitchFamily="18" charset="0"/>
              </a:rPr>
              <a:t>The advantages of the counting method are-</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solidFill>
                  <a:srgbClr val="000000"/>
                </a:solidFill>
                <a:effectLst/>
                <a:latin typeface="Times New Roman" panose="02020603050405020304" pitchFamily="18" charset="0"/>
                <a:cs typeface="Times New Roman" panose="02020603050405020304" pitchFamily="18" charset="0"/>
              </a:rPr>
              <a:t>Fast allocation of a large number of consecutive free blocks.</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solidFill>
                  <a:srgbClr val="000000"/>
                </a:solidFill>
                <a:effectLst/>
                <a:latin typeface="Times New Roman" panose="02020603050405020304" pitchFamily="18" charset="0"/>
                <a:cs typeface="Times New Roman" panose="02020603050405020304" pitchFamily="18" charset="0"/>
              </a:rPr>
              <a:t>Random access to the free block is possible.</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solidFill>
                  <a:srgbClr val="000000"/>
                </a:solidFill>
                <a:effectLst/>
                <a:latin typeface="Times New Roman" panose="02020603050405020304" pitchFamily="18" charset="0"/>
                <a:cs typeface="Times New Roman" panose="02020603050405020304" pitchFamily="18" charset="0"/>
              </a:rPr>
              <a:t>The overall list is smaller in size.</a:t>
            </a:r>
            <a:endParaRPr lang="en-US" sz="2800" dirty="0">
              <a:latin typeface="Times New Roman" panose="02020603050405020304" pitchFamily="18" charset="0"/>
              <a:cs typeface="Times New Roman" panose="02020603050405020304" pitchFamily="18" charset="0"/>
            </a:endParaRPr>
          </a:p>
          <a:p>
            <a:endParaRPr lang="en-US" sz="2800" b="1" dirty="0">
              <a:solidFill>
                <a:srgbClr val="000000"/>
              </a:solidFill>
              <a:effectLst/>
              <a:latin typeface="Times New Roman" panose="02020603050405020304" pitchFamily="18" charset="0"/>
              <a:cs typeface="Times New Roman" panose="02020603050405020304" pitchFamily="18" charset="0"/>
            </a:endParaRPr>
          </a:p>
          <a:p>
            <a:r>
              <a:rPr lang="en-US" sz="2800" b="1" dirty="0">
                <a:solidFill>
                  <a:srgbClr val="000000"/>
                </a:solidFill>
                <a:effectLst/>
                <a:latin typeface="Times New Roman" panose="02020603050405020304" pitchFamily="18" charset="0"/>
                <a:cs typeface="Times New Roman" panose="02020603050405020304" pitchFamily="18" charset="0"/>
              </a:rPr>
              <a:t>Disadvantages</a:t>
            </a:r>
            <a:endParaRPr lang="en-US" sz="28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solidFill>
                  <a:srgbClr val="000000"/>
                </a:solidFill>
                <a:effectLst/>
                <a:latin typeface="Times New Roman" panose="02020603050405020304" pitchFamily="18" charset="0"/>
                <a:cs typeface="Times New Roman" panose="02020603050405020304" pitchFamily="18" charset="0"/>
              </a:rPr>
              <a:t>The disadvantages of the counting method are-</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solidFill>
                  <a:srgbClr val="000000"/>
                </a:solidFill>
                <a:effectLst/>
                <a:latin typeface="Times New Roman" panose="02020603050405020304" pitchFamily="18" charset="0"/>
                <a:cs typeface="Times New Roman" panose="02020603050405020304" pitchFamily="18" charset="0"/>
              </a:rPr>
              <a:t>Each free block requires more space for keeping the count in the disk.</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effectLst/>
                <a:latin typeface="Times New Roman" panose="02020603050405020304" pitchFamily="18" charset="0"/>
                <a:cs typeface="Times New Roman" panose="02020603050405020304" pitchFamily="18" charset="0"/>
              </a:rPr>
              <a:t>For efficient insertion, deletion, and traversal operations. We need to store the entries in B-tree.</a:t>
            </a:r>
            <a:r>
              <a:rPr lang="en-US" sz="2800" dirty="0">
                <a:latin typeface="Times New Roman" panose="02020603050405020304" pitchFamily="18" charset="0"/>
                <a:cs typeface="Times New Roman" panose="02020603050405020304" pitchFamily="18" charset="0"/>
              </a:rPr>
              <a:t> </a:t>
            </a:r>
          </a:p>
          <a:p>
            <a:pPr algn="just"/>
            <a:endParaRPr lang="en-US" sz="2800" i="0" u="none" strike="noStrike" baseline="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833E742-1C32-45B4-B9E5-C2FDE2B7571C}"/>
              </a:ext>
            </a:extLst>
          </p:cNvPr>
          <p:cNvSpPr txBox="1"/>
          <p:nvPr/>
        </p:nvSpPr>
        <p:spPr>
          <a:xfrm>
            <a:off x="3200400" y="350758"/>
            <a:ext cx="1050925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Free Space Management - Counting</a:t>
            </a:r>
            <a:endParaRPr lang="en-US" alt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8151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619096" y="9274532"/>
            <a:ext cx="2668905" cy="1046347"/>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pic>
        <p:nvPicPr>
          <p:cNvPr id="8" name="Picture 7"/>
          <p:cNvPicPr>
            <a:picLocks noChangeAspect="1"/>
          </p:cNvPicPr>
          <p:nvPr/>
        </p:nvPicPr>
        <p:blipFill>
          <a:blip r:embed="rId2"/>
          <a:stretch>
            <a:fillRect/>
          </a:stretch>
        </p:blipFill>
        <p:spPr>
          <a:xfrm>
            <a:off x="7251700" y="4064000"/>
            <a:ext cx="3771900" cy="2159000"/>
          </a:xfrm>
          <a:prstGeom prst="rect">
            <a:avLst/>
          </a:prstGeom>
        </p:spPr>
      </p:pic>
      <p:pic>
        <p:nvPicPr>
          <p:cNvPr id="9" name="Picture 8"/>
          <p:cNvPicPr>
            <a:picLocks noChangeAspect="1"/>
          </p:cNvPicPr>
          <p:nvPr/>
        </p:nvPicPr>
        <p:blipFill>
          <a:blip r:embed="rId2"/>
          <a:stretch>
            <a:fillRect/>
          </a:stretch>
        </p:blipFill>
        <p:spPr>
          <a:xfrm>
            <a:off x="7251700" y="4064000"/>
            <a:ext cx="3771900" cy="2159000"/>
          </a:xfrm>
          <a:prstGeom prst="rect">
            <a:avLst/>
          </a:prstGeom>
        </p:spPr>
      </p:pic>
      <p:sp>
        <p:nvSpPr>
          <p:cNvPr id="2" name="TextBox 1"/>
          <p:cNvSpPr txBox="1"/>
          <p:nvPr/>
        </p:nvSpPr>
        <p:spPr>
          <a:xfrm>
            <a:off x="2590800" y="4381500"/>
            <a:ext cx="12573000" cy="769441"/>
          </a:xfrm>
          <a:prstGeom prst="rect">
            <a:avLst/>
          </a:prstGeom>
          <a:noFill/>
        </p:spPr>
        <p:txBody>
          <a:bodyPr wrap="square" rtlCol="0">
            <a:spAutoFit/>
          </a:bodyPr>
          <a:lstStyle/>
          <a:p>
            <a:pPr algn="ctr"/>
            <a:r>
              <a:rPr lang="en-US" sz="4400" b="1" dirty="0">
                <a:latin typeface="Cambria"/>
                <a:cs typeface="Cambria"/>
              </a:rPr>
              <a:t>THANK YOU</a:t>
            </a:r>
          </a:p>
        </p:txBody>
      </p:sp>
    </p:spTree>
    <p:extLst>
      <p:ext uri="{BB962C8B-B14F-4D97-AF65-F5344CB8AC3E}">
        <p14:creationId xmlns:p14="http://schemas.microsoft.com/office/powerpoint/2010/main" val="348559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pic>
        <p:nvPicPr>
          <p:cNvPr id="6" name="Picture 5"/>
          <p:cNvPicPr>
            <a:picLocks noChangeAspect="1"/>
          </p:cNvPicPr>
          <p:nvPr/>
        </p:nvPicPr>
        <p:blipFill>
          <a:blip r:embed="rId3"/>
          <a:stretch>
            <a:fillRect/>
          </a:stretch>
        </p:blipFill>
        <p:spPr>
          <a:xfrm>
            <a:off x="7251700" y="4064000"/>
            <a:ext cx="3771900" cy="2159000"/>
          </a:xfrm>
          <a:prstGeom prst="rect">
            <a:avLst/>
          </a:prstGeom>
        </p:spPr>
      </p:pic>
      <p:sp>
        <p:nvSpPr>
          <p:cNvPr id="11" name="TextBox 10">
            <a:extLst>
              <a:ext uri="{FF2B5EF4-FFF2-40B4-BE49-F238E27FC236}">
                <a16:creationId xmlns:a16="http://schemas.microsoft.com/office/drawing/2014/main" id="{F430EE30-A5FF-41D7-90D1-2A91874A0DB0}"/>
              </a:ext>
            </a:extLst>
          </p:cNvPr>
          <p:cNvSpPr txBox="1"/>
          <p:nvPr/>
        </p:nvSpPr>
        <p:spPr>
          <a:xfrm>
            <a:off x="1207245" y="1287720"/>
            <a:ext cx="16747380" cy="7417415"/>
          </a:xfrm>
          <a:prstGeom prst="rect">
            <a:avLst/>
          </a:prstGeom>
          <a:noFill/>
        </p:spPr>
        <p:txBody>
          <a:bodyPr wrap="square">
            <a:spAutoFit/>
          </a:bodyPr>
          <a:lstStyle/>
          <a:p>
            <a:pPr marL="457200" indent="-457200" algn="just">
              <a:buFont typeface="Arial" panose="020B0604020202020204" pitchFamily="34" charset="0"/>
              <a:buChar char="•"/>
            </a:pPr>
            <a:r>
              <a:rPr lang="en-US" sz="2800" b="0" i="0" u="none" strike="noStrike" baseline="0" dirty="0">
                <a:latin typeface="Times New Roman" panose="02020603050405020304" pitchFamily="18" charset="0"/>
                <a:cs typeface="Times New Roman" panose="02020603050405020304" pitchFamily="18" charset="0"/>
              </a:rPr>
              <a:t>To keep track of free disk space, the system maintains a </a:t>
            </a:r>
            <a:r>
              <a:rPr lang="en-US" sz="2800" b="1" i="0" u="none" strike="noStrike" baseline="0" dirty="0">
                <a:latin typeface="Times New Roman" panose="02020603050405020304" pitchFamily="18" charset="0"/>
                <a:cs typeface="Times New Roman" panose="02020603050405020304" pitchFamily="18" charset="0"/>
              </a:rPr>
              <a:t>free-space list</a:t>
            </a:r>
            <a:r>
              <a:rPr lang="en-US" sz="2800" b="0" i="0" u="none" strike="noStrike" baseline="0" dirty="0">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0" i="0" u="none" strike="noStrike" baseline="0" dirty="0">
                <a:latin typeface="Times New Roman" panose="02020603050405020304" pitchFamily="18" charset="0"/>
                <a:cs typeface="Times New Roman" panose="02020603050405020304" pitchFamily="18" charset="0"/>
              </a:rPr>
              <a:t>The free-space list records all free disk blocks—those not allocated to some file or directory</a:t>
            </a:r>
            <a:r>
              <a:rPr lang="en-US" sz="2800" dirty="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create a file, we search the free-space list for the required amount of space and allocate that space to the new file. </a:t>
            </a: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space is then removed from the free-space list. </a:t>
            </a: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When a file is deleted, its disk space is added to the free-space list.</a:t>
            </a: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Approaches</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Bit Vector or Bit Map</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Linked List</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Grouping</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Counting</a:t>
            </a:r>
            <a:endParaRPr lang="en-SG"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833E742-1C32-45B4-B9E5-C2FDE2B7571C}"/>
              </a:ext>
            </a:extLst>
          </p:cNvPr>
          <p:cNvSpPr txBox="1"/>
          <p:nvPr/>
        </p:nvSpPr>
        <p:spPr>
          <a:xfrm>
            <a:off x="4565650" y="350758"/>
            <a:ext cx="914400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Free Space Management</a:t>
            </a:r>
            <a:endParaRPr lang="en-US" alt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59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pic>
        <p:nvPicPr>
          <p:cNvPr id="6" name="Picture 5"/>
          <p:cNvPicPr>
            <a:picLocks noChangeAspect="1"/>
          </p:cNvPicPr>
          <p:nvPr/>
        </p:nvPicPr>
        <p:blipFill>
          <a:blip r:embed="rId3"/>
          <a:stretch>
            <a:fillRect/>
          </a:stretch>
        </p:blipFill>
        <p:spPr>
          <a:xfrm>
            <a:off x="7251700" y="4064000"/>
            <a:ext cx="3771900" cy="2159000"/>
          </a:xfrm>
          <a:prstGeom prst="rect">
            <a:avLst/>
          </a:prstGeom>
        </p:spPr>
      </p:pic>
      <p:sp>
        <p:nvSpPr>
          <p:cNvPr id="11" name="TextBox 10">
            <a:extLst>
              <a:ext uri="{FF2B5EF4-FFF2-40B4-BE49-F238E27FC236}">
                <a16:creationId xmlns:a16="http://schemas.microsoft.com/office/drawing/2014/main" id="{F430EE30-A5FF-41D7-90D1-2A91874A0DB0}"/>
              </a:ext>
            </a:extLst>
          </p:cNvPr>
          <p:cNvSpPr txBox="1"/>
          <p:nvPr/>
        </p:nvSpPr>
        <p:spPr>
          <a:xfrm>
            <a:off x="1207245" y="1257300"/>
            <a:ext cx="16747380" cy="3539430"/>
          </a:xfrm>
          <a:prstGeom prst="rect">
            <a:avLst/>
          </a:prstGeom>
          <a:noFill/>
        </p:spPr>
        <p:txBody>
          <a:bodyPr wrap="square">
            <a:spAutoFit/>
          </a:bodyPr>
          <a:lstStyle/>
          <a:p>
            <a:pPr algn="just"/>
            <a:r>
              <a:rPr lang="en-US" sz="2800" b="1" i="0" u="none" strike="noStrike" baseline="0" dirty="0">
                <a:latin typeface="Times New Roman" panose="02020603050405020304" pitchFamily="18" charset="0"/>
                <a:cs typeface="Times New Roman" panose="02020603050405020304" pitchFamily="18" charset="0"/>
              </a:rPr>
              <a:t>Bit Vector or Bit Map</a:t>
            </a:r>
          </a:p>
          <a:p>
            <a:pPr algn="just"/>
            <a:r>
              <a:rPr lang="en-US" sz="2800" dirty="0">
                <a:latin typeface="Times New Roman" panose="02020603050405020304" pitchFamily="18" charset="0"/>
                <a:cs typeface="Times New Roman" panose="02020603050405020304" pitchFamily="18" charset="0"/>
              </a:rPr>
              <a:t>In bit vector, each block is represented by 1 bit. </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 the block is free, the bit is 1; </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 the block is allocated, the bit is 0.</a:t>
            </a: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For example, consider a disk having 16 blocks where block numbers 2, 3, 4, 5, 8, 9, 10, 11, 12, and 13 are free, and the rest of the blocks, i.e., block numbers 0, 1, 6, 7, 14 and 15 are allocated to some files.</a:t>
            </a:r>
          </a:p>
          <a:p>
            <a:pPr marL="457200" indent="-457200" algn="just">
              <a:buFont typeface="Arial" panose="020B0604020202020204" pitchFamily="34" charset="0"/>
              <a:buChar char="•"/>
            </a:pPr>
            <a:endParaRPr lang="en-SG"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833E742-1C32-45B4-B9E5-C2FDE2B7571C}"/>
              </a:ext>
            </a:extLst>
          </p:cNvPr>
          <p:cNvSpPr txBox="1"/>
          <p:nvPr/>
        </p:nvSpPr>
        <p:spPr>
          <a:xfrm>
            <a:off x="4565650" y="350758"/>
            <a:ext cx="914400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Free Space Management</a:t>
            </a:r>
            <a:endParaRPr lang="en-US" altLang="en-US" sz="4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89E5925-334A-40A2-BF66-73A31AA31090}"/>
              </a:ext>
            </a:extLst>
          </p:cNvPr>
          <p:cNvPicPr>
            <a:picLocks noChangeAspect="1"/>
          </p:cNvPicPr>
          <p:nvPr/>
        </p:nvPicPr>
        <p:blipFill>
          <a:blip r:embed="rId4"/>
          <a:stretch>
            <a:fillRect/>
          </a:stretch>
        </p:blipFill>
        <p:spPr>
          <a:xfrm>
            <a:off x="3124200" y="5135575"/>
            <a:ext cx="11242425" cy="2440973"/>
          </a:xfrm>
          <a:prstGeom prst="rect">
            <a:avLst/>
          </a:prstGeom>
        </p:spPr>
      </p:pic>
    </p:spTree>
    <p:extLst>
      <p:ext uri="{BB962C8B-B14F-4D97-AF65-F5344CB8AC3E}">
        <p14:creationId xmlns:p14="http://schemas.microsoft.com/office/powerpoint/2010/main" val="1524972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pic>
        <p:nvPicPr>
          <p:cNvPr id="6" name="Picture 5"/>
          <p:cNvPicPr>
            <a:picLocks noChangeAspect="1"/>
          </p:cNvPicPr>
          <p:nvPr/>
        </p:nvPicPr>
        <p:blipFill>
          <a:blip r:embed="rId3"/>
          <a:stretch>
            <a:fillRect/>
          </a:stretch>
        </p:blipFill>
        <p:spPr>
          <a:xfrm>
            <a:off x="7251700" y="4064000"/>
            <a:ext cx="3771900" cy="2159000"/>
          </a:xfrm>
          <a:prstGeom prst="rect">
            <a:avLst/>
          </a:prstGeom>
        </p:spPr>
      </p:pic>
      <p:sp>
        <p:nvSpPr>
          <p:cNvPr id="11" name="TextBox 10">
            <a:extLst>
              <a:ext uri="{FF2B5EF4-FFF2-40B4-BE49-F238E27FC236}">
                <a16:creationId xmlns:a16="http://schemas.microsoft.com/office/drawing/2014/main" id="{F430EE30-A5FF-41D7-90D1-2A91874A0DB0}"/>
              </a:ext>
            </a:extLst>
          </p:cNvPr>
          <p:cNvSpPr txBox="1"/>
          <p:nvPr/>
        </p:nvSpPr>
        <p:spPr>
          <a:xfrm>
            <a:off x="1207245" y="1257300"/>
            <a:ext cx="16747380" cy="6986528"/>
          </a:xfrm>
          <a:prstGeom prst="rect">
            <a:avLst/>
          </a:prstGeom>
          <a:noFill/>
        </p:spPr>
        <p:txBody>
          <a:bodyPr wrap="square">
            <a:spAutoFit/>
          </a:bodyPr>
          <a:lstStyle/>
          <a:p>
            <a:pPr algn="just"/>
            <a:r>
              <a:rPr lang="en-US" sz="2800" b="1" i="0" u="none" strike="noStrike" baseline="0" dirty="0">
                <a:latin typeface="Times New Roman" panose="02020603050405020304" pitchFamily="18" charset="0"/>
                <a:cs typeface="Times New Roman" panose="02020603050405020304" pitchFamily="18" charset="0"/>
              </a:rPr>
              <a:t>Bit Vector or Bit Map</a:t>
            </a:r>
          </a:p>
          <a:p>
            <a:pPr algn="just"/>
            <a:r>
              <a:rPr lang="en-US" sz="2800" dirty="0">
                <a:latin typeface="Times New Roman" panose="02020603050405020304" pitchFamily="18" charset="0"/>
                <a:cs typeface="Times New Roman" panose="02020603050405020304" pitchFamily="18" charset="0"/>
              </a:rPr>
              <a:t>We can find the free block number from the bit vector using the following method</a:t>
            </a:r>
          </a:p>
          <a:p>
            <a:pPr algn="just"/>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We will now find the first free block number in the above example.</a:t>
            </a: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first group of 8 bits (00111100) constitutes a non-zero word since all bits are not 0. </a:t>
            </a: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 it is a zero word then all bits are 0 </a:t>
            </a:r>
            <a:r>
              <a:rPr lang="en-US" sz="2800" dirty="0" err="1">
                <a:latin typeface="Times New Roman" panose="02020603050405020304" pitchFamily="18" charset="0"/>
                <a:cs typeface="Times New Roman" panose="02020603050405020304" pitchFamily="18" charset="0"/>
              </a:rPr>
              <a:t>i.e</a:t>
            </a:r>
            <a:r>
              <a:rPr lang="en-US" sz="2800" dirty="0">
                <a:latin typeface="Times New Roman" panose="02020603050405020304" pitchFamily="18" charset="0"/>
                <a:cs typeface="Times New Roman" panose="02020603050405020304" pitchFamily="18" charset="0"/>
              </a:rPr>
              <a:t> (00000000)</a:t>
            </a: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After finding the non-zero word, we will look for the first 1 bit. This is the third character of the non-zero word. Hence, offset = 3.</a:t>
            </a: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Therefore, the first free block number = 8 * 0 + 3 = 3.</a:t>
            </a:r>
            <a:endParaRPr lang="en-SG"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833E742-1C32-45B4-B9E5-C2FDE2B7571C}"/>
              </a:ext>
            </a:extLst>
          </p:cNvPr>
          <p:cNvSpPr txBox="1"/>
          <p:nvPr/>
        </p:nvSpPr>
        <p:spPr>
          <a:xfrm>
            <a:off x="4565650" y="350758"/>
            <a:ext cx="914400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Free Space Management</a:t>
            </a:r>
            <a:endParaRPr lang="en-US" altLang="en-US" sz="4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53F913F-65FF-4647-A1B4-7541DF6C754C}"/>
              </a:ext>
            </a:extLst>
          </p:cNvPr>
          <p:cNvSpPr txBox="1"/>
          <p:nvPr/>
        </p:nvSpPr>
        <p:spPr>
          <a:xfrm>
            <a:off x="2590800" y="2876093"/>
            <a:ext cx="11430000"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(number of bits per word) × (number of 0-value words) + offset of first 1 bit.</a:t>
            </a:r>
            <a:endParaRPr lang="en-SG"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5394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pic>
        <p:nvPicPr>
          <p:cNvPr id="6" name="Picture 5"/>
          <p:cNvPicPr>
            <a:picLocks noChangeAspect="1"/>
          </p:cNvPicPr>
          <p:nvPr/>
        </p:nvPicPr>
        <p:blipFill>
          <a:blip r:embed="rId3"/>
          <a:stretch>
            <a:fillRect/>
          </a:stretch>
        </p:blipFill>
        <p:spPr>
          <a:xfrm>
            <a:off x="7251700" y="4064000"/>
            <a:ext cx="3771900" cy="2159000"/>
          </a:xfrm>
          <a:prstGeom prst="rect">
            <a:avLst/>
          </a:prstGeom>
        </p:spPr>
      </p:pic>
      <p:sp>
        <p:nvSpPr>
          <p:cNvPr id="11" name="TextBox 10">
            <a:extLst>
              <a:ext uri="{FF2B5EF4-FFF2-40B4-BE49-F238E27FC236}">
                <a16:creationId xmlns:a16="http://schemas.microsoft.com/office/drawing/2014/main" id="{F430EE30-A5FF-41D7-90D1-2A91874A0DB0}"/>
              </a:ext>
            </a:extLst>
          </p:cNvPr>
          <p:cNvSpPr txBox="1"/>
          <p:nvPr/>
        </p:nvSpPr>
        <p:spPr>
          <a:xfrm>
            <a:off x="1207245" y="1257300"/>
            <a:ext cx="16747380" cy="5693866"/>
          </a:xfrm>
          <a:prstGeom prst="rect">
            <a:avLst/>
          </a:prstGeom>
          <a:noFill/>
        </p:spPr>
        <p:txBody>
          <a:bodyPr wrap="square">
            <a:spAutoFit/>
          </a:bodyPr>
          <a:lstStyle/>
          <a:p>
            <a:pPr algn="just"/>
            <a:r>
              <a:rPr lang="en-US" sz="2800" i="0" u="none" strike="noStrike" baseline="0" dirty="0">
                <a:latin typeface="Times New Roman" panose="02020603050405020304" pitchFamily="18" charset="0"/>
                <a:cs typeface="Times New Roman" panose="02020603050405020304" pitchFamily="18" charset="0"/>
              </a:rPr>
              <a:t>The advantages of the bit vector method are-</a:t>
            </a:r>
          </a:p>
          <a:p>
            <a:pPr marL="457200" indent="-457200" algn="just">
              <a:buFont typeface="Arial" panose="020B0604020202020204" pitchFamily="34" charset="0"/>
              <a:buChar char="•"/>
            </a:pPr>
            <a:endParaRPr lang="en-US" sz="2800" i="0" u="none" strike="noStrike" baseline="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i="0" u="none" strike="noStrike" baseline="0" dirty="0">
                <a:latin typeface="Times New Roman" panose="02020603050405020304" pitchFamily="18" charset="0"/>
                <a:cs typeface="Times New Roman" panose="02020603050405020304" pitchFamily="18" charset="0"/>
              </a:rPr>
              <a:t>It is simple to understand.</a:t>
            </a:r>
          </a:p>
          <a:p>
            <a:pPr marL="457200" indent="-457200" algn="just">
              <a:buFont typeface="Arial" panose="020B0604020202020204" pitchFamily="34" charset="0"/>
              <a:buChar char="•"/>
            </a:pPr>
            <a:r>
              <a:rPr lang="en-US" sz="2800" i="0" u="none" strike="noStrike" baseline="0" dirty="0">
                <a:latin typeface="Times New Roman" panose="02020603050405020304" pitchFamily="18" charset="0"/>
                <a:cs typeface="Times New Roman" panose="02020603050405020304" pitchFamily="18" charset="0"/>
              </a:rPr>
              <a:t>It is an efficient method.</a:t>
            </a:r>
          </a:p>
          <a:p>
            <a:pPr marL="457200" indent="-457200" algn="just">
              <a:buFont typeface="Arial" panose="020B0604020202020204" pitchFamily="34" charset="0"/>
              <a:buChar char="•"/>
            </a:pPr>
            <a:r>
              <a:rPr lang="en-US" sz="2800" i="0" u="none" strike="noStrike" baseline="0" dirty="0">
                <a:latin typeface="Times New Roman" panose="02020603050405020304" pitchFamily="18" charset="0"/>
                <a:cs typeface="Times New Roman" panose="02020603050405020304" pitchFamily="18" charset="0"/>
              </a:rPr>
              <a:t>It occupies less memory.</a:t>
            </a: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The disadvantages of the bit vector method are-</a:t>
            </a:r>
          </a:p>
          <a:p>
            <a:pPr algn="just"/>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For finding a free block, the operating system may need to search the entire bit vector.</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detect the first 1 in a word that is not 0 using this method, special hardware support is needed.</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Keeping the bit vector in the main memory is possible for smaller disks but not for larger ones. </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For example, a 1.3 GB disk with 512-byte blocks would need a bit vector of over 332 KB to track its free blocks. Giving away 332 KB just to maintain its free block space is not so efficient in the long run.</a:t>
            </a:r>
            <a:endParaRPr lang="en-SG"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833E742-1C32-45B4-B9E5-C2FDE2B7571C}"/>
              </a:ext>
            </a:extLst>
          </p:cNvPr>
          <p:cNvSpPr txBox="1"/>
          <p:nvPr/>
        </p:nvSpPr>
        <p:spPr>
          <a:xfrm>
            <a:off x="4565650" y="350758"/>
            <a:ext cx="914400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Free Space Management</a:t>
            </a:r>
            <a:endParaRPr lang="en-US" alt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9364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pic>
        <p:nvPicPr>
          <p:cNvPr id="6" name="Picture 5"/>
          <p:cNvPicPr>
            <a:picLocks noChangeAspect="1"/>
          </p:cNvPicPr>
          <p:nvPr/>
        </p:nvPicPr>
        <p:blipFill>
          <a:blip r:embed="rId3"/>
          <a:stretch>
            <a:fillRect/>
          </a:stretch>
        </p:blipFill>
        <p:spPr>
          <a:xfrm>
            <a:off x="7251700" y="4064000"/>
            <a:ext cx="3771900" cy="2159000"/>
          </a:xfrm>
          <a:prstGeom prst="rect">
            <a:avLst/>
          </a:prstGeom>
        </p:spPr>
      </p:pic>
      <p:sp>
        <p:nvSpPr>
          <p:cNvPr id="11" name="TextBox 10">
            <a:extLst>
              <a:ext uri="{FF2B5EF4-FFF2-40B4-BE49-F238E27FC236}">
                <a16:creationId xmlns:a16="http://schemas.microsoft.com/office/drawing/2014/main" id="{F430EE30-A5FF-41D7-90D1-2A91874A0DB0}"/>
              </a:ext>
            </a:extLst>
          </p:cNvPr>
          <p:cNvSpPr txBox="1"/>
          <p:nvPr/>
        </p:nvSpPr>
        <p:spPr>
          <a:xfrm>
            <a:off x="1207245" y="1257300"/>
            <a:ext cx="10088893" cy="8710077"/>
          </a:xfrm>
          <a:prstGeom prst="rect">
            <a:avLst/>
          </a:prstGeom>
          <a:noFill/>
        </p:spPr>
        <p:txBody>
          <a:bodyPr wrap="square">
            <a:spAutoFit/>
          </a:bodyPr>
          <a:lstStyle/>
          <a:p>
            <a:pPr algn="just"/>
            <a:r>
              <a:rPr lang="en-US" sz="2800" b="1" i="0" u="none" strike="noStrike" baseline="0" dirty="0">
                <a:latin typeface="Times New Roman" panose="02020603050405020304" pitchFamily="18" charset="0"/>
                <a:cs typeface="Times New Roman" panose="02020603050405020304" pitchFamily="18" charset="0"/>
              </a:rPr>
              <a:t>Linked List</a:t>
            </a:r>
          </a:p>
          <a:p>
            <a:pPr algn="just"/>
            <a:endParaRPr lang="en-US" sz="2800" i="0" u="none" strike="noStrike" baseline="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i="0" u="none" strike="noStrike" baseline="0" dirty="0">
                <a:latin typeface="Times New Roman" panose="02020603050405020304" pitchFamily="18" charset="0"/>
                <a:cs typeface="Times New Roman" panose="02020603050405020304" pitchFamily="18" charset="0"/>
              </a:rPr>
              <a:t>Link together all the free disk blocks, keeping a pointer to the first free block in a special location on the disk and caching it in memory. </a:t>
            </a: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i="0" u="none" strike="noStrike" baseline="0" dirty="0">
                <a:latin typeface="Times New Roman" panose="02020603050405020304" pitchFamily="18" charset="0"/>
                <a:cs typeface="Times New Roman" panose="02020603050405020304" pitchFamily="18" charset="0"/>
              </a:rPr>
              <a:t>This first block contains a pointer to the next free disk block, and so on.</a:t>
            </a: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lgn="just"/>
            <a:r>
              <a:rPr lang="en-SG" sz="2800" dirty="0">
                <a:latin typeface="Times New Roman" panose="02020603050405020304" pitchFamily="18" charset="0"/>
                <a:cs typeface="Times New Roman" panose="02020603050405020304" pitchFamily="18" charset="0"/>
              </a:rPr>
              <a:t>Example</a:t>
            </a:r>
          </a:p>
          <a:p>
            <a:pPr algn="just"/>
            <a:r>
              <a:rPr lang="en-US" sz="2800" dirty="0">
                <a:latin typeface="Times New Roman" panose="02020603050405020304" pitchFamily="18" charset="0"/>
                <a:cs typeface="Times New Roman" panose="02020603050405020304" pitchFamily="18" charset="0"/>
              </a:rPr>
              <a:t>Blocks 2, 3, 4, 5, 8, 9, 10, 11, 12, 13, 17, 18, 25, 26, and 27 were free and the rest of the blocks were allocated.</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In this situation, we would keep a pointer to block 2 as the first free block. Block 2 would contain a pointer to block 3, which would point to block 4, which would point to block 5, which would point to block 8, and so on.</a:t>
            </a:r>
          </a:p>
          <a:p>
            <a:pPr algn="just"/>
            <a:r>
              <a:rPr lang="en-US" sz="2800" dirty="0">
                <a:latin typeface="Times New Roman" panose="02020603050405020304" pitchFamily="18" charset="0"/>
                <a:cs typeface="Times New Roman" panose="02020603050405020304" pitchFamily="18" charset="0"/>
              </a:rPr>
              <a:t>First free block which is 2 stored in memory and last free block which is 27 is set to null to indicated there are no free-blocks after this point.</a:t>
            </a:r>
          </a:p>
        </p:txBody>
      </p:sp>
      <p:sp>
        <p:nvSpPr>
          <p:cNvPr id="13" name="TextBox 12">
            <a:extLst>
              <a:ext uri="{FF2B5EF4-FFF2-40B4-BE49-F238E27FC236}">
                <a16:creationId xmlns:a16="http://schemas.microsoft.com/office/drawing/2014/main" id="{C833E742-1C32-45B4-B9E5-C2FDE2B7571C}"/>
              </a:ext>
            </a:extLst>
          </p:cNvPr>
          <p:cNvSpPr txBox="1"/>
          <p:nvPr/>
        </p:nvSpPr>
        <p:spPr>
          <a:xfrm>
            <a:off x="3200400" y="350758"/>
            <a:ext cx="1050925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Free Space Management - Linked List</a:t>
            </a:r>
            <a:endParaRPr lang="en-US" altLang="en-US" sz="4400" dirty="0">
              <a:latin typeface="Times New Roman" panose="02020603050405020304" pitchFamily="18" charset="0"/>
              <a:cs typeface="Times New Roman" panose="02020603050405020304" pitchFamily="18" charset="0"/>
            </a:endParaRPr>
          </a:p>
        </p:txBody>
      </p:sp>
      <p:pic>
        <p:nvPicPr>
          <p:cNvPr id="8" name="Picture 7" descr="11">
            <a:extLst>
              <a:ext uri="{FF2B5EF4-FFF2-40B4-BE49-F238E27FC236}">
                <a16:creationId xmlns:a16="http://schemas.microsoft.com/office/drawing/2014/main" id="{9D58AF2D-FE4B-46DC-99D3-2F9997648C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6200" y="1120199"/>
            <a:ext cx="6238363" cy="7312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3328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pic>
        <p:nvPicPr>
          <p:cNvPr id="6" name="Picture 5"/>
          <p:cNvPicPr>
            <a:picLocks noChangeAspect="1"/>
          </p:cNvPicPr>
          <p:nvPr/>
        </p:nvPicPr>
        <p:blipFill>
          <a:blip r:embed="rId3"/>
          <a:stretch>
            <a:fillRect/>
          </a:stretch>
        </p:blipFill>
        <p:spPr>
          <a:xfrm>
            <a:off x="7251700" y="4064000"/>
            <a:ext cx="3771900" cy="2159000"/>
          </a:xfrm>
          <a:prstGeom prst="rect">
            <a:avLst/>
          </a:prstGeom>
        </p:spPr>
      </p:pic>
      <p:sp>
        <p:nvSpPr>
          <p:cNvPr id="11" name="TextBox 10">
            <a:extLst>
              <a:ext uri="{FF2B5EF4-FFF2-40B4-BE49-F238E27FC236}">
                <a16:creationId xmlns:a16="http://schemas.microsoft.com/office/drawing/2014/main" id="{F430EE30-A5FF-41D7-90D1-2A91874A0DB0}"/>
              </a:ext>
            </a:extLst>
          </p:cNvPr>
          <p:cNvSpPr txBox="1"/>
          <p:nvPr/>
        </p:nvSpPr>
        <p:spPr>
          <a:xfrm>
            <a:off x="1207245" y="1257300"/>
            <a:ext cx="15251954" cy="3108543"/>
          </a:xfrm>
          <a:prstGeom prst="rect">
            <a:avLst/>
          </a:prstGeom>
          <a:noFill/>
        </p:spPr>
        <p:txBody>
          <a:bodyPr wrap="square">
            <a:spAutoFit/>
          </a:bodyPr>
          <a:lstStyle/>
          <a:p>
            <a:pPr algn="just"/>
            <a:r>
              <a:rPr lang="en-US" sz="2800" b="1" i="0" u="none" strike="noStrike" baseline="0" dirty="0">
                <a:latin typeface="Times New Roman" panose="02020603050405020304" pitchFamily="18" charset="0"/>
                <a:cs typeface="Times New Roman" panose="02020603050405020304" pitchFamily="18" charset="0"/>
              </a:rPr>
              <a:t>Linked List</a:t>
            </a:r>
          </a:p>
          <a:p>
            <a:pPr algn="just"/>
            <a:endParaRPr lang="en-US" sz="2800" i="0" u="none" strike="noStrike" baseline="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i="0" u="none" strike="noStrike" baseline="0" dirty="0">
                <a:latin typeface="Times New Roman" panose="02020603050405020304" pitchFamily="18" charset="0"/>
                <a:cs typeface="Times New Roman" panose="02020603050405020304" pitchFamily="18" charset="0"/>
              </a:rPr>
              <a:t>Cannot get contiguous space easily</a:t>
            </a:r>
          </a:p>
          <a:p>
            <a:pPr marL="457200" indent="-457200" algn="just">
              <a:buFont typeface="Arial" panose="020B0604020202020204" pitchFamily="34" charset="0"/>
              <a:buChar char="•"/>
            </a:pPr>
            <a:r>
              <a:rPr lang="en-US" sz="2800" i="0" u="none" strike="noStrike" baseline="0" dirty="0">
                <a:latin typeface="Times New Roman" panose="02020603050405020304" pitchFamily="18" charset="0"/>
                <a:cs typeface="Times New Roman" panose="02020603050405020304" pitchFamily="18" charset="0"/>
              </a:rPr>
              <a:t>No waste of space</a:t>
            </a:r>
          </a:p>
          <a:p>
            <a:pPr marL="457200" indent="-457200" algn="just">
              <a:buFont typeface="Arial" panose="020B0604020202020204" pitchFamily="34" charset="0"/>
              <a:buChar char="•"/>
            </a:pPr>
            <a:r>
              <a:rPr lang="en-US" sz="2800" i="0" u="none" strike="noStrike" baseline="0" dirty="0">
                <a:latin typeface="Times New Roman" panose="02020603050405020304" pitchFamily="18" charset="0"/>
                <a:cs typeface="Times New Roman" panose="02020603050405020304" pitchFamily="18" charset="0"/>
              </a:rPr>
              <a:t>No need to traverse the entire list (if # free blocks recorded)</a:t>
            </a:r>
          </a:p>
          <a:p>
            <a:pPr marL="457200" indent="-457200" algn="just">
              <a:buFont typeface="Arial" panose="020B0604020202020204" pitchFamily="34" charset="0"/>
              <a:buChar char="•"/>
            </a:pPr>
            <a:r>
              <a:rPr lang="en-US" sz="2800" i="0" u="none" strike="noStrike" baseline="0" dirty="0">
                <a:latin typeface="Times New Roman" panose="02020603050405020304" pitchFamily="18" charset="0"/>
                <a:cs typeface="Times New Roman" panose="02020603050405020304" pitchFamily="18" charset="0"/>
              </a:rPr>
              <a:t>This scheme is not efficient; to traverse the list, we must read each block, which requires substantial I/O time.</a:t>
            </a:r>
          </a:p>
        </p:txBody>
      </p:sp>
      <p:sp>
        <p:nvSpPr>
          <p:cNvPr id="13" name="TextBox 12">
            <a:extLst>
              <a:ext uri="{FF2B5EF4-FFF2-40B4-BE49-F238E27FC236}">
                <a16:creationId xmlns:a16="http://schemas.microsoft.com/office/drawing/2014/main" id="{C833E742-1C32-45B4-B9E5-C2FDE2B7571C}"/>
              </a:ext>
            </a:extLst>
          </p:cNvPr>
          <p:cNvSpPr txBox="1"/>
          <p:nvPr/>
        </p:nvSpPr>
        <p:spPr>
          <a:xfrm>
            <a:off x="3200400" y="350758"/>
            <a:ext cx="1050925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Free Space Management - Linked List</a:t>
            </a:r>
            <a:endParaRPr lang="en-US" alt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6092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pic>
        <p:nvPicPr>
          <p:cNvPr id="6" name="Picture 5"/>
          <p:cNvPicPr>
            <a:picLocks noChangeAspect="1"/>
          </p:cNvPicPr>
          <p:nvPr/>
        </p:nvPicPr>
        <p:blipFill>
          <a:blip r:embed="rId3"/>
          <a:stretch>
            <a:fillRect/>
          </a:stretch>
        </p:blipFill>
        <p:spPr>
          <a:xfrm>
            <a:off x="7251700" y="4064000"/>
            <a:ext cx="3771900" cy="2159000"/>
          </a:xfrm>
          <a:prstGeom prst="rect">
            <a:avLst/>
          </a:prstGeom>
        </p:spPr>
      </p:pic>
      <p:sp>
        <p:nvSpPr>
          <p:cNvPr id="11" name="TextBox 10">
            <a:extLst>
              <a:ext uri="{FF2B5EF4-FFF2-40B4-BE49-F238E27FC236}">
                <a16:creationId xmlns:a16="http://schemas.microsoft.com/office/drawing/2014/main" id="{F430EE30-A5FF-41D7-90D1-2A91874A0DB0}"/>
              </a:ext>
            </a:extLst>
          </p:cNvPr>
          <p:cNvSpPr txBox="1"/>
          <p:nvPr/>
        </p:nvSpPr>
        <p:spPr>
          <a:xfrm>
            <a:off x="1207244" y="1257300"/>
            <a:ext cx="16471153" cy="6555641"/>
          </a:xfrm>
          <a:prstGeom prst="rect">
            <a:avLst/>
          </a:prstGeom>
          <a:noFill/>
        </p:spPr>
        <p:txBody>
          <a:bodyPr wrap="square">
            <a:spAutoFit/>
          </a:bodyPr>
          <a:lstStyle/>
          <a:p>
            <a:pPr algn="just"/>
            <a:r>
              <a:rPr lang="en-US" sz="2800" b="1" i="0" u="none" strike="noStrike" baseline="0" dirty="0">
                <a:latin typeface="Times New Roman" panose="02020603050405020304" pitchFamily="18" charset="0"/>
                <a:cs typeface="Times New Roman" panose="02020603050405020304" pitchFamily="18" charset="0"/>
              </a:rPr>
              <a:t>Grouping</a:t>
            </a:r>
            <a:endParaRPr lang="en-US" sz="2800" i="0" u="none" strike="noStrike" baseline="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i="0" u="none" strike="noStrike" baseline="0" dirty="0">
                <a:latin typeface="Times New Roman" panose="02020603050405020304" pitchFamily="18" charset="0"/>
                <a:cs typeface="Times New Roman" panose="02020603050405020304" pitchFamily="18" charset="0"/>
              </a:rPr>
              <a:t>A modification of the free-list approach stores the addresses of n free blocks in the first free block. The first n−1 of these blocks are actually free. </a:t>
            </a: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i="0" u="none" strike="noStrike" baseline="0" dirty="0">
                <a:latin typeface="Times New Roman" panose="02020603050405020304" pitchFamily="18" charset="0"/>
                <a:cs typeface="Times New Roman" panose="02020603050405020304" pitchFamily="18" charset="0"/>
              </a:rPr>
              <a:t>The last block contains the addresses of another n free blocks, and so on. </a:t>
            </a: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i="0" u="none" strike="noStrike" baseline="0" dirty="0">
                <a:latin typeface="Times New Roman" panose="02020603050405020304" pitchFamily="18" charset="0"/>
                <a:cs typeface="Times New Roman" panose="02020603050405020304" pitchFamily="18" charset="0"/>
              </a:rPr>
              <a:t>The addresses of a large number of free blocks can now be found quickly, unlike the situation when the standard linked-list approach is used.</a:t>
            </a: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i="0" u="none" strike="noStrike" baseline="0" dirty="0">
                <a:latin typeface="Times New Roman" panose="02020603050405020304" pitchFamily="18" charset="0"/>
                <a:cs typeface="Times New Roman" panose="02020603050405020304" pitchFamily="18" charset="0"/>
              </a:rPr>
              <a:t>For example, consider a disk having 16 blocks where block numbers 3, 4, 5, 6, 9, 10, 11, 12, 13, and 14 are free, and the rest of the blocks, i.e., block numbers 1, 2, 7, 8, 15 and 16 are allocated to some files. </a:t>
            </a: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i="0" u="none" strike="noStrike" baseline="0" dirty="0">
                <a:latin typeface="Times New Roman" panose="02020603050405020304" pitchFamily="18" charset="0"/>
                <a:cs typeface="Times New Roman" panose="02020603050405020304" pitchFamily="18" charset="0"/>
              </a:rPr>
              <a:t> we apply the Grouping method considering n to be 3, Block 3 will store the addresses of Block 4, Block 5, and Block 6. Similarly, Block 6 will store the addresses of Block 9, Block 10, and Block 11. Block 11 will store the addresses of Block 12, Block 13, and Block 14</a:t>
            </a:r>
          </a:p>
        </p:txBody>
      </p:sp>
      <p:sp>
        <p:nvSpPr>
          <p:cNvPr id="13" name="TextBox 12">
            <a:extLst>
              <a:ext uri="{FF2B5EF4-FFF2-40B4-BE49-F238E27FC236}">
                <a16:creationId xmlns:a16="http://schemas.microsoft.com/office/drawing/2014/main" id="{C833E742-1C32-45B4-B9E5-C2FDE2B7571C}"/>
              </a:ext>
            </a:extLst>
          </p:cNvPr>
          <p:cNvSpPr txBox="1"/>
          <p:nvPr/>
        </p:nvSpPr>
        <p:spPr>
          <a:xfrm>
            <a:off x="3200400" y="350758"/>
            <a:ext cx="1050925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Free Space Management - Grouping</a:t>
            </a:r>
            <a:endParaRPr lang="en-US" altLang="en-US" sz="4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757E178-8D82-4F33-98E1-B9FF3F5EEE71}"/>
              </a:ext>
            </a:extLst>
          </p:cNvPr>
          <p:cNvPicPr>
            <a:picLocks noChangeAspect="1"/>
          </p:cNvPicPr>
          <p:nvPr/>
        </p:nvPicPr>
        <p:blipFill>
          <a:blip r:embed="rId4"/>
          <a:stretch>
            <a:fillRect/>
          </a:stretch>
        </p:blipFill>
        <p:spPr>
          <a:xfrm>
            <a:off x="6477000" y="7962742"/>
            <a:ext cx="4546600" cy="1832738"/>
          </a:xfrm>
          <a:prstGeom prst="rect">
            <a:avLst/>
          </a:prstGeom>
        </p:spPr>
      </p:pic>
    </p:spTree>
    <p:extLst>
      <p:ext uri="{BB962C8B-B14F-4D97-AF65-F5344CB8AC3E}">
        <p14:creationId xmlns:p14="http://schemas.microsoft.com/office/powerpoint/2010/main" val="412354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pic>
        <p:nvPicPr>
          <p:cNvPr id="6" name="Picture 5"/>
          <p:cNvPicPr>
            <a:picLocks noChangeAspect="1"/>
          </p:cNvPicPr>
          <p:nvPr/>
        </p:nvPicPr>
        <p:blipFill>
          <a:blip r:embed="rId3"/>
          <a:stretch>
            <a:fillRect/>
          </a:stretch>
        </p:blipFill>
        <p:spPr>
          <a:xfrm>
            <a:off x="7251700" y="4064000"/>
            <a:ext cx="3771900" cy="2159000"/>
          </a:xfrm>
          <a:prstGeom prst="rect">
            <a:avLst/>
          </a:prstGeom>
        </p:spPr>
      </p:pic>
      <p:sp>
        <p:nvSpPr>
          <p:cNvPr id="11" name="TextBox 10">
            <a:extLst>
              <a:ext uri="{FF2B5EF4-FFF2-40B4-BE49-F238E27FC236}">
                <a16:creationId xmlns:a16="http://schemas.microsoft.com/office/drawing/2014/main" id="{F430EE30-A5FF-41D7-90D1-2A91874A0DB0}"/>
              </a:ext>
            </a:extLst>
          </p:cNvPr>
          <p:cNvSpPr txBox="1"/>
          <p:nvPr/>
        </p:nvSpPr>
        <p:spPr>
          <a:xfrm>
            <a:off x="1207244" y="1257300"/>
            <a:ext cx="16471153" cy="5693866"/>
          </a:xfrm>
          <a:prstGeom prst="rect">
            <a:avLst/>
          </a:prstGeom>
          <a:noFill/>
        </p:spPr>
        <p:txBody>
          <a:bodyPr wrap="square">
            <a:spAutoFit/>
          </a:bodyPr>
          <a:lstStyle/>
          <a:p>
            <a:pPr algn="just"/>
            <a:r>
              <a:rPr lang="en-US" sz="2800" b="1" i="0" u="none" strike="noStrike" baseline="0" dirty="0">
                <a:latin typeface="Times New Roman" panose="02020603050405020304" pitchFamily="18" charset="0"/>
                <a:cs typeface="Times New Roman" panose="02020603050405020304" pitchFamily="18" charset="0"/>
              </a:rPr>
              <a:t>Grouping</a:t>
            </a:r>
            <a:endParaRPr lang="en-US" sz="2800" i="0" u="none" strike="noStrike" baseline="0" dirty="0">
              <a:latin typeface="Times New Roman" panose="02020603050405020304" pitchFamily="18" charset="0"/>
              <a:cs typeface="Times New Roman" panose="02020603050405020304" pitchFamily="18" charset="0"/>
            </a:endParaRPr>
          </a:p>
          <a:p>
            <a:pPr algn="just"/>
            <a:r>
              <a:rPr lang="en-US" sz="2800" i="0" u="none" strike="noStrike" baseline="0" dirty="0">
                <a:latin typeface="Times New Roman" panose="02020603050405020304" pitchFamily="18" charset="0"/>
                <a:cs typeface="Times New Roman" panose="02020603050405020304" pitchFamily="18" charset="0"/>
              </a:rPr>
              <a:t>The advantages of the grouping method are-</a:t>
            </a:r>
          </a:p>
          <a:p>
            <a:pPr marL="457200" indent="-457200" algn="just">
              <a:buFont typeface="Arial" panose="020B0604020202020204" pitchFamily="34" charset="0"/>
              <a:buChar char="•"/>
            </a:pPr>
            <a:endParaRPr lang="en-US" sz="2800" i="0" u="none" strike="noStrike" baseline="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i="0" u="none" strike="noStrike" baseline="0" dirty="0">
                <a:latin typeface="Times New Roman" panose="02020603050405020304" pitchFamily="18" charset="0"/>
                <a:cs typeface="Times New Roman" panose="02020603050405020304" pitchFamily="18" charset="0"/>
              </a:rPr>
              <a:t>The addresses of a large number of free blocks can be found quickly.</a:t>
            </a:r>
          </a:p>
          <a:p>
            <a:pPr marL="457200" indent="-457200" algn="just">
              <a:buFont typeface="Arial" panose="020B0604020202020204" pitchFamily="34" charset="0"/>
              <a:buChar char="•"/>
            </a:pPr>
            <a:r>
              <a:rPr lang="en-US" sz="2800" i="0" u="none" strike="noStrike" baseline="0" dirty="0">
                <a:latin typeface="Times New Roman" panose="02020603050405020304" pitchFamily="18" charset="0"/>
                <a:cs typeface="Times New Roman" panose="02020603050405020304" pitchFamily="18" charset="0"/>
              </a:rPr>
              <a:t>This method has the benefit of making it simple to locate the addresses of a collection of empty disk blocks.</a:t>
            </a:r>
          </a:p>
          <a:p>
            <a:pPr marL="457200" indent="-457200" algn="just">
              <a:buFont typeface="Arial" panose="020B0604020202020204" pitchFamily="34" charset="0"/>
              <a:buChar char="•"/>
            </a:pPr>
            <a:r>
              <a:rPr lang="en-US" sz="2800" i="0" u="none" strike="noStrike" baseline="0" dirty="0">
                <a:latin typeface="Times New Roman" panose="02020603050405020304" pitchFamily="18" charset="0"/>
                <a:cs typeface="Times New Roman" panose="02020603050405020304" pitchFamily="18" charset="0"/>
              </a:rPr>
              <a:t>It's a modification of the free list approach. So, there is no need to traverse the whole list.</a:t>
            </a: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lgn="just"/>
            <a:r>
              <a:rPr lang="en-US" sz="2800" i="0" u="none" strike="noStrike" baseline="0" dirty="0">
                <a:latin typeface="Times New Roman" panose="02020603050405020304" pitchFamily="18" charset="0"/>
                <a:cs typeface="Times New Roman" panose="02020603050405020304" pitchFamily="18" charset="0"/>
              </a:rPr>
              <a:t>Disadvantages</a:t>
            </a:r>
          </a:p>
          <a:p>
            <a:pPr marL="457200" indent="-457200" algn="just">
              <a:buFont typeface="Arial" panose="020B0604020202020204" pitchFamily="34" charset="0"/>
              <a:buChar char="•"/>
            </a:pPr>
            <a:r>
              <a:rPr lang="en-US" sz="2800" i="0" u="none" strike="noStrike" baseline="0" dirty="0">
                <a:latin typeface="Times New Roman" panose="02020603050405020304" pitchFamily="18" charset="0"/>
                <a:cs typeface="Times New Roman" panose="02020603050405020304" pitchFamily="18" charset="0"/>
              </a:rPr>
              <a:t>The space of one block is wasted in storing addresses. Since the nth block is used to store the addresses of next n free blocks.</a:t>
            </a:r>
          </a:p>
          <a:p>
            <a:pPr marL="457200" indent="-457200" algn="just">
              <a:buFont typeface="Arial" panose="020B0604020202020204" pitchFamily="34" charset="0"/>
              <a:buChar char="•"/>
            </a:pPr>
            <a:r>
              <a:rPr lang="en-US" sz="2800" i="0" u="none" strike="noStrike" baseline="0" dirty="0">
                <a:latin typeface="Times New Roman" panose="02020603050405020304" pitchFamily="18" charset="0"/>
                <a:cs typeface="Times New Roman" panose="02020603050405020304" pitchFamily="18" charset="0"/>
              </a:rPr>
              <a:t>We only save the address of the first free block since we are unable to maintain a list of all n free disk addresses.</a:t>
            </a:r>
          </a:p>
          <a:p>
            <a:pPr marL="457200" indent="-457200" algn="just">
              <a:buFont typeface="Arial" panose="020B0604020202020204" pitchFamily="34" charset="0"/>
              <a:buChar char="•"/>
            </a:pPr>
            <a:r>
              <a:rPr lang="en-US" sz="2800" i="0" u="none" strike="noStrike" baseline="0" dirty="0">
                <a:latin typeface="Times New Roman" panose="02020603050405020304" pitchFamily="18" charset="0"/>
                <a:cs typeface="Times New Roman" panose="02020603050405020304" pitchFamily="18" charset="0"/>
              </a:rPr>
              <a:t>There is an overhead in maintaining the index of blocks.</a:t>
            </a:r>
          </a:p>
        </p:txBody>
      </p:sp>
      <p:sp>
        <p:nvSpPr>
          <p:cNvPr id="13" name="TextBox 12">
            <a:extLst>
              <a:ext uri="{FF2B5EF4-FFF2-40B4-BE49-F238E27FC236}">
                <a16:creationId xmlns:a16="http://schemas.microsoft.com/office/drawing/2014/main" id="{C833E742-1C32-45B4-B9E5-C2FDE2B7571C}"/>
              </a:ext>
            </a:extLst>
          </p:cNvPr>
          <p:cNvSpPr txBox="1"/>
          <p:nvPr/>
        </p:nvSpPr>
        <p:spPr>
          <a:xfrm>
            <a:off x="3200400" y="350758"/>
            <a:ext cx="1050925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Free Space Management - Grouping</a:t>
            </a:r>
            <a:endParaRPr lang="en-US" alt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3732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F1F1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3958</TotalTime>
  <Words>1385</Words>
  <Application>Microsoft Office PowerPoint</Application>
  <PresentationFormat>Custom</PresentationFormat>
  <Paragraphs>136</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48</vt:lpstr>
      <vt:lpstr>Arial</vt:lpstr>
      <vt:lpstr>Calibri</vt:lpstr>
      <vt:lpstr>Cambria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SNSCE 1</dc:title>
  <dc:creator>Summia Parveen</dc:creator>
  <cp:keywords>DADfiepP9uY,BADY-n7S0L8</cp:keywords>
  <cp:lastModifiedBy>Ashok</cp:lastModifiedBy>
  <cp:revision>1034</cp:revision>
  <dcterms:created xsi:type="dcterms:W3CDTF">2019-07-13T10:09:30Z</dcterms:created>
  <dcterms:modified xsi:type="dcterms:W3CDTF">2023-06-27T02:32:53Z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2019-07-13T00:00:00Z</vt:filetime>
  </property>
  <property fmtid="{D5CDD505-2E9C-101B-9397-08002B2CF9AE}" pid="3" name="Creator">
    <vt:lpwstr>Canva</vt:lpwstr>
  </property>
  <property fmtid="{D5CDD505-2E9C-101B-9397-08002B2CF9AE}" pid="4" name="LastSaved">
    <vt:filetime>2019-07-13T00:00:00Z</vt:filetime>
  </property>
</Properties>
</file>