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3"/>
  </p:notesMasterIdLst>
  <p:sldIdLst>
    <p:sldId id="256" r:id="rId2"/>
    <p:sldId id="257" r:id="rId3"/>
    <p:sldId id="258" r:id="rId4"/>
    <p:sldId id="276" r:id="rId5"/>
    <p:sldId id="260" r:id="rId6"/>
    <p:sldId id="275" r:id="rId7"/>
    <p:sldId id="261" r:id="rId8"/>
    <p:sldId id="262" r:id="rId9"/>
    <p:sldId id="263" r:id="rId10"/>
    <p:sldId id="264" r:id="rId11"/>
    <p:sldId id="265" r:id="rId12"/>
    <p:sldId id="266" r:id="rId13"/>
    <p:sldId id="277" r:id="rId14"/>
    <p:sldId id="267" r:id="rId15"/>
    <p:sldId id="268" r:id="rId16"/>
    <p:sldId id="269" r:id="rId17"/>
    <p:sldId id="270" r:id="rId18"/>
    <p:sldId id="272" r:id="rId19"/>
    <p:sldId id="273" r:id="rId20"/>
    <p:sldId id="274" r:id="rId21"/>
    <p:sldId id="271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1C0A801-30A3-4F20-A21E-058F16366274}">
          <p14:sldIdLst>
            <p14:sldId id="256"/>
            <p14:sldId id="257"/>
            <p14:sldId id="258"/>
            <p14:sldId id="276"/>
            <p14:sldId id="260"/>
            <p14:sldId id="275"/>
            <p14:sldId id="261"/>
            <p14:sldId id="262"/>
            <p14:sldId id="263"/>
            <p14:sldId id="264"/>
            <p14:sldId id="265"/>
            <p14:sldId id="266"/>
            <p14:sldId id="277"/>
            <p14:sldId id="267"/>
            <p14:sldId id="268"/>
            <p14:sldId id="269"/>
            <p14:sldId id="270"/>
            <p14:sldId id="272"/>
            <p14:sldId id="273"/>
            <p14:sldId id="274"/>
            <p14:sldId id="27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059" autoAdjust="0"/>
    <p:restoredTop sz="94660"/>
  </p:normalViewPr>
  <p:slideViewPr>
    <p:cSldViewPr snapToGrid="0" snapToObjects="1">
      <p:cViewPr>
        <p:scale>
          <a:sx n="82" d="100"/>
          <a:sy n="82" d="100"/>
        </p:scale>
        <p:origin x="79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B69487-7606-4A39-AAEA-ADC07803225A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AE2DE6-79B8-4E21-B0E5-3FA91DA39B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0593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E2DE6-79B8-4E21-B0E5-3FA91DA39BDC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21610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E2DE6-79B8-4E21-B0E5-3FA91DA39BDC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768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8080" y="1828800"/>
            <a:ext cx="990599" cy="22865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08" y="3264408"/>
            <a:ext cx="3859795" cy="22866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111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Rectangle 15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358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8258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3" name="TextBox 22"/>
          <p:cNvSpPr txBox="1"/>
          <p:nvPr/>
        </p:nvSpPr>
        <p:spPr bwMode="gray">
          <a:xfrm>
            <a:off x="647430" y="651690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7069418" y="2900292"/>
            <a:ext cx="619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1566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114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7277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476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1301" y="6387910"/>
            <a:ext cx="990599" cy="228659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6133" y="6387910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9240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20420" cy="6860798"/>
            <a:chOff x="-1588" y="0"/>
            <a:chExt cx="9120420" cy="686079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/>
          <p:nvPr/>
        </p:nvSpPr>
        <p:spPr>
          <a:xfrm>
            <a:off x="414867" y="402165"/>
            <a:ext cx="46105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 bwMode="gray">
          <a:xfrm rot="5400000">
            <a:off x="1299309" y="1765596"/>
            <a:ext cx="5995993" cy="3326809"/>
          </a:xfrm>
          <a:custGeom>
            <a:avLst/>
            <a:gdLst/>
            <a:ahLst/>
            <a:cxnLst/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/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/>
            <a:ahLst/>
            <a:cxnLst/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 anchor="ctr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546" y="6365498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664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928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274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393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26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895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359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270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060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4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747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6803602" cy="2550877"/>
          </a:xfrm>
        </p:spPr>
        <p:txBody>
          <a:bodyPr/>
          <a:lstStyle/>
          <a:p>
            <a:r>
              <a:rPr dirty="0"/>
              <a:t>Customer Offer Engagement </a:t>
            </a:r>
            <a:r>
              <a:rPr dirty="0" smtClean="0"/>
              <a:t>Dashboard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 smtClean="0"/>
          </a:p>
          <a:p>
            <a:r>
              <a:rPr dirty="0" smtClean="0"/>
              <a:t>Power </a:t>
            </a:r>
            <a:r>
              <a:rPr dirty="0"/>
              <a:t>BI Project </a:t>
            </a:r>
            <a:r>
              <a:rPr dirty="0" smtClean="0"/>
              <a:t>Overview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400" dirty="0" smtClean="0"/>
              <a:t>Data_dictionary-Transformation</a:t>
            </a:r>
            <a:endParaRPr lang="en-IN" sz="2400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57200" y="2709020"/>
            <a:ext cx="8177239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3 columns: Table, Field, Description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Usage: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Helps document data model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Can be used for tooltip creation and onboarding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96307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 Modeling -Key Relationship</a:t>
            </a:r>
            <a:endParaRPr lang="en-IN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57201" y="2370463"/>
            <a:ext cx="8345606" cy="2985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customers (1) ⟶ (∞) events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Primary Key: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customer_id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Foreign Key in events: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customer_id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Tracks which customer triggered which events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offers (1) ⟶ (∞) events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Primary Key: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offer_id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Foreign Key in events: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offer_id_extracted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Links events like “offer viewed” or “offer completed” to specific offers</a:t>
            </a:r>
          </a:p>
        </p:txBody>
      </p:sp>
    </p:spTree>
    <p:extLst>
      <p:ext uri="{BB962C8B-B14F-4D97-AF65-F5344CB8AC3E}">
        <p14:creationId xmlns:p14="http://schemas.microsoft.com/office/powerpoint/2010/main" val="2921797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V="1">
            <a:off x="457200" y="464023"/>
            <a:ext cx="8229600" cy="45719"/>
          </a:xfrm>
        </p:spPr>
        <p:txBody>
          <a:bodyPr>
            <a:normAutofit fontScale="90000"/>
          </a:bodyPr>
          <a:lstStyle/>
          <a:p>
            <a:endParaRPr lang="en-IN" sz="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42949"/>
            <a:ext cx="8229600" cy="3683214"/>
          </a:xfrm>
        </p:spPr>
        <p:txBody>
          <a:bodyPr>
            <a:normAutofit/>
          </a:bodyPr>
          <a:lstStyle/>
          <a:p>
            <a:pPr marL="4572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offers (1) ⟶ (∞) </a:t>
            </a:r>
            <a:r>
              <a:rPr lang="en-US" alt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offer_channels</a:t>
            </a:r>
            <a:endParaRPr lang="en-US" alt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4572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Primary Key:</a:t>
            </a:r>
            <a:r>
              <a:rPr lang="en-US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offer_id</a:t>
            </a:r>
          </a:p>
          <a:p>
            <a:pPr marL="4572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Foreign Key in </a:t>
            </a:r>
            <a:r>
              <a:rPr lang="en-US" altLang="en-US" sz="20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offer_channels</a:t>
            </a:r>
            <a:r>
              <a:rPr lang="en-US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</a:t>
            </a:r>
            <a:r>
              <a:rPr lang="en-US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offer_id</a:t>
            </a:r>
          </a:p>
          <a:p>
            <a:pPr marL="4572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One offer may be delivered through multiple channels (email, web, mobile, etc</a:t>
            </a:r>
            <a:r>
              <a:rPr lang="en-US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.)</a:t>
            </a:r>
          </a:p>
          <a:p>
            <a:pPr marL="4572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IN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9280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031" y="597877"/>
            <a:ext cx="8382000" cy="6119445"/>
          </a:xfrm>
        </p:spPr>
      </p:pic>
    </p:spTree>
    <p:extLst>
      <p:ext uri="{BB962C8B-B14F-4D97-AF65-F5344CB8AC3E}">
        <p14:creationId xmlns:p14="http://schemas.microsoft.com/office/powerpoint/2010/main" val="37718636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DAX Measures – Engagement &amp; Demographics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0355607"/>
              </p:ext>
            </p:extLst>
          </p:nvPr>
        </p:nvGraphicFramePr>
        <p:xfrm>
          <a:off x="341195" y="2489199"/>
          <a:ext cx="8547288" cy="39048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9096"/>
                <a:gridCol w="2849096"/>
                <a:gridCol w="2849096"/>
              </a:tblGrid>
              <a:tr h="868150">
                <a:tc>
                  <a:txBody>
                    <a:bodyPr/>
                    <a:lstStyle/>
                    <a:p>
                      <a:r>
                        <a:rPr lang="en-IN" b="1" dirty="0"/>
                        <a:t>Metric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DAX Expression (Simplified)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Purpose / Explanation</a:t>
                      </a:r>
                      <a:endParaRPr lang="en-IN" dirty="0"/>
                    </a:p>
                  </a:txBody>
                  <a:tcPr anchor="ctr"/>
                </a:tc>
              </a:tr>
              <a:tr h="818866">
                <a:tc>
                  <a:txBody>
                    <a:bodyPr/>
                    <a:lstStyle/>
                    <a:p>
                      <a:r>
                        <a:rPr lang="en-IN" b="1" dirty="0"/>
                        <a:t>1. Offers Sent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COUNTROWS(events WHERE event = "offer received")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Total number of offers delivered to customers</a:t>
                      </a:r>
                    </a:p>
                  </a:txBody>
                  <a:tcPr anchor="ctr"/>
                </a:tc>
              </a:tr>
              <a:tr h="1091821">
                <a:tc>
                  <a:txBody>
                    <a:bodyPr/>
                    <a:lstStyle/>
                    <a:p>
                      <a:r>
                        <a:rPr lang="en-IN" b="1" dirty="0"/>
                        <a:t>2. Offers Viewed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COUNTROWS(events WHERE event = "offer viewed")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Measures customer interest by counting how many offers were opened</a:t>
                      </a:r>
                    </a:p>
                  </a:txBody>
                  <a:tcPr anchor="ctr"/>
                </a:tc>
              </a:tr>
              <a:tr h="933545">
                <a:tc>
                  <a:txBody>
                    <a:bodyPr/>
                    <a:lstStyle/>
                    <a:p>
                      <a:r>
                        <a:rPr lang="en-IN" b="1"/>
                        <a:t>3. Offers Completed</a:t>
                      </a:r>
                      <a:endParaRPr lang="en-I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COUNTROWS(events WHERE event = "offer completed")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Indicates how many offers led to a successful completion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414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9"/>
            <a:ext cx="6343672" cy="331353"/>
          </a:xfrm>
        </p:spPr>
        <p:txBody>
          <a:bodyPr/>
          <a:lstStyle/>
          <a:p>
            <a:endParaRPr lang="en-IN" sz="100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5284368"/>
              </p:ext>
            </p:extLst>
          </p:nvPr>
        </p:nvGraphicFramePr>
        <p:xfrm>
          <a:off x="464024" y="491319"/>
          <a:ext cx="8434314" cy="56224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1438"/>
                <a:gridCol w="2811438"/>
                <a:gridCol w="2811438"/>
              </a:tblGrid>
              <a:tr h="770196">
                <a:tc>
                  <a:txBody>
                    <a:bodyPr/>
                    <a:lstStyle/>
                    <a:p>
                      <a:r>
                        <a:rPr lang="en-IN" b="1" dirty="0"/>
                        <a:t>Metric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DAX Expression (Simplified)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b="1"/>
                        <a:t>Purpose / Explanation</a:t>
                      </a:r>
                      <a:endParaRPr lang="en-IN"/>
                    </a:p>
                  </a:txBody>
                  <a:tcPr anchor="ctr"/>
                </a:tc>
              </a:tr>
              <a:tr h="1290616">
                <a:tc>
                  <a:txBody>
                    <a:bodyPr/>
                    <a:lstStyle/>
                    <a:p>
                      <a:r>
                        <a:rPr lang="en-IN" b="1" dirty="0"/>
                        <a:t>4. Redemption Rate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Offers Completed / Offers Sent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% of offers completed out of those sent – measures campaign success</a:t>
                      </a:r>
                    </a:p>
                  </a:txBody>
                  <a:tcPr anchor="ctr"/>
                </a:tc>
              </a:tr>
              <a:tr h="1215745">
                <a:tc>
                  <a:txBody>
                    <a:bodyPr/>
                    <a:lstStyle/>
                    <a:p>
                      <a:r>
                        <a:rPr lang="en-IN" b="1"/>
                        <a:t>5. Total Transactions</a:t>
                      </a:r>
                      <a:endParaRPr lang="en-I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COUNTROWS(events WHERE event = "transaction")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Total number of purchase events unrelated to specific offers</a:t>
                      </a:r>
                    </a:p>
                  </a:txBody>
                  <a:tcPr anchor="ctr"/>
                </a:tc>
              </a:tr>
              <a:tr h="1141665">
                <a:tc>
                  <a:txBody>
                    <a:bodyPr/>
                    <a:lstStyle/>
                    <a:p>
                      <a:r>
                        <a:rPr lang="en-IN" b="1"/>
                        <a:t>6. Total Revenue</a:t>
                      </a:r>
                      <a:endParaRPr lang="en-I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SUM(events[amount] WHERE event = "transaction")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Total monetary value of all transactions</a:t>
                      </a:r>
                    </a:p>
                  </a:txBody>
                  <a:tcPr anchor="ctr"/>
                </a:tc>
              </a:tr>
              <a:tr h="1204211">
                <a:tc>
                  <a:txBody>
                    <a:bodyPr/>
                    <a:lstStyle/>
                    <a:p>
                      <a:r>
                        <a:rPr lang="en-IN" b="1"/>
                        <a:t>7. Avg Transaction</a:t>
                      </a:r>
                      <a:endParaRPr lang="en-I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AVERAGE(events[amount] WHERE event = "transaction")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Average amount spent per transaction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6432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4431344"/>
              </p:ext>
            </p:extLst>
          </p:nvPr>
        </p:nvGraphicFramePr>
        <p:xfrm>
          <a:off x="477671" y="20530"/>
          <a:ext cx="8270544" cy="5206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6848"/>
                <a:gridCol w="2756848"/>
                <a:gridCol w="2756848"/>
              </a:tblGrid>
              <a:tr h="600117">
                <a:tc>
                  <a:txBody>
                    <a:bodyPr/>
                    <a:lstStyle/>
                    <a:p>
                      <a:r>
                        <a:rPr lang="en-IN" b="1" dirty="0"/>
                        <a:t>Metric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b="1"/>
                        <a:t>DAX Expression</a:t>
                      </a:r>
                      <a:endParaRPr lang="en-I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b="1"/>
                        <a:t>Purpose / Explanation</a:t>
                      </a:r>
                      <a:endParaRPr lang="en-IN"/>
                    </a:p>
                  </a:txBody>
                  <a:tcPr anchor="ctr"/>
                </a:tc>
              </a:tr>
              <a:tr h="1114503">
                <a:tc>
                  <a:txBody>
                    <a:bodyPr/>
                    <a:lstStyle/>
                    <a:p>
                      <a:r>
                        <a:rPr lang="en-IN" b="1"/>
                        <a:t>8. Total Customers</a:t>
                      </a:r>
                      <a:endParaRPr lang="en-I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DISTINCTCOUNT(customers[</a:t>
                      </a:r>
                      <a:r>
                        <a:rPr lang="en-IN" dirty="0" err="1"/>
                        <a:t>customer_id</a:t>
                      </a:r>
                      <a:r>
                        <a:rPr lang="en-IN" dirty="0"/>
                        <a:t>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Total number of unique customers in the dataset</a:t>
                      </a:r>
                    </a:p>
                  </a:txBody>
                  <a:tcPr anchor="ctr"/>
                </a:tc>
              </a:tr>
              <a:tr h="1114503">
                <a:tc>
                  <a:txBody>
                    <a:bodyPr/>
                    <a:lstStyle/>
                    <a:p>
                      <a:r>
                        <a:rPr lang="en-IN" b="1"/>
                        <a:t>9. Average Age</a:t>
                      </a:r>
                      <a:endParaRPr lang="en-I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AVERAGEX(FILTER(...), customers[age])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Average customer age, excluding blanks or placeholders</a:t>
                      </a:r>
                    </a:p>
                  </a:txBody>
                  <a:tcPr anchor="ctr"/>
                </a:tc>
              </a:tr>
              <a:tr h="1080902">
                <a:tc>
                  <a:txBody>
                    <a:bodyPr/>
                    <a:lstStyle/>
                    <a:p>
                      <a:r>
                        <a:rPr lang="en-IN" b="1"/>
                        <a:t>10. Income Bracket</a:t>
                      </a:r>
                      <a:endParaRPr lang="en-I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SWITCH(TRUE(), ...)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Categorizes customers into income ranges: &lt;40K, 40K–70K, etc. for segmentation</a:t>
                      </a:r>
                    </a:p>
                  </a:txBody>
                  <a:tcPr anchor="ctr"/>
                </a:tc>
              </a:tr>
              <a:tr h="731578">
                <a:tc>
                  <a:txBody>
                    <a:bodyPr/>
                    <a:lstStyle/>
                    <a:p>
                      <a:r>
                        <a:rPr lang="en-IN" b="1" dirty="0"/>
                        <a:t>11. Completion Rate by Type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Offers Completed / Offers Sent grouped by </a:t>
                      </a:r>
                      <a:r>
                        <a:rPr lang="en-IN" dirty="0" err="1" smtClean="0"/>
                        <a:t>offer_type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Tracks success rate for each offer category (BOGO, Discount, Informational)</a:t>
                      </a:r>
                      <a:endParaRPr lang="en-IN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75389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Visualization and UX </a:t>
            </a:r>
            <a:r>
              <a:rPr lang="en-IN" dirty="0"/>
              <a:t>Design</a:t>
            </a:r>
            <a:br>
              <a:rPr lang="en-IN" dirty="0"/>
            </a:br>
            <a:r>
              <a:rPr lang="en-IN" dirty="0"/>
              <a:t>Page 1: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Key Visuals:</a:t>
            </a:r>
          </a:p>
          <a:p>
            <a:r>
              <a:rPr lang="en-IN" dirty="0"/>
              <a:t>- KPI Cards: Total Customers, Offers Sent, Offers Viewed, Offers Completed, Redemption Rate, Avg. Transaction Amount</a:t>
            </a:r>
          </a:p>
          <a:p>
            <a:r>
              <a:rPr lang="en-IN" dirty="0"/>
              <a:t>- Trend Chart: Offers vs. Completions</a:t>
            </a:r>
          </a:p>
        </p:txBody>
      </p:sp>
    </p:spTree>
    <p:extLst>
      <p:ext uri="{BB962C8B-B14F-4D97-AF65-F5344CB8AC3E}">
        <p14:creationId xmlns:p14="http://schemas.microsoft.com/office/powerpoint/2010/main" val="5206648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Page 3: Customer Segmentation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Key Visuals:</a:t>
            </a:r>
          </a:p>
          <a:p>
            <a:r>
              <a:rPr lang="en-IN" dirty="0"/>
              <a:t>- Demographic Slicers: Age Group, Gender, Income Bracket</a:t>
            </a:r>
          </a:p>
          <a:p>
            <a:r>
              <a:rPr lang="en-IN" dirty="0"/>
              <a:t>- Bar Chart: Redemption Rate by Age Group</a:t>
            </a:r>
          </a:p>
          <a:p>
            <a:r>
              <a:rPr lang="en-IN" dirty="0"/>
              <a:t>- </a:t>
            </a:r>
            <a:r>
              <a:rPr lang="en-IN" dirty="0" err="1"/>
              <a:t>Heatmap</a:t>
            </a:r>
            <a:r>
              <a:rPr lang="en-IN" dirty="0"/>
              <a:t>: Age vs Income vs Completion %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058097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Page 4: Offer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Key Visuals:</a:t>
            </a:r>
          </a:p>
          <a:p>
            <a:r>
              <a:rPr lang="en-IN" dirty="0"/>
              <a:t>- Bar Chart: Redemption by Offer Type</a:t>
            </a:r>
          </a:p>
          <a:p>
            <a:r>
              <a:rPr lang="en-IN" dirty="0"/>
              <a:t>- Bar Chart: Redemption by Channel</a:t>
            </a:r>
          </a:p>
          <a:p>
            <a:r>
              <a:rPr lang="en-IN" dirty="0"/>
              <a:t>- Scatter Plot: Difficulty vs Completion </a:t>
            </a:r>
            <a:r>
              <a:rPr lang="en-IN" dirty="0" smtClean="0"/>
              <a:t>Rate</a:t>
            </a:r>
          </a:p>
          <a:p>
            <a:r>
              <a:rPr lang="en-IN" dirty="0" smtClean="0"/>
              <a:t>Add Offer Type Slicer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39478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/>
              <a:t>Project Overview</a:t>
            </a:r>
          </a:p>
          <a:p>
            <a:r>
              <a:rPr dirty="0"/>
              <a:t>Dataset </a:t>
            </a:r>
            <a:r>
              <a:rPr dirty="0" smtClean="0"/>
              <a:t>Summary</a:t>
            </a:r>
            <a:r>
              <a:rPr lang="en-IN" dirty="0"/>
              <a:t> -Table-wise Data </a:t>
            </a:r>
            <a:r>
              <a:rPr lang="en-IN" dirty="0" smtClean="0"/>
              <a:t>Description	</a:t>
            </a:r>
            <a:endParaRPr lang="en-IN" dirty="0" smtClean="0"/>
          </a:p>
          <a:p>
            <a:r>
              <a:rPr lang="en-IN" dirty="0" smtClean="0"/>
              <a:t>Team Contribution</a:t>
            </a:r>
            <a:endParaRPr dirty="0"/>
          </a:p>
          <a:p>
            <a:r>
              <a:rPr dirty="0" smtClean="0"/>
              <a:t>Data </a:t>
            </a:r>
            <a:r>
              <a:rPr dirty="0"/>
              <a:t>Quality &amp; Transformation Notes</a:t>
            </a:r>
          </a:p>
          <a:p>
            <a:r>
              <a:rPr dirty="0"/>
              <a:t>Key Relationships (ERD)</a:t>
            </a:r>
          </a:p>
          <a:p>
            <a:r>
              <a:rPr lang="en-IN" dirty="0" smtClean="0"/>
              <a:t>DAX </a:t>
            </a:r>
            <a:r>
              <a:rPr lang="en-IN" dirty="0"/>
              <a:t>Calculations &amp; </a:t>
            </a:r>
            <a:r>
              <a:rPr lang="en-IN" dirty="0" smtClean="0"/>
              <a:t>Measures</a:t>
            </a:r>
          </a:p>
          <a:p>
            <a:r>
              <a:rPr lang="en-IN" dirty="0" smtClean="0"/>
              <a:t>Visualization </a:t>
            </a:r>
            <a:r>
              <a:rPr lang="en-IN" dirty="0"/>
              <a:t>&amp; UX Design </a:t>
            </a:r>
            <a:endParaRPr lang="en-IN" dirty="0" smtClean="0"/>
          </a:p>
          <a:p>
            <a:r>
              <a:rPr lang="en-IN" dirty="0" smtClean="0"/>
              <a:t> </a:t>
            </a:r>
            <a:r>
              <a:rPr lang="en-IN" dirty="0" smtClean="0"/>
              <a:t>Testing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Page 5: Transaction </a:t>
            </a:r>
            <a:r>
              <a:rPr lang="en-IN" dirty="0" err="1"/>
              <a:t>Behavior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Key Visuals:</a:t>
            </a:r>
          </a:p>
          <a:p>
            <a:r>
              <a:rPr lang="en-IN" dirty="0"/>
              <a:t>- Line Chart: Avg. Spend Over Time</a:t>
            </a:r>
          </a:p>
          <a:p>
            <a:r>
              <a:rPr lang="en-IN" dirty="0"/>
              <a:t>- Comparison: Customers Completed Offers vs Not</a:t>
            </a:r>
          </a:p>
          <a:p>
            <a:r>
              <a:rPr lang="en-IN" dirty="0"/>
              <a:t>- KPI Card: Total Transactions, Total Revenue</a:t>
            </a:r>
          </a:p>
          <a:p>
            <a:r>
              <a:rPr lang="en-IN" dirty="0"/>
              <a:t>- Filters: Date </a:t>
            </a:r>
            <a:r>
              <a:rPr lang="en-IN" dirty="0" smtClean="0"/>
              <a:t>Range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971561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Test Cases</a:t>
            </a:r>
            <a:endParaRPr lang="en-IN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3925470"/>
              </p:ext>
            </p:extLst>
          </p:nvPr>
        </p:nvGraphicFramePr>
        <p:xfrm>
          <a:off x="477674" y="2115401"/>
          <a:ext cx="8079474" cy="39167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4523"/>
                <a:gridCol w="1569493"/>
                <a:gridCol w="1514901"/>
                <a:gridCol w="1856096"/>
                <a:gridCol w="968991"/>
                <a:gridCol w="1105470"/>
              </a:tblGrid>
              <a:tr h="1023584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Test </a:t>
                      </a:r>
                      <a:r>
                        <a:rPr lang="en-IN" sz="1400" dirty="0" smtClean="0"/>
                        <a:t>Case</a:t>
                      </a:r>
                    </a:p>
                    <a:p>
                      <a:pPr algn="ctr"/>
                      <a:r>
                        <a:rPr lang="en-IN" sz="1400" dirty="0" smtClean="0"/>
                        <a:t>     </a:t>
                      </a:r>
                      <a:r>
                        <a:rPr lang="en-IN" sz="1400" dirty="0"/>
                        <a:t>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Input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/>
                        <a:t>Expected Result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/>
                        <a:t>Actual Result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Status</a:t>
                      </a:r>
                    </a:p>
                  </a:txBody>
                  <a:tcPr anchor="ctr"/>
                </a:tc>
              </a:tr>
              <a:tr h="1066449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TC-01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/>
                        <a:t>Validate Offers Sent measure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/>
                        <a:t>events[event] = "offer received"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/>
                        <a:t>Count matches manual aggregation in PQ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/>
                        <a:t>Matches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✅ Pass</a:t>
                      </a:r>
                    </a:p>
                  </a:txBody>
                  <a:tcPr anchor="ctr"/>
                </a:tc>
              </a:tr>
              <a:tr h="608906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TC-02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/>
                        <a:t>JSON parsing for offer_id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/>
                        <a:t>Sample events row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/>
                        <a:t>Correct offer_id extracted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/>
                        <a:t>Correct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✅ Pass</a:t>
                      </a:r>
                    </a:p>
                  </a:txBody>
                  <a:tcPr anchor="ctr"/>
                </a:tc>
              </a:tr>
              <a:tr h="608906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TC-03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/>
                        <a:t>Slicer for Age Group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/>
                        <a:t>Select "18–25"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/>
                        <a:t>Only customers in range shown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/>
                        <a:t>Works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✅ Pass</a:t>
                      </a:r>
                    </a:p>
                  </a:txBody>
                  <a:tcPr anchor="ctr"/>
                </a:tc>
              </a:tr>
              <a:tr h="608906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TC-04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/>
                        <a:t>Refresh Time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/>
                        <a:t>Refresh full dataset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/>
                        <a:t>&lt; 3 min</a:t>
                      </a:r>
                    </a:p>
                    <a:p>
                      <a:pPr algn="ctr"/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/>
                        <a:t>Works</a:t>
                      </a:r>
                    </a:p>
                    <a:p>
                      <a:pPr algn="ctr"/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smtClean="0"/>
                        <a:t>✅ Pass</a:t>
                      </a:r>
                    </a:p>
                    <a:p>
                      <a:pPr algn="ctr"/>
                      <a:endParaRPr lang="en-IN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5585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000" dirty="0"/>
              <a:t>Goal: Analyze how customers engage with marketing offers</a:t>
            </a:r>
          </a:p>
          <a:p>
            <a:r>
              <a:rPr sz="2000" dirty="0"/>
              <a:t>Use Case: Optimize campaigns based on customer behavior</a:t>
            </a:r>
          </a:p>
          <a:p>
            <a:r>
              <a:rPr sz="2000" dirty="0"/>
              <a:t>Tool: Microsoft Power BI</a:t>
            </a:r>
          </a:p>
          <a:p>
            <a:r>
              <a:rPr sz="2000" dirty="0"/>
              <a:t>Data Sources: 4 CSV datasets (customers, offers, events, dictionary)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397" y="927097"/>
            <a:ext cx="8242479" cy="5486581"/>
          </a:xfrm>
        </p:spPr>
      </p:pic>
    </p:spTree>
    <p:extLst>
      <p:ext uri="{BB962C8B-B14F-4D97-AF65-F5344CB8AC3E}">
        <p14:creationId xmlns:p14="http://schemas.microsoft.com/office/powerpoint/2010/main" val="2718062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Summary</a:t>
            </a:r>
            <a:endParaRPr lang="en-IN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7829139"/>
              </p:ext>
            </p:extLst>
          </p:nvPr>
        </p:nvGraphicFramePr>
        <p:xfrm>
          <a:off x="863598" y="2489200"/>
          <a:ext cx="7557070" cy="403443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778535"/>
                <a:gridCol w="3778535"/>
              </a:tblGrid>
              <a:tr h="704578">
                <a:tc>
                  <a:txBody>
                    <a:bodyPr/>
                    <a:lstStyle/>
                    <a:p>
                      <a:r>
                        <a:rPr lang="en-IN" dirty="0" smtClean="0"/>
                        <a:t>Dataset</a:t>
                      </a:r>
                      <a:r>
                        <a:rPr lang="en-IN" baseline="0" dirty="0" smtClean="0"/>
                        <a:t> </a:t>
                      </a:r>
                      <a:endParaRPr lang="en-IN" dirty="0"/>
                    </a:p>
                  </a:txBody>
                  <a:tcPr marL="70520" marR="70520"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Description</a:t>
                      </a:r>
                      <a:endParaRPr lang="en-IN" dirty="0"/>
                    </a:p>
                  </a:txBody>
                  <a:tcPr marL="70520" marR="70520"/>
                </a:tc>
              </a:tr>
              <a:tr h="704578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customers.csv</a:t>
                      </a:r>
                    </a:p>
                  </a:txBody>
                  <a:tcPr marL="70520" marR="7052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Customer demographics and signup date</a:t>
                      </a:r>
                    </a:p>
                  </a:txBody>
                  <a:tcPr marL="70520" marR="70520"/>
                </a:tc>
              </a:tr>
              <a:tr h="121612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offers.csv</a:t>
                      </a:r>
                    </a:p>
                  </a:txBody>
                  <a:tcPr marL="70520" marR="7052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Marketing offer types and distribution channels</a:t>
                      </a:r>
                    </a:p>
                  </a:txBody>
                  <a:tcPr marL="70520" marR="70520"/>
                </a:tc>
              </a:tr>
              <a:tr h="704578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events.csv</a:t>
                      </a:r>
                    </a:p>
                  </a:txBody>
                  <a:tcPr marL="70520" marR="7052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All customer interactions and transactions</a:t>
                      </a:r>
                    </a:p>
                  </a:txBody>
                  <a:tcPr marL="70520" marR="70520"/>
                </a:tc>
              </a:tr>
              <a:tr h="704578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data_dictionary.csv</a:t>
                      </a:r>
                    </a:p>
                  </a:txBody>
                  <a:tcPr marL="70520" marR="7052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Field-level metadata for all tables</a:t>
                      </a:r>
                    </a:p>
                  </a:txBody>
                  <a:tcPr marL="70520" marR="7052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837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1963696"/>
              </p:ext>
            </p:extLst>
          </p:nvPr>
        </p:nvGraphicFramePr>
        <p:xfrm>
          <a:off x="476517" y="927099"/>
          <a:ext cx="8228089" cy="53116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26524"/>
                <a:gridCol w="2398629"/>
                <a:gridCol w="2651468"/>
                <a:gridCol w="2651468"/>
              </a:tblGrid>
              <a:tr h="382173">
                <a:tc>
                  <a:txBody>
                    <a:bodyPr/>
                    <a:lstStyle/>
                    <a:p>
                      <a:pPr marL="0" indent="0" algn="ctr" fontAlgn="t">
                        <a:buFont typeface="+mj-lt"/>
                        <a:buNone/>
                      </a:pPr>
                      <a:r>
                        <a:rPr lang="en-IN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Learner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87" marR="6087" marT="6087" marB="0" anchor="ctr"/>
                </a:tc>
                <a:tc>
                  <a:txBody>
                    <a:bodyPr/>
                    <a:lstStyle/>
                    <a:p>
                      <a:pPr marL="0" indent="0" algn="ctr" fontAlgn="t">
                        <a:buFont typeface="+mj-lt"/>
                        <a:buNone/>
                      </a:pPr>
                      <a:r>
                        <a:rPr lang="en-IN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Assignments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87" marR="6087" marT="6087" marB="0" anchor="ctr"/>
                </a:tc>
                <a:tc>
                  <a:txBody>
                    <a:bodyPr/>
                    <a:lstStyle/>
                    <a:p>
                      <a:pPr marL="0" indent="0" algn="ctr" fontAlgn="t">
                        <a:buFont typeface="+mj-lt"/>
                        <a:buNone/>
                      </a:pPr>
                      <a:r>
                        <a:rPr lang="en-IN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Responsibility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87" marR="6087" marT="6087" marB="0" anchor="ctr"/>
                </a:tc>
                <a:tc>
                  <a:txBody>
                    <a:bodyPr/>
                    <a:lstStyle/>
                    <a:p>
                      <a:pPr marL="0" indent="0" algn="ctr" fontAlgn="t">
                        <a:buFont typeface="+mj-lt"/>
                        <a:buNone/>
                      </a:pPr>
                      <a:r>
                        <a:rPr lang="en-IN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 Hours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87" marR="6087" marT="6087" marB="0" anchor="ctr"/>
                </a:tc>
              </a:tr>
              <a:tr h="916617">
                <a:tc>
                  <a:txBody>
                    <a:bodyPr/>
                    <a:lstStyle/>
                    <a:p>
                      <a:pPr marL="285750" indent="-285750" algn="ctr" fontAlgn="b">
                        <a:buFont typeface="+mj-lt"/>
                        <a:buAutoNum type="romanUcPeriod"/>
                      </a:pPr>
                      <a:endParaRPr lang="en-IN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indent="0" algn="ctr" fontAlgn="b">
                        <a:buFont typeface="+mj-lt"/>
                        <a:buNone/>
                      </a:pPr>
                      <a:endParaRPr lang="en-IN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indent="0" algn="ctr" fontAlgn="b">
                        <a:buFont typeface="+mj-lt"/>
                        <a:buNone/>
                      </a:pPr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87" marR="6087" marT="6087" marB="0" anchor="ctr"/>
                </a:tc>
                <a:tc>
                  <a:txBody>
                    <a:bodyPr/>
                    <a:lstStyle/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IN" sz="12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Ingestion,</a:t>
                      </a:r>
                      <a:r>
                        <a:rPr lang="en-IN" sz="1200" u="none" strike="noStrike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IN" sz="12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Customer </a:t>
                      </a:r>
                      <a:r>
                        <a:rPr lang="en-IN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&amp; Offer Cleaning </a:t>
                      </a:r>
                      <a:endParaRPr lang="en-IN" sz="1200" u="none" strike="noStrike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IN" sz="12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Model Setup</a:t>
                      </a:r>
                      <a:endParaRPr lang="en-IN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71450" marR="0" indent="-17145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N" sz="12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 Guide,</a:t>
                      </a:r>
                      <a:r>
                        <a:rPr lang="en-IN" sz="1200" u="none" strike="noStrike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sz="12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Coordination </a:t>
                      </a:r>
                      <a:endParaRPr lang="en-IN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87" marR="6087" marT="6087" marB="0" anchor="ctr"/>
                </a:tc>
                <a:tc>
                  <a:txBody>
                    <a:bodyPr/>
                    <a:lstStyle/>
                    <a:p>
                      <a:pPr marL="0" indent="0" algn="ctr" fontAlgn="b">
                        <a:buFont typeface="+mj-lt"/>
                        <a:buNone/>
                      </a:pPr>
                      <a:r>
                        <a:rPr lang="en-IN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Rakhmaji</a:t>
                      </a:r>
                      <a:r>
                        <a:rPr lang="en-IN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sz="12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Dhawale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87" marR="6087" marT="6087" marB="0" anchor="ctr"/>
                </a:tc>
                <a:tc>
                  <a:txBody>
                    <a:bodyPr/>
                    <a:lstStyle/>
                    <a:p>
                      <a:pPr marL="0" indent="0" algn="ctr" fontAlgn="b">
                        <a:buFont typeface="+mj-lt"/>
                        <a:buNone/>
                      </a:pPr>
                      <a:r>
                        <a:rPr lang="en-IN" sz="12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87" marR="6087" marT="6087" marB="0" anchor="ctr"/>
                </a:tc>
              </a:tr>
              <a:tr h="955432">
                <a:tc>
                  <a:txBody>
                    <a:bodyPr/>
                    <a:lstStyle/>
                    <a:p>
                      <a:pPr marL="0" indent="0" algn="ctr" fontAlgn="b">
                        <a:buFont typeface="+mj-lt"/>
                        <a:buNone/>
                      </a:pPr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87" marR="6087" marT="6087" marB="0" anchor="ctr"/>
                </a:tc>
                <a:tc>
                  <a:txBody>
                    <a:bodyPr/>
                    <a:lstStyle/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IN" sz="12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Event Parsing</a:t>
                      </a:r>
                      <a:endParaRPr lang="en-IN" sz="1200" u="none" strike="noStrike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IN" sz="12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</a:t>
                      </a:r>
                      <a:r>
                        <a:rPr lang="en-IN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 </a:t>
                      </a:r>
                      <a:r>
                        <a:rPr lang="en-IN" sz="12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Setup</a:t>
                      </a:r>
                      <a:endParaRPr lang="en-IN" sz="1200" u="none" strike="noStrike" baseline="0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IN" sz="12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Basic Measures</a:t>
                      </a:r>
                    </a:p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IN" sz="12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Overview </a:t>
                      </a:r>
                      <a:r>
                        <a:rPr lang="en-IN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&amp; Funnel </a:t>
                      </a:r>
                      <a:r>
                        <a:rPr lang="en-IN" sz="12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visuals</a:t>
                      </a:r>
                    </a:p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IN" sz="12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Coordination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87" marR="6087" marT="6087" marB="0" anchor="ctr"/>
                </a:tc>
                <a:tc>
                  <a:txBody>
                    <a:bodyPr/>
                    <a:lstStyle/>
                    <a:p>
                      <a:pPr marL="0" indent="0" algn="ctr" fontAlgn="b">
                        <a:buFont typeface="+mj-lt"/>
                        <a:buNone/>
                      </a:pPr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Krishna</a:t>
                      </a:r>
                      <a:r>
                        <a:rPr lang="en-IN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87" marR="6087" marT="6087" marB="0" anchor="ctr"/>
                </a:tc>
                <a:tc>
                  <a:txBody>
                    <a:bodyPr/>
                    <a:lstStyle/>
                    <a:p>
                      <a:pPr marL="0" indent="0" algn="ctr" fontAlgn="b">
                        <a:buFont typeface="+mj-lt"/>
                        <a:buNone/>
                      </a:pPr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87" marR="6087" marT="6087" marB="0" anchor="ctr"/>
                </a:tc>
              </a:tr>
              <a:tr h="1146519">
                <a:tc>
                  <a:txBody>
                    <a:bodyPr/>
                    <a:lstStyle/>
                    <a:p>
                      <a:pPr marL="0" indent="0" algn="ctr" fontAlgn="b">
                        <a:buFont typeface="+mj-lt"/>
                        <a:buNone/>
                      </a:pPr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87" marR="6087" marT="6087" marB="0" anchor="ctr"/>
                </a:tc>
                <a:tc>
                  <a:txBody>
                    <a:bodyPr/>
                    <a:lstStyle/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IN" sz="12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</a:t>
                      </a:r>
                      <a:r>
                        <a:rPr lang="en-IN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 </a:t>
                      </a:r>
                      <a:r>
                        <a:rPr lang="en-IN" sz="12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Setup</a:t>
                      </a:r>
                    </a:p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IN" sz="12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Basic Measures</a:t>
                      </a:r>
                    </a:p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IN" sz="12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Segmentation </a:t>
                      </a:r>
                      <a:r>
                        <a:rPr lang="en-IN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&amp; </a:t>
                      </a:r>
                      <a:r>
                        <a:rPr lang="en-IN" sz="12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Cohorts</a:t>
                      </a:r>
                      <a:endParaRPr lang="en-IN" sz="1200" u="none" strike="noStrike" baseline="0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IN" sz="12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Segmentation visuals</a:t>
                      </a:r>
                    </a:p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IN" sz="12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DAX Validation,</a:t>
                      </a:r>
                      <a:r>
                        <a:rPr lang="en-IN" sz="1200" u="none" strike="noStrike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sz="12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Coordination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87" marR="6087" marT="6087" marB="0" anchor="ctr"/>
                </a:tc>
                <a:tc>
                  <a:txBody>
                    <a:bodyPr/>
                    <a:lstStyle/>
                    <a:p>
                      <a:pPr marL="0" indent="0" algn="ctr" fontAlgn="b">
                        <a:buFont typeface="+mj-lt"/>
                        <a:buNone/>
                      </a:pPr>
                      <a:r>
                        <a:rPr lang="en-IN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Rajendra</a:t>
                      </a:r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Chhip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87" marR="6087" marT="6087" marB="0" anchor="ctr"/>
                </a:tc>
                <a:tc>
                  <a:txBody>
                    <a:bodyPr/>
                    <a:lstStyle/>
                    <a:p>
                      <a:pPr marL="0" indent="0" algn="ctr" fontAlgn="b">
                        <a:buFont typeface="+mj-lt"/>
                        <a:buNone/>
                      </a:pPr>
                      <a:r>
                        <a:rPr lang="en-IN" sz="12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87" marR="6087" marT="6087" marB="0" anchor="ctr"/>
                </a:tc>
              </a:tr>
              <a:tr h="955432">
                <a:tc>
                  <a:txBody>
                    <a:bodyPr/>
                    <a:lstStyle/>
                    <a:p>
                      <a:pPr marL="0" indent="0" algn="ctr" fontAlgn="b">
                        <a:buFont typeface="+mj-lt"/>
                        <a:buNone/>
                      </a:pPr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87" marR="6087" marT="6087" marB="0" anchor="ctr"/>
                </a:tc>
                <a:tc>
                  <a:txBody>
                    <a:bodyPr/>
                    <a:lstStyle/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IN" sz="12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Segmentation &amp; Cohorts </a:t>
                      </a:r>
                    </a:p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IN" sz="12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Offer Performance</a:t>
                      </a:r>
                    </a:p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IN" sz="1200" u="none" strike="noStrike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Behavior</a:t>
                      </a:r>
                      <a:r>
                        <a:rPr lang="en-IN" sz="12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visuals </a:t>
                      </a:r>
                    </a:p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IN" sz="12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Interactivity &amp; Tooltips</a:t>
                      </a:r>
                    </a:p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IN" sz="12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Tuning, Coordination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87" marR="6087" marT="6087" marB="0" anchor="ctr"/>
                </a:tc>
                <a:tc>
                  <a:txBody>
                    <a:bodyPr/>
                    <a:lstStyle/>
                    <a:p>
                      <a:pPr marL="0" indent="0" algn="ctr" fontAlgn="b">
                        <a:buFont typeface="+mj-lt"/>
                        <a:buNone/>
                      </a:pPr>
                      <a:r>
                        <a:rPr lang="en-IN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Ruchita</a:t>
                      </a:r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Chaudhari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87" marR="6087" marT="6087" marB="0" anchor="ctr"/>
                </a:tc>
                <a:tc>
                  <a:txBody>
                    <a:bodyPr/>
                    <a:lstStyle/>
                    <a:p>
                      <a:pPr marL="0" indent="0" algn="ctr" fontAlgn="b">
                        <a:buFont typeface="+mj-lt"/>
                        <a:buNone/>
                      </a:pPr>
                      <a:r>
                        <a:rPr lang="en-IN" sz="12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87" marR="6087" marT="6087" marB="0" anchor="ctr"/>
                </a:tc>
              </a:tr>
              <a:tr h="955432">
                <a:tc>
                  <a:txBody>
                    <a:bodyPr/>
                    <a:lstStyle/>
                    <a:p>
                      <a:pPr marL="0" indent="0" algn="ctr" fontAlgn="b">
                        <a:buFont typeface="+mj-lt"/>
                        <a:buNone/>
                      </a:pPr>
                      <a:r>
                        <a:rPr lang="en-IN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87" marR="6087" marT="6087" marB="0" anchor="ctr"/>
                </a:tc>
                <a:tc>
                  <a:txBody>
                    <a:bodyPr/>
                    <a:lstStyle/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IN" sz="12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Transaction </a:t>
                      </a:r>
                    </a:p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IN" sz="1200" u="none" strike="noStrike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Behavior</a:t>
                      </a:r>
                      <a:r>
                        <a:rPr lang="en-IN" sz="12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visuals</a:t>
                      </a:r>
                    </a:p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IN" sz="12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DAX </a:t>
                      </a:r>
                      <a:r>
                        <a:rPr lang="en-IN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Validation </a:t>
                      </a:r>
                      <a:endParaRPr lang="en-IN" sz="1200" u="none" strike="noStrike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IN" sz="12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Technical Doc, </a:t>
                      </a:r>
                      <a:r>
                        <a:rPr lang="en-IN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Coordination 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87" marR="6087" marT="6087" marB="0" anchor="ctr"/>
                </a:tc>
                <a:tc>
                  <a:txBody>
                    <a:bodyPr/>
                    <a:lstStyle/>
                    <a:p>
                      <a:pPr marL="0" indent="0" algn="ctr" fontAlgn="b">
                        <a:buFont typeface="+mj-lt"/>
                        <a:buNone/>
                      </a:pPr>
                      <a:r>
                        <a:rPr lang="en-IN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Ruchita</a:t>
                      </a:r>
                      <a:endParaRPr lang="en-IN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indent="0" algn="ctr" fontAlgn="b">
                        <a:buFont typeface="+mj-lt"/>
                        <a:buNone/>
                      </a:pPr>
                      <a:r>
                        <a:rPr lang="en-IN" sz="12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Kirshna</a:t>
                      </a:r>
                      <a:endParaRPr lang="en-IN" sz="12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indent="0" algn="ctr" fontAlgn="b">
                        <a:buFont typeface="+mj-lt"/>
                        <a:buNone/>
                      </a:pPr>
                      <a:r>
                        <a:rPr lang="en-IN" sz="12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Rajendra</a:t>
                      </a:r>
                      <a:endParaRPr lang="en-IN" sz="12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indent="0" algn="ctr" fontAlgn="b">
                        <a:buFont typeface="+mj-lt"/>
                        <a:buNone/>
                      </a:pPr>
                      <a:r>
                        <a:rPr lang="en-IN" sz="12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Rakhamaji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87" marR="6087" marT="6087" marB="0" anchor="ctr"/>
                </a:tc>
                <a:tc>
                  <a:txBody>
                    <a:bodyPr/>
                    <a:lstStyle/>
                    <a:p>
                      <a:pPr marL="0" indent="0" algn="ctr" fontAlgn="b">
                        <a:buFont typeface="+mj-lt"/>
                        <a:buNone/>
                      </a:pPr>
                      <a:r>
                        <a:rPr lang="en-IN" sz="12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87" marR="6087" marT="6087" marB="0" anchor="ctr"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6187668"/>
              </p:ext>
            </p:extLst>
          </p:nvPr>
        </p:nvGraphicFramePr>
        <p:xfrm>
          <a:off x="1524000" y="556258"/>
          <a:ext cx="6096000" cy="370840"/>
        </p:xfrm>
        <a:graphic>
          <a:graphicData uri="http://schemas.openxmlformats.org/drawingml/2006/table">
            <a:tbl>
              <a:tblPr firstRow="1" bandRow="1"/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 smtClean="0">
                          <a:solidFill>
                            <a:schemeClr val="bg1"/>
                          </a:solidFill>
                        </a:rPr>
                        <a:t>Team Contribution </a:t>
                      </a:r>
                      <a:endParaRPr lang="en-IN" sz="18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2823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Data </a:t>
            </a:r>
            <a:r>
              <a:rPr lang="en-IN" b="1" dirty="0" smtClean="0"/>
              <a:t>Transformations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Customer.csv</a:t>
            </a:r>
            <a:endParaRPr lang="en-IN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57200" y="2339687"/>
            <a:ext cx="8229600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5 columns: customer_id,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became_member_on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gender, age, income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400" b="1" dirty="0">
                <a:solidFill>
                  <a:schemeClr val="tx1"/>
                </a:solidFill>
              </a:rPr>
              <a:t>Notes 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1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became_member_on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: Needs conversion from text to</a:t>
            </a:r>
            <a:r>
              <a:rPr kumimoji="0" lang="en-US" alt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YYYYMMDD </a:t>
            </a:r>
            <a:r>
              <a:rPr lang="en-US" altLang="en-US" sz="2000" dirty="0"/>
              <a:t>(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Date)</a:t>
            </a:r>
          </a:p>
          <a:p>
            <a:pPr marL="457200" marR="0" lvl="1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age: Placeholder value 118 = missing → needs cleanup and added</a:t>
            </a:r>
            <a:r>
              <a:rPr kumimoji="0" lang="en-US" alt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“</a:t>
            </a:r>
            <a:r>
              <a:rPr lang="en-US" altLang="en-US" sz="2000" dirty="0" smtClean="0">
                <a:solidFill>
                  <a:schemeClr val="tx1"/>
                </a:solidFill>
              </a:rPr>
              <a:t>null</a:t>
            </a:r>
            <a:r>
              <a:rPr kumimoji="0" lang="en-US" alt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”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1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gender/income: Handle nulls via imputation or unknown flag</a:t>
            </a:r>
          </a:p>
        </p:txBody>
      </p:sp>
    </p:spTree>
    <p:extLst>
      <p:ext uri="{BB962C8B-B14F-4D97-AF65-F5344CB8AC3E}">
        <p14:creationId xmlns:p14="http://schemas.microsoft.com/office/powerpoint/2010/main" val="1820036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Offers.csv -</a:t>
            </a:r>
            <a:r>
              <a:rPr lang="en-IN" dirty="0"/>
              <a:t>Transformations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57200" y="2801352"/>
            <a:ext cx="8413845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6 columns: offer_id, offer_type, difficulty, reward, duration, channels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Notes: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channels: Stored as JSON array → requires expansion to split</a:t>
            </a:r>
            <a:r>
              <a:rPr kumimoji="0" lang="en-US" alt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offer id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offer_type + rules (difficulty &amp; reward = 0 → informational)</a:t>
            </a:r>
          </a:p>
        </p:txBody>
      </p:sp>
    </p:spTree>
    <p:extLst>
      <p:ext uri="{BB962C8B-B14F-4D97-AF65-F5344CB8AC3E}">
        <p14:creationId xmlns:p14="http://schemas.microsoft.com/office/powerpoint/2010/main" val="3428202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Event.csv - Transformation</a:t>
            </a:r>
            <a:endParaRPr lang="en-IN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57200" y="2370465"/>
            <a:ext cx="8427493" cy="2985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4 columns: customer_id, event, value, time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Notes: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value: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2000" dirty="0"/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JSON field → parse to extract: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offer_id_extracted for offer events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transaction_amount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for purchase events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Time: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2000" dirty="0"/>
              <a:t> </a:t>
            </a:r>
            <a:r>
              <a:rPr lang="en-US" altLang="en-US" sz="2000" dirty="0" smtClean="0"/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Add to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became_member_on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(customer.csv) to create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event_timestamp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42729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947</TotalTime>
  <Words>919</Words>
  <Application>Microsoft Office PowerPoint</Application>
  <PresentationFormat>On-screen Show (4:3)</PresentationFormat>
  <Paragraphs>217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Century Gothic</vt:lpstr>
      <vt:lpstr>Times New Roman</vt:lpstr>
      <vt:lpstr>Wingdings</vt:lpstr>
      <vt:lpstr>Wingdings 3</vt:lpstr>
      <vt:lpstr>Ion Boardroom</vt:lpstr>
      <vt:lpstr>Customer Offer Engagement Dashboard</vt:lpstr>
      <vt:lpstr>Agenda</vt:lpstr>
      <vt:lpstr>Project Overview</vt:lpstr>
      <vt:lpstr>PowerPoint Presentation</vt:lpstr>
      <vt:lpstr>Dataset Summary</vt:lpstr>
      <vt:lpstr>PowerPoint Presentation</vt:lpstr>
      <vt:lpstr>Data Transformations Customer.csv</vt:lpstr>
      <vt:lpstr>Offers.csv -Transformations</vt:lpstr>
      <vt:lpstr>Event.csv - Transformation</vt:lpstr>
      <vt:lpstr>Data_dictionary-Transformation</vt:lpstr>
      <vt:lpstr>Data Modeling -Key Relationship</vt:lpstr>
      <vt:lpstr>PowerPoint Presentation</vt:lpstr>
      <vt:lpstr>PowerPoint Presentation</vt:lpstr>
      <vt:lpstr>DAX Measures – Engagement &amp; Demographics</vt:lpstr>
      <vt:lpstr>PowerPoint Presentation</vt:lpstr>
      <vt:lpstr>PowerPoint Presentation</vt:lpstr>
      <vt:lpstr>Visualization and UX Design Page 1: Overview</vt:lpstr>
      <vt:lpstr>Page 3: Customer Segmentation</vt:lpstr>
      <vt:lpstr>Page 4: Offer Performance</vt:lpstr>
      <vt:lpstr>Page 5: Transaction Behavior</vt:lpstr>
      <vt:lpstr>Test Cases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Offer Engagement Dashboard – Data Prepration</dc:title>
  <dc:subject/>
  <dc:creator>Admin</dc:creator>
  <cp:keywords/>
  <dc:description>generated using python-pptx</dc:description>
  <cp:lastModifiedBy>Windows User</cp:lastModifiedBy>
  <cp:revision>35</cp:revision>
  <dcterms:created xsi:type="dcterms:W3CDTF">2013-01-27T09:14:16Z</dcterms:created>
  <dcterms:modified xsi:type="dcterms:W3CDTF">2025-08-11T11:50:27Z</dcterms:modified>
  <cp:category/>
</cp:coreProperties>
</file>