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Inter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10b123228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d10b123228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d10b123228_2_2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d10b123228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10b123228_2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d10b123228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d10b123228_2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d10b123228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10b123228_2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1d10b123228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d10b123228_2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1d10b12322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10b123228_2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d10b123228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10b123228_2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d10b12322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10b123228_2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d10b123228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10b123228_2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d10b12322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10b123228_2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d10b123228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10b123228_2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1d10b123228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10b123228_2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d10b123228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10b123228_2_2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d10b123228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875620" y="841772"/>
            <a:ext cx="5322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75620" y="2701528"/>
            <a:ext cx="7125380" cy="60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429000"/>
            <a:ext cx="9144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37809" y="3720023"/>
            <a:ext cx="1163411" cy="1163410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" y="3428999"/>
            <a:ext cx="838881" cy="838881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" y="4304619"/>
            <a:ext cx="838881" cy="838881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6198320" y="-2564"/>
            <a:ext cx="2945680" cy="2373767"/>
            <a:chOff x="9857014" y="13834"/>
            <a:chExt cx="2334986" cy="1881641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0" y="-1"/>
            <a:ext cx="875620" cy="875620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268380" y="3435531"/>
            <a:ext cx="875620" cy="1707969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 flipH="1">
            <a:off x="6435672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" y="0"/>
            <a:ext cx="700392" cy="7003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6061569" y="4193177"/>
            <a:ext cx="1179285" cy="950323"/>
            <a:chOff x="7413403" y="4976359"/>
            <a:chExt cx="2334986" cy="1881641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875620" y="1565671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 rot="5400000" flipH="1">
            <a:off x="1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6019117" cy="51435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875620" y="794550"/>
            <a:ext cx="4684434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875620" y="2654306"/>
            <a:ext cx="4684434" cy="10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 rot="-5400000">
            <a:off x="6214896" y="1655396"/>
            <a:ext cx="2274263" cy="1832708"/>
            <a:chOff x="9857014" y="13834"/>
            <a:chExt cx="2334986" cy="1881641"/>
          </a:xfrm>
        </p:grpSpPr>
        <p:sp>
          <p:nvSpPr>
            <p:cNvPr id="93" name="Google Shape;93;p1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7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 flipH="1">
            <a:off x="6435672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>
  <p:cSld name="2 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75620" y="1896152"/>
            <a:ext cx="3497580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 flipH="1">
            <a:off x="6435672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" y="0"/>
            <a:ext cx="700392" cy="7003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8"/>
          <p:cNvGrpSpPr/>
          <p:nvPr/>
        </p:nvGrpSpPr>
        <p:grpSpPr>
          <a:xfrm>
            <a:off x="6061569" y="4193177"/>
            <a:ext cx="1179285" cy="950323"/>
            <a:chOff x="7413403" y="4976359"/>
            <a:chExt cx="2334986" cy="1881641"/>
          </a:xfrm>
        </p:grpSpPr>
        <p:sp>
          <p:nvSpPr>
            <p:cNvPr id="104" name="Google Shape;104;p1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4712426" y="1896152"/>
            <a:ext cx="3497580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3"/>
          </p:nvPr>
        </p:nvSpPr>
        <p:spPr>
          <a:xfrm>
            <a:off x="875620" y="1504267"/>
            <a:ext cx="3497580" cy="39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4"/>
          </p:nvPr>
        </p:nvSpPr>
        <p:spPr>
          <a:xfrm>
            <a:off x="4712426" y="1504267"/>
            <a:ext cx="3497580" cy="39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1714502"/>
            <a:ext cx="9156617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 flipH="1">
            <a:off x="6448289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" y="0"/>
            <a:ext cx="700392" cy="7003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 rot="-5400000">
            <a:off x="7758075" y="328574"/>
            <a:ext cx="1714499" cy="105735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75619" y="1989875"/>
            <a:ext cx="7334387" cy="257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7654738" y="4767263"/>
            <a:ext cx="1203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0"/>
          <p:cNvGrpSpPr/>
          <p:nvPr/>
        </p:nvGrpSpPr>
        <p:grpSpPr>
          <a:xfrm rot="-5400000">
            <a:off x="8079196" y="114481"/>
            <a:ext cx="1179285" cy="950323"/>
            <a:chOff x="7413403" y="4976359"/>
            <a:chExt cx="2334986" cy="1881641"/>
          </a:xfrm>
        </p:grpSpPr>
        <p:sp>
          <p:nvSpPr>
            <p:cNvPr id="124" name="Google Shape;124;p20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75620" y="1565672"/>
            <a:ext cx="7334387" cy="252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349041" y="1263254"/>
            <a:ext cx="6445919" cy="21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285750" y="389554"/>
            <a:ext cx="1023223" cy="82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4DBF"/>
              </a:buClr>
              <a:buSzPts val="17900"/>
              <a:buNone/>
              <a:defRPr sz="17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5161360" y="3370660"/>
            <a:ext cx="2633663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3"/>
          </p:nvPr>
        </p:nvSpPr>
        <p:spPr>
          <a:xfrm>
            <a:off x="7956828" y="2549769"/>
            <a:ext cx="1023223" cy="82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4DBF"/>
              </a:buClr>
              <a:buSzPts val="17900"/>
              <a:buNone/>
              <a:defRPr sz="17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0" y="-1248"/>
            <a:ext cx="7392759" cy="5144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62823" y="285750"/>
            <a:ext cx="630121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>
            <a:spLocks noGrp="1"/>
          </p:cNvSpPr>
          <p:nvPr>
            <p:ph type="pic" idx="2"/>
          </p:nvPr>
        </p:nvSpPr>
        <p:spPr>
          <a:xfrm>
            <a:off x="562822" y="1670818"/>
            <a:ext cx="900281" cy="900931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1592513" y="1819800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3"/>
          </p:nvPr>
        </p:nvSpPr>
        <p:spPr>
          <a:xfrm>
            <a:off x="1592513" y="2108735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>
            <a:spLocks noGrp="1"/>
          </p:cNvSpPr>
          <p:nvPr>
            <p:ph type="pic" idx="4"/>
          </p:nvPr>
        </p:nvSpPr>
        <p:spPr>
          <a:xfrm>
            <a:off x="4121860" y="1670818"/>
            <a:ext cx="900281" cy="900931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"/>
          <p:cNvSpPr txBox="1">
            <a:spLocks noGrp="1"/>
          </p:cNvSpPr>
          <p:nvPr>
            <p:ph type="body" idx="5"/>
          </p:nvPr>
        </p:nvSpPr>
        <p:spPr>
          <a:xfrm>
            <a:off x="5153113" y="1816924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6"/>
          </p:nvPr>
        </p:nvSpPr>
        <p:spPr>
          <a:xfrm>
            <a:off x="5153112" y="2105858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>
            <a:spLocks noGrp="1"/>
          </p:cNvSpPr>
          <p:nvPr>
            <p:ph type="pic" idx="7"/>
          </p:nvPr>
        </p:nvSpPr>
        <p:spPr>
          <a:xfrm>
            <a:off x="562822" y="3190705"/>
            <a:ext cx="900281" cy="900932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3"/>
          <p:cNvSpPr txBox="1">
            <a:spLocks noGrp="1"/>
          </p:cNvSpPr>
          <p:nvPr>
            <p:ph type="body" idx="8"/>
          </p:nvPr>
        </p:nvSpPr>
        <p:spPr>
          <a:xfrm>
            <a:off x="1592513" y="3374095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9"/>
          </p:nvPr>
        </p:nvSpPr>
        <p:spPr>
          <a:xfrm>
            <a:off x="1592513" y="3663029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>
            <a:spLocks noGrp="1"/>
          </p:cNvSpPr>
          <p:nvPr>
            <p:ph type="pic" idx="13"/>
          </p:nvPr>
        </p:nvSpPr>
        <p:spPr>
          <a:xfrm>
            <a:off x="4121860" y="3190705"/>
            <a:ext cx="900281" cy="900932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3"/>
          <p:cNvSpPr txBox="1">
            <a:spLocks noGrp="1"/>
          </p:cNvSpPr>
          <p:nvPr>
            <p:ph type="body" idx="14"/>
          </p:nvPr>
        </p:nvSpPr>
        <p:spPr>
          <a:xfrm>
            <a:off x="5153113" y="3374095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5"/>
          </p:nvPr>
        </p:nvSpPr>
        <p:spPr>
          <a:xfrm>
            <a:off x="5153112" y="3663029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1773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ftr" idx="11"/>
          </p:nvPr>
        </p:nvSpPr>
        <p:spPr>
          <a:xfrm>
            <a:off x="215333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6249251" y="4767263"/>
            <a:ext cx="87562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3"/>
          <p:cNvSpPr/>
          <p:nvPr/>
        </p:nvSpPr>
        <p:spPr>
          <a:xfrm rot="5400000" flipH="1">
            <a:off x="7124955" y="266558"/>
            <a:ext cx="1411231" cy="875620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 flipH="1">
            <a:off x="8149827" y="1409983"/>
            <a:ext cx="994172" cy="9941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8268380" y="-1248"/>
            <a:ext cx="875621" cy="141123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7750568" y="2053314"/>
            <a:ext cx="1035623" cy="1035622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 rot="-5400000" flipH="1">
            <a:off x="8000574" y="4000074"/>
            <a:ext cx="1411231" cy="875620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 rot="10800000" flipH="1">
            <a:off x="7392759" y="2738629"/>
            <a:ext cx="994172" cy="9941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 rot="10800000">
            <a:off x="7392760" y="3732269"/>
            <a:ext cx="875621" cy="141123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562822" y="285750"/>
            <a:ext cx="800860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>
            <a:spLocks noGrp="1"/>
          </p:cNvSpPr>
          <p:nvPr>
            <p:ph type="pic" idx="2"/>
          </p:nvPr>
        </p:nvSpPr>
        <p:spPr>
          <a:xfrm>
            <a:off x="562822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562822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562822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>
            <a:spLocks noGrp="1"/>
          </p:cNvSpPr>
          <p:nvPr>
            <p:ph type="pic" idx="4"/>
          </p:nvPr>
        </p:nvSpPr>
        <p:spPr>
          <a:xfrm>
            <a:off x="2662048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2662049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2662048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>
            <a:spLocks noGrp="1"/>
          </p:cNvSpPr>
          <p:nvPr>
            <p:ph type="pic" idx="7"/>
          </p:nvPr>
        </p:nvSpPr>
        <p:spPr>
          <a:xfrm>
            <a:off x="4761275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4"/>
          <p:cNvSpPr txBox="1">
            <a:spLocks noGrp="1"/>
          </p:cNvSpPr>
          <p:nvPr>
            <p:ph type="body" idx="8"/>
          </p:nvPr>
        </p:nvSpPr>
        <p:spPr>
          <a:xfrm>
            <a:off x="4761276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9"/>
          </p:nvPr>
        </p:nvSpPr>
        <p:spPr>
          <a:xfrm>
            <a:off x="4761275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4"/>
          <p:cNvSpPr>
            <a:spLocks noGrp="1"/>
          </p:cNvSpPr>
          <p:nvPr>
            <p:ph type="pic" idx="13"/>
          </p:nvPr>
        </p:nvSpPr>
        <p:spPr>
          <a:xfrm>
            <a:off x="6860501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4"/>
          <p:cNvSpPr txBox="1">
            <a:spLocks noGrp="1"/>
          </p:cNvSpPr>
          <p:nvPr>
            <p:ph type="body" idx="14"/>
          </p:nvPr>
        </p:nvSpPr>
        <p:spPr>
          <a:xfrm>
            <a:off x="6860502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5"/>
          </p:nvPr>
        </p:nvSpPr>
        <p:spPr>
          <a:xfrm>
            <a:off x="6860501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>
            <a:spLocks noGrp="1"/>
          </p:cNvSpPr>
          <p:nvPr>
            <p:ph type="pic" idx="16"/>
          </p:nvPr>
        </p:nvSpPr>
        <p:spPr>
          <a:xfrm>
            <a:off x="562822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4"/>
          <p:cNvSpPr txBox="1">
            <a:spLocks noGrp="1"/>
          </p:cNvSpPr>
          <p:nvPr>
            <p:ph type="body" idx="17"/>
          </p:nvPr>
        </p:nvSpPr>
        <p:spPr>
          <a:xfrm>
            <a:off x="562822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8"/>
          </p:nvPr>
        </p:nvSpPr>
        <p:spPr>
          <a:xfrm>
            <a:off x="562822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4"/>
          <p:cNvSpPr>
            <a:spLocks noGrp="1"/>
          </p:cNvSpPr>
          <p:nvPr>
            <p:ph type="pic" idx="19"/>
          </p:nvPr>
        </p:nvSpPr>
        <p:spPr>
          <a:xfrm>
            <a:off x="2662048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4"/>
          <p:cNvSpPr txBox="1">
            <a:spLocks noGrp="1"/>
          </p:cNvSpPr>
          <p:nvPr>
            <p:ph type="body" idx="20"/>
          </p:nvPr>
        </p:nvSpPr>
        <p:spPr>
          <a:xfrm>
            <a:off x="2662049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body" idx="21"/>
          </p:nvPr>
        </p:nvSpPr>
        <p:spPr>
          <a:xfrm>
            <a:off x="2662048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>
            <a:spLocks noGrp="1"/>
          </p:cNvSpPr>
          <p:nvPr>
            <p:ph type="pic" idx="22"/>
          </p:nvPr>
        </p:nvSpPr>
        <p:spPr>
          <a:xfrm>
            <a:off x="4761275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4"/>
          <p:cNvSpPr txBox="1">
            <a:spLocks noGrp="1"/>
          </p:cNvSpPr>
          <p:nvPr>
            <p:ph type="body" idx="23"/>
          </p:nvPr>
        </p:nvSpPr>
        <p:spPr>
          <a:xfrm>
            <a:off x="4761276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24"/>
          </p:nvPr>
        </p:nvSpPr>
        <p:spPr>
          <a:xfrm>
            <a:off x="4761275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>
            <a:spLocks noGrp="1"/>
          </p:cNvSpPr>
          <p:nvPr>
            <p:ph type="pic" idx="25"/>
          </p:nvPr>
        </p:nvSpPr>
        <p:spPr>
          <a:xfrm>
            <a:off x="6860501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4"/>
          <p:cNvSpPr txBox="1">
            <a:spLocks noGrp="1"/>
          </p:cNvSpPr>
          <p:nvPr>
            <p:ph type="body" idx="26"/>
          </p:nvPr>
        </p:nvSpPr>
        <p:spPr>
          <a:xfrm>
            <a:off x="6860502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27"/>
          </p:nvPr>
        </p:nvSpPr>
        <p:spPr>
          <a:xfrm>
            <a:off x="6860501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ldNum" idx="12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 rot="5400000" flipH="1">
            <a:off x="1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875620" y="1565671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875618" y="1894739"/>
            <a:ext cx="2414016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/>
          <p:nvPr/>
        </p:nvSpPr>
        <p:spPr>
          <a:xfrm rot="5400000">
            <a:off x="6435672" y="0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-1773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 rot="5400000" flipH="1">
            <a:off x="8443608" y="4443108"/>
            <a:ext cx="700392" cy="7003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6"/>
          <p:cNvGrpSpPr/>
          <p:nvPr/>
        </p:nvGrpSpPr>
        <p:grpSpPr>
          <a:xfrm>
            <a:off x="1940563" y="4193177"/>
            <a:ext cx="1179285" cy="950323"/>
            <a:chOff x="7413403" y="4976359"/>
            <a:chExt cx="2334986" cy="1881641"/>
          </a:xfrm>
        </p:grpSpPr>
        <p:sp>
          <p:nvSpPr>
            <p:cNvPr id="217" name="Google Shape;217;p2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6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3253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2"/>
          </p:nvPr>
        </p:nvSpPr>
        <p:spPr>
          <a:xfrm>
            <a:off x="3512840" y="1894739"/>
            <a:ext cx="2379959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3"/>
          </p:nvPr>
        </p:nvSpPr>
        <p:spPr>
          <a:xfrm>
            <a:off x="875620" y="1502853"/>
            <a:ext cx="2379959" cy="3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4"/>
          </p:nvPr>
        </p:nvSpPr>
        <p:spPr>
          <a:xfrm>
            <a:off x="3512841" y="1502853"/>
            <a:ext cx="2379959" cy="3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5"/>
          </p:nvPr>
        </p:nvSpPr>
        <p:spPr>
          <a:xfrm>
            <a:off x="6150062" y="1894739"/>
            <a:ext cx="2379959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6"/>
          </p:nvPr>
        </p:nvSpPr>
        <p:spPr>
          <a:xfrm>
            <a:off x="6150062" y="1502853"/>
            <a:ext cx="2379958" cy="3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85750" y="285750"/>
            <a:ext cx="85725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85750" y="1369219"/>
            <a:ext cx="85725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297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ctrTitle"/>
          </p:nvPr>
        </p:nvSpPr>
        <p:spPr>
          <a:xfrm>
            <a:off x="424898" y="720328"/>
            <a:ext cx="5896389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1"/>
          </p:nvPr>
        </p:nvSpPr>
        <p:spPr>
          <a:xfrm>
            <a:off x="353815" y="2632473"/>
            <a:ext cx="7125380" cy="60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 b="1" dirty="0"/>
              <a:t>Presented by: </a:t>
            </a:r>
            <a:r>
              <a:rPr lang="en" sz="1400" dirty="0"/>
              <a:t>Chigicherla Raju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8FF"/>
              </a:buClr>
              <a:buSzPts val="3600"/>
              <a:buFont typeface="Arial"/>
              <a:buNone/>
            </a:pPr>
            <a:r>
              <a:rPr lang="en">
                <a:solidFill>
                  <a:srgbClr val="0168FF"/>
                </a:solidFill>
              </a:rPr>
              <a:t>Location</a:t>
            </a:r>
            <a:endParaRPr>
              <a:solidFill>
                <a:srgbClr val="0168FF"/>
              </a:solidFill>
            </a:endParaRPr>
          </a:p>
        </p:txBody>
      </p:sp>
      <p:sp>
        <p:nvSpPr>
          <p:cNvPr id="329" name="Google Shape;32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1"/>
          </p:nvPr>
        </p:nvSpPr>
        <p:spPr>
          <a:xfrm>
            <a:off x="902217" y="1438938"/>
            <a:ext cx="2926658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" sz="1500"/>
              <a:t>All users start and end around both city centres</a:t>
            </a:r>
            <a:endParaRPr/>
          </a:p>
          <a:p>
            <a:pPr marL="342900" lvl="0" indent="-241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/>
          </a:p>
        </p:txBody>
      </p:sp>
      <p:pic>
        <p:nvPicPr>
          <p:cNvPr id="332" name="Google Shape;33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8875" y="1033295"/>
            <a:ext cx="4725302" cy="353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8FF"/>
              </a:buClr>
              <a:buSzPts val="3600"/>
              <a:buFont typeface="Arial"/>
              <a:buNone/>
            </a:pPr>
            <a:r>
              <a:rPr lang="en">
                <a:solidFill>
                  <a:srgbClr val="0168FF"/>
                </a:solidFill>
              </a:rPr>
              <a:t>Location</a:t>
            </a:r>
            <a:endParaRPr>
              <a:solidFill>
                <a:srgbClr val="0168FF"/>
              </a:solidFill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1/6/23</a:t>
            </a:r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body" idx="1"/>
          </p:nvPr>
        </p:nvSpPr>
        <p:spPr>
          <a:xfrm>
            <a:off x="902217" y="1438938"/>
            <a:ext cx="2926658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BFBFBF"/>
                </a:solidFill>
              </a:rPr>
              <a:t>All users start and end around both city centres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" sz="1500"/>
              <a:t>Casual users are starting and ending journeys beside key tourist sites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8875" y="1033295"/>
            <a:ext cx="4725302" cy="353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8FF"/>
              </a:buClr>
              <a:buSzPts val="3600"/>
              <a:buFont typeface="Arial"/>
              <a:buNone/>
            </a:pPr>
            <a:r>
              <a:rPr lang="en">
                <a:solidFill>
                  <a:srgbClr val="0168FF"/>
                </a:solidFill>
              </a:rPr>
              <a:t>Location</a:t>
            </a:r>
            <a:endParaRPr>
              <a:solidFill>
                <a:srgbClr val="0168FF"/>
              </a:solidFill>
            </a:endParaRPr>
          </a:p>
        </p:txBody>
      </p:sp>
      <p:sp>
        <p:nvSpPr>
          <p:cNvPr id="349" name="Google Shape;349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350" name="Google Shape;350;p38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902217" y="1438938"/>
            <a:ext cx="2926658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BFBFBF"/>
                </a:solidFill>
              </a:rPr>
              <a:t>All users start and end around both city centres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rgbClr val="BFBFBF"/>
                </a:solidFill>
              </a:rPr>
              <a:t>Casual users are starting and ending journeys beside key tourist sites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" sz="1500"/>
              <a:t>Members use a wider range of central stations for their journeys</a:t>
            </a:r>
            <a:endParaRPr/>
          </a:p>
          <a:p>
            <a:pPr marL="342900" lvl="0" indent="-241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/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8875" y="1033295"/>
            <a:ext cx="4725302" cy="353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body" idx="1"/>
          </p:nvPr>
        </p:nvSpPr>
        <p:spPr>
          <a:xfrm>
            <a:off x="581098" y="1764233"/>
            <a:ext cx="7946903" cy="29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0" i="0" dirty="0">
                <a:latin typeface="Inter"/>
                <a:ea typeface="Inter"/>
                <a:cs typeface="Inter"/>
                <a:sym typeface="Inter"/>
              </a:rPr>
              <a:t> Both users enjoy using the bikes in the warmer months</a:t>
            </a:r>
            <a:endParaRPr dirty="0"/>
          </a:p>
          <a:p>
            <a:pPr marL="0" lvl="0" indent="-76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0" i="0" dirty="0">
                <a:latin typeface="Inter"/>
                <a:ea typeface="Inter"/>
                <a:cs typeface="Inter"/>
                <a:sym typeface="Inter"/>
              </a:rPr>
              <a:t> Members like to use them as a commute to and from work/college</a:t>
            </a:r>
            <a:endParaRPr dirty="0"/>
          </a:p>
          <a:p>
            <a:pPr marL="0" lvl="0" indent="-76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0" i="0" dirty="0">
                <a:latin typeface="Inter"/>
                <a:ea typeface="Inter"/>
                <a:cs typeface="Inter"/>
                <a:sym typeface="Inter"/>
              </a:rPr>
              <a:t> Weekends are popular for both user types but especially for casual users.</a:t>
            </a:r>
            <a:endParaRPr dirty="0"/>
          </a:p>
          <a:p>
            <a:pPr marL="0" lvl="0" indent="-76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0" i="0" dirty="0">
                <a:latin typeface="Inter"/>
                <a:ea typeface="Inter"/>
                <a:cs typeface="Inter"/>
                <a:sym typeface="Inter"/>
              </a:rPr>
              <a:t> Weekdays are not popular for casual users</a:t>
            </a:r>
            <a:endParaRPr dirty="0"/>
          </a:p>
          <a:p>
            <a:pPr marL="0" lvl="0" indent="-76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0" i="0" dirty="0">
                <a:latin typeface="Inter"/>
                <a:ea typeface="Inter"/>
                <a:cs typeface="Inter"/>
                <a:sym typeface="Inter"/>
              </a:rPr>
              <a:t> Casual riders go on longer journeys</a:t>
            </a:r>
            <a:endParaRPr dirty="0"/>
          </a:p>
          <a:p>
            <a:pPr marL="0" lvl="0" indent="-76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0" i="0" dirty="0">
                <a:latin typeface="Inter"/>
                <a:ea typeface="Inter"/>
                <a:cs typeface="Inter"/>
                <a:sym typeface="Inter"/>
              </a:rPr>
              <a:t> Members use the bikes more often.</a:t>
            </a:r>
            <a:endParaRPr dirty="0"/>
          </a:p>
          <a:p>
            <a:pPr marL="0" lvl="0" indent="-76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0" i="0" dirty="0">
                <a:latin typeface="Inter"/>
                <a:ea typeface="Inter"/>
                <a:cs typeface="Inter"/>
                <a:sym typeface="Inter"/>
              </a:rPr>
              <a:t> Both users prefer to use the bikes that are stationed around the city hubs and members use a wider range of central stations</a:t>
            </a:r>
            <a:endParaRPr dirty="0"/>
          </a:p>
          <a:p>
            <a:pPr marL="0" lvl="0" indent="-76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dirty="0">
                <a:latin typeface="Inter"/>
                <a:ea typeface="Inter"/>
                <a:cs typeface="Inter"/>
                <a:sym typeface="Inter"/>
              </a:rPr>
              <a:t> Casual members start and end journeys near tourist spots</a:t>
            </a:r>
            <a:endParaRPr sz="1200" dirty="0"/>
          </a:p>
        </p:txBody>
      </p:sp>
      <p:sp>
        <p:nvSpPr>
          <p:cNvPr id="360" name="Google Shape;360;p39"/>
          <p:cNvSpPr txBox="1">
            <a:spLocks noGrp="1"/>
          </p:cNvSpPr>
          <p:nvPr>
            <p:ph type="ftr" idx="11"/>
          </p:nvPr>
        </p:nvSpPr>
        <p:spPr>
          <a:xfrm>
            <a:off x="3779799" y="492724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361" name="Google Shape;361;p39"/>
          <p:cNvSpPr txBox="1">
            <a:spLocks noGrp="1"/>
          </p:cNvSpPr>
          <p:nvPr>
            <p:ph type="sldNum" idx="12"/>
          </p:nvPr>
        </p:nvSpPr>
        <p:spPr>
          <a:xfrm>
            <a:off x="7654738" y="4767263"/>
            <a:ext cx="1203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367" name="Google Shape;367;p40"/>
          <p:cNvGrpSpPr/>
          <p:nvPr/>
        </p:nvGrpSpPr>
        <p:grpSpPr>
          <a:xfrm>
            <a:off x="938484" y="1561916"/>
            <a:ext cx="7265336" cy="2955653"/>
            <a:chOff x="0" y="0"/>
            <a:chExt cx="9687115" cy="3940870"/>
          </a:xfrm>
        </p:grpSpPr>
        <p:sp>
          <p:nvSpPr>
            <p:cNvPr id="368" name="Google Shape;368;p40"/>
            <p:cNvSpPr/>
            <p:nvPr/>
          </p:nvSpPr>
          <p:spPr>
            <a:xfrm>
              <a:off x="0" y="0"/>
              <a:ext cx="2367935" cy="3940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 txBox="1"/>
            <p:nvPr/>
          </p:nvSpPr>
          <p:spPr>
            <a:xfrm>
              <a:off x="0" y="1576348"/>
              <a:ext cx="2367935" cy="1576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74675" bIns="74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Tourist passes</a:t>
              </a:r>
              <a:endParaRPr sz="1100"/>
            </a:p>
            <a:p>
              <a:pPr marL="0" marR="0" lvl="1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short-term membership such as a weekend pass to encourage casual users to use the service more often. Longer tourist passes could also be available pending demand ie Summer Pass.</a:t>
              </a:r>
              <a:endParaRPr sz="1100"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772153" y="478533"/>
              <a:ext cx="828146" cy="828146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2438178" y="0"/>
              <a:ext cx="2367935" cy="3940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 txBox="1"/>
            <p:nvPr/>
          </p:nvSpPr>
          <p:spPr>
            <a:xfrm>
              <a:off x="2438178" y="1576348"/>
              <a:ext cx="2367935" cy="1576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74675" bIns="74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Social media campaign</a:t>
              </a:r>
              <a:endParaRPr sz="1100"/>
            </a:p>
            <a:p>
              <a:pPr marL="0" marR="0" lvl="1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Promote the ease of getting around the city centre in summer months to maximize both users using the service more</a:t>
              </a:r>
              <a:endParaRPr sz="1100"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3211127" y="478533"/>
              <a:ext cx="828146" cy="828146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4884516" y="0"/>
              <a:ext cx="2367935" cy="3940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 txBox="1"/>
            <p:nvPr/>
          </p:nvSpPr>
          <p:spPr>
            <a:xfrm>
              <a:off x="4884516" y="1576348"/>
              <a:ext cx="2367935" cy="1576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74675" bIns="74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 discounts in select stores</a:t>
              </a:r>
              <a:endParaRPr sz="1100"/>
            </a:p>
            <a:p>
              <a:pPr marL="0" marR="0" lvl="1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Stores located near tourist spots could offer discounts for members. This would promote greater membership and also offer additional advertising</a:t>
              </a:r>
              <a:endParaRPr sz="1100"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650101" y="478533"/>
              <a:ext cx="828146" cy="828146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7319180" y="0"/>
              <a:ext cx="2367935" cy="39408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 txBox="1"/>
            <p:nvPr/>
          </p:nvSpPr>
          <p:spPr>
            <a:xfrm>
              <a:off x="7319180" y="1576348"/>
              <a:ext cx="2367935" cy="1576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74675" bIns="74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Further data analysis</a:t>
              </a:r>
              <a:endParaRPr sz="1100"/>
            </a:p>
            <a:p>
              <a:pPr marL="0" marR="0" lvl="1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was limited to one dataset and to a limited time range. If a wider range of data was included, we could explore more patterns and possible revenue streams</a:t>
              </a:r>
              <a:endParaRPr sz="1100"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8089074" y="478533"/>
              <a:ext cx="828146" cy="828146"/>
            </a:xfrm>
            <a:prstGeom prst="ellipse">
              <a:avLst/>
            </a:prstGeom>
            <a:solidFill>
              <a:srgbClr val="66A4F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0" y="3349739"/>
              <a:ext cx="8914225" cy="59113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1F5F9">
                <a:alpha val="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40"/>
          <p:cNvSpPr txBox="1"/>
          <p:nvPr/>
        </p:nvSpPr>
        <p:spPr>
          <a:xfrm>
            <a:off x="1707434" y="2005980"/>
            <a:ext cx="26264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/>
          </a:p>
        </p:txBody>
      </p:sp>
      <p:sp>
        <p:nvSpPr>
          <p:cNvPr id="382" name="Google Shape;382;p40"/>
          <p:cNvSpPr txBox="1"/>
          <p:nvPr/>
        </p:nvSpPr>
        <p:spPr>
          <a:xfrm>
            <a:off x="3542142" y="2005979"/>
            <a:ext cx="26264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/>
          </a:p>
        </p:txBody>
      </p:sp>
      <p:sp>
        <p:nvSpPr>
          <p:cNvPr id="383" name="Google Shape;383;p40"/>
          <p:cNvSpPr txBox="1"/>
          <p:nvPr/>
        </p:nvSpPr>
        <p:spPr>
          <a:xfrm>
            <a:off x="5369252" y="2005978"/>
            <a:ext cx="26264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/>
          </a:p>
        </p:txBody>
      </p:sp>
      <p:sp>
        <p:nvSpPr>
          <p:cNvPr id="384" name="Google Shape;384;p40"/>
          <p:cNvSpPr txBox="1"/>
          <p:nvPr/>
        </p:nvSpPr>
        <p:spPr>
          <a:xfrm>
            <a:off x="7173919" y="2005978"/>
            <a:ext cx="26264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100"/>
          </a:p>
        </p:txBody>
      </p:sp>
      <p:sp>
        <p:nvSpPr>
          <p:cNvPr id="385" name="Google Shape;385;p40"/>
          <p:cNvSpPr txBox="1"/>
          <p:nvPr/>
        </p:nvSpPr>
        <p:spPr>
          <a:xfrm>
            <a:off x="7355965" y="2005981"/>
            <a:ext cx="26264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Converting casual users into members through data.</a:t>
            </a:r>
            <a:endParaRPr dirty="0"/>
          </a:p>
        </p:txBody>
      </p:sp>
      <p:sp>
        <p:nvSpPr>
          <p:cNvPr id="388" name="Google Shape;388;p40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DA2D-A543-4B8B-8FB2-9DAFD4FC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ED90B-A006-4703-A4E5-2E9CE0945393}"/>
              </a:ext>
            </a:extLst>
          </p:cNvPr>
          <p:cNvSpPr txBox="1"/>
          <p:nvPr/>
        </p:nvSpPr>
        <p:spPr>
          <a:xfrm>
            <a:off x="8638478" y="4790567"/>
            <a:ext cx="38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38" name="Google Shape;238;p28"/>
          <p:cNvSpPr txBox="1">
            <a:spLocks noGrp="1"/>
          </p:cNvSpPr>
          <p:nvPr>
            <p:ph type="body" idx="1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" u="sng" dirty="0">
                <a:solidFill>
                  <a:schemeClr val="hlink"/>
                </a:solidFill>
                <a:hlinkClick r:id="" action="ppaction://hlinkshowjump?jump=nextslide"/>
              </a:rPr>
              <a:t>Objective (What are we talking about?)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" u="sng" dirty="0">
                <a:solidFill>
                  <a:schemeClr val="hlink"/>
                </a:solidFill>
                <a:hlinkClick r:id="rId3" action="ppaction://hlinksldjump"/>
              </a:rPr>
              <a:t>What the data says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" u="sng" dirty="0">
                <a:solidFill>
                  <a:schemeClr val="hlink"/>
                </a:solidFill>
                <a:hlinkClick r:id="rId4" action="ppaction://hlinksldjump"/>
              </a:rPr>
              <a:t>Conclusion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" u="sng" dirty="0">
                <a:solidFill>
                  <a:schemeClr val="hlink"/>
                </a:solidFill>
                <a:hlinkClick r:id="rId5" action="ppaction://hlinksldjump"/>
              </a:rPr>
              <a:t>Final recommendations</a:t>
            </a:r>
            <a:endParaRPr dirty="0"/>
          </a:p>
        </p:txBody>
      </p:sp>
      <p:sp>
        <p:nvSpPr>
          <p:cNvPr id="240" name="Google Shape;24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8FF"/>
              </a:buClr>
              <a:buSzPts val="3600"/>
              <a:buFont typeface="Arial"/>
              <a:buNone/>
            </a:pPr>
            <a:r>
              <a:rPr lang="en">
                <a:solidFill>
                  <a:srgbClr val="0168FF"/>
                </a:solidFill>
              </a:rPr>
              <a:t>Objective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902216" y="1438938"/>
            <a:ext cx="7334386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Identify any patterns in the data that might help convert causal users into members.</a:t>
            </a:r>
            <a:br>
              <a:rPr lang="en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We looked specifically at patterns in </a:t>
            </a:r>
            <a:r>
              <a:rPr lang="en">
                <a:solidFill>
                  <a:srgbClr val="FFB43A"/>
                </a:solidFill>
              </a:rPr>
              <a:t>time</a:t>
            </a:r>
            <a:r>
              <a:rPr lang="en"/>
              <a:t>, </a:t>
            </a:r>
            <a:r>
              <a:rPr lang="en">
                <a:solidFill>
                  <a:srgbClr val="017EA8"/>
                </a:solidFill>
              </a:rPr>
              <a:t>duration</a:t>
            </a:r>
            <a:r>
              <a:rPr lang="en"/>
              <a:t> and </a:t>
            </a:r>
            <a:r>
              <a:rPr lang="en">
                <a:solidFill>
                  <a:srgbClr val="0168FF"/>
                </a:solidFill>
              </a:rPr>
              <a:t>location</a:t>
            </a:r>
            <a:r>
              <a:rPr lang="en"/>
              <a:t> of use. 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923632" y="3880691"/>
            <a:ext cx="6533636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Casual users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Those who use the service on an ad-hoc basis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59C46"/>
                </a:solidFill>
                <a:latin typeface="Arial"/>
                <a:ea typeface="Arial"/>
                <a:cs typeface="Arial"/>
                <a:sym typeface="Arial"/>
              </a:rPr>
              <a:t>Members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Those who have an active subscription to </a:t>
            </a:r>
            <a:r>
              <a:rPr lang="en-IN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UrbanBike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ctrTitle"/>
          </p:nvPr>
        </p:nvSpPr>
        <p:spPr>
          <a:xfrm>
            <a:off x="875620" y="794550"/>
            <a:ext cx="4684434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 dirty="0"/>
              <a:t>What the data says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1"/>
          </p:nvPr>
        </p:nvSpPr>
        <p:spPr>
          <a:xfrm>
            <a:off x="560157" y="2654306"/>
            <a:ext cx="4999898" cy="10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 dirty="0"/>
              <a:t>Casual users are mostly tourists and members live in the city.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43A"/>
              </a:buClr>
              <a:buSzPts val="3600"/>
              <a:buFont typeface="Arial"/>
              <a:buNone/>
            </a:pPr>
            <a:r>
              <a:rPr lang="en">
                <a:solidFill>
                  <a:srgbClr val="FFB43A"/>
                </a:solidFill>
              </a:rPr>
              <a:t>Time patterns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66" name="Google Shape;266;p31" descr="Chart, histo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7875"/>
          <a:stretch/>
        </p:blipFill>
        <p:spPr>
          <a:xfrm>
            <a:off x="3728807" y="1112108"/>
            <a:ext cx="4995870" cy="326444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>
            <a:off x="4832977" y="1358815"/>
            <a:ext cx="1060522" cy="964518"/>
          </a:xfrm>
          <a:prstGeom prst="ellipse">
            <a:avLst/>
          </a:prstGeom>
          <a:solidFill>
            <a:srgbClr val="FFC114">
              <a:alpha val="4705"/>
            </a:srgbClr>
          </a:solidFill>
          <a:ln w="18000" cap="flat" cmpd="sng">
            <a:solidFill>
              <a:srgbClr val="FFC1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C1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7224951" y="1273197"/>
            <a:ext cx="985055" cy="1020331"/>
          </a:xfrm>
          <a:prstGeom prst="ellipse">
            <a:avLst/>
          </a:prstGeom>
          <a:solidFill>
            <a:srgbClr val="FFC114">
              <a:alpha val="4705"/>
            </a:srgbClr>
          </a:solidFill>
          <a:ln w="18000" cap="flat" cmpd="sng">
            <a:solidFill>
              <a:srgbClr val="FFC1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C1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923631" y="1392540"/>
            <a:ext cx="280517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types of users enjoy using the service when it is nice outside</a:t>
            </a:r>
            <a:endParaRPr sz="1100"/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43A"/>
              </a:buClr>
              <a:buSzPts val="3600"/>
              <a:buFont typeface="Arial"/>
              <a:buNone/>
            </a:pPr>
            <a:r>
              <a:rPr lang="en">
                <a:solidFill>
                  <a:srgbClr val="FFB43A"/>
                </a:solidFill>
              </a:rPr>
              <a:t>Time patterns</a:t>
            </a: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4786640" y="1877288"/>
            <a:ext cx="1060522" cy="964518"/>
          </a:xfrm>
          <a:prstGeom prst="ellipse">
            <a:avLst/>
          </a:prstGeom>
          <a:solidFill>
            <a:srgbClr val="FFC114">
              <a:alpha val="4705"/>
            </a:srgbClr>
          </a:solidFill>
          <a:ln w="18000" cap="flat" cmpd="sng">
            <a:solidFill>
              <a:srgbClr val="FFC1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C1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7224951" y="1821475"/>
            <a:ext cx="985055" cy="1020331"/>
          </a:xfrm>
          <a:prstGeom prst="ellipse">
            <a:avLst/>
          </a:prstGeom>
          <a:solidFill>
            <a:srgbClr val="FFC114">
              <a:alpha val="4705"/>
            </a:srgbClr>
          </a:solidFill>
          <a:ln w="18000" cap="flat" cmpd="sng">
            <a:solidFill>
              <a:srgbClr val="FFC1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C1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875619" y="1371351"/>
            <a:ext cx="2853187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Noto Sans Symbols"/>
              <a:buChar char="⮚"/>
            </a:pPr>
            <a:r>
              <a:rPr lang="en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Both types of users enjoy using the service when it is nice outside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are locals as they use it for commutes. Causal users for tourist trips.</a:t>
            </a:r>
            <a:endParaRPr sz="1100"/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2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6079"/>
          <a:stretch/>
        </p:blipFill>
        <p:spPr>
          <a:xfrm>
            <a:off x="3728807" y="1146341"/>
            <a:ext cx="4895850" cy="3390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2"/>
          <p:cNvCxnSpPr/>
          <p:nvPr/>
        </p:nvCxnSpPr>
        <p:spPr>
          <a:xfrm flipH="1">
            <a:off x="5556371" y="1889273"/>
            <a:ext cx="413574" cy="884734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3" name="Google Shape;283;p32"/>
          <p:cNvCxnSpPr/>
          <p:nvPr/>
        </p:nvCxnSpPr>
        <p:spPr>
          <a:xfrm rot="10800000" flipH="1">
            <a:off x="6283411" y="1417935"/>
            <a:ext cx="768829" cy="21098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4" name="Google Shape;284;p32"/>
          <p:cNvSpPr txBox="1"/>
          <p:nvPr/>
        </p:nvSpPr>
        <p:spPr>
          <a:xfrm>
            <a:off x="5539466" y="1647298"/>
            <a:ext cx="92691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Work commutes</a:t>
            </a:r>
            <a:endParaRPr sz="1100"/>
          </a:p>
        </p:txBody>
      </p:sp>
      <p:cxnSp>
        <p:nvCxnSpPr>
          <p:cNvPr id="285" name="Google Shape;285;p32"/>
          <p:cNvCxnSpPr/>
          <p:nvPr/>
        </p:nvCxnSpPr>
        <p:spPr>
          <a:xfrm rot="10800000" flipH="1">
            <a:off x="5655082" y="3232513"/>
            <a:ext cx="1697250" cy="702219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32"/>
          <p:cNvSpPr txBox="1"/>
          <p:nvPr/>
        </p:nvSpPr>
        <p:spPr>
          <a:xfrm rot="-1299372">
            <a:off x="5619301" y="3560232"/>
            <a:ext cx="2039659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Steady increase in rides through out day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43A"/>
              </a:buClr>
              <a:buSzPts val="3600"/>
              <a:buFont typeface="Arial"/>
              <a:buNone/>
            </a:pPr>
            <a:r>
              <a:rPr lang="en">
                <a:solidFill>
                  <a:srgbClr val="FFB43A"/>
                </a:solidFill>
              </a:rPr>
              <a:t>Time patterns</a:t>
            </a: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4786640" y="1877288"/>
            <a:ext cx="1060522" cy="964518"/>
          </a:xfrm>
          <a:prstGeom prst="ellipse">
            <a:avLst/>
          </a:prstGeom>
          <a:solidFill>
            <a:srgbClr val="FFC114">
              <a:alpha val="4705"/>
            </a:srgbClr>
          </a:solidFill>
          <a:ln w="18000" cap="flat" cmpd="sng">
            <a:solidFill>
              <a:srgbClr val="FFC1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C1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7224951" y="1821475"/>
            <a:ext cx="985055" cy="1020331"/>
          </a:xfrm>
          <a:prstGeom prst="ellipse">
            <a:avLst/>
          </a:prstGeom>
          <a:solidFill>
            <a:srgbClr val="FFC114">
              <a:alpha val="4705"/>
            </a:srgbClr>
          </a:solidFill>
          <a:ln w="18000" cap="flat" cmpd="sng">
            <a:solidFill>
              <a:srgbClr val="FFC11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C1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875619" y="1371351"/>
            <a:ext cx="2853187" cy="284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Noto Sans Symbols"/>
              <a:buChar char="⮚"/>
            </a:pPr>
            <a:r>
              <a:rPr lang="en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Both types of users enjoy using the service when it is nice outside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Noto Sans Symbols"/>
              <a:buChar char="⮚"/>
            </a:pPr>
            <a:r>
              <a:rPr lang="en"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Members are locals as they use it for commutes. Causal users for tourist trips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use the service during weekdays and causal users are weekend users. </a:t>
            </a:r>
            <a:endParaRPr sz="1100"/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t="10431"/>
          <a:stretch/>
        </p:blipFill>
        <p:spPr>
          <a:xfrm>
            <a:off x="3797416" y="1201458"/>
            <a:ext cx="4895850" cy="2915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3"/>
          <p:cNvCxnSpPr/>
          <p:nvPr/>
        </p:nvCxnSpPr>
        <p:spPr>
          <a:xfrm rot="10800000">
            <a:off x="5411277" y="1821475"/>
            <a:ext cx="0" cy="2120567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p33"/>
          <p:cNvSpPr txBox="1"/>
          <p:nvPr/>
        </p:nvSpPr>
        <p:spPr>
          <a:xfrm rot="-153926">
            <a:off x="5608176" y="3137644"/>
            <a:ext cx="259589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59C46"/>
                </a:solidFill>
                <a:latin typeface="Arial"/>
                <a:ea typeface="Arial"/>
                <a:cs typeface="Arial"/>
                <a:sym typeface="Arial"/>
              </a:rPr>
              <a:t>Casual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r>
              <a:rPr lang="en" sz="800">
                <a:solidFill>
                  <a:srgbClr val="359C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less use for our service during the weekdays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7EA8"/>
              </a:buClr>
              <a:buSzPts val="3600"/>
              <a:buFont typeface="Arial"/>
              <a:buNone/>
            </a:pPr>
            <a:r>
              <a:rPr lang="en">
                <a:solidFill>
                  <a:srgbClr val="017EA8"/>
                </a:solidFill>
              </a:rPr>
              <a:t>Duration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body" idx="3"/>
          </p:nvPr>
        </p:nvSpPr>
        <p:spPr>
          <a:xfrm>
            <a:off x="875620" y="1504267"/>
            <a:ext cx="3497580" cy="39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2"/>
          </p:nvPr>
        </p:nvSpPr>
        <p:spPr>
          <a:xfrm>
            <a:off x="5580774" y="1293857"/>
            <a:ext cx="2629231" cy="290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"/>
              <a:t>Casual members go for much longer trips. Members enjoy short trips.</a:t>
            </a:r>
            <a:endParaRPr/>
          </a:p>
          <a:p>
            <a:pPr marL="254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 t="7236"/>
          <a:stretch/>
        </p:blipFill>
        <p:spPr>
          <a:xfrm>
            <a:off x="285750" y="1207531"/>
            <a:ext cx="5277752" cy="308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7EA8"/>
              </a:buClr>
              <a:buSzPts val="3600"/>
              <a:buFont typeface="Arial"/>
              <a:buNone/>
            </a:pPr>
            <a:r>
              <a:rPr lang="en">
                <a:solidFill>
                  <a:srgbClr val="017EA8"/>
                </a:solidFill>
              </a:rPr>
              <a:t>Duration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3"/>
          </p:nvPr>
        </p:nvSpPr>
        <p:spPr>
          <a:xfrm>
            <a:off x="875620" y="1504267"/>
            <a:ext cx="3497580" cy="39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body" idx="2"/>
          </p:nvPr>
        </p:nvSpPr>
        <p:spPr>
          <a:xfrm>
            <a:off x="5580774" y="1293857"/>
            <a:ext cx="2629231" cy="290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Noto Sans Symbols"/>
              <a:buChar char="⮚"/>
            </a:pPr>
            <a:r>
              <a:rPr lang="en">
                <a:solidFill>
                  <a:srgbClr val="BFBFBF"/>
                </a:solidFill>
              </a:rPr>
              <a:t>Casual members go for much longer trips. Members enjoy short trips.</a:t>
            </a:r>
            <a:endParaRPr/>
          </a:p>
          <a:p>
            <a:pPr marL="254000" lvl="0" indent="-247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"/>
              <a:t>59% of trips are member trips</a:t>
            </a:r>
            <a:endParaRPr/>
          </a:p>
          <a:p>
            <a:pPr marL="254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users into members through data.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3">
            <a:alphaModFix amt="64000"/>
          </a:blip>
          <a:srcRect t="7236"/>
          <a:stretch/>
        </p:blipFill>
        <p:spPr>
          <a:xfrm>
            <a:off x="285750" y="1207531"/>
            <a:ext cx="5277752" cy="308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637</Words>
  <Application>Microsoft Office PowerPoint</Application>
  <PresentationFormat>On-screen Show (16:9)</PresentationFormat>
  <Paragraphs>91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Inter</vt:lpstr>
      <vt:lpstr>Arial</vt:lpstr>
      <vt:lpstr>Noto Sans Symbols</vt:lpstr>
      <vt:lpstr>Simple Light</vt:lpstr>
      <vt:lpstr>Office Theme</vt:lpstr>
      <vt:lpstr>Converting casual users into members through data.</vt:lpstr>
      <vt:lpstr>Agenda</vt:lpstr>
      <vt:lpstr>Objective</vt:lpstr>
      <vt:lpstr>What the data says</vt:lpstr>
      <vt:lpstr>Time patterns</vt:lpstr>
      <vt:lpstr>Time patterns</vt:lpstr>
      <vt:lpstr>Time patterns</vt:lpstr>
      <vt:lpstr>Duration</vt:lpstr>
      <vt:lpstr>Duration</vt:lpstr>
      <vt:lpstr>Location</vt:lpstr>
      <vt:lpstr>Location</vt:lpstr>
      <vt:lpstr>Location</vt:lpstr>
      <vt:lpstr>Conclusion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casual users into members through data.</dc:title>
  <dc:creator>C. RAJU</dc:creator>
  <cp:lastModifiedBy>C. RAJU</cp:lastModifiedBy>
  <cp:revision>2</cp:revision>
  <dcterms:modified xsi:type="dcterms:W3CDTF">2023-03-08T06:09:29Z</dcterms:modified>
</cp:coreProperties>
</file>