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webextensions/webextension1.xml" ContentType="application/vnd.ms-office.webextension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E438CC-086D-3624-519E-C4EEFE14290A}" name="C. RAJU" initials="CR" userId="c0947a701ea706a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8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7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0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9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32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1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14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7A2730A-859E-B540-ADF3-E97069AD1FDB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63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7A2730A-859E-B540-ADF3-E97069AD1FDB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1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1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9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9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3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6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4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8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4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3808910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C54D-4DFD-459F-9B6C-2C50F009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  <a:latin typeface="Algerian" panose="04020705040A02060702" pitchFamily="82" charset="0"/>
              </a:rPr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DFB77-2D00-4B2D-94B0-6C4E771E1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6"/>
                </a:solidFill>
              </a:rPr>
              <a:t> </a:t>
            </a:r>
            <a:r>
              <a:rPr lang="en-IN" sz="2000" dirty="0"/>
              <a:t>1.𝗢𝘂𝘁 𝗼𝗳 𝘁𝗵𝗲 𝘁𝗼𝘁𝗮𝗹 𝗴𝗲𝗻𝗲𝗿𝗮𝘁𝗲𝗱 𝗿𝗲𝘃𝗲𝗻𝘂𝗲 𝗼𝗳 𝟮𝟬𝟬𝟴𝗠,𝗮𝗹𝗺𝗼𝘀𝘁 1𝟵𝟵𝗠 𝗿𝗲𝘃𝗲𝗻𝘂𝗲 𝗶𝘀 𝗹𝗼𝘀𝘁 𝘁𝗵𝗿𝗼𝘂𝗴𝗵 𝗰𝗮𝗻𝗰𝗲𝗹𝗹𝗮𝘁𝗶𝗼𝗻𝘀.</a:t>
            </a:r>
          </a:p>
          <a:p>
            <a:pPr marL="0" indent="0">
              <a:buNone/>
            </a:pPr>
            <a:r>
              <a:rPr lang="en-IN" sz="2000" dirty="0"/>
              <a:t>2.𝗠𝘂𝗺𝗯𝗮𝗶 𝗴𝗲𝗻𝗲𝗿𝗮𝘁𝗲𝘀 𝗵𝗶𝗴𝗵𝗲𝘀𝘁 𝗿𝗲𝘃𝗲𝗻𝘂𝗲 𝗼𝗳 𝟲𝟲𝟵𝗠 𝗮𝗺𝗼𝗻𝗴 𝗮𝗹𝗹 𝗰𝗶𝘁𝗶𝗲𝘀 𝘄𝗵𝗲𝗿𝗲𝗮𝘀𝗗𝗲𝗹𝗵𝗶 𝗴𝗲𝗻𝗲𝗿𝗮𝘁𝗲𝘀 𝗹𝗼𝘄𝗲𝘀𝘁 𝗿𝗲𝘃𝗲𝗻𝘂𝗲 𝗼𝗳 𝟮𝟵𝟱𝗠.</a:t>
            </a:r>
          </a:p>
          <a:p>
            <a:pPr marL="0" indent="0">
              <a:buNone/>
            </a:pPr>
            <a:r>
              <a:rPr lang="en-IN" sz="2000" dirty="0"/>
              <a:t>3.𝗪𝗵𝗲𝗻 𝗶𝘁 𝗰𝗼𝗺𝗲𝘀 𝘁𝗼 𝗿𝗼𝗼𝗺 𝗰𝗹𝗮𝘀𝘀 , 𝗘𝗹𝗶𝘁𝗲 𝗴𝗲𝗻𝗲𝗿𝗮𝘁𝗲𝘀 𝗵𝗶𝗴𝗵𝗲𝘀𝘁 𝗿𝗲𝘃𝗲𝗻𝘂𝗲 𝗼𝗳 𝟱𝟲𝟬𝗠 𝘄𝗵𝗲𝗿𝗲𝗮𝘀     𝘀𝘁𝗮𝗻𝗱𝗮𝗿𝗱 𝗰𝗹𝗮𝘀𝘀 𝗴𝗲𝗻𝗲𝗿𝗮𝘁𝗲𝘀 𝗿𝗲𝘃𝗲𝗻𝘂𝗲 𝗼𝗳 𝟯𝟭𝟬𝗠. 𝗦𝗼 𝗶𝘁 𝗶𝘀 𝗲𝘃𝗶𝗱𝗲𝗻𝘁 𝘁𝗵𝗮𝘁 𝗰𝘂𝘀𝘁𝗼𝗺𝗲𝗿𝘀 𝗰𝗵𝗼𝘀𝗲 𝗺𝗼𝗿𝗲 𝗼𝗳 𝗺𝗲𝗱𝗶𝘂𝗺 𝗿𝗮𝗻𝗴𝗲 𝗯𝘂𝗱𝗴𝗲𝘁 𝗿𝗼𝗼𝗺𝘀 .</a:t>
            </a:r>
          </a:p>
          <a:p>
            <a:pPr marL="0" indent="0">
              <a:buNone/>
            </a:pPr>
            <a:r>
              <a:rPr lang="en-IN" sz="2000" dirty="0"/>
              <a:t>4.𝗪𝗲𝗲𝗸 𝟮𝟭, 𝟮𝟯 ,𝟮𝟲 𝗮𝗻𝗱 𝟯𝟬 𝗵𝗮𝘀 𝗮 𝗰𝗼𝗻𝘀𝗶𝗱𝗲𝗿𝗮𝗯𝗹𝗲 𝗱𝗿𝗼𝗽 𝗶𝗻 𝗿𝗲𝘃𝗲𝗻𝘂𝗲.</a:t>
            </a:r>
          </a:p>
          <a:p>
            <a:pPr marL="0" indent="0">
              <a:buNone/>
            </a:pPr>
            <a:r>
              <a:rPr lang="en-IN" sz="2000" dirty="0"/>
              <a:t>5.𝗢𝘃𝗲𝗿𝗮𝗹𝗹 𝗼𝗰𝗰𝘂𝗽𝗮𝗻𝗰𝘆 𝘀𝘁𝗮𝗻𝗱𝘀 𝗮𝘁 𝟱𝟴%.</a:t>
            </a:r>
          </a:p>
          <a:p>
            <a:pPr marL="0" indent="0">
              <a:buNone/>
            </a:pPr>
            <a:endParaRPr lang="en-IN" sz="2000" dirty="0"/>
          </a:p>
          <a:p>
            <a:pPr marL="0" indent="0" algn="ctr">
              <a:buNone/>
            </a:pPr>
            <a:r>
              <a:rPr lang="en-IN" sz="2000" b="1" dirty="0"/>
              <a:t>       * These are the main key insights from the data *</a:t>
            </a:r>
          </a:p>
          <a:p>
            <a:endParaRPr lang="en-IN" b="1" dirty="0">
              <a:solidFill>
                <a:schemeClr val="accent6"/>
              </a:solidFill>
            </a:endParaRPr>
          </a:p>
          <a:p>
            <a:endParaRPr lang="en-IN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681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9a06e487-874e-4eac-be1c-c76b64025410}">
  <we:reference id="WA200003233" version="2.0.0.3" store="en-US" storeType="OMEX"/>
  <we:alternateReferences/>
  <we:properties>
    <we:property name="Microsoft.Office.CampaignId" value="&quot;none&quot;"/>
    <we:property name="backgroundColor" value="&quot;rgb(208,208,208)&quot;"/>
    <we:property name="bookmark" value="&quot;H4sIAAAAAAAAA51SQW7CMBD8SuVzVMUOwQnH9lpVqFRcEIe1s6EuJo5sg6CIv3edIKGqByQutnc8OzO29swaE3oLp3fYIZuxF+e2O/DbJ84y1v3FYDpRNegWWqVFpcW0kUAs10fjusBmZxbBbzAuTdiDTYIErtYZA2vnsElVCzZgxnr0wXVgzQ+OZLqKfo+XjOGxt85DklxEiJhkD0SnmqLw54IcQUdzwAXqOKIf2Dsfr3VVVyXUXBdNUSCIXAqeU08Yb4eY9/nJdAj26roIpqMACRNtK3Qt8qqBqeK8ycW0THgw3cZen3Lr/Tz16fsiHqNyx/RT6ps8k9LlQk9tJ1jKHGVea10IBU0tirtq4Qto/6fFpVZVLStFwYqyqmSp1KNaqgSVq2KigbdS55oL2T6mNcjdELZDmo90cPsYetA4h47q1Zn13tFQRIMDj4YAugab69mn/c1E9KPxEuw+eQ7TxAabdVp+AX2RSPrNAgAA&quot;"/>
    <we:property name="creatorSessionId" value="&quot;198b5087-ae20-4526-a3a0-3a1cda374f96&quot;"/>
    <we:property name="creatorTenantId" value="&quot;0c167956-3359-4be3-b187-477bb0785442&quot;"/>
    <we:property name="creatorUserId" value="&quot;100320026DC20ED0&quot;"/>
    <we:property name="datasetId" value="&quot;166b59fb-7bb6-4392-aa2f-576a1311db9a&quot;"/>
    <we:property name="embedUrl" value="&quot;/reportEmbed?reportId=bbe2a249-f647-4dd3-b2ff-d973e12d64ed&amp;config=eyJjbHVzdGVyVXJsIjoiaHR0cHM6Ly9XQUJJLUlORElBLUNFTlRSQUwtQS1QUklNQVJZLXJlZGlyZWN0LmFuYWx5c2lzLndpbmRvd3MubmV0IiwiZW1iZWRGZWF0dXJlcyI6eyJtb2Rlcm5FbWJlZCI6dHJ1ZSwidXNhZ2VNZXRyaWNzVk5leHQiOnRydWV9fQ%3D%3D&amp;disableSensitivityBanner=true&quot;"/>
    <we:property name="initialStateBookmark" value="&quot;H4sIAAAAAAAAA51SwWoCMRD9lZKzlE3WdXd7s6UnqxYtXkTKJDtrU+NmSWLRiv/eySoIvQhekszLzHsv4R1ZpX1r4DCBLbIn9mztZgtu88BZjzUXbDodjYez0edkOH4l2LZB28azpyML4NYYFtrvwEQGAperHgNj3mEdqxqMxx5r0XnbgNG/eG6mq+B2eOox3LfGOoiU8wABI+0PtVNN2vwxJUVQQf/gHFU4ozNsrQuXuiiLDEqu0ipNEUSSC57QjD/fdjZv90fRztiLbQLohgxETGYgE5n2FfA6V4niIq8j7nWzNpenXGc/Dm38L/8FtNM/yW9SjDynEz2U50oWZV5IGMg0K4o8k/JerrqPWZ5gnpRKpUJCVYr0Xi5R10KVIikqMsZ5lYhBdpMr4D5Iu//P1hFeEbZFykc82F3wLSh8h4bq5ZG1zlIogsauj0IATYXV5ezi/qYDurP0AswuqnZpYp0IudHS4I2BmDHW2VrF5Q8wFOzV7gIAAA==&quot;"/>
    <we:property name="isFiltersActionButtonVisible" value="true"/>
    <we:property name="pageDisplayName" value="&quot;Home Page&quot;"/>
    <we:property name="pageName" value="&quot;ReportSection8985a91c3d33ea207210&quot;"/>
    <we:property name="reportEmbeddedTime" value="&quot;2023-01-31T07:22:57.793Z&quot;"/>
    <we:property name="reportName" value="&quot;Atliq&quot;"/>
    <we:property name="reportState" value="&quot;CONNECTED&quot;"/>
    <we:property name="reportUrl" value="&quot;/groups/me/reports/bbe2a249-f647-4dd3-b2ff-d973e12d64ed/ReportSection8985a91c3d33ea207210?bookmarkGuid=7b30d2f9-08e4-48d3-89fc-b234600839a3&amp;bookmarkUsage=1&amp;ctid=0c167956-3359-4be3-b187-477bb0785442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f577acbf-5b0b-4b4f-9948-268e97f8d3a4"/>
    <ds:schemaRef ds:uri="http://schemas.microsoft.com/office/infopath/2007/PartnerControls"/>
    <ds:schemaRef ds:uri="http://schemas.openxmlformats.org/package/2006/metadata/core-properties"/>
    <ds:schemaRef ds:uri="b1e4d6ee-9f6f-43f8-a618-24f3d84da28f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1704</TotalTime>
  <Words>118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Algerian</vt:lpstr>
      <vt:lpstr>Arial</vt:lpstr>
      <vt:lpstr>Century Gothic</vt:lpstr>
      <vt:lpstr>Segoe UI Light</vt:lpstr>
      <vt:lpstr>Wingdings 3</vt:lpstr>
      <vt:lpstr>Ion Boardroom</vt:lpstr>
      <vt:lpstr>Microsoft Power BI</vt:lpstr>
      <vt:lpstr>Key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C. RAJU</cp:lastModifiedBy>
  <cp:revision>6</cp:revision>
  <dcterms:created xsi:type="dcterms:W3CDTF">2018-06-07T21:39:02Z</dcterms:created>
  <dcterms:modified xsi:type="dcterms:W3CDTF">2023-02-03T10:02:49Z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