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62" r:id="rId31"/>
    <p:sldId id="287" r:id="rId3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9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820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3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06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4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47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43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909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82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354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128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30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708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980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094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562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289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892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950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168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467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86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96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60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44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74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81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" name="Shape 0"/>
          <p:cNvSpPr/>
          <p:nvPr/>
        </p:nvSpPr>
        <p:spPr>
          <a:xfrm>
            <a:off x="0" y="36576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33199" y="2262427"/>
            <a:ext cx="7477601" cy="14489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Lending Club Case Study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40819" y="3745714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 this presentation, we explore how risk analytics in banking and financial services can be solved through EDA. We'll take a deep dive into the world of data-driven decision making.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299686" y="5578197"/>
            <a:ext cx="164592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Group Members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Rajesh S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EEEFF5"/>
                </a:solidFill>
                <a:latin typeface="Montserrat" pitchFamily="34" charset="0"/>
              </a:rPr>
              <a:t> Sankar</a:t>
            </a:r>
            <a:endParaRPr lang="en-US" sz="218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-182880"/>
            <a:ext cx="14630400" cy="8231148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1972866" y="587573"/>
            <a:ext cx="10485834" cy="667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58"/>
              </a:lnSpc>
              <a:buNone/>
            </a:pPr>
            <a:r>
              <a:rPr lang="en-US" sz="420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Loan Term Distribution</a:t>
            </a:r>
            <a:endParaRPr lang="en-US" sz="4207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5A75E3-C7BD-82AF-558C-E654C834D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790" y="1523775"/>
            <a:ext cx="11567160" cy="592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3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-182880"/>
            <a:ext cx="14630400" cy="8231148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1972866" y="587573"/>
            <a:ext cx="10485834" cy="667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58"/>
              </a:lnSpc>
              <a:buNone/>
            </a:pPr>
            <a:r>
              <a:rPr lang="en-US" sz="420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Box Plot</a:t>
            </a:r>
            <a:endParaRPr lang="en-US" sz="4207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7F7879-8DCE-FBC6-58BE-707DB993D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910" y="1611412"/>
            <a:ext cx="11281410" cy="63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08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1531620" y="499495"/>
            <a:ext cx="14630400" cy="8231148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F51F9C-0442-D36B-F2DF-3686842B7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620" y="1842849"/>
            <a:ext cx="9806940" cy="5544440"/>
          </a:xfrm>
          <a:prstGeom prst="rect">
            <a:avLst/>
          </a:prstGeom>
        </p:spPr>
      </p:pic>
      <p:sp>
        <p:nvSpPr>
          <p:cNvPr id="8" name="Text 2">
            <a:extLst>
              <a:ext uri="{FF2B5EF4-FFF2-40B4-BE49-F238E27FC236}">
                <a16:creationId xmlns:a16="http://schemas.microsoft.com/office/drawing/2014/main" id="{E810135A-1894-A66F-CC03-5D70621B94D3}"/>
              </a:ext>
            </a:extLst>
          </p:cNvPr>
          <p:cNvSpPr/>
          <p:nvPr/>
        </p:nvSpPr>
        <p:spPr>
          <a:xfrm>
            <a:off x="1531620" y="742472"/>
            <a:ext cx="10485834" cy="667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58"/>
              </a:lnSpc>
              <a:buNone/>
            </a:pPr>
            <a:r>
              <a:rPr lang="en-US" sz="420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Pie for Grade distribution</a:t>
            </a:r>
            <a:endParaRPr lang="en-US" sz="4207" dirty="0"/>
          </a:p>
        </p:txBody>
      </p:sp>
    </p:spTree>
    <p:extLst>
      <p:ext uri="{BB962C8B-B14F-4D97-AF65-F5344CB8AC3E}">
        <p14:creationId xmlns:p14="http://schemas.microsoft.com/office/powerpoint/2010/main" val="1516975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-628650"/>
            <a:ext cx="14630400" cy="8231148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1972866" y="587573"/>
            <a:ext cx="10485834" cy="667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58"/>
              </a:lnSpc>
              <a:buNone/>
            </a:pPr>
            <a:r>
              <a:rPr lang="en-US" sz="420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Violin graph for Loan Amount</a:t>
            </a:r>
            <a:endParaRPr lang="en-US" sz="4207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09F0D5-EE4B-3620-BF11-E78F93F14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711" y="1592361"/>
            <a:ext cx="11864340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89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3" name="Shape 1"/>
          <p:cNvSpPr/>
          <p:nvPr/>
        </p:nvSpPr>
        <p:spPr>
          <a:xfrm>
            <a:off x="0" y="-902970"/>
            <a:ext cx="14630400" cy="8231148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1972866" y="587573"/>
            <a:ext cx="10485834" cy="667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58"/>
              </a:lnSpc>
              <a:buNone/>
            </a:pPr>
            <a:r>
              <a:rPr lang="en-US" sz="420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Bivariate </a:t>
            </a:r>
            <a:endParaRPr lang="en-US" sz="4207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D0B36C-A342-EC97-BBA0-B9213B281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87535"/>
            <a:ext cx="13510260" cy="56545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2460D8-F2A6-BA0F-961D-7DBDA9265F1A}"/>
              </a:ext>
            </a:extLst>
          </p:cNvPr>
          <p:cNvSpPr txBox="1"/>
          <p:nvPr/>
        </p:nvSpPr>
        <p:spPr>
          <a:xfrm>
            <a:off x="662940" y="7235190"/>
            <a:ext cx="1211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Light" panose="00000400000000000000" pitchFamily="2" charset="0"/>
              </a:rPr>
              <a:t>Default rate high in  60 months tenure</a:t>
            </a:r>
            <a:endParaRPr lang="en-IN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457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-628650"/>
            <a:ext cx="14630400" cy="8231148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1972866" y="587573"/>
            <a:ext cx="10485834" cy="667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58"/>
              </a:lnSpc>
              <a:buNone/>
            </a:pPr>
            <a:r>
              <a:rPr lang="en-US" sz="420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Bivariate</a:t>
            </a:r>
            <a:endParaRPr lang="en-US" sz="4207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AC65BD-D588-4DB4-6BA8-28D021372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522" y="1611413"/>
            <a:ext cx="10907763" cy="50067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F5D55-A744-C916-5274-9C83E5711347}"/>
              </a:ext>
            </a:extLst>
          </p:cNvPr>
          <p:cNvSpPr txBox="1"/>
          <p:nvPr/>
        </p:nvSpPr>
        <p:spPr>
          <a:xfrm>
            <a:off x="662940" y="7235190"/>
            <a:ext cx="1211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Light" panose="00000400000000000000" pitchFamily="2" charset="0"/>
              </a:rPr>
              <a:t>Default rate high for grades D,E,F,G</a:t>
            </a:r>
            <a:endParaRPr lang="en-IN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077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-628650"/>
            <a:ext cx="14630400" cy="8231148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1972866" y="587573"/>
            <a:ext cx="10485834" cy="667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58"/>
              </a:lnSpc>
              <a:buNone/>
            </a:pPr>
            <a:r>
              <a:rPr lang="en-US" sz="420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Bivariate</a:t>
            </a:r>
            <a:endParaRPr lang="en-US" sz="4207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F5D55-A744-C916-5274-9C83E5711347}"/>
              </a:ext>
            </a:extLst>
          </p:cNvPr>
          <p:cNvSpPr txBox="1"/>
          <p:nvPr/>
        </p:nvSpPr>
        <p:spPr>
          <a:xfrm>
            <a:off x="662940" y="7235190"/>
            <a:ext cx="1211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Light" panose="00000400000000000000" pitchFamily="2" charset="0"/>
              </a:rPr>
              <a:t>Default rate high in 60 Months Tenure.</a:t>
            </a:r>
            <a:endParaRPr lang="en-IN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4B3154-259F-B123-A169-C72798918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28" y="1272293"/>
            <a:ext cx="13210390" cy="568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40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-628650"/>
            <a:ext cx="14630400" cy="8231148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1972866" y="587573"/>
            <a:ext cx="10485834" cy="667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58"/>
              </a:lnSpc>
              <a:buNone/>
            </a:pPr>
            <a:r>
              <a:rPr lang="en-US" sz="420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Bivariate</a:t>
            </a:r>
            <a:endParaRPr lang="en-US" sz="4207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F5D55-A744-C916-5274-9C83E5711347}"/>
              </a:ext>
            </a:extLst>
          </p:cNvPr>
          <p:cNvSpPr txBox="1"/>
          <p:nvPr/>
        </p:nvSpPr>
        <p:spPr>
          <a:xfrm>
            <a:off x="662940" y="7235190"/>
            <a:ext cx="1211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Light" panose="00000400000000000000" pitchFamily="2" charset="0"/>
              </a:rPr>
              <a:t>Grade E,F.G having higher Interest rates which could be the reason for charge off.</a:t>
            </a:r>
            <a:endParaRPr lang="en-IN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CB66D7-75F9-9700-E85D-EA8CC58C8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" y="1611413"/>
            <a:ext cx="12622754" cy="558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95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-628650"/>
            <a:ext cx="14630400" cy="8231148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1972866" y="587573"/>
            <a:ext cx="10485834" cy="667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58"/>
              </a:lnSpc>
              <a:buNone/>
            </a:pPr>
            <a:r>
              <a:rPr lang="en-US" sz="420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Bivariate</a:t>
            </a:r>
            <a:endParaRPr lang="en-US" sz="4207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F5D55-A744-C916-5274-9C83E5711347}"/>
              </a:ext>
            </a:extLst>
          </p:cNvPr>
          <p:cNvSpPr txBox="1"/>
          <p:nvPr/>
        </p:nvSpPr>
        <p:spPr>
          <a:xfrm>
            <a:off x="662940" y="7235190"/>
            <a:ext cx="1211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Light" panose="00000400000000000000" pitchFamily="2" charset="0"/>
              </a:rPr>
              <a:t>Home Ownership  type  other  having more percentage of charge off  followed by  OWN and RENT</a:t>
            </a:r>
            <a:endParaRPr lang="en-IN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0B9C60-B5A3-83FE-378D-7EFFDA339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18" y="1382826"/>
            <a:ext cx="12418358" cy="566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29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-628650"/>
            <a:ext cx="14630400" cy="8231148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1972866" y="587573"/>
            <a:ext cx="10485834" cy="667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58"/>
              </a:lnSpc>
              <a:buNone/>
            </a:pPr>
            <a:r>
              <a:rPr lang="en-US" sz="420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Bivariate</a:t>
            </a:r>
            <a:endParaRPr lang="en-US" sz="4207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F5D55-A744-C916-5274-9C83E5711347}"/>
              </a:ext>
            </a:extLst>
          </p:cNvPr>
          <p:cNvSpPr txBox="1"/>
          <p:nvPr/>
        </p:nvSpPr>
        <p:spPr>
          <a:xfrm>
            <a:off x="662940" y="7235190"/>
            <a:ext cx="1211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Light" panose="00000400000000000000" pitchFamily="2" charset="0"/>
              </a:rPr>
              <a:t>Interest Rate higher between 25K to 35K Loan amount</a:t>
            </a:r>
            <a:endParaRPr lang="en-IN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1080CE-1C20-154D-A16B-C8654BF3F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461" y="1615223"/>
            <a:ext cx="10982393" cy="499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24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1760220" y="980003"/>
            <a:ext cx="56769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EDA Workflow Approach</a:t>
            </a:r>
            <a:endParaRPr lang="en-US" sz="4374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958FA79-C96D-6114-6862-8A67E10CC442}"/>
              </a:ext>
            </a:extLst>
          </p:cNvPr>
          <p:cNvGrpSpPr/>
          <p:nvPr/>
        </p:nvGrpSpPr>
        <p:grpSpPr>
          <a:xfrm>
            <a:off x="265935" y="2337530"/>
            <a:ext cx="9633677" cy="5120838"/>
            <a:chOff x="1231741" y="861714"/>
            <a:chExt cx="7773315" cy="49096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2888D75-3B19-B24A-1296-379625846D36}"/>
                </a:ext>
              </a:extLst>
            </p:cNvPr>
            <p:cNvCxnSpPr/>
            <p:nvPr/>
          </p:nvCxnSpPr>
          <p:spPr>
            <a:xfrm>
              <a:off x="4409169" y="3316538"/>
              <a:ext cx="9809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C2193F-A441-4033-8247-48A471E6107D}"/>
                </a:ext>
              </a:extLst>
            </p:cNvPr>
            <p:cNvCxnSpPr/>
            <p:nvPr/>
          </p:nvCxnSpPr>
          <p:spPr>
            <a:xfrm flipV="1">
              <a:off x="3258919" y="1132329"/>
              <a:ext cx="253801" cy="56743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F684820-172E-2183-B948-B5CDB12DC920}"/>
                </a:ext>
              </a:extLst>
            </p:cNvPr>
            <p:cNvCxnSpPr/>
            <p:nvPr/>
          </p:nvCxnSpPr>
          <p:spPr>
            <a:xfrm>
              <a:off x="3512720" y="1132329"/>
              <a:ext cx="54119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D091EC3-7128-654A-5B9F-823F40D9CFD7}"/>
                </a:ext>
              </a:extLst>
            </p:cNvPr>
            <p:cNvCxnSpPr/>
            <p:nvPr/>
          </p:nvCxnSpPr>
          <p:spPr>
            <a:xfrm flipV="1">
              <a:off x="3887613" y="1860399"/>
              <a:ext cx="237082" cy="1471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44FFFA-EA88-8E6A-3883-5B8B82ED7B8C}"/>
                </a:ext>
              </a:extLst>
            </p:cNvPr>
            <p:cNvCxnSpPr/>
            <p:nvPr/>
          </p:nvCxnSpPr>
          <p:spPr>
            <a:xfrm>
              <a:off x="4124695" y="1860399"/>
              <a:ext cx="6765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B167C0-F409-1FB3-AE98-C254537AD350}"/>
                </a:ext>
              </a:extLst>
            </p:cNvPr>
            <p:cNvCxnSpPr>
              <a:stCxn id="60" idx="2"/>
            </p:cNvCxnSpPr>
            <p:nvPr/>
          </p:nvCxnSpPr>
          <p:spPr>
            <a:xfrm flipV="1">
              <a:off x="4385775" y="2588468"/>
              <a:ext cx="306487" cy="1973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19F74DB-DCA1-B110-0AEC-D589DC2460FC}"/>
                </a:ext>
              </a:extLst>
            </p:cNvPr>
            <p:cNvCxnSpPr/>
            <p:nvPr/>
          </p:nvCxnSpPr>
          <p:spPr>
            <a:xfrm>
              <a:off x="4692262" y="2588468"/>
              <a:ext cx="6765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858F743-D8C1-0C33-A15D-45C6FC962EBE}"/>
                </a:ext>
              </a:extLst>
            </p:cNvPr>
            <p:cNvCxnSpPr/>
            <p:nvPr/>
          </p:nvCxnSpPr>
          <p:spPr>
            <a:xfrm flipH="1" flipV="1">
              <a:off x="4348507" y="3892361"/>
              <a:ext cx="384810" cy="1522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051093E-7CB6-C94F-A90B-0AA0BBC04A8B}"/>
                </a:ext>
              </a:extLst>
            </p:cNvPr>
            <p:cNvCxnSpPr/>
            <p:nvPr/>
          </p:nvCxnSpPr>
          <p:spPr>
            <a:xfrm>
              <a:off x="4733320" y="4044608"/>
              <a:ext cx="35370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DB300E9-49BF-512E-54BB-F378950C0CD2}"/>
                </a:ext>
              </a:extLst>
            </p:cNvPr>
            <p:cNvCxnSpPr/>
            <p:nvPr/>
          </p:nvCxnSpPr>
          <p:spPr>
            <a:xfrm flipH="1" flipV="1">
              <a:off x="3887613" y="4532242"/>
              <a:ext cx="260300" cy="2404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8C2BA0E-7076-930D-D37D-B44408373E4E}"/>
                </a:ext>
              </a:extLst>
            </p:cNvPr>
            <p:cNvCxnSpPr/>
            <p:nvPr/>
          </p:nvCxnSpPr>
          <p:spPr>
            <a:xfrm>
              <a:off x="4147913" y="4772677"/>
              <a:ext cx="41159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9689569-63A7-EEE9-31D3-ABC8675077CD}"/>
                </a:ext>
              </a:extLst>
            </p:cNvPr>
            <p:cNvCxnSpPr/>
            <p:nvPr/>
          </p:nvCxnSpPr>
          <p:spPr>
            <a:xfrm flipH="1" flipV="1">
              <a:off x="3203816" y="4880460"/>
              <a:ext cx="316362" cy="6202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279D26E-FEC5-80B8-2B3C-6ED141BB7557}"/>
                </a:ext>
              </a:extLst>
            </p:cNvPr>
            <p:cNvCxnSpPr/>
            <p:nvPr/>
          </p:nvCxnSpPr>
          <p:spPr>
            <a:xfrm>
              <a:off x="3520178" y="5500705"/>
              <a:ext cx="498398" cy="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61">
              <a:extLst>
                <a:ext uri="{FF2B5EF4-FFF2-40B4-BE49-F238E27FC236}">
                  <a16:creationId xmlns:a16="http://schemas.microsoft.com/office/drawing/2014/main" id="{9DCF77F7-B453-AC3D-E8A7-A366365F18DB}"/>
                </a:ext>
              </a:extLst>
            </p:cNvPr>
            <p:cNvSpPr/>
            <p:nvPr/>
          </p:nvSpPr>
          <p:spPr>
            <a:xfrm>
              <a:off x="3999857" y="861714"/>
              <a:ext cx="3125901" cy="54123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5263644-04C1-3A13-DC4D-B77EA71CD21F}"/>
                </a:ext>
              </a:extLst>
            </p:cNvPr>
            <p:cNvSpPr/>
            <p:nvPr/>
          </p:nvSpPr>
          <p:spPr>
            <a:xfrm>
              <a:off x="4027587" y="908218"/>
              <a:ext cx="440371" cy="4482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D9BA694-5794-8DC4-B6A6-21172F46182C}"/>
                </a:ext>
              </a:extLst>
            </p:cNvPr>
            <p:cNvSpPr txBox="1"/>
            <p:nvPr/>
          </p:nvSpPr>
          <p:spPr>
            <a:xfrm>
              <a:off x="4776484" y="927594"/>
              <a:ext cx="2067718" cy="383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r>
                <a:rPr lang="en-IN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tage </a:t>
              </a:r>
              <a:r>
                <a:rPr lang="en-IN" dirty="0">
                  <a:solidFill>
                    <a:schemeClr val="bg1"/>
                  </a:solidFill>
                  <a:latin typeface="Barlow" panose="00000500000000000000" pitchFamily="2" charset="0"/>
                  <a:cs typeface="Courier New" panose="02070309020205020404" pitchFamily="49" charset="0"/>
                </a:rPr>
                <a:t>Data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76894F3-727A-C724-0485-9556FF4441FA}"/>
                </a:ext>
              </a:extLst>
            </p:cNvPr>
            <p:cNvSpPr txBox="1"/>
            <p:nvPr/>
          </p:nvSpPr>
          <p:spPr>
            <a:xfrm>
              <a:off x="4033182" y="978587"/>
              <a:ext cx="441501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>
                  <a:latin typeface="Georgia Pro Cond" panose="02040506050405020303" pitchFamily="18" charset="0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3" name="Rounded Rectangle 64">
              <a:extLst>
                <a:ext uri="{FF2B5EF4-FFF2-40B4-BE49-F238E27FC236}">
                  <a16:creationId xmlns:a16="http://schemas.microsoft.com/office/drawing/2014/main" id="{34C2A719-D577-EA69-744D-637AE0BEACC1}"/>
                </a:ext>
              </a:extLst>
            </p:cNvPr>
            <p:cNvSpPr/>
            <p:nvPr/>
          </p:nvSpPr>
          <p:spPr>
            <a:xfrm>
              <a:off x="4496948" y="1589784"/>
              <a:ext cx="3125901" cy="54123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0D1D6B9-2829-43ED-A0D6-4413413B4544}"/>
                </a:ext>
              </a:extLst>
            </p:cNvPr>
            <p:cNvSpPr/>
            <p:nvPr/>
          </p:nvSpPr>
          <p:spPr>
            <a:xfrm>
              <a:off x="4530484" y="1636288"/>
              <a:ext cx="440371" cy="4482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TextBox 34" descr="ta">
              <a:extLst>
                <a:ext uri="{FF2B5EF4-FFF2-40B4-BE49-F238E27FC236}">
                  <a16:creationId xmlns:a16="http://schemas.microsoft.com/office/drawing/2014/main" id="{69FD9322-398A-28CA-F76A-31B418AA21CA}"/>
                </a:ext>
              </a:extLst>
            </p:cNvPr>
            <p:cNvSpPr txBox="1"/>
            <p:nvPr/>
          </p:nvSpPr>
          <p:spPr>
            <a:xfrm>
              <a:off x="4983993" y="1721900"/>
              <a:ext cx="2136384" cy="383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 </a:t>
              </a:r>
              <a:r>
                <a:rPr lang="en-US" dirty="0">
                  <a:solidFill>
                    <a:schemeClr val="bg1"/>
                  </a:solidFill>
                  <a:latin typeface="Barlow" panose="00000500000000000000" pitchFamily="2" charset="0"/>
                  <a:cs typeface="Courier New" panose="02070309020205020404" pitchFamily="49" charset="0"/>
                </a:rPr>
                <a:t>Overview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8037BFF-2F65-74F9-9F7C-538FFB2D1D8B}"/>
                </a:ext>
              </a:extLst>
            </p:cNvPr>
            <p:cNvSpPr txBox="1"/>
            <p:nvPr/>
          </p:nvSpPr>
          <p:spPr>
            <a:xfrm>
              <a:off x="4517346" y="1712160"/>
              <a:ext cx="441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>
                  <a:latin typeface="Georgia Pro Cond" panose="02040506050405020303" pitchFamily="18" charset="0"/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37" name="Rounded Rectangle 67">
              <a:extLst>
                <a:ext uri="{FF2B5EF4-FFF2-40B4-BE49-F238E27FC236}">
                  <a16:creationId xmlns:a16="http://schemas.microsoft.com/office/drawing/2014/main" id="{5F305D3D-C594-55E8-DBAD-CF41D94270D4}"/>
                </a:ext>
              </a:extLst>
            </p:cNvPr>
            <p:cNvSpPr/>
            <p:nvPr/>
          </p:nvSpPr>
          <p:spPr>
            <a:xfrm>
              <a:off x="5024469" y="2317853"/>
              <a:ext cx="3125901" cy="54123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604A534-CC59-8A14-4248-72F20A26058C}"/>
                </a:ext>
              </a:extLst>
            </p:cNvPr>
            <p:cNvSpPr/>
            <p:nvPr/>
          </p:nvSpPr>
          <p:spPr>
            <a:xfrm>
              <a:off x="5063809" y="2364357"/>
              <a:ext cx="440371" cy="4482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6D7C2B9-551E-01EE-3790-BFB9E9CA9DF7}"/>
                </a:ext>
              </a:extLst>
            </p:cNvPr>
            <p:cNvSpPr txBox="1"/>
            <p:nvPr/>
          </p:nvSpPr>
          <p:spPr>
            <a:xfrm>
              <a:off x="5557223" y="2357635"/>
              <a:ext cx="3022593" cy="383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 </a:t>
              </a:r>
              <a:r>
                <a:rPr lang="en-US" dirty="0">
                  <a:solidFill>
                    <a:schemeClr val="bg1"/>
                  </a:solidFill>
                  <a:latin typeface="Barlow" panose="00000500000000000000" pitchFamily="2" charset="0"/>
                  <a:cs typeface="Courier New" panose="02070309020205020404" pitchFamily="49" charset="0"/>
                </a:rPr>
                <a:t>Cleansing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6EFFFAF-38A2-4784-5BF6-8B7C507359D8}"/>
                </a:ext>
              </a:extLst>
            </p:cNvPr>
            <p:cNvSpPr txBox="1"/>
            <p:nvPr/>
          </p:nvSpPr>
          <p:spPr>
            <a:xfrm>
              <a:off x="5058266" y="2437688"/>
              <a:ext cx="441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>
                  <a:latin typeface="Georgia Pro Cond" panose="02040506050405020303" pitchFamily="18" charset="0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41" name="Rounded Rectangle 35">
              <a:extLst>
                <a:ext uri="{FF2B5EF4-FFF2-40B4-BE49-F238E27FC236}">
                  <a16:creationId xmlns:a16="http://schemas.microsoft.com/office/drawing/2014/main" id="{443A55F6-3F05-DE89-8F40-8FDA0490ED13}"/>
                </a:ext>
              </a:extLst>
            </p:cNvPr>
            <p:cNvSpPr/>
            <p:nvPr/>
          </p:nvSpPr>
          <p:spPr>
            <a:xfrm>
              <a:off x="5328812" y="3045923"/>
              <a:ext cx="3125901" cy="54123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68FA533-E7F3-99AA-BC94-CFF3B9316DA8}"/>
                </a:ext>
              </a:extLst>
            </p:cNvPr>
            <p:cNvSpPr/>
            <p:nvPr/>
          </p:nvSpPr>
          <p:spPr>
            <a:xfrm>
              <a:off x="5362347" y="3092427"/>
              <a:ext cx="440371" cy="4482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6CE9936-6009-CC37-8676-F84BB2656185}"/>
                </a:ext>
              </a:extLst>
            </p:cNvPr>
            <p:cNvSpPr txBox="1"/>
            <p:nvPr/>
          </p:nvSpPr>
          <p:spPr>
            <a:xfrm>
              <a:off x="5879155" y="3085705"/>
              <a:ext cx="3125901" cy="383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Barlow" panose="00000500000000000000" pitchFamily="2" charset="0"/>
                  <a:cs typeface="Courier New" panose="02070309020205020404" pitchFamily="49" charset="0"/>
                </a:rPr>
                <a:t>Univariate</a:t>
              </a:r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Analysis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538B815-D5CC-D1C2-F9D1-0DDAAB22C74B}"/>
                </a:ext>
              </a:extLst>
            </p:cNvPr>
            <p:cNvSpPr txBox="1"/>
            <p:nvPr/>
          </p:nvSpPr>
          <p:spPr>
            <a:xfrm>
              <a:off x="5359699" y="3175528"/>
              <a:ext cx="441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>
                  <a:latin typeface="Georgia Pro Cond" panose="02040506050405020303" pitchFamily="18" charset="0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45" name="Rounded Rectangle 38">
              <a:extLst>
                <a:ext uri="{FF2B5EF4-FFF2-40B4-BE49-F238E27FC236}">
                  <a16:creationId xmlns:a16="http://schemas.microsoft.com/office/drawing/2014/main" id="{1B1F5C14-4DFF-4E42-7B1D-4C96C1F061CA}"/>
                </a:ext>
              </a:extLst>
            </p:cNvPr>
            <p:cNvSpPr/>
            <p:nvPr/>
          </p:nvSpPr>
          <p:spPr>
            <a:xfrm>
              <a:off x="5024469" y="3773992"/>
              <a:ext cx="3125901" cy="54123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A72E518-F497-4D16-D88E-C757E8F3A109}"/>
                </a:ext>
              </a:extLst>
            </p:cNvPr>
            <p:cNvSpPr/>
            <p:nvPr/>
          </p:nvSpPr>
          <p:spPr>
            <a:xfrm>
              <a:off x="5069613" y="3820496"/>
              <a:ext cx="440371" cy="4482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5534BEC-B995-EA83-9D0B-95A44E391E2D}"/>
                </a:ext>
              </a:extLst>
            </p:cNvPr>
            <p:cNvSpPr txBox="1"/>
            <p:nvPr/>
          </p:nvSpPr>
          <p:spPr>
            <a:xfrm>
              <a:off x="5565847" y="3813774"/>
              <a:ext cx="2374842" cy="383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Barlow" panose="00000500000000000000" pitchFamily="2" charset="0"/>
                  <a:cs typeface="Courier New" panose="02070309020205020404" pitchFamily="49" charset="0"/>
                </a:rPr>
                <a:t>Bivariate</a:t>
              </a:r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Analysis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C1E5CB2-BAF4-1747-2461-FE1C7794191C}"/>
                </a:ext>
              </a:extLst>
            </p:cNvPr>
            <p:cNvSpPr txBox="1"/>
            <p:nvPr/>
          </p:nvSpPr>
          <p:spPr>
            <a:xfrm>
              <a:off x="5061067" y="3884002"/>
              <a:ext cx="441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>
                  <a:latin typeface="Georgia Pro Cond" panose="02040506050405020303" pitchFamily="18" charset="0"/>
                  <a:cs typeface="Arial" panose="020B0604020202020204" pitchFamily="34" charset="0"/>
                </a:rPr>
                <a:t>05</a:t>
              </a:r>
            </a:p>
          </p:txBody>
        </p:sp>
        <p:sp>
          <p:nvSpPr>
            <p:cNvPr id="49" name="Rounded Rectangle 42">
              <a:extLst>
                <a:ext uri="{FF2B5EF4-FFF2-40B4-BE49-F238E27FC236}">
                  <a16:creationId xmlns:a16="http://schemas.microsoft.com/office/drawing/2014/main" id="{45B4B9B0-9D66-8052-57BB-1910D6063129}"/>
                </a:ext>
              </a:extLst>
            </p:cNvPr>
            <p:cNvSpPr/>
            <p:nvPr/>
          </p:nvSpPr>
          <p:spPr>
            <a:xfrm>
              <a:off x="4496948" y="4502062"/>
              <a:ext cx="3125901" cy="54123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F2D92AE-2D90-B6A2-3288-4EF486B090AC}"/>
                </a:ext>
              </a:extLst>
            </p:cNvPr>
            <p:cNvSpPr/>
            <p:nvPr/>
          </p:nvSpPr>
          <p:spPr>
            <a:xfrm>
              <a:off x="4530483" y="4548566"/>
              <a:ext cx="440371" cy="4482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E3024A0-09B6-9154-A57E-F301200BF9C6}"/>
                </a:ext>
              </a:extLst>
            </p:cNvPr>
            <p:cNvSpPr txBox="1"/>
            <p:nvPr/>
          </p:nvSpPr>
          <p:spPr>
            <a:xfrm>
              <a:off x="5030795" y="4535122"/>
              <a:ext cx="3837794" cy="383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Barlow" panose="00000500000000000000" pitchFamily="2" charset="0"/>
                  <a:cs typeface="Courier New" panose="02070309020205020404" pitchFamily="49" charset="0"/>
                </a:rPr>
                <a:t>Multivariate-analysis</a:t>
              </a:r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8B8CD22-5383-60D7-8295-78CAE490D8A5}"/>
                </a:ext>
              </a:extLst>
            </p:cNvPr>
            <p:cNvSpPr txBox="1"/>
            <p:nvPr/>
          </p:nvSpPr>
          <p:spPr>
            <a:xfrm>
              <a:off x="4528955" y="4630490"/>
              <a:ext cx="441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>
                  <a:latin typeface="Georgia Pro Cond" panose="02040506050405020303" pitchFamily="18" charset="0"/>
                  <a:cs typeface="Arial" panose="020B0604020202020204" pitchFamily="34" charset="0"/>
                </a:rPr>
                <a:t>06</a:t>
              </a:r>
            </a:p>
          </p:txBody>
        </p:sp>
        <p:sp>
          <p:nvSpPr>
            <p:cNvPr id="53" name="Rounded Rectangle 45">
              <a:extLst>
                <a:ext uri="{FF2B5EF4-FFF2-40B4-BE49-F238E27FC236}">
                  <a16:creationId xmlns:a16="http://schemas.microsoft.com/office/drawing/2014/main" id="{B674C019-4B4B-618F-ABBC-2B12DFDE6CEB}"/>
                </a:ext>
              </a:extLst>
            </p:cNvPr>
            <p:cNvSpPr/>
            <p:nvPr/>
          </p:nvSpPr>
          <p:spPr>
            <a:xfrm>
              <a:off x="3999857" y="5230134"/>
              <a:ext cx="3125901" cy="54123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Georgia" panose="02040502050405020303" pitchFamily="18" charset="0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8B4E014-1400-70AD-0EA0-D387C399B44D}"/>
                </a:ext>
              </a:extLst>
            </p:cNvPr>
            <p:cNvSpPr/>
            <p:nvPr/>
          </p:nvSpPr>
          <p:spPr>
            <a:xfrm>
              <a:off x="4033392" y="5276638"/>
              <a:ext cx="440371" cy="4482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Georgia" panose="02040502050405020303" pitchFamily="18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2C5BDD5-86C3-802F-0F1D-D724416BEFB6}"/>
                </a:ext>
              </a:extLst>
            </p:cNvPr>
            <p:cNvSpPr txBox="1"/>
            <p:nvPr/>
          </p:nvSpPr>
          <p:spPr>
            <a:xfrm>
              <a:off x="4492193" y="5362250"/>
              <a:ext cx="3670799" cy="383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Georgia Pro Light" panose="02040302050405020303" pitchFamily="18" charset="0"/>
                  <a:cs typeface="Arial" panose="020B0604020202020204" pitchFamily="34" charset="0"/>
                </a:rPr>
                <a:t>Feature/</a:t>
              </a:r>
              <a:r>
                <a:rPr lang="en-US" dirty="0">
                  <a:solidFill>
                    <a:schemeClr val="bg1"/>
                  </a:solidFill>
                  <a:latin typeface="Barlow" panose="00000500000000000000" pitchFamily="2" charset="0"/>
                  <a:cs typeface="Arial" panose="020B0604020202020204" pitchFamily="34" charset="0"/>
                </a:rPr>
                <a:t>Recommendation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EEF3E18-6E6D-5E83-F1CB-F4A8061CA881}"/>
                </a:ext>
              </a:extLst>
            </p:cNvPr>
            <p:cNvSpPr txBox="1"/>
            <p:nvPr/>
          </p:nvSpPr>
          <p:spPr>
            <a:xfrm>
              <a:off x="4020619" y="5359147"/>
              <a:ext cx="441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>
                  <a:latin typeface="Georgia Pro Cond" panose="02040506050405020303" pitchFamily="18" charset="0"/>
                  <a:cs typeface="Arial" panose="020B0604020202020204" pitchFamily="34" charset="0"/>
                </a:rPr>
                <a:t>07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4548457-41D5-C7B0-F466-CAE8903747CB}"/>
                </a:ext>
              </a:extLst>
            </p:cNvPr>
            <p:cNvSpPr/>
            <p:nvPr/>
          </p:nvSpPr>
          <p:spPr>
            <a:xfrm>
              <a:off x="1231741" y="1632044"/>
              <a:ext cx="3226564" cy="328409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Freeform 89">
              <a:extLst>
                <a:ext uri="{FF2B5EF4-FFF2-40B4-BE49-F238E27FC236}">
                  <a16:creationId xmlns:a16="http://schemas.microsoft.com/office/drawing/2014/main" id="{872E616C-4FE0-FB56-6326-4F8AE339D640}"/>
                </a:ext>
              </a:extLst>
            </p:cNvPr>
            <p:cNvSpPr/>
            <p:nvPr/>
          </p:nvSpPr>
          <p:spPr>
            <a:xfrm>
              <a:off x="2846776" y="1632134"/>
              <a:ext cx="677876" cy="547372"/>
            </a:xfrm>
            <a:custGeom>
              <a:avLst/>
              <a:gdLst>
                <a:gd name="connsiteX0" fmla="*/ 0 w 1101994"/>
                <a:gd name="connsiteY0" fmla="*/ 0 h 874251"/>
                <a:gd name="connsiteX1" fmla="*/ 265300 w 1101994"/>
                <a:gd name="connsiteY1" fmla="*/ 13396 h 874251"/>
                <a:gd name="connsiteX2" fmla="*/ 1018002 w 1101994"/>
                <a:gd name="connsiteY2" fmla="*/ 205956 h 874251"/>
                <a:gd name="connsiteX3" fmla="*/ 1101994 w 1101994"/>
                <a:gd name="connsiteY3" fmla="*/ 246417 h 874251"/>
                <a:gd name="connsiteX4" fmla="*/ 809230 w 1101994"/>
                <a:gd name="connsiteY4" fmla="*/ 874251 h 874251"/>
                <a:gd name="connsiteX5" fmla="*/ 748121 w 1101994"/>
                <a:gd name="connsiteY5" fmla="*/ 844813 h 874251"/>
                <a:gd name="connsiteX6" fmla="*/ 194410 w 1101994"/>
                <a:gd name="connsiteY6" fmla="*/ 703160 h 874251"/>
                <a:gd name="connsiteX7" fmla="*/ 0 w 1101994"/>
                <a:gd name="connsiteY7" fmla="*/ 693343 h 874251"/>
                <a:gd name="connsiteX8" fmla="*/ 0 w 1101994"/>
                <a:gd name="connsiteY8" fmla="*/ 0 h 874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1994" h="874251">
                  <a:moveTo>
                    <a:pt x="0" y="0"/>
                  </a:moveTo>
                  <a:lnTo>
                    <a:pt x="265300" y="13396"/>
                  </a:lnTo>
                  <a:cubicBezTo>
                    <a:pt x="529797" y="40258"/>
                    <a:pt x="782675" y="106422"/>
                    <a:pt x="1018002" y="205956"/>
                  </a:cubicBezTo>
                  <a:lnTo>
                    <a:pt x="1101994" y="246417"/>
                  </a:lnTo>
                  <a:lnTo>
                    <a:pt x="809230" y="874251"/>
                  </a:lnTo>
                  <a:lnTo>
                    <a:pt x="748121" y="844813"/>
                  </a:lnTo>
                  <a:cubicBezTo>
                    <a:pt x="575008" y="771592"/>
                    <a:pt x="388983" y="722920"/>
                    <a:pt x="194410" y="703160"/>
                  </a:cubicBezTo>
                  <a:lnTo>
                    <a:pt x="0" y="6933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59" name="Freeform 88">
              <a:extLst>
                <a:ext uri="{FF2B5EF4-FFF2-40B4-BE49-F238E27FC236}">
                  <a16:creationId xmlns:a16="http://schemas.microsoft.com/office/drawing/2014/main" id="{19A4666C-622C-D8E5-9630-7FEB315776F1}"/>
                </a:ext>
              </a:extLst>
            </p:cNvPr>
            <p:cNvSpPr/>
            <p:nvPr/>
          </p:nvSpPr>
          <p:spPr>
            <a:xfrm>
              <a:off x="3347721" y="1787966"/>
              <a:ext cx="749574" cy="724779"/>
            </a:xfrm>
            <a:custGeom>
              <a:avLst/>
              <a:gdLst>
                <a:gd name="connsiteX0" fmla="*/ 292763 w 1218550"/>
                <a:gd name="connsiteY0" fmla="*/ 0 h 1157601"/>
                <a:gd name="connsiteX1" fmla="*/ 432894 w 1218550"/>
                <a:gd name="connsiteY1" fmla="*/ 67505 h 1157601"/>
                <a:gd name="connsiteX2" fmla="*/ 1206546 w 1218550"/>
                <a:gd name="connsiteY2" fmla="*/ 705365 h 1157601"/>
                <a:gd name="connsiteX3" fmla="*/ 1218550 w 1218550"/>
                <a:gd name="connsiteY3" fmla="*/ 721417 h 1157601"/>
                <a:gd name="connsiteX4" fmla="*/ 679908 w 1218550"/>
                <a:gd name="connsiteY4" fmla="*/ 1157601 h 1157601"/>
                <a:gd name="connsiteX5" fmla="*/ 671529 w 1218550"/>
                <a:gd name="connsiteY5" fmla="*/ 1146396 h 1157601"/>
                <a:gd name="connsiteX6" fmla="*/ 102406 w 1218550"/>
                <a:gd name="connsiteY6" fmla="*/ 677165 h 1157601"/>
                <a:gd name="connsiteX7" fmla="*/ 0 w 1218550"/>
                <a:gd name="connsiteY7" fmla="*/ 627833 h 1157601"/>
                <a:gd name="connsiteX8" fmla="*/ 292763 w 1218550"/>
                <a:gd name="connsiteY8" fmla="*/ 0 h 115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8550" h="1157601">
                  <a:moveTo>
                    <a:pt x="292763" y="0"/>
                  </a:moveTo>
                  <a:lnTo>
                    <a:pt x="432894" y="67505"/>
                  </a:lnTo>
                  <a:cubicBezTo>
                    <a:pt x="730184" y="229002"/>
                    <a:pt x="992755" y="446309"/>
                    <a:pt x="1206546" y="705365"/>
                  </a:cubicBezTo>
                  <a:lnTo>
                    <a:pt x="1218550" y="721417"/>
                  </a:lnTo>
                  <a:lnTo>
                    <a:pt x="679908" y="1157601"/>
                  </a:lnTo>
                  <a:lnTo>
                    <a:pt x="671529" y="1146396"/>
                  </a:lnTo>
                  <a:cubicBezTo>
                    <a:pt x="514257" y="955826"/>
                    <a:pt x="321101" y="795968"/>
                    <a:pt x="102406" y="677165"/>
                  </a:cubicBezTo>
                  <a:lnTo>
                    <a:pt x="0" y="627833"/>
                  </a:lnTo>
                  <a:lnTo>
                    <a:pt x="292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60" name="Freeform 82">
              <a:extLst>
                <a:ext uri="{FF2B5EF4-FFF2-40B4-BE49-F238E27FC236}">
                  <a16:creationId xmlns:a16="http://schemas.microsoft.com/office/drawing/2014/main" id="{3439C1BB-57A4-5220-4290-2BD2CA8BF2C4}"/>
                </a:ext>
              </a:extLst>
            </p:cNvPr>
            <p:cNvSpPr/>
            <p:nvPr/>
          </p:nvSpPr>
          <p:spPr>
            <a:xfrm>
              <a:off x="3768056" y="2242506"/>
              <a:ext cx="647387" cy="758318"/>
            </a:xfrm>
            <a:custGeom>
              <a:avLst/>
              <a:gdLst>
                <a:gd name="connsiteX0" fmla="*/ 538642 w 1052430"/>
                <a:gd name="connsiteY0" fmla="*/ 0 h 1211168"/>
                <a:gd name="connsiteX1" fmla="*/ 674202 w 1052430"/>
                <a:gd name="connsiteY1" fmla="*/ 181282 h 1211168"/>
                <a:gd name="connsiteX2" fmla="*/ 1004200 w 1052430"/>
                <a:gd name="connsiteY2" fmla="*/ 867734 h 1211168"/>
                <a:gd name="connsiteX3" fmla="*/ 1052430 w 1052430"/>
                <a:gd name="connsiteY3" fmla="*/ 1055306 h 1211168"/>
                <a:gd name="connsiteX4" fmla="*/ 377320 w 1052430"/>
                <a:gd name="connsiteY4" fmla="*/ 1211168 h 1211168"/>
                <a:gd name="connsiteX5" fmla="*/ 342028 w 1052430"/>
                <a:gd name="connsiteY5" fmla="*/ 1073913 h 1211168"/>
                <a:gd name="connsiteX6" fmla="*/ 99272 w 1052430"/>
                <a:gd name="connsiteY6" fmla="*/ 568937 h 1211168"/>
                <a:gd name="connsiteX7" fmla="*/ 0 w 1052430"/>
                <a:gd name="connsiteY7" fmla="*/ 436183 h 1211168"/>
                <a:gd name="connsiteX8" fmla="*/ 538642 w 1052430"/>
                <a:gd name="connsiteY8" fmla="*/ 0 h 121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2430" h="1211168">
                  <a:moveTo>
                    <a:pt x="538642" y="0"/>
                  </a:moveTo>
                  <a:lnTo>
                    <a:pt x="674202" y="181282"/>
                  </a:lnTo>
                  <a:cubicBezTo>
                    <a:pt x="815595" y="390571"/>
                    <a:pt x="927572" y="621365"/>
                    <a:pt x="1004200" y="867734"/>
                  </a:cubicBezTo>
                  <a:lnTo>
                    <a:pt x="1052430" y="1055306"/>
                  </a:lnTo>
                  <a:lnTo>
                    <a:pt x="377320" y="1211168"/>
                  </a:lnTo>
                  <a:lnTo>
                    <a:pt x="342028" y="1073913"/>
                  </a:lnTo>
                  <a:cubicBezTo>
                    <a:pt x="285658" y="892676"/>
                    <a:pt x="203285" y="722896"/>
                    <a:pt x="99272" y="568937"/>
                  </a:cubicBezTo>
                  <a:lnTo>
                    <a:pt x="0" y="436183"/>
                  </a:lnTo>
                  <a:lnTo>
                    <a:pt x="5386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61" name="Freeform 76">
              <a:extLst>
                <a:ext uri="{FF2B5EF4-FFF2-40B4-BE49-F238E27FC236}">
                  <a16:creationId xmlns:a16="http://schemas.microsoft.com/office/drawing/2014/main" id="{3E325220-B272-17C0-3822-42D652B7C496}"/>
                </a:ext>
              </a:extLst>
            </p:cNvPr>
            <p:cNvSpPr/>
            <p:nvPr/>
          </p:nvSpPr>
          <p:spPr>
            <a:xfrm>
              <a:off x="4001033" y="2906694"/>
              <a:ext cx="457273" cy="707038"/>
            </a:xfrm>
            <a:custGeom>
              <a:avLst/>
              <a:gdLst>
                <a:gd name="connsiteX0" fmla="*/ 675110 w 743370"/>
                <a:gd name="connsiteY0" fmla="*/ 0 h 1129265"/>
                <a:gd name="connsiteX1" fmla="*/ 690087 w 743370"/>
                <a:gd name="connsiteY1" fmla="*/ 58249 h 1129265"/>
                <a:gd name="connsiteX2" fmla="*/ 743370 w 743370"/>
                <a:gd name="connsiteY2" fmla="*/ 586803 h 1129265"/>
                <a:gd name="connsiteX3" fmla="*/ 690087 w 743370"/>
                <a:gd name="connsiteY3" fmla="*/ 1115357 h 1129265"/>
                <a:gd name="connsiteX4" fmla="*/ 686511 w 743370"/>
                <a:gd name="connsiteY4" fmla="*/ 1129265 h 1129265"/>
                <a:gd name="connsiteX5" fmla="*/ 8387 w 743370"/>
                <a:gd name="connsiteY5" fmla="*/ 985126 h 1129265"/>
                <a:gd name="connsiteX6" fmla="*/ 10830 w 743370"/>
                <a:gd name="connsiteY6" fmla="*/ 975625 h 1129265"/>
                <a:gd name="connsiteX7" fmla="*/ 50027 w 743370"/>
                <a:gd name="connsiteY7" fmla="*/ 586803 h 1129265"/>
                <a:gd name="connsiteX8" fmla="*/ 10830 w 743370"/>
                <a:gd name="connsiteY8" fmla="*/ 197981 h 1129265"/>
                <a:gd name="connsiteX9" fmla="*/ 0 w 743370"/>
                <a:gd name="connsiteY9" fmla="*/ 155862 h 1129265"/>
                <a:gd name="connsiteX10" fmla="*/ 675110 w 743370"/>
                <a:gd name="connsiteY10" fmla="*/ 0 h 1129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370" h="1129265">
                  <a:moveTo>
                    <a:pt x="675110" y="0"/>
                  </a:moveTo>
                  <a:lnTo>
                    <a:pt x="690087" y="58249"/>
                  </a:lnTo>
                  <a:cubicBezTo>
                    <a:pt x="725023" y="228977"/>
                    <a:pt x="743370" y="405747"/>
                    <a:pt x="743370" y="586803"/>
                  </a:cubicBezTo>
                  <a:cubicBezTo>
                    <a:pt x="743370" y="767859"/>
                    <a:pt x="725023" y="944630"/>
                    <a:pt x="690087" y="1115357"/>
                  </a:cubicBezTo>
                  <a:lnTo>
                    <a:pt x="686511" y="1129265"/>
                  </a:lnTo>
                  <a:lnTo>
                    <a:pt x="8387" y="985126"/>
                  </a:lnTo>
                  <a:lnTo>
                    <a:pt x="10830" y="975625"/>
                  </a:lnTo>
                  <a:cubicBezTo>
                    <a:pt x="36531" y="850032"/>
                    <a:pt x="50027" y="719994"/>
                    <a:pt x="50027" y="586803"/>
                  </a:cubicBezTo>
                  <a:cubicBezTo>
                    <a:pt x="50027" y="453613"/>
                    <a:pt x="36531" y="323574"/>
                    <a:pt x="10830" y="197981"/>
                  </a:cubicBezTo>
                  <a:lnTo>
                    <a:pt x="0" y="155862"/>
                  </a:lnTo>
                  <a:lnTo>
                    <a:pt x="675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19AE7AD4-3BDD-A809-C82B-BA9D17BDBE1B}"/>
                </a:ext>
              </a:extLst>
            </p:cNvPr>
            <p:cNvSpPr/>
            <p:nvPr/>
          </p:nvSpPr>
          <p:spPr>
            <a:xfrm>
              <a:off x="3780458" y="3526943"/>
              <a:ext cx="641998" cy="755790"/>
            </a:xfrm>
            <a:custGeom>
              <a:avLst/>
              <a:gdLst>
                <a:gd name="connsiteX0" fmla="*/ 365545 w 1043669"/>
                <a:gd name="connsiteY0" fmla="*/ 0 h 1207132"/>
                <a:gd name="connsiteX1" fmla="*/ 1043669 w 1043669"/>
                <a:gd name="connsiteY1" fmla="*/ 144139 h 1207132"/>
                <a:gd name="connsiteX2" fmla="*/ 984039 w 1043669"/>
                <a:gd name="connsiteY2" fmla="*/ 376048 h 1207132"/>
                <a:gd name="connsiteX3" fmla="*/ 654041 w 1043669"/>
                <a:gd name="connsiteY3" fmla="*/ 1062500 h 1207132"/>
                <a:gd name="connsiteX4" fmla="*/ 545888 w 1043669"/>
                <a:gd name="connsiteY4" fmla="*/ 1207132 h 1207132"/>
                <a:gd name="connsiteX5" fmla="*/ 0 w 1043669"/>
                <a:gd name="connsiteY5" fmla="*/ 780638 h 1207132"/>
                <a:gd name="connsiteX6" fmla="*/ 79111 w 1043669"/>
                <a:gd name="connsiteY6" fmla="*/ 674845 h 1207132"/>
                <a:gd name="connsiteX7" fmla="*/ 321867 w 1043669"/>
                <a:gd name="connsiteY7" fmla="*/ 169869 h 1207132"/>
                <a:gd name="connsiteX8" fmla="*/ 365545 w 1043669"/>
                <a:gd name="connsiteY8" fmla="*/ 0 h 1207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3669" h="1207132">
                  <a:moveTo>
                    <a:pt x="365545" y="0"/>
                  </a:moveTo>
                  <a:lnTo>
                    <a:pt x="1043669" y="144139"/>
                  </a:lnTo>
                  <a:lnTo>
                    <a:pt x="984039" y="376048"/>
                  </a:lnTo>
                  <a:cubicBezTo>
                    <a:pt x="907411" y="622417"/>
                    <a:pt x="795434" y="853212"/>
                    <a:pt x="654041" y="1062500"/>
                  </a:cubicBezTo>
                  <a:lnTo>
                    <a:pt x="545888" y="1207132"/>
                  </a:lnTo>
                  <a:lnTo>
                    <a:pt x="0" y="780638"/>
                  </a:lnTo>
                  <a:lnTo>
                    <a:pt x="79111" y="674845"/>
                  </a:lnTo>
                  <a:cubicBezTo>
                    <a:pt x="183124" y="520886"/>
                    <a:pt x="265497" y="351106"/>
                    <a:pt x="321867" y="169869"/>
                  </a:cubicBezTo>
                  <a:lnTo>
                    <a:pt x="3655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63" name="Freeform 26">
              <a:extLst>
                <a:ext uri="{FF2B5EF4-FFF2-40B4-BE49-F238E27FC236}">
                  <a16:creationId xmlns:a16="http://schemas.microsoft.com/office/drawing/2014/main" id="{AD586552-08E3-DB78-3194-E888E8CFF7D6}"/>
                </a:ext>
              </a:extLst>
            </p:cNvPr>
            <p:cNvSpPr/>
            <p:nvPr/>
          </p:nvSpPr>
          <p:spPr>
            <a:xfrm>
              <a:off x="3366364" y="4018562"/>
              <a:ext cx="747790" cy="729234"/>
            </a:xfrm>
            <a:custGeom>
              <a:avLst/>
              <a:gdLst>
                <a:gd name="connsiteX0" fmla="*/ 669763 w 1215650"/>
                <a:gd name="connsiteY0" fmla="*/ 0 h 1164716"/>
                <a:gd name="connsiteX1" fmla="*/ 1215650 w 1215650"/>
                <a:gd name="connsiteY1" fmla="*/ 426494 h 1164716"/>
                <a:gd name="connsiteX2" fmla="*/ 1176238 w 1215650"/>
                <a:gd name="connsiteY2" fmla="*/ 479198 h 1164716"/>
                <a:gd name="connsiteX3" fmla="*/ 402586 w 1215650"/>
                <a:gd name="connsiteY3" fmla="*/ 1117058 h 1164716"/>
                <a:gd name="connsiteX4" fmla="*/ 303656 w 1215650"/>
                <a:gd name="connsiteY4" fmla="*/ 1164716 h 1164716"/>
                <a:gd name="connsiteX5" fmla="*/ 0 w 1215650"/>
                <a:gd name="connsiteY5" fmla="*/ 542130 h 1164716"/>
                <a:gd name="connsiteX6" fmla="*/ 72098 w 1215650"/>
                <a:gd name="connsiteY6" fmla="*/ 507398 h 1164716"/>
                <a:gd name="connsiteX7" fmla="*/ 641221 w 1215650"/>
                <a:gd name="connsiteY7" fmla="*/ 38167 h 1164716"/>
                <a:gd name="connsiteX8" fmla="*/ 669763 w 1215650"/>
                <a:gd name="connsiteY8" fmla="*/ 0 h 116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5650" h="1164716">
                  <a:moveTo>
                    <a:pt x="669763" y="0"/>
                  </a:moveTo>
                  <a:lnTo>
                    <a:pt x="1215650" y="426494"/>
                  </a:lnTo>
                  <a:lnTo>
                    <a:pt x="1176238" y="479198"/>
                  </a:lnTo>
                  <a:cubicBezTo>
                    <a:pt x="962447" y="738254"/>
                    <a:pt x="699876" y="955561"/>
                    <a:pt x="402586" y="1117058"/>
                  </a:cubicBezTo>
                  <a:lnTo>
                    <a:pt x="303656" y="1164716"/>
                  </a:lnTo>
                  <a:lnTo>
                    <a:pt x="0" y="542130"/>
                  </a:lnTo>
                  <a:lnTo>
                    <a:pt x="72098" y="507398"/>
                  </a:lnTo>
                  <a:cubicBezTo>
                    <a:pt x="290793" y="388595"/>
                    <a:pt x="483949" y="228737"/>
                    <a:pt x="641221" y="38167"/>
                  </a:cubicBezTo>
                  <a:lnTo>
                    <a:pt x="6697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813FA2DC-0CEA-E8AE-FB86-F5BD30376BFB}"/>
                </a:ext>
              </a:extLst>
            </p:cNvPr>
            <p:cNvSpPr/>
            <p:nvPr/>
          </p:nvSpPr>
          <p:spPr>
            <a:xfrm>
              <a:off x="2846776" y="4359540"/>
              <a:ext cx="703219" cy="556514"/>
            </a:xfrm>
            <a:custGeom>
              <a:avLst/>
              <a:gdLst>
                <a:gd name="connsiteX0" fmla="*/ 839539 w 1143194"/>
                <a:gd name="connsiteY0" fmla="*/ 0 h 888851"/>
                <a:gd name="connsiteX1" fmla="*/ 1143194 w 1143194"/>
                <a:gd name="connsiteY1" fmla="*/ 622587 h 888851"/>
                <a:gd name="connsiteX2" fmla="*/ 1018002 w 1143194"/>
                <a:gd name="connsiteY2" fmla="*/ 682895 h 888851"/>
                <a:gd name="connsiteX3" fmla="*/ 265300 w 1143194"/>
                <a:gd name="connsiteY3" fmla="*/ 875455 h 888851"/>
                <a:gd name="connsiteX4" fmla="*/ 0 w 1143194"/>
                <a:gd name="connsiteY4" fmla="*/ 888851 h 888851"/>
                <a:gd name="connsiteX5" fmla="*/ 0 w 1143194"/>
                <a:gd name="connsiteY5" fmla="*/ 195508 h 888851"/>
                <a:gd name="connsiteX6" fmla="*/ 194410 w 1143194"/>
                <a:gd name="connsiteY6" fmla="*/ 185691 h 888851"/>
                <a:gd name="connsiteX7" fmla="*/ 748121 w 1143194"/>
                <a:gd name="connsiteY7" fmla="*/ 44038 h 888851"/>
                <a:gd name="connsiteX8" fmla="*/ 839539 w 1143194"/>
                <a:gd name="connsiteY8" fmla="*/ 0 h 888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194" h="888851">
                  <a:moveTo>
                    <a:pt x="839539" y="0"/>
                  </a:moveTo>
                  <a:lnTo>
                    <a:pt x="1143194" y="622587"/>
                  </a:lnTo>
                  <a:lnTo>
                    <a:pt x="1018002" y="682895"/>
                  </a:lnTo>
                  <a:cubicBezTo>
                    <a:pt x="782675" y="782430"/>
                    <a:pt x="529797" y="848594"/>
                    <a:pt x="265300" y="875455"/>
                  </a:cubicBezTo>
                  <a:lnTo>
                    <a:pt x="0" y="888851"/>
                  </a:lnTo>
                  <a:lnTo>
                    <a:pt x="0" y="195508"/>
                  </a:lnTo>
                  <a:lnTo>
                    <a:pt x="194410" y="185691"/>
                  </a:lnTo>
                  <a:cubicBezTo>
                    <a:pt x="388983" y="165932"/>
                    <a:pt x="575008" y="117259"/>
                    <a:pt x="748121" y="44038"/>
                  </a:cubicBezTo>
                  <a:lnTo>
                    <a:pt x="8395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992BC766-FFF3-95B1-487D-BA2457C1B9F0}"/>
                </a:ext>
              </a:extLst>
            </p:cNvPr>
            <p:cNvSpPr/>
            <p:nvPr/>
          </p:nvSpPr>
          <p:spPr>
            <a:xfrm>
              <a:off x="1658241" y="2066149"/>
              <a:ext cx="2373565" cy="241588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Freeform 121">
              <a:extLst>
                <a:ext uri="{FF2B5EF4-FFF2-40B4-BE49-F238E27FC236}">
                  <a16:creationId xmlns:a16="http://schemas.microsoft.com/office/drawing/2014/main" id="{83DEAB5A-CF27-CF20-AC30-9CE93E9CAC88}"/>
                </a:ext>
              </a:extLst>
            </p:cNvPr>
            <p:cNvSpPr/>
            <p:nvPr/>
          </p:nvSpPr>
          <p:spPr>
            <a:xfrm>
              <a:off x="3075104" y="1804380"/>
              <a:ext cx="160296" cy="160430"/>
            </a:xfrm>
            <a:custGeom>
              <a:avLst/>
              <a:gdLst>
                <a:gd name="connsiteX0" fmla="*/ 1144188 w 1528998"/>
                <a:gd name="connsiteY0" fmla="*/ 815938 h 1530276"/>
                <a:gd name="connsiteX1" fmla="*/ 1528998 w 1528998"/>
                <a:gd name="connsiteY1" fmla="*/ 815938 h 1530276"/>
                <a:gd name="connsiteX2" fmla="*/ 1518483 w 1528998"/>
                <a:gd name="connsiteY2" fmla="*/ 920243 h 1530276"/>
                <a:gd name="connsiteX3" fmla="*/ 900734 w 1528998"/>
                <a:gd name="connsiteY3" fmla="*/ 1522737 h 1530276"/>
                <a:gd name="connsiteX4" fmla="*/ 815299 w 1528998"/>
                <a:gd name="connsiteY4" fmla="*/ 1530276 h 1530276"/>
                <a:gd name="connsiteX5" fmla="*/ 815299 w 1528998"/>
                <a:gd name="connsiteY5" fmla="*/ 1145466 h 1530276"/>
                <a:gd name="connsiteX6" fmla="*/ 832617 w 1528998"/>
                <a:gd name="connsiteY6" fmla="*/ 1143938 h 1530276"/>
                <a:gd name="connsiteX7" fmla="*/ 1141491 w 1528998"/>
                <a:gd name="connsiteY7" fmla="*/ 842691 h 1530276"/>
                <a:gd name="connsiteX8" fmla="*/ 0 w 1528998"/>
                <a:gd name="connsiteY8" fmla="*/ 815938 h 1530276"/>
                <a:gd name="connsiteX9" fmla="*/ 384810 w 1528998"/>
                <a:gd name="connsiteY9" fmla="*/ 815938 h 1530276"/>
                <a:gd name="connsiteX10" fmla="*/ 387507 w 1528998"/>
                <a:gd name="connsiteY10" fmla="*/ 842691 h 1530276"/>
                <a:gd name="connsiteX11" fmla="*/ 696381 w 1528998"/>
                <a:gd name="connsiteY11" fmla="*/ 1143938 h 1530276"/>
                <a:gd name="connsiteX12" fmla="*/ 713699 w 1528998"/>
                <a:gd name="connsiteY12" fmla="*/ 1145466 h 1530276"/>
                <a:gd name="connsiteX13" fmla="*/ 713699 w 1528998"/>
                <a:gd name="connsiteY13" fmla="*/ 1530276 h 1530276"/>
                <a:gd name="connsiteX14" fmla="*/ 628264 w 1528998"/>
                <a:gd name="connsiteY14" fmla="*/ 1522737 h 1530276"/>
                <a:gd name="connsiteX15" fmla="*/ 10515 w 1528998"/>
                <a:gd name="connsiteY15" fmla="*/ 920243 h 1530276"/>
                <a:gd name="connsiteX16" fmla="*/ 815299 w 1528998"/>
                <a:gd name="connsiteY16" fmla="*/ 0 h 1530276"/>
                <a:gd name="connsiteX17" fmla="*/ 900734 w 1528998"/>
                <a:gd name="connsiteY17" fmla="*/ 7539 h 1530276"/>
                <a:gd name="connsiteX18" fmla="*/ 1518483 w 1528998"/>
                <a:gd name="connsiteY18" fmla="*/ 610033 h 1530276"/>
                <a:gd name="connsiteX19" fmla="*/ 1528998 w 1528998"/>
                <a:gd name="connsiteY19" fmla="*/ 714338 h 1530276"/>
                <a:gd name="connsiteX20" fmla="*/ 1144188 w 1528998"/>
                <a:gd name="connsiteY20" fmla="*/ 714338 h 1530276"/>
                <a:gd name="connsiteX21" fmla="*/ 1141491 w 1528998"/>
                <a:gd name="connsiteY21" fmla="*/ 687585 h 1530276"/>
                <a:gd name="connsiteX22" fmla="*/ 832617 w 1528998"/>
                <a:gd name="connsiteY22" fmla="*/ 386338 h 1530276"/>
                <a:gd name="connsiteX23" fmla="*/ 815299 w 1528998"/>
                <a:gd name="connsiteY23" fmla="*/ 384810 h 1530276"/>
                <a:gd name="connsiteX24" fmla="*/ 713699 w 1528998"/>
                <a:gd name="connsiteY24" fmla="*/ 0 h 1530276"/>
                <a:gd name="connsiteX25" fmla="*/ 713699 w 1528998"/>
                <a:gd name="connsiteY25" fmla="*/ 384810 h 1530276"/>
                <a:gd name="connsiteX26" fmla="*/ 696381 w 1528998"/>
                <a:gd name="connsiteY26" fmla="*/ 386338 h 1530276"/>
                <a:gd name="connsiteX27" fmla="*/ 387507 w 1528998"/>
                <a:gd name="connsiteY27" fmla="*/ 687585 h 1530276"/>
                <a:gd name="connsiteX28" fmla="*/ 384810 w 1528998"/>
                <a:gd name="connsiteY28" fmla="*/ 714338 h 1530276"/>
                <a:gd name="connsiteX29" fmla="*/ 0 w 1528998"/>
                <a:gd name="connsiteY29" fmla="*/ 714338 h 1530276"/>
                <a:gd name="connsiteX30" fmla="*/ 10515 w 1528998"/>
                <a:gd name="connsiteY30" fmla="*/ 610033 h 1530276"/>
                <a:gd name="connsiteX31" fmla="*/ 628264 w 1528998"/>
                <a:gd name="connsiteY31" fmla="*/ 7539 h 1530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28998" h="1530276">
                  <a:moveTo>
                    <a:pt x="1144188" y="815938"/>
                  </a:moveTo>
                  <a:lnTo>
                    <a:pt x="1528998" y="815938"/>
                  </a:lnTo>
                  <a:lnTo>
                    <a:pt x="1518483" y="920243"/>
                  </a:lnTo>
                  <a:cubicBezTo>
                    <a:pt x="1455690" y="1227108"/>
                    <a:pt x="1210265" y="1467447"/>
                    <a:pt x="900734" y="1522737"/>
                  </a:cubicBezTo>
                  <a:lnTo>
                    <a:pt x="815299" y="1530276"/>
                  </a:lnTo>
                  <a:lnTo>
                    <a:pt x="815299" y="1145466"/>
                  </a:lnTo>
                  <a:lnTo>
                    <a:pt x="832617" y="1143938"/>
                  </a:lnTo>
                  <a:cubicBezTo>
                    <a:pt x="987382" y="1116293"/>
                    <a:pt x="1110094" y="996123"/>
                    <a:pt x="1141491" y="842691"/>
                  </a:cubicBezTo>
                  <a:close/>
                  <a:moveTo>
                    <a:pt x="0" y="815938"/>
                  </a:moveTo>
                  <a:lnTo>
                    <a:pt x="384810" y="815938"/>
                  </a:lnTo>
                  <a:lnTo>
                    <a:pt x="387507" y="842691"/>
                  </a:lnTo>
                  <a:cubicBezTo>
                    <a:pt x="418904" y="996123"/>
                    <a:pt x="541616" y="1116293"/>
                    <a:pt x="696381" y="1143938"/>
                  </a:cubicBezTo>
                  <a:lnTo>
                    <a:pt x="713699" y="1145466"/>
                  </a:lnTo>
                  <a:lnTo>
                    <a:pt x="713699" y="1530276"/>
                  </a:lnTo>
                  <a:lnTo>
                    <a:pt x="628264" y="1522737"/>
                  </a:lnTo>
                  <a:cubicBezTo>
                    <a:pt x="318733" y="1467447"/>
                    <a:pt x="73309" y="1227108"/>
                    <a:pt x="10515" y="920243"/>
                  </a:cubicBezTo>
                  <a:close/>
                  <a:moveTo>
                    <a:pt x="815299" y="0"/>
                  </a:moveTo>
                  <a:lnTo>
                    <a:pt x="900734" y="7539"/>
                  </a:lnTo>
                  <a:cubicBezTo>
                    <a:pt x="1210265" y="62829"/>
                    <a:pt x="1455690" y="303168"/>
                    <a:pt x="1518483" y="610033"/>
                  </a:cubicBezTo>
                  <a:lnTo>
                    <a:pt x="1528998" y="714338"/>
                  </a:lnTo>
                  <a:lnTo>
                    <a:pt x="1144188" y="714338"/>
                  </a:lnTo>
                  <a:lnTo>
                    <a:pt x="1141491" y="687585"/>
                  </a:lnTo>
                  <a:cubicBezTo>
                    <a:pt x="1110094" y="534153"/>
                    <a:pt x="987382" y="413983"/>
                    <a:pt x="832617" y="386338"/>
                  </a:cubicBezTo>
                  <a:lnTo>
                    <a:pt x="815299" y="384810"/>
                  </a:lnTo>
                  <a:close/>
                  <a:moveTo>
                    <a:pt x="713699" y="0"/>
                  </a:moveTo>
                  <a:lnTo>
                    <a:pt x="713699" y="384810"/>
                  </a:lnTo>
                  <a:lnTo>
                    <a:pt x="696381" y="386338"/>
                  </a:lnTo>
                  <a:cubicBezTo>
                    <a:pt x="541616" y="413983"/>
                    <a:pt x="418904" y="534153"/>
                    <a:pt x="387507" y="687585"/>
                  </a:cubicBezTo>
                  <a:lnTo>
                    <a:pt x="384810" y="714338"/>
                  </a:lnTo>
                  <a:lnTo>
                    <a:pt x="0" y="714338"/>
                  </a:lnTo>
                  <a:lnTo>
                    <a:pt x="10515" y="610033"/>
                  </a:lnTo>
                  <a:cubicBezTo>
                    <a:pt x="73309" y="303168"/>
                    <a:pt x="318733" y="62829"/>
                    <a:pt x="628264" y="75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Freeform 122">
              <a:extLst>
                <a:ext uri="{FF2B5EF4-FFF2-40B4-BE49-F238E27FC236}">
                  <a16:creationId xmlns:a16="http://schemas.microsoft.com/office/drawing/2014/main" id="{61868702-B150-09DC-C244-6CC9DDAAC264}"/>
                </a:ext>
              </a:extLst>
            </p:cNvPr>
            <p:cNvSpPr/>
            <p:nvPr/>
          </p:nvSpPr>
          <p:spPr>
            <a:xfrm>
              <a:off x="3009393" y="1738736"/>
              <a:ext cx="291717" cy="291717"/>
            </a:xfrm>
            <a:custGeom>
              <a:avLst/>
              <a:gdLst>
                <a:gd name="connsiteX0" fmla="*/ 1299845 w 2782570"/>
                <a:gd name="connsiteY0" fmla="*/ 423680 h 2782570"/>
                <a:gd name="connsiteX1" fmla="*/ 1291881 w 2782570"/>
                <a:gd name="connsiteY1" fmla="*/ 424082 h 2782570"/>
                <a:gd name="connsiteX2" fmla="*/ 424081 w 2782570"/>
                <a:gd name="connsiteY2" fmla="*/ 1291881 h 2782570"/>
                <a:gd name="connsiteX3" fmla="*/ 423679 w 2782570"/>
                <a:gd name="connsiteY3" fmla="*/ 1299845 h 2782570"/>
                <a:gd name="connsiteX4" fmla="*/ 472439 w 2782570"/>
                <a:gd name="connsiteY4" fmla="*/ 1299845 h 2782570"/>
                <a:gd name="connsiteX5" fmla="*/ 502920 w 2782570"/>
                <a:gd name="connsiteY5" fmla="*/ 1330326 h 2782570"/>
                <a:gd name="connsiteX6" fmla="*/ 502920 w 2782570"/>
                <a:gd name="connsiteY6" fmla="*/ 1452244 h 2782570"/>
                <a:gd name="connsiteX7" fmla="*/ 472439 w 2782570"/>
                <a:gd name="connsiteY7" fmla="*/ 1482725 h 2782570"/>
                <a:gd name="connsiteX8" fmla="*/ 423679 w 2782570"/>
                <a:gd name="connsiteY8" fmla="*/ 1482725 h 2782570"/>
                <a:gd name="connsiteX9" fmla="*/ 424081 w 2782570"/>
                <a:gd name="connsiteY9" fmla="*/ 1490689 h 2782570"/>
                <a:gd name="connsiteX10" fmla="*/ 1291881 w 2782570"/>
                <a:gd name="connsiteY10" fmla="*/ 2358489 h 2782570"/>
                <a:gd name="connsiteX11" fmla="*/ 1299845 w 2782570"/>
                <a:gd name="connsiteY11" fmla="*/ 2358891 h 2782570"/>
                <a:gd name="connsiteX12" fmla="*/ 1299845 w 2782570"/>
                <a:gd name="connsiteY12" fmla="*/ 2310131 h 2782570"/>
                <a:gd name="connsiteX13" fmla="*/ 1330326 w 2782570"/>
                <a:gd name="connsiteY13" fmla="*/ 2279650 h 2782570"/>
                <a:gd name="connsiteX14" fmla="*/ 1452244 w 2782570"/>
                <a:gd name="connsiteY14" fmla="*/ 2279650 h 2782570"/>
                <a:gd name="connsiteX15" fmla="*/ 1482725 w 2782570"/>
                <a:gd name="connsiteY15" fmla="*/ 2310131 h 2782570"/>
                <a:gd name="connsiteX16" fmla="*/ 1482725 w 2782570"/>
                <a:gd name="connsiteY16" fmla="*/ 2358891 h 2782570"/>
                <a:gd name="connsiteX17" fmla="*/ 1490689 w 2782570"/>
                <a:gd name="connsiteY17" fmla="*/ 2358489 h 2782570"/>
                <a:gd name="connsiteX18" fmla="*/ 2358489 w 2782570"/>
                <a:gd name="connsiteY18" fmla="*/ 1490689 h 2782570"/>
                <a:gd name="connsiteX19" fmla="*/ 2358891 w 2782570"/>
                <a:gd name="connsiteY19" fmla="*/ 1482725 h 2782570"/>
                <a:gd name="connsiteX20" fmla="*/ 2310131 w 2782570"/>
                <a:gd name="connsiteY20" fmla="*/ 1482725 h 2782570"/>
                <a:gd name="connsiteX21" fmla="*/ 2279650 w 2782570"/>
                <a:gd name="connsiteY21" fmla="*/ 1452244 h 2782570"/>
                <a:gd name="connsiteX22" fmla="*/ 2279650 w 2782570"/>
                <a:gd name="connsiteY22" fmla="*/ 1330326 h 2782570"/>
                <a:gd name="connsiteX23" fmla="*/ 2310131 w 2782570"/>
                <a:gd name="connsiteY23" fmla="*/ 1299845 h 2782570"/>
                <a:gd name="connsiteX24" fmla="*/ 2358891 w 2782570"/>
                <a:gd name="connsiteY24" fmla="*/ 1299845 h 2782570"/>
                <a:gd name="connsiteX25" fmla="*/ 2358489 w 2782570"/>
                <a:gd name="connsiteY25" fmla="*/ 1291881 h 2782570"/>
                <a:gd name="connsiteX26" fmla="*/ 1490689 w 2782570"/>
                <a:gd name="connsiteY26" fmla="*/ 424082 h 2782570"/>
                <a:gd name="connsiteX27" fmla="*/ 1482725 w 2782570"/>
                <a:gd name="connsiteY27" fmla="*/ 423680 h 2782570"/>
                <a:gd name="connsiteX28" fmla="*/ 1482725 w 2782570"/>
                <a:gd name="connsiteY28" fmla="*/ 472439 h 2782570"/>
                <a:gd name="connsiteX29" fmla="*/ 1452244 w 2782570"/>
                <a:gd name="connsiteY29" fmla="*/ 502920 h 2782570"/>
                <a:gd name="connsiteX30" fmla="*/ 1330326 w 2782570"/>
                <a:gd name="connsiteY30" fmla="*/ 502920 h 2782570"/>
                <a:gd name="connsiteX31" fmla="*/ 1299845 w 2782570"/>
                <a:gd name="connsiteY31" fmla="*/ 472439 h 2782570"/>
                <a:gd name="connsiteX32" fmla="*/ 1330326 w 2782570"/>
                <a:gd name="connsiteY32" fmla="*/ 0 h 2782570"/>
                <a:gd name="connsiteX33" fmla="*/ 1452244 w 2782570"/>
                <a:gd name="connsiteY33" fmla="*/ 0 h 2782570"/>
                <a:gd name="connsiteX34" fmla="*/ 1482725 w 2782570"/>
                <a:gd name="connsiteY34" fmla="*/ 30481 h 2782570"/>
                <a:gd name="connsiteX35" fmla="*/ 1482725 w 2782570"/>
                <a:gd name="connsiteY35" fmla="*/ 326562 h 2782570"/>
                <a:gd name="connsiteX36" fmla="*/ 1500619 w 2782570"/>
                <a:gd name="connsiteY36" fmla="*/ 327466 h 2782570"/>
                <a:gd name="connsiteX37" fmla="*/ 2455104 w 2782570"/>
                <a:gd name="connsiteY37" fmla="*/ 1281951 h 2782570"/>
                <a:gd name="connsiteX38" fmla="*/ 2456008 w 2782570"/>
                <a:gd name="connsiteY38" fmla="*/ 1299845 h 2782570"/>
                <a:gd name="connsiteX39" fmla="*/ 2752089 w 2782570"/>
                <a:gd name="connsiteY39" fmla="*/ 1299845 h 2782570"/>
                <a:gd name="connsiteX40" fmla="*/ 2782570 w 2782570"/>
                <a:gd name="connsiteY40" fmla="*/ 1330326 h 2782570"/>
                <a:gd name="connsiteX41" fmla="*/ 2782570 w 2782570"/>
                <a:gd name="connsiteY41" fmla="*/ 1452244 h 2782570"/>
                <a:gd name="connsiteX42" fmla="*/ 2752089 w 2782570"/>
                <a:gd name="connsiteY42" fmla="*/ 1482725 h 2782570"/>
                <a:gd name="connsiteX43" fmla="*/ 2456008 w 2782570"/>
                <a:gd name="connsiteY43" fmla="*/ 1482725 h 2782570"/>
                <a:gd name="connsiteX44" fmla="*/ 2455104 w 2782570"/>
                <a:gd name="connsiteY44" fmla="*/ 1500619 h 2782570"/>
                <a:gd name="connsiteX45" fmla="*/ 1500619 w 2782570"/>
                <a:gd name="connsiteY45" fmla="*/ 2455104 h 2782570"/>
                <a:gd name="connsiteX46" fmla="*/ 1482725 w 2782570"/>
                <a:gd name="connsiteY46" fmla="*/ 2456008 h 2782570"/>
                <a:gd name="connsiteX47" fmla="*/ 1482725 w 2782570"/>
                <a:gd name="connsiteY47" fmla="*/ 2752089 h 2782570"/>
                <a:gd name="connsiteX48" fmla="*/ 1452244 w 2782570"/>
                <a:gd name="connsiteY48" fmla="*/ 2782570 h 2782570"/>
                <a:gd name="connsiteX49" fmla="*/ 1330326 w 2782570"/>
                <a:gd name="connsiteY49" fmla="*/ 2782570 h 2782570"/>
                <a:gd name="connsiteX50" fmla="*/ 1299845 w 2782570"/>
                <a:gd name="connsiteY50" fmla="*/ 2752089 h 2782570"/>
                <a:gd name="connsiteX51" fmla="*/ 1299845 w 2782570"/>
                <a:gd name="connsiteY51" fmla="*/ 2456008 h 2782570"/>
                <a:gd name="connsiteX52" fmla="*/ 1281951 w 2782570"/>
                <a:gd name="connsiteY52" fmla="*/ 2455104 h 2782570"/>
                <a:gd name="connsiteX53" fmla="*/ 327466 w 2782570"/>
                <a:gd name="connsiteY53" fmla="*/ 1500619 h 2782570"/>
                <a:gd name="connsiteX54" fmla="*/ 326562 w 2782570"/>
                <a:gd name="connsiteY54" fmla="*/ 1482725 h 2782570"/>
                <a:gd name="connsiteX55" fmla="*/ 30481 w 2782570"/>
                <a:gd name="connsiteY55" fmla="*/ 1482725 h 2782570"/>
                <a:gd name="connsiteX56" fmla="*/ 0 w 2782570"/>
                <a:gd name="connsiteY56" fmla="*/ 1452244 h 2782570"/>
                <a:gd name="connsiteX57" fmla="*/ 0 w 2782570"/>
                <a:gd name="connsiteY57" fmla="*/ 1330326 h 2782570"/>
                <a:gd name="connsiteX58" fmla="*/ 30481 w 2782570"/>
                <a:gd name="connsiteY58" fmla="*/ 1299845 h 2782570"/>
                <a:gd name="connsiteX59" fmla="*/ 326562 w 2782570"/>
                <a:gd name="connsiteY59" fmla="*/ 1299845 h 2782570"/>
                <a:gd name="connsiteX60" fmla="*/ 327466 w 2782570"/>
                <a:gd name="connsiteY60" fmla="*/ 1281951 h 2782570"/>
                <a:gd name="connsiteX61" fmla="*/ 1281951 w 2782570"/>
                <a:gd name="connsiteY61" fmla="*/ 327466 h 2782570"/>
                <a:gd name="connsiteX62" fmla="*/ 1299845 w 2782570"/>
                <a:gd name="connsiteY62" fmla="*/ 326562 h 2782570"/>
                <a:gd name="connsiteX63" fmla="*/ 1299845 w 2782570"/>
                <a:gd name="connsiteY63" fmla="*/ 30481 h 2782570"/>
                <a:gd name="connsiteX64" fmla="*/ 1330326 w 2782570"/>
                <a:gd name="connsiteY64" fmla="*/ 0 h 278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2782570" h="2782570">
                  <a:moveTo>
                    <a:pt x="1299845" y="423680"/>
                  </a:moveTo>
                  <a:lnTo>
                    <a:pt x="1291881" y="424082"/>
                  </a:lnTo>
                  <a:cubicBezTo>
                    <a:pt x="834315" y="470550"/>
                    <a:pt x="470550" y="834315"/>
                    <a:pt x="424081" y="1291881"/>
                  </a:cubicBezTo>
                  <a:lnTo>
                    <a:pt x="423679" y="1299845"/>
                  </a:lnTo>
                  <a:lnTo>
                    <a:pt x="472439" y="1299845"/>
                  </a:lnTo>
                  <a:cubicBezTo>
                    <a:pt x="489273" y="1299845"/>
                    <a:pt x="502920" y="1313492"/>
                    <a:pt x="502920" y="1330326"/>
                  </a:cubicBezTo>
                  <a:lnTo>
                    <a:pt x="502920" y="1452244"/>
                  </a:lnTo>
                  <a:cubicBezTo>
                    <a:pt x="502920" y="1469078"/>
                    <a:pt x="489273" y="1482725"/>
                    <a:pt x="472439" y="1482725"/>
                  </a:cubicBezTo>
                  <a:lnTo>
                    <a:pt x="423679" y="1482725"/>
                  </a:lnTo>
                  <a:lnTo>
                    <a:pt x="424081" y="1490689"/>
                  </a:lnTo>
                  <a:cubicBezTo>
                    <a:pt x="470550" y="1948255"/>
                    <a:pt x="834315" y="2312020"/>
                    <a:pt x="1291881" y="2358489"/>
                  </a:cubicBezTo>
                  <a:lnTo>
                    <a:pt x="1299845" y="2358891"/>
                  </a:lnTo>
                  <a:lnTo>
                    <a:pt x="1299845" y="2310131"/>
                  </a:lnTo>
                  <a:cubicBezTo>
                    <a:pt x="1299845" y="2293297"/>
                    <a:pt x="1313492" y="2279650"/>
                    <a:pt x="1330326" y="2279650"/>
                  </a:cubicBezTo>
                  <a:lnTo>
                    <a:pt x="1452244" y="2279650"/>
                  </a:lnTo>
                  <a:cubicBezTo>
                    <a:pt x="1469078" y="2279650"/>
                    <a:pt x="1482725" y="2293297"/>
                    <a:pt x="1482725" y="2310131"/>
                  </a:cubicBezTo>
                  <a:lnTo>
                    <a:pt x="1482725" y="2358891"/>
                  </a:lnTo>
                  <a:lnTo>
                    <a:pt x="1490689" y="2358489"/>
                  </a:lnTo>
                  <a:cubicBezTo>
                    <a:pt x="1948255" y="2312020"/>
                    <a:pt x="2312020" y="1948255"/>
                    <a:pt x="2358489" y="1490689"/>
                  </a:cubicBezTo>
                  <a:lnTo>
                    <a:pt x="2358891" y="1482725"/>
                  </a:lnTo>
                  <a:lnTo>
                    <a:pt x="2310131" y="1482725"/>
                  </a:lnTo>
                  <a:cubicBezTo>
                    <a:pt x="2293297" y="1482725"/>
                    <a:pt x="2279650" y="1469078"/>
                    <a:pt x="2279650" y="1452244"/>
                  </a:cubicBezTo>
                  <a:lnTo>
                    <a:pt x="2279650" y="1330326"/>
                  </a:lnTo>
                  <a:cubicBezTo>
                    <a:pt x="2279650" y="1313492"/>
                    <a:pt x="2293297" y="1299845"/>
                    <a:pt x="2310131" y="1299845"/>
                  </a:cubicBezTo>
                  <a:lnTo>
                    <a:pt x="2358891" y="1299845"/>
                  </a:lnTo>
                  <a:lnTo>
                    <a:pt x="2358489" y="1291881"/>
                  </a:lnTo>
                  <a:cubicBezTo>
                    <a:pt x="2312020" y="834315"/>
                    <a:pt x="1948255" y="470550"/>
                    <a:pt x="1490689" y="424082"/>
                  </a:cubicBezTo>
                  <a:lnTo>
                    <a:pt x="1482725" y="423680"/>
                  </a:lnTo>
                  <a:lnTo>
                    <a:pt x="1482725" y="472439"/>
                  </a:lnTo>
                  <a:cubicBezTo>
                    <a:pt x="1482725" y="489273"/>
                    <a:pt x="1469078" y="502920"/>
                    <a:pt x="1452244" y="502920"/>
                  </a:cubicBezTo>
                  <a:lnTo>
                    <a:pt x="1330326" y="502920"/>
                  </a:lnTo>
                  <a:cubicBezTo>
                    <a:pt x="1313492" y="502920"/>
                    <a:pt x="1299845" y="489273"/>
                    <a:pt x="1299845" y="472439"/>
                  </a:cubicBezTo>
                  <a:close/>
                  <a:moveTo>
                    <a:pt x="1330326" y="0"/>
                  </a:moveTo>
                  <a:lnTo>
                    <a:pt x="1452244" y="0"/>
                  </a:lnTo>
                  <a:cubicBezTo>
                    <a:pt x="1469078" y="0"/>
                    <a:pt x="1482725" y="13647"/>
                    <a:pt x="1482725" y="30481"/>
                  </a:cubicBezTo>
                  <a:lnTo>
                    <a:pt x="1482725" y="326562"/>
                  </a:lnTo>
                  <a:lnTo>
                    <a:pt x="1500619" y="327466"/>
                  </a:lnTo>
                  <a:cubicBezTo>
                    <a:pt x="2003892" y="378576"/>
                    <a:pt x="2403994" y="778678"/>
                    <a:pt x="2455104" y="1281951"/>
                  </a:cubicBezTo>
                  <a:lnTo>
                    <a:pt x="2456008" y="1299845"/>
                  </a:lnTo>
                  <a:lnTo>
                    <a:pt x="2752089" y="1299845"/>
                  </a:lnTo>
                  <a:cubicBezTo>
                    <a:pt x="2768923" y="1299845"/>
                    <a:pt x="2782570" y="1313492"/>
                    <a:pt x="2782570" y="1330326"/>
                  </a:cubicBezTo>
                  <a:lnTo>
                    <a:pt x="2782570" y="1452244"/>
                  </a:lnTo>
                  <a:cubicBezTo>
                    <a:pt x="2782570" y="1469078"/>
                    <a:pt x="2768923" y="1482725"/>
                    <a:pt x="2752089" y="1482725"/>
                  </a:cubicBezTo>
                  <a:lnTo>
                    <a:pt x="2456008" y="1482725"/>
                  </a:lnTo>
                  <a:lnTo>
                    <a:pt x="2455104" y="1500619"/>
                  </a:lnTo>
                  <a:cubicBezTo>
                    <a:pt x="2403994" y="2003892"/>
                    <a:pt x="2003892" y="2403994"/>
                    <a:pt x="1500619" y="2455104"/>
                  </a:cubicBezTo>
                  <a:lnTo>
                    <a:pt x="1482725" y="2456008"/>
                  </a:lnTo>
                  <a:lnTo>
                    <a:pt x="1482725" y="2752089"/>
                  </a:lnTo>
                  <a:cubicBezTo>
                    <a:pt x="1482725" y="2768923"/>
                    <a:pt x="1469078" y="2782570"/>
                    <a:pt x="1452244" y="2782570"/>
                  </a:cubicBezTo>
                  <a:lnTo>
                    <a:pt x="1330326" y="2782570"/>
                  </a:lnTo>
                  <a:cubicBezTo>
                    <a:pt x="1313492" y="2782570"/>
                    <a:pt x="1299845" y="2768923"/>
                    <a:pt x="1299845" y="2752089"/>
                  </a:cubicBezTo>
                  <a:lnTo>
                    <a:pt x="1299845" y="2456008"/>
                  </a:lnTo>
                  <a:lnTo>
                    <a:pt x="1281951" y="2455104"/>
                  </a:lnTo>
                  <a:cubicBezTo>
                    <a:pt x="778678" y="2403994"/>
                    <a:pt x="378576" y="2003892"/>
                    <a:pt x="327466" y="1500619"/>
                  </a:cubicBezTo>
                  <a:lnTo>
                    <a:pt x="326562" y="1482725"/>
                  </a:lnTo>
                  <a:lnTo>
                    <a:pt x="30481" y="1482725"/>
                  </a:lnTo>
                  <a:cubicBezTo>
                    <a:pt x="13647" y="1482725"/>
                    <a:pt x="0" y="1469078"/>
                    <a:pt x="0" y="1452244"/>
                  </a:cubicBezTo>
                  <a:lnTo>
                    <a:pt x="0" y="1330326"/>
                  </a:lnTo>
                  <a:cubicBezTo>
                    <a:pt x="0" y="1313492"/>
                    <a:pt x="13647" y="1299845"/>
                    <a:pt x="30481" y="1299845"/>
                  </a:cubicBezTo>
                  <a:lnTo>
                    <a:pt x="326562" y="1299845"/>
                  </a:lnTo>
                  <a:lnTo>
                    <a:pt x="327466" y="1281951"/>
                  </a:lnTo>
                  <a:cubicBezTo>
                    <a:pt x="378576" y="778678"/>
                    <a:pt x="778678" y="378576"/>
                    <a:pt x="1281951" y="327466"/>
                  </a:cubicBezTo>
                  <a:lnTo>
                    <a:pt x="1299845" y="326562"/>
                  </a:lnTo>
                  <a:lnTo>
                    <a:pt x="1299845" y="30481"/>
                  </a:lnTo>
                  <a:cubicBezTo>
                    <a:pt x="1299845" y="13647"/>
                    <a:pt x="1313492" y="0"/>
                    <a:pt x="13303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47">
              <a:extLst>
                <a:ext uri="{FF2B5EF4-FFF2-40B4-BE49-F238E27FC236}">
                  <a16:creationId xmlns:a16="http://schemas.microsoft.com/office/drawing/2014/main" id="{7BA77FF5-115B-323F-B13F-9763DCFE03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44700" y="2043251"/>
              <a:ext cx="308682" cy="206818"/>
            </a:xfrm>
            <a:custGeom>
              <a:avLst/>
              <a:gdLst>
                <a:gd name="T0" fmla="*/ 605 w 1260"/>
                <a:gd name="T1" fmla="*/ 383 h 846"/>
                <a:gd name="T2" fmla="*/ 605 w 1260"/>
                <a:gd name="T3" fmla="*/ 227 h 846"/>
                <a:gd name="T4" fmla="*/ 581 w 1260"/>
                <a:gd name="T5" fmla="*/ 200 h 846"/>
                <a:gd name="T6" fmla="*/ 551 w 1260"/>
                <a:gd name="T7" fmla="*/ 225 h 846"/>
                <a:gd name="T8" fmla="*/ 269 w 1260"/>
                <a:gd name="T9" fmla="*/ 350 h 846"/>
                <a:gd name="T10" fmla="*/ 269 w 1260"/>
                <a:gd name="T11" fmla="*/ 325 h 846"/>
                <a:gd name="T12" fmla="*/ 100 w 1260"/>
                <a:gd name="T13" fmla="*/ 325 h 846"/>
                <a:gd name="T14" fmla="*/ 38 w 1260"/>
                <a:gd name="T15" fmla="*/ 386 h 846"/>
                <a:gd name="T16" fmla="*/ 38 w 1260"/>
                <a:gd name="T17" fmla="*/ 412 h 846"/>
                <a:gd name="T18" fmla="*/ 20 w 1260"/>
                <a:gd name="T19" fmla="*/ 412 h 846"/>
                <a:gd name="T20" fmla="*/ 0 w 1260"/>
                <a:gd name="T21" fmla="*/ 432 h 846"/>
                <a:gd name="T22" fmla="*/ 0 w 1260"/>
                <a:gd name="T23" fmla="*/ 508 h 846"/>
                <a:gd name="T24" fmla="*/ 20 w 1260"/>
                <a:gd name="T25" fmla="*/ 528 h 846"/>
                <a:gd name="T26" fmla="*/ 39 w 1260"/>
                <a:gd name="T27" fmla="*/ 528 h 846"/>
                <a:gd name="T28" fmla="*/ 39 w 1260"/>
                <a:gd name="T29" fmla="*/ 552 h 846"/>
                <a:gd name="T30" fmla="*/ 100 w 1260"/>
                <a:gd name="T31" fmla="*/ 613 h 846"/>
                <a:gd name="T32" fmla="*/ 115 w 1260"/>
                <a:gd name="T33" fmla="*/ 613 h 846"/>
                <a:gd name="T34" fmla="*/ 185 w 1260"/>
                <a:gd name="T35" fmla="*/ 846 h 846"/>
                <a:gd name="T36" fmla="*/ 195 w 1260"/>
                <a:gd name="T37" fmla="*/ 843 h 846"/>
                <a:gd name="T38" fmla="*/ 230 w 1260"/>
                <a:gd name="T39" fmla="*/ 835 h 846"/>
                <a:gd name="T40" fmla="*/ 240 w 1260"/>
                <a:gd name="T41" fmla="*/ 832 h 846"/>
                <a:gd name="T42" fmla="*/ 211 w 1260"/>
                <a:gd name="T43" fmla="*/ 613 h 846"/>
                <a:gd name="T44" fmla="*/ 267 w 1260"/>
                <a:gd name="T45" fmla="*/ 613 h 846"/>
                <a:gd name="T46" fmla="*/ 267 w 1260"/>
                <a:gd name="T47" fmla="*/ 588 h 846"/>
                <a:gd name="T48" fmla="*/ 550 w 1260"/>
                <a:gd name="T49" fmla="*/ 713 h 846"/>
                <a:gd name="T50" fmla="*/ 580 w 1260"/>
                <a:gd name="T51" fmla="*/ 738 h 846"/>
                <a:gd name="T52" fmla="*/ 604 w 1260"/>
                <a:gd name="T53" fmla="*/ 711 h 846"/>
                <a:gd name="T54" fmla="*/ 604 w 1260"/>
                <a:gd name="T55" fmla="*/ 553 h 846"/>
                <a:gd name="T56" fmla="*/ 662 w 1260"/>
                <a:gd name="T57" fmla="*/ 468 h 846"/>
                <a:gd name="T58" fmla="*/ 605 w 1260"/>
                <a:gd name="T59" fmla="*/ 383 h 846"/>
                <a:gd name="T60" fmla="*/ 205 w 1260"/>
                <a:gd name="T61" fmla="*/ 550 h 846"/>
                <a:gd name="T62" fmla="*/ 102 w 1260"/>
                <a:gd name="T63" fmla="*/ 550 h 846"/>
                <a:gd name="T64" fmla="*/ 102 w 1260"/>
                <a:gd name="T65" fmla="*/ 388 h 846"/>
                <a:gd name="T66" fmla="*/ 204 w 1260"/>
                <a:gd name="T67" fmla="*/ 388 h 846"/>
                <a:gd name="T68" fmla="*/ 204 w 1260"/>
                <a:gd name="T69" fmla="*/ 550 h 846"/>
                <a:gd name="T70" fmla="*/ 205 w 1260"/>
                <a:gd name="T71" fmla="*/ 550 h 846"/>
                <a:gd name="T72" fmla="*/ 691 w 1260"/>
                <a:gd name="T73" fmla="*/ 558 h 846"/>
                <a:gd name="T74" fmla="*/ 695 w 1260"/>
                <a:gd name="T75" fmla="*/ 578 h 846"/>
                <a:gd name="T76" fmla="*/ 814 w 1260"/>
                <a:gd name="T77" fmla="*/ 546 h 846"/>
                <a:gd name="T78" fmla="*/ 814 w 1260"/>
                <a:gd name="T79" fmla="*/ 546 h 846"/>
                <a:gd name="T80" fmla="*/ 1151 w 1260"/>
                <a:gd name="T81" fmla="*/ 502 h 846"/>
                <a:gd name="T82" fmla="*/ 1151 w 1260"/>
                <a:gd name="T83" fmla="*/ 108 h 846"/>
                <a:gd name="T84" fmla="*/ 757 w 1260"/>
                <a:gd name="T85" fmla="*/ 108 h 846"/>
                <a:gd name="T86" fmla="*/ 746 w 1260"/>
                <a:gd name="T87" fmla="*/ 490 h 846"/>
                <a:gd name="T88" fmla="*/ 749 w 1260"/>
                <a:gd name="T89" fmla="*/ 492 h 846"/>
                <a:gd name="T90" fmla="*/ 691 w 1260"/>
                <a:gd name="T91" fmla="*/ 558 h 846"/>
                <a:gd name="T92" fmla="*/ 891 w 1260"/>
                <a:gd name="T93" fmla="*/ 275 h 846"/>
                <a:gd name="T94" fmla="*/ 929 w 1260"/>
                <a:gd name="T95" fmla="*/ 312 h 846"/>
                <a:gd name="T96" fmla="*/ 1017 w 1260"/>
                <a:gd name="T97" fmla="*/ 223 h 846"/>
                <a:gd name="T98" fmla="*/ 1056 w 1260"/>
                <a:gd name="T99" fmla="*/ 262 h 846"/>
                <a:gd name="T100" fmla="*/ 967 w 1260"/>
                <a:gd name="T101" fmla="*/ 351 h 846"/>
                <a:gd name="T102" fmla="*/ 929 w 1260"/>
                <a:gd name="T103" fmla="*/ 390 h 846"/>
                <a:gd name="T104" fmla="*/ 890 w 1260"/>
                <a:gd name="T105" fmla="*/ 351 h 846"/>
                <a:gd name="T106" fmla="*/ 852 w 1260"/>
                <a:gd name="T107" fmla="*/ 313 h 846"/>
                <a:gd name="T108" fmla="*/ 891 w 1260"/>
                <a:gd name="T109" fmla="*/ 275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60" h="846">
                  <a:moveTo>
                    <a:pt x="605" y="383"/>
                  </a:moveTo>
                  <a:lnTo>
                    <a:pt x="605" y="227"/>
                  </a:lnTo>
                  <a:cubicBezTo>
                    <a:pt x="605" y="213"/>
                    <a:pt x="595" y="201"/>
                    <a:pt x="581" y="200"/>
                  </a:cubicBezTo>
                  <a:cubicBezTo>
                    <a:pt x="565" y="198"/>
                    <a:pt x="552" y="210"/>
                    <a:pt x="551" y="225"/>
                  </a:cubicBezTo>
                  <a:cubicBezTo>
                    <a:pt x="466" y="306"/>
                    <a:pt x="342" y="337"/>
                    <a:pt x="269" y="350"/>
                  </a:cubicBezTo>
                  <a:lnTo>
                    <a:pt x="269" y="325"/>
                  </a:lnTo>
                  <a:lnTo>
                    <a:pt x="100" y="325"/>
                  </a:lnTo>
                  <a:cubicBezTo>
                    <a:pt x="66" y="325"/>
                    <a:pt x="38" y="352"/>
                    <a:pt x="38" y="386"/>
                  </a:cubicBezTo>
                  <a:lnTo>
                    <a:pt x="38" y="412"/>
                  </a:lnTo>
                  <a:lnTo>
                    <a:pt x="20" y="412"/>
                  </a:lnTo>
                  <a:cubicBezTo>
                    <a:pt x="9" y="412"/>
                    <a:pt x="0" y="421"/>
                    <a:pt x="0" y="432"/>
                  </a:cubicBezTo>
                  <a:lnTo>
                    <a:pt x="0" y="508"/>
                  </a:lnTo>
                  <a:cubicBezTo>
                    <a:pt x="0" y="520"/>
                    <a:pt x="8" y="528"/>
                    <a:pt x="20" y="528"/>
                  </a:cubicBezTo>
                  <a:lnTo>
                    <a:pt x="39" y="528"/>
                  </a:lnTo>
                  <a:lnTo>
                    <a:pt x="39" y="552"/>
                  </a:lnTo>
                  <a:cubicBezTo>
                    <a:pt x="39" y="586"/>
                    <a:pt x="66" y="613"/>
                    <a:pt x="100" y="613"/>
                  </a:cubicBezTo>
                  <a:lnTo>
                    <a:pt x="115" y="613"/>
                  </a:lnTo>
                  <a:lnTo>
                    <a:pt x="185" y="846"/>
                  </a:lnTo>
                  <a:lnTo>
                    <a:pt x="195" y="843"/>
                  </a:lnTo>
                  <a:lnTo>
                    <a:pt x="230" y="835"/>
                  </a:lnTo>
                  <a:lnTo>
                    <a:pt x="240" y="832"/>
                  </a:lnTo>
                  <a:lnTo>
                    <a:pt x="211" y="613"/>
                  </a:lnTo>
                  <a:lnTo>
                    <a:pt x="267" y="613"/>
                  </a:lnTo>
                  <a:lnTo>
                    <a:pt x="267" y="588"/>
                  </a:lnTo>
                  <a:cubicBezTo>
                    <a:pt x="341" y="601"/>
                    <a:pt x="463" y="632"/>
                    <a:pt x="550" y="713"/>
                  </a:cubicBezTo>
                  <a:cubicBezTo>
                    <a:pt x="551" y="728"/>
                    <a:pt x="564" y="741"/>
                    <a:pt x="580" y="738"/>
                  </a:cubicBezTo>
                  <a:cubicBezTo>
                    <a:pt x="594" y="737"/>
                    <a:pt x="604" y="725"/>
                    <a:pt x="604" y="711"/>
                  </a:cubicBezTo>
                  <a:lnTo>
                    <a:pt x="604" y="553"/>
                  </a:lnTo>
                  <a:cubicBezTo>
                    <a:pt x="639" y="541"/>
                    <a:pt x="662" y="507"/>
                    <a:pt x="662" y="468"/>
                  </a:cubicBezTo>
                  <a:cubicBezTo>
                    <a:pt x="664" y="430"/>
                    <a:pt x="640" y="396"/>
                    <a:pt x="605" y="383"/>
                  </a:cubicBezTo>
                  <a:close/>
                  <a:moveTo>
                    <a:pt x="205" y="550"/>
                  </a:moveTo>
                  <a:lnTo>
                    <a:pt x="102" y="550"/>
                  </a:lnTo>
                  <a:lnTo>
                    <a:pt x="102" y="388"/>
                  </a:lnTo>
                  <a:lnTo>
                    <a:pt x="204" y="388"/>
                  </a:lnTo>
                  <a:lnTo>
                    <a:pt x="204" y="550"/>
                  </a:lnTo>
                  <a:lnTo>
                    <a:pt x="205" y="550"/>
                  </a:lnTo>
                  <a:close/>
                  <a:moveTo>
                    <a:pt x="691" y="558"/>
                  </a:moveTo>
                  <a:cubicBezTo>
                    <a:pt x="681" y="563"/>
                    <a:pt x="684" y="577"/>
                    <a:pt x="695" y="578"/>
                  </a:cubicBezTo>
                  <a:cubicBezTo>
                    <a:pt x="726" y="583"/>
                    <a:pt x="771" y="578"/>
                    <a:pt x="814" y="546"/>
                  </a:cubicBezTo>
                  <a:lnTo>
                    <a:pt x="814" y="546"/>
                  </a:lnTo>
                  <a:cubicBezTo>
                    <a:pt x="920" y="608"/>
                    <a:pt x="1060" y="595"/>
                    <a:pt x="1151" y="502"/>
                  </a:cubicBezTo>
                  <a:cubicBezTo>
                    <a:pt x="1260" y="393"/>
                    <a:pt x="1260" y="217"/>
                    <a:pt x="1151" y="108"/>
                  </a:cubicBezTo>
                  <a:cubicBezTo>
                    <a:pt x="1042" y="0"/>
                    <a:pt x="866" y="0"/>
                    <a:pt x="757" y="108"/>
                  </a:cubicBezTo>
                  <a:cubicBezTo>
                    <a:pt x="652" y="213"/>
                    <a:pt x="648" y="381"/>
                    <a:pt x="746" y="490"/>
                  </a:cubicBezTo>
                  <a:lnTo>
                    <a:pt x="749" y="492"/>
                  </a:lnTo>
                  <a:cubicBezTo>
                    <a:pt x="739" y="516"/>
                    <a:pt x="720" y="543"/>
                    <a:pt x="691" y="558"/>
                  </a:cubicBezTo>
                  <a:close/>
                  <a:moveTo>
                    <a:pt x="891" y="275"/>
                  </a:moveTo>
                  <a:lnTo>
                    <a:pt x="929" y="312"/>
                  </a:lnTo>
                  <a:lnTo>
                    <a:pt x="1017" y="223"/>
                  </a:lnTo>
                  <a:lnTo>
                    <a:pt x="1056" y="262"/>
                  </a:lnTo>
                  <a:lnTo>
                    <a:pt x="967" y="351"/>
                  </a:lnTo>
                  <a:lnTo>
                    <a:pt x="929" y="390"/>
                  </a:lnTo>
                  <a:lnTo>
                    <a:pt x="890" y="351"/>
                  </a:lnTo>
                  <a:lnTo>
                    <a:pt x="852" y="313"/>
                  </a:lnTo>
                  <a:lnTo>
                    <a:pt x="891" y="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Freeform 91">
              <a:extLst>
                <a:ext uri="{FF2B5EF4-FFF2-40B4-BE49-F238E27FC236}">
                  <a16:creationId xmlns:a16="http://schemas.microsoft.com/office/drawing/2014/main" id="{50D6FDA0-96AD-B1F3-B13D-B1C055EDC9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1488" y="2567173"/>
              <a:ext cx="268181" cy="197069"/>
            </a:xfrm>
            <a:custGeom>
              <a:avLst/>
              <a:gdLst>
                <a:gd name="T0" fmla="*/ 1150 w 1150"/>
                <a:gd name="T1" fmla="*/ 114 h 847"/>
                <a:gd name="T2" fmla="*/ 1150 w 1150"/>
                <a:gd name="T3" fmla="*/ 114 h 847"/>
                <a:gd name="T4" fmla="*/ 1150 w 1150"/>
                <a:gd name="T5" fmla="*/ 13 h 847"/>
                <a:gd name="T6" fmla="*/ 1138 w 1150"/>
                <a:gd name="T7" fmla="*/ 0 h 847"/>
                <a:gd name="T8" fmla="*/ 13 w 1150"/>
                <a:gd name="T9" fmla="*/ 0 h 847"/>
                <a:gd name="T10" fmla="*/ 0 w 1150"/>
                <a:gd name="T11" fmla="*/ 13 h 847"/>
                <a:gd name="T12" fmla="*/ 0 w 1150"/>
                <a:gd name="T13" fmla="*/ 112 h 847"/>
                <a:gd name="T14" fmla="*/ 0 w 1150"/>
                <a:gd name="T15" fmla="*/ 114 h 847"/>
                <a:gd name="T16" fmla="*/ 0 w 1150"/>
                <a:gd name="T17" fmla="*/ 117 h 847"/>
                <a:gd name="T18" fmla="*/ 0 w 1150"/>
                <a:gd name="T19" fmla="*/ 834 h 847"/>
                <a:gd name="T20" fmla="*/ 13 w 1150"/>
                <a:gd name="T21" fmla="*/ 847 h 847"/>
                <a:gd name="T22" fmla="*/ 1138 w 1150"/>
                <a:gd name="T23" fmla="*/ 847 h 847"/>
                <a:gd name="T24" fmla="*/ 1150 w 1150"/>
                <a:gd name="T25" fmla="*/ 834 h 847"/>
                <a:gd name="T26" fmla="*/ 1150 w 1150"/>
                <a:gd name="T27" fmla="*/ 114 h 847"/>
                <a:gd name="T28" fmla="*/ 25 w 1150"/>
                <a:gd name="T29" fmla="*/ 25 h 847"/>
                <a:gd name="T30" fmla="*/ 1125 w 1150"/>
                <a:gd name="T31" fmla="*/ 25 h 847"/>
                <a:gd name="T32" fmla="*/ 1125 w 1150"/>
                <a:gd name="T33" fmla="*/ 102 h 847"/>
                <a:gd name="T34" fmla="*/ 25 w 1150"/>
                <a:gd name="T35" fmla="*/ 102 h 847"/>
                <a:gd name="T36" fmla="*/ 25 w 1150"/>
                <a:gd name="T37" fmla="*/ 25 h 847"/>
                <a:gd name="T38" fmla="*/ 1125 w 1150"/>
                <a:gd name="T39" fmla="*/ 823 h 847"/>
                <a:gd name="T40" fmla="*/ 25 w 1150"/>
                <a:gd name="T41" fmla="*/ 823 h 847"/>
                <a:gd name="T42" fmla="*/ 25 w 1150"/>
                <a:gd name="T43" fmla="*/ 127 h 847"/>
                <a:gd name="T44" fmla="*/ 1125 w 1150"/>
                <a:gd name="T45" fmla="*/ 127 h 847"/>
                <a:gd name="T46" fmla="*/ 1125 w 1150"/>
                <a:gd name="T47" fmla="*/ 823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50" h="847">
                  <a:moveTo>
                    <a:pt x="1150" y="114"/>
                  </a:moveTo>
                  <a:lnTo>
                    <a:pt x="1150" y="114"/>
                  </a:lnTo>
                  <a:lnTo>
                    <a:pt x="1150" y="13"/>
                  </a:lnTo>
                  <a:cubicBezTo>
                    <a:pt x="1150" y="5"/>
                    <a:pt x="1145" y="0"/>
                    <a:pt x="1138" y="0"/>
                  </a:cubicBezTo>
                  <a:lnTo>
                    <a:pt x="13" y="0"/>
                  </a:lnTo>
                  <a:cubicBezTo>
                    <a:pt x="5" y="0"/>
                    <a:pt x="0" y="5"/>
                    <a:pt x="0" y="13"/>
                  </a:cubicBezTo>
                  <a:lnTo>
                    <a:pt x="0" y="112"/>
                  </a:lnTo>
                  <a:lnTo>
                    <a:pt x="0" y="114"/>
                  </a:lnTo>
                  <a:lnTo>
                    <a:pt x="0" y="117"/>
                  </a:lnTo>
                  <a:lnTo>
                    <a:pt x="0" y="834"/>
                  </a:lnTo>
                  <a:cubicBezTo>
                    <a:pt x="0" y="842"/>
                    <a:pt x="5" y="847"/>
                    <a:pt x="13" y="847"/>
                  </a:cubicBezTo>
                  <a:lnTo>
                    <a:pt x="1138" y="847"/>
                  </a:lnTo>
                  <a:cubicBezTo>
                    <a:pt x="1145" y="847"/>
                    <a:pt x="1150" y="842"/>
                    <a:pt x="1150" y="834"/>
                  </a:cubicBezTo>
                  <a:lnTo>
                    <a:pt x="1150" y="114"/>
                  </a:lnTo>
                  <a:close/>
                  <a:moveTo>
                    <a:pt x="25" y="25"/>
                  </a:moveTo>
                  <a:lnTo>
                    <a:pt x="1125" y="25"/>
                  </a:lnTo>
                  <a:lnTo>
                    <a:pt x="1125" y="102"/>
                  </a:lnTo>
                  <a:lnTo>
                    <a:pt x="25" y="102"/>
                  </a:lnTo>
                  <a:lnTo>
                    <a:pt x="25" y="25"/>
                  </a:lnTo>
                  <a:close/>
                  <a:moveTo>
                    <a:pt x="1125" y="823"/>
                  </a:moveTo>
                  <a:lnTo>
                    <a:pt x="25" y="823"/>
                  </a:lnTo>
                  <a:lnTo>
                    <a:pt x="25" y="127"/>
                  </a:lnTo>
                  <a:lnTo>
                    <a:pt x="1125" y="127"/>
                  </a:lnTo>
                  <a:lnTo>
                    <a:pt x="1125" y="823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Freeform 95">
              <a:extLst>
                <a:ext uri="{FF2B5EF4-FFF2-40B4-BE49-F238E27FC236}">
                  <a16:creationId xmlns:a16="http://schemas.microsoft.com/office/drawing/2014/main" id="{077093CD-1759-FCF1-AEE9-321D4CB80C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33983" y="2631882"/>
              <a:ext cx="123623" cy="86337"/>
            </a:xfrm>
            <a:custGeom>
              <a:avLst/>
              <a:gdLst>
                <a:gd name="T0" fmla="*/ 2 w 530"/>
                <a:gd name="T1" fmla="*/ 364 h 371"/>
                <a:gd name="T2" fmla="*/ 3 w 530"/>
                <a:gd name="T3" fmla="*/ 366 h 371"/>
                <a:gd name="T4" fmla="*/ 4 w 530"/>
                <a:gd name="T5" fmla="*/ 367 h 371"/>
                <a:gd name="T6" fmla="*/ 4 w 530"/>
                <a:gd name="T7" fmla="*/ 367 h 371"/>
                <a:gd name="T8" fmla="*/ 8 w 530"/>
                <a:gd name="T9" fmla="*/ 370 h 371"/>
                <a:gd name="T10" fmla="*/ 13 w 530"/>
                <a:gd name="T11" fmla="*/ 371 h 371"/>
                <a:gd name="T12" fmla="*/ 518 w 530"/>
                <a:gd name="T13" fmla="*/ 371 h 371"/>
                <a:gd name="T14" fmla="*/ 523 w 530"/>
                <a:gd name="T15" fmla="*/ 370 h 371"/>
                <a:gd name="T16" fmla="*/ 525 w 530"/>
                <a:gd name="T17" fmla="*/ 369 h 371"/>
                <a:gd name="T18" fmla="*/ 527 w 530"/>
                <a:gd name="T19" fmla="*/ 367 h 371"/>
                <a:gd name="T20" fmla="*/ 527 w 530"/>
                <a:gd name="T21" fmla="*/ 367 h 371"/>
                <a:gd name="T22" fmla="*/ 529 w 530"/>
                <a:gd name="T23" fmla="*/ 364 h 371"/>
                <a:gd name="T24" fmla="*/ 530 w 530"/>
                <a:gd name="T25" fmla="*/ 359 h 371"/>
                <a:gd name="T26" fmla="*/ 530 w 530"/>
                <a:gd name="T27" fmla="*/ 359 h 371"/>
                <a:gd name="T28" fmla="*/ 530 w 530"/>
                <a:gd name="T29" fmla="*/ 12 h 371"/>
                <a:gd name="T30" fmla="*/ 530 w 530"/>
                <a:gd name="T31" fmla="*/ 11 h 371"/>
                <a:gd name="T32" fmla="*/ 530 w 530"/>
                <a:gd name="T33" fmla="*/ 8 h 371"/>
                <a:gd name="T34" fmla="*/ 529 w 530"/>
                <a:gd name="T35" fmla="*/ 6 h 371"/>
                <a:gd name="T36" fmla="*/ 529 w 530"/>
                <a:gd name="T37" fmla="*/ 5 h 371"/>
                <a:gd name="T38" fmla="*/ 528 w 530"/>
                <a:gd name="T39" fmla="*/ 3 h 371"/>
                <a:gd name="T40" fmla="*/ 527 w 530"/>
                <a:gd name="T41" fmla="*/ 2 h 371"/>
                <a:gd name="T42" fmla="*/ 524 w 530"/>
                <a:gd name="T43" fmla="*/ 1 h 371"/>
                <a:gd name="T44" fmla="*/ 522 w 530"/>
                <a:gd name="T45" fmla="*/ 0 h 371"/>
                <a:gd name="T46" fmla="*/ 519 w 530"/>
                <a:gd name="T47" fmla="*/ 0 h 371"/>
                <a:gd name="T48" fmla="*/ 518 w 530"/>
                <a:gd name="T49" fmla="*/ 0 h 371"/>
                <a:gd name="T50" fmla="*/ 13 w 530"/>
                <a:gd name="T51" fmla="*/ 0 h 371"/>
                <a:gd name="T52" fmla="*/ 11 w 530"/>
                <a:gd name="T53" fmla="*/ 0 h 371"/>
                <a:gd name="T54" fmla="*/ 9 w 530"/>
                <a:gd name="T55" fmla="*/ 0 h 371"/>
                <a:gd name="T56" fmla="*/ 7 w 530"/>
                <a:gd name="T57" fmla="*/ 1 h 371"/>
                <a:gd name="T58" fmla="*/ 5 w 530"/>
                <a:gd name="T59" fmla="*/ 2 h 371"/>
                <a:gd name="T60" fmla="*/ 4 w 530"/>
                <a:gd name="T61" fmla="*/ 3 h 371"/>
                <a:gd name="T62" fmla="*/ 3 w 530"/>
                <a:gd name="T63" fmla="*/ 5 h 371"/>
                <a:gd name="T64" fmla="*/ 3 w 530"/>
                <a:gd name="T65" fmla="*/ 6 h 371"/>
                <a:gd name="T66" fmla="*/ 2 w 530"/>
                <a:gd name="T67" fmla="*/ 9 h 371"/>
                <a:gd name="T68" fmla="*/ 2 w 530"/>
                <a:gd name="T69" fmla="*/ 11 h 371"/>
                <a:gd name="T70" fmla="*/ 2 w 530"/>
                <a:gd name="T71" fmla="*/ 12 h 371"/>
                <a:gd name="T72" fmla="*/ 2 w 530"/>
                <a:gd name="T73" fmla="*/ 360 h 371"/>
                <a:gd name="T74" fmla="*/ 2 w 530"/>
                <a:gd name="T75" fmla="*/ 361 h 371"/>
                <a:gd name="T76" fmla="*/ 2 w 530"/>
                <a:gd name="T77" fmla="*/ 364 h 371"/>
                <a:gd name="T78" fmla="*/ 25 w 530"/>
                <a:gd name="T79" fmla="*/ 36 h 371"/>
                <a:gd name="T80" fmla="*/ 204 w 530"/>
                <a:gd name="T81" fmla="*/ 159 h 371"/>
                <a:gd name="T82" fmla="*/ 25 w 530"/>
                <a:gd name="T83" fmla="*/ 330 h 371"/>
                <a:gd name="T84" fmla="*/ 25 w 530"/>
                <a:gd name="T85" fmla="*/ 36 h 371"/>
                <a:gd name="T86" fmla="*/ 505 w 530"/>
                <a:gd name="T87" fmla="*/ 328 h 371"/>
                <a:gd name="T88" fmla="*/ 334 w 530"/>
                <a:gd name="T89" fmla="*/ 153 h 371"/>
                <a:gd name="T90" fmla="*/ 505 w 530"/>
                <a:gd name="T91" fmla="*/ 36 h 371"/>
                <a:gd name="T92" fmla="*/ 505 w 530"/>
                <a:gd name="T93" fmla="*/ 328 h 371"/>
                <a:gd name="T94" fmla="*/ 258 w 530"/>
                <a:gd name="T95" fmla="*/ 196 h 371"/>
                <a:gd name="T96" fmla="*/ 265 w 530"/>
                <a:gd name="T97" fmla="*/ 199 h 371"/>
                <a:gd name="T98" fmla="*/ 268 w 530"/>
                <a:gd name="T99" fmla="*/ 197 h 371"/>
                <a:gd name="T100" fmla="*/ 270 w 530"/>
                <a:gd name="T101" fmla="*/ 197 h 371"/>
                <a:gd name="T102" fmla="*/ 272 w 530"/>
                <a:gd name="T103" fmla="*/ 197 h 371"/>
                <a:gd name="T104" fmla="*/ 274 w 530"/>
                <a:gd name="T105" fmla="*/ 196 h 371"/>
                <a:gd name="T106" fmla="*/ 314 w 530"/>
                <a:gd name="T107" fmla="*/ 169 h 371"/>
                <a:gd name="T108" fmla="*/ 489 w 530"/>
                <a:gd name="T109" fmla="*/ 347 h 371"/>
                <a:gd name="T110" fmla="*/ 44 w 530"/>
                <a:gd name="T111" fmla="*/ 347 h 371"/>
                <a:gd name="T112" fmla="*/ 225 w 530"/>
                <a:gd name="T113" fmla="*/ 174 h 371"/>
                <a:gd name="T114" fmla="*/ 258 w 530"/>
                <a:gd name="T115" fmla="*/ 196 h 371"/>
                <a:gd name="T116" fmla="*/ 265 w 530"/>
                <a:gd name="T117" fmla="*/ 171 h 371"/>
                <a:gd name="T118" fmla="*/ 53 w 530"/>
                <a:gd name="T119" fmla="*/ 25 h 371"/>
                <a:gd name="T120" fmla="*/ 478 w 530"/>
                <a:gd name="T121" fmla="*/ 25 h 371"/>
                <a:gd name="T122" fmla="*/ 265 w 530"/>
                <a:gd name="T123" fmla="*/ 1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30" h="371">
                  <a:moveTo>
                    <a:pt x="2" y="364"/>
                  </a:moveTo>
                  <a:cubicBezTo>
                    <a:pt x="2" y="365"/>
                    <a:pt x="3" y="365"/>
                    <a:pt x="3" y="366"/>
                  </a:cubicBezTo>
                  <a:cubicBezTo>
                    <a:pt x="3" y="366"/>
                    <a:pt x="3" y="367"/>
                    <a:pt x="4" y="367"/>
                  </a:cubicBezTo>
                  <a:lnTo>
                    <a:pt x="4" y="367"/>
                  </a:lnTo>
                  <a:cubicBezTo>
                    <a:pt x="5" y="369"/>
                    <a:pt x="7" y="370"/>
                    <a:pt x="8" y="370"/>
                  </a:cubicBezTo>
                  <a:cubicBezTo>
                    <a:pt x="9" y="371"/>
                    <a:pt x="12" y="371"/>
                    <a:pt x="13" y="371"/>
                  </a:cubicBezTo>
                  <a:lnTo>
                    <a:pt x="518" y="371"/>
                  </a:lnTo>
                  <a:cubicBezTo>
                    <a:pt x="519" y="371"/>
                    <a:pt x="521" y="371"/>
                    <a:pt x="523" y="370"/>
                  </a:cubicBezTo>
                  <a:cubicBezTo>
                    <a:pt x="524" y="370"/>
                    <a:pt x="524" y="369"/>
                    <a:pt x="525" y="369"/>
                  </a:cubicBezTo>
                  <a:cubicBezTo>
                    <a:pt x="525" y="369"/>
                    <a:pt x="527" y="369"/>
                    <a:pt x="527" y="367"/>
                  </a:cubicBezTo>
                  <a:lnTo>
                    <a:pt x="527" y="367"/>
                  </a:lnTo>
                  <a:cubicBezTo>
                    <a:pt x="528" y="366"/>
                    <a:pt x="529" y="365"/>
                    <a:pt x="529" y="364"/>
                  </a:cubicBezTo>
                  <a:cubicBezTo>
                    <a:pt x="530" y="362"/>
                    <a:pt x="530" y="360"/>
                    <a:pt x="530" y="359"/>
                  </a:cubicBezTo>
                  <a:lnTo>
                    <a:pt x="530" y="359"/>
                  </a:lnTo>
                  <a:lnTo>
                    <a:pt x="530" y="12"/>
                  </a:lnTo>
                  <a:lnTo>
                    <a:pt x="530" y="11"/>
                  </a:lnTo>
                  <a:lnTo>
                    <a:pt x="530" y="8"/>
                  </a:lnTo>
                  <a:cubicBezTo>
                    <a:pt x="530" y="7"/>
                    <a:pt x="530" y="7"/>
                    <a:pt x="529" y="6"/>
                  </a:cubicBezTo>
                  <a:lnTo>
                    <a:pt x="529" y="5"/>
                  </a:lnTo>
                  <a:lnTo>
                    <a:pt x="528" y="3"/>
                  </a:lnTo>
                  <a:cubicBezTo>
                    <a:pt x="528" y="2"/>
                    <a:pt x="527" y="2"/>
                    <a:pt x="527" y="2"/>
                  </a:cubicBezTo>
                  <a:cubicBezTo>
                    <a:pt x="527" y="2"/>
                    <a:pt x="525" y="1"/>
                    <a:pt x="524" y="1"/>
                  </a:cubicBezTo>
                  <a:cubicBezTo>
                    <a:pt x="523" y="1"/>
                    <a:pt x="523" y="0"/>
                    <a:pt x="522" y="0"/>
                  </a:cubicBezTo>
                  <a:lnTo>
                    <a:pt x="519" y="0"/>
                  </a:lnTo>
                  <a:lnTo>
                    <a:pt x="518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cubicBezTo>
                    <a:pt x="8" y="0"/>
                    <a:pt x="8" y="0"/>
                    <a:pt x="7" y="1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4" y="2"/>
                    <a:pt x="4" y="3"/>
                    <a:pt x="4" y="3"/>
                  </a:cubicBezTo>
                  <a:lnTo>
                    <a:pt x="3" y="5"/>
                  </a:lnTo>
                  <a:lnTo>
                    <a:pt x="3" y="6"/>
                  </a:lnTo>
                  <a:cubicBezTo>
                    <a:pt x="2" y="7"/>
                    <a:pt x="2" y="9"/>
                    <a:pt x="2" y="9"/>
                  </a:cubicBezTo>
                  <a:lnTo>
                    <a:pt x="2" y="11"/>
                  </a:lnTo>
                  <a:lnTo>
                    <a:pt x="2" y="12"/>
                  </a:lnTo>
                  <a:lnTo>
                    <a:pt x="2" y="360"/>
                  </a:lnTo>
                  <a:lnTo>
                    <a:pt x="2" y="361"/>
                  </a:lnTo>
                  <a:cubicBezTo>
                    <a:pt x="0" y="362"/>
                    <a:pt x="0" y="364"/>
                    <a:pt x="2" y="364"/>
                  </a:cubicBezTo>
                  <a:close/>
                  <a:moveTo>
                    <a:pt x="25" y="36"/>
                  </a:moveTo>
                  <a:lnTo>
                    <a:pt x="204" y="159"/>
                  </a:lnTo>
                  <a:lnTo>
                    <a:pt x="25" y="330"/>
                  </a:lnTo>
                  <a:lnTo>
                    <a:pt x="25" y="36"/>
                  </a:lnTo>
                  <a:close/>
                  <a:moveTo>
                    <a:pt x="505" y="328"/>
                  </a:moveTo>
                  <a:lnTo>
                    <a:pt x="334" y="153"/>
                  </a:lnTo>
                  <a:lnTo>
                    <a:pt x="505" y="36"/>
                  </a:lnTo>
                  <a:lnTo>
                    <a:pt x="505" y="328"/>
                  </a:lnTo>
                  <a:close/>
                  <a:moveTo>
                    <a:pt x="258" y="196"/>
                  </a:moveTo>
                  <a:cubicBezTo>
                    <a:pt x="260" y="197"/>
                    <a:pt x="263" y="199"/>
                    <a:pt x="265" y="199"/>
                  </a:cubicBezTo>
                  <a:cubicBezTo>
                    <a:pt x="267" y="199"/>
                    <a:pt x="268" y="199"/>
                    <a:pt x="268" y="197"/>
                  </a:cubicBezTo>
                  <a:lnTo>
                    <a:pt x="270" y="197"/>
                  </a:lnTo>
                  <a:lnTo>
                    <a:pt x="272" y="197"/>
                  </a:lnTo>
                  <a:cubicBezTo>
                    <a:pt x="273" y="197"/>
                    <a:pt x="273" y="197"/>
                    <a:pt x="274" y="196"/>
                  </a:cubicBezTo>
                  <a:lnTo>
                    <a:pt x="314" y="169"/>
                  </a:lnTo>
                  <a:lnTo>
                    <a:pt x="489" y="347"/>
                  </a:lnTo>
                  <a:lnTo>
                    <a:pt x="44" y="347"/>
                  </a:lnTo>
                  <a:lnTo>
                    <a:pt x="225" y="174"/>
                  </a:lnTo>
                  <a:lnTo>
                    <a:pt x="258" y="196"/>
                  </a:lnTo>
                  <a:close/>
                  <a:moveTo>
                    <a:pt x="265" y="171"/>
                  </a:moveTo>
                  <a:lnTo>
                    <a:pt x="53" y="25"/>
                  </a:lnTo>
                  <a:lnTo>
                    <a:pt x="478" y="25"/>
                  </a:lnTo>
                  <a:lnTo>
                    <a:pt x="265" y="171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" name="Freeform 133">
              <a:extLst>
                <a:ext uri="{FF2B5EF4-FFF2-40B4-BE49-F238E27FC236}">
                  <a16:creationId xmlns:a16="http://schemas.microsoft.com/office/drawing/2014/main" id="{59FE1F4C-35A1-2F2D-86F3-DF2B55B46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1639" y="3774290"/>
              <a:ext cx="229064" cy="171696"/>
            </a:xfrm>
            <a:custGeom>
              <a:avLst/>
              <a:gdLst>
                <a:gd name="T0" fmla="*/ 4724 w 6117"/>
                <a:gd name="T1" fmla="*/ 1612 h 4594"/>
                <a:gd name="T2" fmla="*/ 4680 w 6117"/>
                <a:gd name="T3" fmla="*/ 1652 h 4594"/>
                <a:gd name="T4" fmla="*/ 4088 w 6117"/>
                <a:gd name="T5" fmla="*/ 2189 h 4594"/>
                <a:gd name="T6" fmla="*/ 4037 w 6117"/>
                <a:gd name="T7" fmla="*/ 2237 h 4594"/>
                <a:gd name="T8" fmla="*/ 4474 w 6117"/>
                <a:gd name="T9" fmla="*/ 2673 h 4594"/>
                <a:gd name="T10" fmla="*/ 5289 w 6117"/>
                <a:gd name="T11" fmla="*/ 3489 h 4594"/>
                <a:gd name="T12" fmla="*/ 5211 w 6117"/>
                <a:gd name="T13" fmla="*/ 3815 h 4594"/>
                <a:gd name="T14" fmla="*/ 5016 w 6117"/>
                <a:gd name="T15" fmla="*/ 3755 h 4594"/>
                <a:gd name="T16" fmla="*/ 4205 w 6117"/>
                <a:gd name="T17" fmla="*/ 2944 h 4594"/>
                <a:gd name="T18" fmla="*/ 3755 w 6117"/>
                <a:gd name="T19" fmla="*/ 2493 h 4594"/>
                <a:gd name="T20" fmla="*/ 3704 w 6117"/>
                <a:gd name="T21" fmla="*/ 2539 h 4594"/>
                <a:gd name="T22" fmla="*/ 3200 w 6117"/>
                <a:gd name="T23" fmla="*/ 2997 h 4594"/>
                <a:gd name="T24" fmla="*/ 2918 w 6117"/>
                <a:gd name="T25" fmla="*/ 2998 h 4594"/>
                <a:gd name="T26" fmla="*/ 2432 w 6117"/>
                <a:gd name="T27" fmla="*/ 2557 h 4594"/>
                <a:gd name="T28" fmla="*/ 2354 w 6117"/>
                <a:gd name="T29" fmla="*/ 2487 h 4594"/>
                <a:gd name="T30" fmla="*/ 2314 w 6117"/>
                <a:gd name="T31" fmla="*/ 2543 h 4594"/>
                <a:gd name="T32" fmla="*/ 1101 w 6117"/>
                <a:gd name="T33" fmla="*/ 3756 h 4594"/>
                <a:gd name="T34" fmla="*/ 771 w 6117"/>
                <a:gd name="T35" fmla="*/ 3689 h 4594"/>
                <a:gd name="T36" fmla="*/ 832 w 6117"/>
                <a:gd name="T37" fmla="*/ 3483 h 4594"/>
                <a:gd name="T38" fmla="*/ 1805 w 6117"/>
                <a:gd name="T39" fmla="*/ 2513 h 4594"/>
                <a:gd name="T40" fmla="*/ 2080 w 6117"/>
                <a:gd name="T41" fmla="*/ 2239 h 4594"/>
                <a:gd name="T42" fmla="*/ 1583 w 6117"/>
                <a:gd name="T43" fmla="*/ 1787 h 4594"/>
                <a:gd name="T44" fmla="*/ 832 w 6117"/>
                <a:gd name="T45" fmla="*/ 1104 h 4594"/>
                <a:gd name="T46" fmla="*/ 769 w 6117"/>
                <a:gd name="T47" fmla="*/ 910 h 4594"/>
                <a:gd name="T48" fmla="*/ 904 w 6117"/>
                <a:gd name="T49" fmla="*/ 773 h 4594"/>
                <a:gd name="T50" fmla="*/ 1095 w 6117"/>
                <a:gd name="T51" fmla="*/ 827 h 4594"/>
                <a:gd name="T52" fmla="*/ 2147 w 6117"/>
                <a:gd name="T53" fmla="*/ 1781 h 4594"/>
                <a:gd name="T54" fmla="*/ 3058 w 6117"/>
                <a:gd name="T55" fmla="*/ 2608 h 4594"/>
                <a:gd name="T56" fmla="*/ 3106 w 6117"/>
                <a:gd name="T57" fmla="*/ 2566 h 4594"/>
                <a:gd name="T58" fmla="*/ 4481 w 6117"/>
                <a:gd name="T59" fmla="*/ 1316 h 4594"/>
                <a:gd name="T60" fmla="*/ 4500 w 6117"/>
                <a:gd name="T61" fmla="*/ 1 h 4594"/>
                <a:gd name="T62" fmla="*/ 754 w 6117"/>
                <a:gd name="T63" fmla="*/ 1 h 4594"/>
                <a:gd name="T64" fmla="*/ 12 w 6117"/>
                <a:gd name="T65" fmla="*/ 631 h 4594"/>
                <a:gd name="T66" fmla="*/ 0 w 6117"/>
                <a:gd name="T67" fmla="*/ 670 h 4594"/>
                <a:gd name="T68" fmla="*/ 0 w 6117"/>
                <a:gd name="T69" fmla="*/ 3920 h 4594"/>
                <a:gd name="T70" fmla="*/ 30 w 6117"/>
                <a:gd name="T71" fmla="*/ 4033 h 4594"/>
                <a:gd name="T72" fmla="*/ 772 w 6117"/>
                <a:gd name="T73" fmla="*/ 4588 h 4594"/>
                <a:gd name="T74" fmla="*/ 5064 w 6117"/>
                <a:gd name="T75" fmla="*/ 4588 h 4594"/>
                <a:gd name="T76" fmla="*/ 5516 w 6117"/>
                <a:gd name="T77" fmla="*/ 4567 h 4594"/>
                <a:gd name="T78" fmla="*/ 6107 w 6117"/>
                <a:gd name="T79" fmla="*/ 3946 h 4594"/>
                <a:gd name="T80" fmla="*/ 6117 w 6117"/>
                <a:gd name="T81" fmla="*/ 3920 h 4594"/>
                <a:gd name="T82" fmla="*/ 6117 w 6117"/>
                <a:gd name="T83" fmla="*/ 1808 h 4594"/>
                <a:gd name="T84" fmla="*/ 4724 w 6117"/>
                <a:gd name="T85" fmla="*/ 1612 h 4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17" h="4594">
                  <a:moveTo>
                    <a:pt x="4724" y="1612"/>
                  </a:moveTo>
                  <a:lnTo>
                    <a:pt x="4680" y="1652"/>
                  </a:lnTo>
                  <a:lnTo>
                    <a:pt x="4088" y="2189"/>
                  </a:lnTo>
                  <a:cubicBezTo>
                    <a:pt x="4072" y="2204"/>
                    <a:pt x="4056" y="2219"/>
                    <a:pt x="4037" y="2237"/>
                  </a:cubicBezTo>
                  <a:cubicBezTo>
                    <a:pt x="4184" y="2384"/>
                    <a:pt x="4330" y="2528"/>
                    <a:pt x="4474" y="2673"/>
                  </a:cubicBezTo>
                  <a:cubicBezTo>
                    <a:pt x="4747" y="2944"/>
                    <a:pt x="5018" y="3216"/>
                    <a:pt x="5289" y="3489"/>
                  </a:cubicBezTo>
                  <a:cubicBezTo>
                    <a:pt x="5402" y="3602"/>
                    <a:pt x="5359" y="3775"/>
                    <a:pt x="5211" y="3815"/>
                  </a:cubicBezTo>
                  <a:cubicBezTo>
                    <a:pt x="5134" y="3836"/>
                    <a:pt x="5071" y="3810"/>
                    <a:pt x="5016" y="3755"/>
                  </a:cubicBezTo>
                  <a:lnTo>
                    <a:pt x="4205" y="2944"/>
                  </a:lnTo>
                  <a:cubicBezTo>
                    <a:pt x="4056" y="2795"/>
                    <a:pt x="3908" y="2646"/>
                    <a:pt x="3755" y="2493"/>
                  </a:cubicBezTo>
                  <a:cubicBezTo>
                    <a:pt x="3736" y="2510"/>
                    <a:pt x="3719" y="2524"/>
                    <a:pt x="3704" y="2539"/>
                  </a:cubicBezTo>
                  <a:cubicBezTo>
                    <a:pt x="3536" y="2692"/>
                    <a:pt x="3368" y="2845"/>
                    <a:pt x="3200" y="2997"/>
                  </a:cubicBezTo>
                  <a:cubicBezTo>
                    <a:pt x="3107" y="3081"/>
                    <a:pt x="3011" y="3082"/>
                    <a:pt x="2918" y="2998"/>
                  </a:cubicBezTo>
                  <a:lnTo>
                    <a:pt x="2432" y="2557"/>
                  </a:lnTo>
                  <a:cubicBezTo>
                    <a:pt x="2410" y="2537"/>
                    <a:pt x="2388" y="2518"/>
                    <a:pt x="2354" y="2487"/>
                  </a:cubicBezTo>
                  <a:cubicBezTo>
                    <a:pt x="2342" y="2507"/>
                    <a:pt x="2329" y="2526"/>
                    <a:pt x="2314" y="2543"/>
                  </a:cubicBezTo>
                  <a:cubicBezTo>
                    <a:pt x="1910" y="2948"/>
                    <a:pt x="1506" y="3353"/>
                    <a:pt x="1101" y="3756"/>
                  </a:cubicBezTo>
                  <a:cubicBezTo>
                    <a:pt x="987" y="3870"/>
                    <a:pt x="816" y="3835"/>
                    <a:pt x="771" y="3689"/>
                  </a:cubicBezTo>
                  <a:cubicBezTo>
                    <a:pt x="746" y="3608"/>
                    <a:pt x="774" y="3542"/>
                    <a:pt x="832" y="3483"/>
                  </a:cubicBezTo>
                  <a:lnTo>
                    <a:pt x="1805" y="2513"/>
                  </a:lnTo>
                  <a:cubicBezTo>
                    <a:pt x="1895" y="2422"/>
                    <a:pt x="1986" y="2333"/>
                    <a:pt x="2080" y="2239"/>
                  </a:cubicBezTo>
                  <a:lnTo>
                    <a:pt x="1583" y="1787"/>
                  </a:lnTo>
                  <a:cubicBezTo>
                    <a:pt x="1333" y="1559"/>
                    <a:pt x="1083" y="1331"/>
                    <a:pt x="832" y="1104"/>
                  </a:cubicBezTo>
                  <a:cubicBezTo>
                    <a:pt x="775" y="1051"/>
                    <a:pt x="750" y="987"/>
                    <a:pt x="769" y="910"/>
                  </a:cubicBezTo>
                  <a:cubicBezTo>
                    <a:pt x="784" y="842"/>
                    <a:pt x="836" y="789"/>
                    <a:pt x="904" y="773"/>
                  </a:cubicBezTo>
                  <a:cubicBezTo>
                    <a:pt x="978" y="752"/>
                    <a:pt x="1040" y="776"/>
                    <a:pt x="1095" y="827"/>
                  </a:cubicBezTo>
                  <a:cubicBezTo>
                    <a:pt x="1446" y="1145"/>
                    <a:pt x="1796" y="1463"/>
                    <a:pt x="2147" y="1781"/>
                  </a:cubicBezTo>
                  <a:lnTo>
                    <a:pt x="3058" y="2608"/>
                  </a:lnTo>
                  <a:cubicBezTo>
                    <a:pt x="3075" y="2593"/>
                    <a:pt x="3091" y="2580"/>
                    <a:pt x="3106" y="2566"/>
                  </a:cubicBezTo>
                  <a:lnTo>
                    <a:pt x="4481" y="1316"/>
                  </a:lnTo>
                  <a:cubicBezTo>
                    <a:pt x="4240" y="909"/>
                    <a:pt x="4247" y="401"/>
                    <a:pt x="4500" y="1"/>
                  </a:cubicBezTo>
                  <a:cubicBezTo>
                    <a:pt x="3251" y="0"/>
                    <a:pt x="2003" y="0"/>
                    <a:pt x="754" y="1"/>
                  </a:cubicBezTo>
                  <a:cubicBezTo>
                    <a:pt x="388" y="2"/>
                    <a:pt x="75" y="271"/>
                    <a:pt x="12" y="631"/>
                  </a:cubicBezTo>
                  <a:cubicBezTo>
                    <a:pt x="9" y="644"/>
                    <a:pt x="5" y="657"/>
                    <a:pt x="0" y="670"/>
                  </a:cubicBezTo>
                  <a:lnTo>
                    <a:pt x="0" y="3920"/>
                  </a:lnTo>
                  <a:cubicBezTo>
                    <a:pt x="10" y="3958"/>
                    <a:pt x="19" y="3996"/>
                    <a:pt x="30" y="4033"/>
                  </a:cubicBezTo>
                  <a:cubicBezTo>
                    <a:pt x="125" y="4365"/>
                    <a:pt x="421" y="4588"/>
                    <a:pt x="772" y="4588"/>
                  </a:cubicBezTo>
                  <a:cubicBezTo>
                    <a:pt x="2203" y="4589"/>
                    <a:pt x="3634" y="4589"/>
                    <a:pt x="5064" y="4588"/>
                  </a:cubicBezTo>
                  <a:cubicBezTo>
                    <a:pt x="5215" y="4588"/>
                    <a:pt x="5369" y="4594"/>
                    <a:pt x="5516" y="4567"/>
                  </a:cubicBezTo>
                  <a:cubicBezTo>
                    <a:pt x="5829" y="4507"/>
                    <a:pt x="6050" y="4264"/>
                    <a:pt x="6107" y="3946"/>
                  </a:cubicBezTo>
                  <a:cubicBezTo>
                    <a:pt x="6109" y="3937"/>
                    <a:pt x="6113" y="3928"/>
                    <a:pt x="6117" y="3920"/>
                  </a:cubicBezTo>
                  <a:lnTo>
                    <a:pt x="6117" y="1808"/>
                  </a:lnTo>
                  <a:cubicBezTo>
                    <a:pt x="5656" y="2032"/>
                    <a:pt x="5105" y="1954"/>
                    <a:pt x="4724" y="161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Freeform 134">
              <a:extLst>
                <a:ext uri="{FF2B5EF4-FFF2-40B4-BE49-F238E27FC236}">
                  <a16:creationId xmlns:a16="http://schemas.microsoft.com/office/drawing/2014/main" id="{F98269C4-305C-2E54-41C9-B9BC08EE3C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6389" y="3768317"/>
              <a:ext cx="64941" cy="64733"/>
            </a:xfrm>
            <a:custGeom>
              <a:avLst/>
              <a:gdLst>
                <a:gd name="T0" fmla="*/ 900 w 1733"/>
                <a:gd name="T1" fmla="*/ 0 h 1732"/>
                <a:gd name="T2" fmla="*/ 129 w 1733"/>
                <a:gd name="T3" fmla="*/ 514 h 1732"/>
                <a:gd name="T4" fmla="*/ 310 w 1733"/>
                <a:gd name="T5" fmla="*/ 1422 h 1732"/>
                <a:gd name="T6" fmla="*/ 1218 w 1733"/>
                <a:gd name="T7" fmla="*/ 1603 h 1732"/>
                <a:gd name="T8" fmla="*/ 1733 w 1733"/>
                <a:gd name="T9" fmla="*/ 833 h 1732"/>
                <a:gd name="T10" fmla="*/ 900 w 1733"/>
                <a:gd name="T11" fmla="*/ 0 h 1732"/>
                <a:gd name="T12" fmla="*/ 1175 w 1733"/>
                <a:gd name="T13" fmla="*/ 982 h 1732"/>
                <a:gd name="T14" fmla="*/ 1007 w 1733"/>
                <a:gd name="T15" fmla="*/ 815 h 1732"/>
                <a:gd name="T16" fmla="*/ 1007 w 1733"/>
                <a:gd name="T17" fmla="*/ 823 h 1732"/>
                <a:gd name="T18" fmla="*/ 1007 w 1733"/>
                <a:gd name="T19" fmla="*/ 1256 h 1732"/>
                <a:gd name="T20" fmla="*/ 1007 w 1733"/>
                <a:gd name="T21" fmla="*/ 1261 h 1732"/>
                <a:gd name="T22" fmla="*/ 792 w 1733"/>
                <a:gd name="T23" fmla="*/ 1261 h 1732"/>
                <a:gd name="T24" fmla="*/ 792 w 1733"/>
                <a:gd name="T25" fmla="*/ 1251 h 1732"/>
                <a:gd name="T26" fmla="*/ 792 w 1733"/>
                <a:gd name="T27" fmla="*/ 826 h 1732"/>
                <a:gd name="T28" fmla="*/ 792 w 1733"/>
                <a:gd name="T29" fmla="*/ 815 h 1732"/>
                <a:gd name="T30" fmla="*/ 624 w 1733"/>
                <a:gd name="T31" fmla="*/ 983 h 1732"/>
                <a:gd name="T32" fmla="*/ 474 w 1733"/>
                <a:gd name="T33" fmla="*/ 832 h 1732"/>
                <a:gd name="T34" fmla="*/ 899 w 1733"/>
                <a:gd name="T35" fmla="*/ 405 h 1732"/>
                <a:gd name="T36" fmla="*/ 1325 w 1733"/>
                <a:gd name="T37" fmla="*/ 832 h 1732"/>
                <a:gd name="T38" fmla="*/ 1175 w 1733"/>
                <a:gd name="T39" fmla="*/ 982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33" h="1732">
                  <a:moveTo>
                    <a:pt x="900" y="0"/>
                  </a:moveTo>
                  <a:cubicBezTo>
                    <a:pt x="562" y="0"/>
                    <a:pt x="258" y="203"/>
                    <a:pt x="129" y="514"/>
                  </a:cubicBezTo>
                  <a:cubicBezTo>
                    <a:pt x="0" y="826"/>
                    <a:pt x="72" y="1184"/>
                    <a:pt x="310" y="1422"/>
                  </a:cubicBezTo>
                  <a:cubicBezTo>
                    <a:pt x="548" y="1661"/>
                    <a:pt x="907" y="1732"/>
                    <a:pt x="1218" y="1603"/>
                  </a:cubicBezTo>
                  <a:cubicBezTo>
                    <a:pt x="1530" y="1474"/>
                    <a:pt x="1733" y="1170"/>
                    <a:pt x="1733" y="833"/>
                  </a:cubicBezTo>
                  <a:cubicBezTo>
                    <a:pt x="1733" y="373"/>
                    <a:pt x="1360" y="0"/>
                    <a:pt x="900" y="0"/>
                  </a:cubicBezTo>
                  <a:close/>
                  <a:moveTo>
                    <a:pt x="1175" y="982"/>
                  </a:moveTo>
                  <a:lnTo>
                    <a:pt x="1007" y="815"/>
                  </a:lnTo>
                  <a:lnTo>
                    <a:pt x="1007" y="823"/>
                  </a:lnTo>
                  <a:lnTo>
                    <a:pt x="1007" y="1256"/>
                  </a:lnTo>
                  <a:lnTo>
                    <a:pt x="1007" y="1261"/>
                  </a:lnTo>
                  <a:lnTo>
                    <a:pt x="792" y="1261"/>
                  </a:lnTo>
                  <a:lnTo>
                    <a:pt x="792" y="1251"/>
                  </a:lnTo>
                  <a:lnTo>
                    <a:pt x="792" y="826"/>
                  </a:lnTo>
                  <a:lnTo>
                    <a:pt x="792" y="815"/>
                  </a:lnTo>
                  <a:lnTo>
                    <a:pt x="624" y="983"/>
                  </a:lnTo>
                  <a:lnTo>
                    <a:pt x="474" y="832"/>
                  </a:lnTo>
                  <a:lnTo>
                    <a:pt x="899" y="405"/>
                  </a:lnTo>
                  <a:lnTo>
                    <a:pt x="1325" y="832"/>
                  </a:lnTo>
                  <a:lnTo>
                    <a:pt x="1175" y="98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" name="Freeform 170">
              <a:extLst>
                <a:ext uri="{FF2B5EF4-FFF2-40B4-BE49-F238E27FC236}">
                  <a16:creationId xmlns:a16="http://schemas.microsoft.com/office/drawing/2014/main" id="{8B2A28F5-E005-7A47-0A00-86169BB419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90238" y="4442751"/>
              <a:ext cx="240439" cy="83142"/>
            </a:xfrm>
            <a:custGeom>
              <a:avLst/>
              <a:gdLst>
                <a:gd name="T0" fmla="*/ 501 w 938"/>
                <a:gd name="T1" fmla="*/ 144 h 325"/>
                <a:gd name="T2" fmla="*/ 469 w 938"/>
                <a:gd name="T3" fmla="*/ 160 h 325"/>
                <a:gd name="T4" fmla="*/ 437 w 938"/>
                <a:gd name="T5" fmla="*/ 144 h 325"/>
                <a:gd name="T6" fmla="*/ 159 w 938"/>
                <a:gd name="T7" fmla="*/ 0 h 325"/>
                <a:gd name="T8" fmla="*/ 0 w 938"/>
                <a:gd name="T9" fmla="*/ 82 h 325"/>
                <a:gd name="T10" fmla="*/ 469 w 938"/>
                <a:gd name="T11" fmla="*/ 325 h 325"/>
                <a:gd name="T12" fmla="*/ 938 w 938"/>
                <a:gd name="T13" fmla="*/ 82 h 325"/>
                <a:gd name="T14" fmla="*/ 779 w 938"/>
                <a:gd name="T15" fmla="*/ 0 h 325"/>
                <a:gd name="T16" fmla="*/ 501 w 938"/>
                <a:gd name="T17" fmla="*/ 14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8" h="325">
                  <a:moveTo>
                    <a:pt x="501" y="144"/>
                  </a:moveTo>
                  <a:lnTo>
                    <a:pt x="469" y="160"/>
                  </a:lnTo>
                  <a:lnTo>
                    <a:pt x="437" y="144"/>
                  </a:lnTo>
                  <a:lnTo>
                    <a:pt x="159" y="0"/>
                  </a:lnTo>
                  <a:lnTo>
                    <a:pt x="0" y="82"/>
                  </a:lnTo>
                  <a:lnTo>
                    <a:pt x="469" y="325"/>
                  </a:lnTo>
                  <a:lnTo>
                    <a:pt x="938" y="82"/>
                  </a:lnTo>
                  <a:lnTo>
                    <a:pt x="779" y="0"/>
                  </a:lnTo>
                  <a:lnTo>
                    <a:pt x="501" y="14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Freeform 171">
              <a:extLst>
                <a:ext uri="{FF2B5EF4-FFF2-40B4-BE49-F238E27FC236}">
                  <a16:creationId xmlns:a16="http://schemas.microsoft.com/office/drawing/2014/main" id="{B7BA0C37-51B9-AA8F-F199-8D9E08EB54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90238" y="4380603"/>
              <a:ext cx="240439" cy="83142"/>
            </a:xfrm>
            <a:custGeom>
              <a:avLst/>
              <a:gdLst>
                <a:gd name="T0" fmla="*/ 501 w 938"/>
                <a:gd name="T1" fmla="*/ 144 h 325"/>
                <a:gd name="T2" fmla="*/ 469 w 938"/>
                <a:gd name="T3" fmla="*/ 160 h 325"/>
                <a:gd name="T4" fmla="*/ 437 w 938"/>
                <a:gd name="T5" fmla="*/ 144 h 325"/>
                <a:gd name="T6" fmla="*/ 159 w 938"/>
                <a:gd name="T7" fmla="*/ 0 h 325"/>
                <a:gd name="T8" fmla="*/ 0 w 938"/>
                <a:gd name="T9" fmla="*/ 82 h 325"/>
                <a:gd name="T10" fmla="*/ 469 w 938"/>
                <a:gd name="T11" fmla="*/ 325 h 325"/>
                <a:gd name="T12" fmla="*/ 938 w 938"/>
                <a:gd name="T13" fmla="*/ 82 h 325"/>
                <a:gd name="T14" fmla="*/ 779 w 938"/>
                <a:gd name="T15" fmla="*/ 0 h 325"/>
                <a:gd name="T16" fmla="*/ 501 w 938"/>
                <a:gd name="T17" fmla="*/ 14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8" h="325">
                  <a:moveTo>
                    <a:pt x="501" y="144"/>
                  </a:moveTo>
                  <a:lnTo>
                    <a:pt x="469" y="160"/>
                  </a:lnTo>
                  <a:lnTo>
                    <a:pt x="437" y="144"/>
                  </a:lnTo>
                  <a:lnTo>
                    <a:pt x="159" y="0"/>
                  </a:lnTo>
                  <a:lnTo>
                    <a:pt x="0" y="82"/>
                  </a:lnTo>
                  <a:lnTo>
                    <a:pt x="469" y="325"/>
                  </a:lnTo>
                  <a:lnTo>
                    <a:pt x="938" y="82"/>
                  </a:lnTo>
                  <a:lnTo>
                    <a:pt x="779" y="0"/>
                  </a:lnTo>
                  <a:lnTo>
                    <a:pt x="501" y="14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Freeform 172">
              <a:extLst>
                <a:ext uri="{FF2B5EF4-FFF2-40B4-BE49-F238E27FC236}">
                  <a16:creationId xmlns:a16="http://schemas.microsoft.com/office/drawing/2014/main" id="{1E290A0F-8901-C7A6-B18C-D8855E772FF0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3666130" y="4206088"/>
              <a:ext cx="88956" cy="133284"/>
            </a:xfrm>
            <a:custGeom>
              <a:avLst/>
              <a:gdLst>
                <a:gd name="T0" fmla="*/ 174 w 347"/>
                <a:gd name="T1" fmla="*/ 0 h 521"/>
                <a:gd name="T2" fmla="*/ 0 w 347"/>
                <a:gd name="T3" fmla="*/ 174 h 521"/>
                <a:gd name="T4" fmla="*/ 174 w 347"/>
                <a:gd name="T5" fmla="*/ 521 h 521"/>
                <a:gd name="T6" fmla="*/ 347 w 347"/>
                <a:gd name="T7" fmla="*/ 174 h 521"/>
                <a:gd name="T8" fmla="*/ 174 w 347"/>
                <a:gd name="T9" fmla="*/ 0 h 521"/>
                <a:gd name="T10" fmla="*/ 174 w 347"/>
                <a:gd name="T11" fmla="*/ 243 h 521"/>
                <a:gd name="T12" fmla="*/ 104 w 347"/>
                <a:gd name="T13" fmla="*/ 174 h 521"/>
                <a:gd name="T14" fmla="*/ 174 w 347"/>
                <a:gd name="T15" fmla="*/ 104 h 521"/>
                <a:gd name="T16" fmla="*/ 243 w 347"/>
                <a:gd name="T17" fmla="*/ 174 h 521"/>
                <a:gd name="T18" fmla="*/ 174 w 347"/>
                <a:gd name="T19" fmla="*/ 24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521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70"/>
                    <a:pt x="174" y="521"/>
                    <a:pt x="174" y="521"/>
                  </a:cubicBezTo>
                  <a:cubicBezTo>
                    <a:pt x="174" y="521"/>
                    <a:pt x="347" y="270"/>
                    <a:pt x="347" y="174"/>
                  </a:cubicBezTo>
                  <a:cubicBezTo>
                    <a:pt x="347" y="78"/>
                    <a:pt x="270" y="0"/>
                    <a:pt x="174" y="0"/>
                  </a:cubicBezTo>
                  <a:close/>
                  <a:moveTo>
                    <a:pt x="174" y="243"/>
                  </a:moveTo>
                  <a:cubicBezTo>
                    <a:pt x="135" y="243"/>
                    <a:pt x="104" y="212"/>
                    <a:pt x="104" y="174"/>
                  </a:cubicBezTo>
                  <a:cubicBezTo>
                    <a:pt x="104" y="135"/>
                    <a:pt x="135" y="104"/>
                    <a:pt x="174" y="104"/>
                  </a:cubicBezTo>
                  <a:cubicBezTo>
                    <a:pt x="212" y="104"/>
                    <a:pt x="243" y="135"/>
                    <a:pt x="243" y="174"/>
                  </a:cubicBezTo>
                  <a:cubicBezTo>
                    <a:pt x="243" y="212"/>
                    <a:pt x="212" y="243"/>
                    <a:pt x="174" y="24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Freeform 173">
              <a:extLst>
                <a:ext uri="{FF2B5EF4-FFF2-40B4-BE49-F238E27FC236}">
                  <a16:creationId xmlns:a16="http://schemas.microsoft.com/office/drawing/2014/main" id="{F3CD0054-AA1D-453B-760D-CA5ADAA2DD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90238" y="4298216"/>
              <a:ext cx="240439" cy="103304"/>
            </a:xfrm>
            <a:custGeom>
              <a:avLst/>
              <a:gdLst>
                <a:gd name="T0" fmla="*/ 628 w 938"/>
                <a:gd name="T1" fmla="*/ 0 h 404"/>
                <a:gd name="T2" fmla="*/ 577 w 938"/>
                <a:gd name="T3" fmla="*/ 89 h 404"/>
                <a:gd name="T4" fmla="*/ 660 w 938"/>
                <a:gd name="T5" fmla="*/ 161 h 404"/>
                <a:gd name="T6" fmla="*/ 469 w 938"/>
                <a:gd name="T7" fmla="*/ 248 h 404"/>
                <a:gd name="T8" fmla="*/ 278 w 938"/>
                <a:gd name="T9" fmla="*/ 161 h 404"/>
                <a:gd name="T10" fmla="*/ 360 w 938"/>
                <a:gd name="T11" fmla="*/ 89 h 404"/>
                <a:gd name="T12" fmla="*/ 309 w 938"/>
                <a:gd name="T13" fmla="*/ 0 h 404"/>
                <a:gd name="T14" fmla="*/ 0 w 938"/>
                <a:gd name="T15" fmla="*/ 161 h 404"/>
                <a:gd name="T16" fmla="*/ 469 w 938"/>
                <a:gd name="T17" fmla="*/ 404 h 404"/>
                <a:gd name="T18" fmla="*/ 938 w 938"/>
                <a:gd name="T19" fmla="*/ 161 h 404"/>
                <a:gd name="T20" fmla="*/ 628 w 938"/>
                <a:gd name="T21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8" h="404">
                  <a:moveTo>
                    <a:pt x="628" y="0"/>
                  </a:moveTo>
                  <a:cubicBezTo>
                    <a:pt x="612" y="32"/>
                    <a:pt x="594" y="62"/>
                    <a:pt x="577" y="89"/>
                  </a:cubicBezTo>
                  <a:cubicBezTo>
                    <a:pt x="627" y="105"/>
                    <a:pt x="660" y="131"/>
                    <a:pt x="660" y="161"/>
                  </a:cubicBezTo>
                  <a:cubicBezTo>
                    <a:pt x="660" y="209"/>
                    <a:pt x="574" y="248"/>
                    <a:pt x="469" y="248"/>
                  </a:cubicBezTo>
                  <a:cubicBezTo>
                    <a:pt x="363" y="248"/>
                    <a:pt x="278" y="209"/>
                    <a:pt x="278" y="161"/>
                  </a:cubicBezTo>
                  <a:cubicBezTo>
                    <a:pt x="278" y="131"/>
                    <a:pt x="311" y="105"/>
                    <a:pt x="360" y="89"/>
                  </a:cubicBezTo>
                  <a:cubicBezTo>
                    <a:pt x="344" y="62"/>
                    <a:pt x="326" y="32"/>
                    <a:pt x="309" y="0"/>
                  </a:cubicBezTo>
                  <a:lnTo>
                    <a:pt x="0" y="161"/>
                  </a:lnTo>
                  <a:lnTo>
                    <a:pt x="469" y="404"/>
                  </a:lnTo>
                  <a:lnTo>
                    <a:pt x="938" y="16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Oval 177">
              <a:extLst>
                <a:ext uri="{FF2B5EF4-FFF2-40B4-BE49-F238E27FC236}">
                  <a16:creationId xmlns:a16="http://schemas.microsoft.com/office/drawing/2014/main" id="{F2D8B3F4-A89F-8749-7C9D-055113703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697" y="4595976"/>
              <a:ext cx="25727" cy="25627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Freeform 178">
              <a:extLst>
                <a:ext uri="{FF2B5EF4-FFF2-40B4-BE49-F238E27FC236}">
                  <a16:creationId xmlns:a16="http://schemas.microsoft.com/office/drawing/2014/main" id="{997634A4-9F1A-CF3A-07DE-A300261D1A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9598" y="4562770"/>
              <a:ext cx="332757" cy="164235"/>
            </a:xfrm>
            <a:custGeom>
              <a:avLst/>
              <a:gdLst>
                <a:gd name="T0" fmla="*/ 689 w 800"/>
                <a:gd name="T1" fmla="*/ 0 h 396"/>
                <a:gd name="T2" fmla="*/ 577 w 800"/>
                <a:gd name="T3" fmla="*/ 111 h 396"/>
                <a:gd name="T4" fmla="*/ 602 w 800"/>
                <a:gd name="T5" fmla="*/ 180 h 396"/>
                <a:gd name="T6" fmla="*/ 538 w 800"/>
                <a:gd name="T7" fmla="*/ 245 h 396"/>
                <a:gd name="T8" fmla="*/ 491 w 800"/>
                <a:gd name="T9" fmla="*/ 230 h 396"/>
                <a:gd name="T10" fmla="*/ 440 w 800"/>
                <a:gd name="T11" fmla="*/ 248 h 396"/>
                <a:gd name="T12" fmla="*/ 373 w 800"/>
                <a:gd name="T13" fmla="*/ 180 h 396"/>
                <a:gd name="T14" fmla="*/ 398 w 800"/>
                <a:gd name="T15" fmla="*/ 111 h 396"/>
                <a:gd name="T16" fmla="*/ 286 w 800"/>
                <a:gd name="T17" fmla="*/ 0 h 396"/>
                <a:gd name="T18" fmla="*/ 175 w 800"/>
                <a:gd name="T19" fmla="*/ 111 h 396"/>
                <a:gd name="T20" fmla="*/ 199 w 800"/>
                <a:gd name="T21" fmla="*/ 180 h 396"/>
                <a:gd name="T22" fmla="*/ 133 w 800"/>
                <a:gd name="T23" fmla="*/ 246 h 396"/>
                <a:gd name="T24" fmla="*/ 83 w 800"/>
                <a:gd name="T25" fmla="*/ 230 h 396"/>
                <a:gd name="T26" fmla="*/ 0 w 800"/>
                <a:gd name="T27" fmla="*/ 313 h 396"/>
                <a:gd name="T28" fmla="*/ 83 w 800"/>
                <a:gd name="T29" fmla="*/ 396 h 396"/>
                <a:gd name="T30" fmla="*/ 167 w 800"/>
                <a:gd name="T31" fmla="*/ 313 h 396"/>
                <a:gd name="T32" fmla="*/ 150 w 800"/>
                <a:gd name="T33" fmla="*/ 264 h 396"/>
                <a:gd name="T34" fmla="*/ 217 w 800"/>
                <a:gd name="T35" fmla="*/ 197 h 396"/>
                <a:gd name="T36" fmla="*/ 286 w 800"/>
                <a:gd name="T37" fmla="*/ 222 h 396"/>
                <a:gd name="T38" fmla="*/ 355 w 800"/>
                <a:gd name="T39" fmla="*/ 198 h 396"/>
                <a:gd name="T40" fmla="*/ 423 w 800"/>
                <a:gd name="T41" fmla="*/ 266 h 396"/>
                <a:gd name="T42" fmla="*/ 407 w 800"/>
                <a:gd name="T43" fmla="*/ 313 h 396"/>
                <a:gd name="T44" fmla="*/ 491 w 800"/>
                <a:gd name="T45" fmla="*/ 396 h 396"/>
                <a:gd name="T46" fmla="*/ 574 w 800"/>
                <a:gd name="T47" fmla="*/ 313 h 396"/>
                <a:gd name="T48" fmla="*/ 556 w 800"/>
                <a:gd name="T49" fmla="*/ 262 h 396"/>
                <a:gd name="T50" fmla="*/ 620 w 800"/>
                <a:gd name="T51" fmla="*/ 198 h 396"/>
                <a:gd name="T52" fmla="*/ 689 w 800"/>
                <a:gd name="T53" fmla="*/ 222 h 396"/>
                <a:gd name="T54" fmla="*/ 800 w 800"/>
                <a:gd name="T55" fmla="*/ 111 h 396"/>
                <a:gd name="T56" fmla="*/ 689 w 800"/>
                <a:gd name="T57" fmla="*/ 0 h 396"/>
                <a:gd name="T58" fmla="*/ 83 w 800"/>
                <a:gd name="T59" fmla="*/ 340 h 396"/>
                <a:gd name="T60" fmla="*/ 57 w 800"/>
                <a:gd name="T61" fmla="*/ 313 h 396"/>
                <a:gd name="T62" fmla="*/ 83 w 800"/>
                <a:gd name="T63" fmla="*/ 287 h 396"/>
                <a:gd name="T64" fmla="*/ 110 w 800"/>
                <a:gd name="T65" fmla="*/ 313 h 396"/>
                <a:gd name="T66" fmla="*/ 83 w 800"/>
                <a:gd name="T67" fmla="*/ 340 h 396"/>
                <a:gd name="T68" fmla="*/ 286 w 800"/>
                <a:gd name="T69" fmla="*/ 167 h 396"/>
                <a:gd name="T70" fmla="*/ 230 w 800"/>
                <a:gd name="T71" fmla="*/ 111 h 396"/>
                <a:gd name="T72" fmla="*/ 286 w 800"/>
                <a:gd name="T73" fmla="*/ 55 h 396"/>
                <a:gd name="T74" fmla="*/ 342 w 800"/>
                <a:gd name="T75" fmla="*/ 111 h 396"/>
                <a:gd name="T76" fmla="*/ 286 w 800"/>
                <a:gd name="T77" fmla="*/ 167 h 396"/>
                <a:gd name="T78" fmla="*/ 491 w 800"/>
                <a:gd name="T79" fmla="*/ 340 h 396"/>
                <a:gd name="T80" fmla="*/ 464 w 800"/>
                <a:gd name="T81" fmla="*/ 313 h 396"/>
                <a:gd name="T82" fmla="*/ 491 w 800"/>
                <a:gd name="T83" fmla="*/ 287 h 396"/>
                <a:gd name="T84" fmla="*/ 517 w 800"/>
                <a:gd name="T85" fmla="*/ 313 h 396"/>
                <a:gd name="T86" fmla="*/ 491 w 800"/>
                <a:gd name="T87" fmla="*/ 340 h 396"/>
                <a:gd name="T88" fmla="*/ 689 w 800"/>
                <a:gd name="T89" fmla="*/ 167 h 396"/>
                <a:gd name="T90" fmla="*/ 633 w 800"/>
                <a:gd name="T91" fmla="*/ 111 h 396"/>
                <a:gd name="T92" fmla="*/ 689 w 800"/>
                <a:gd name="T93" fmla="*/ 55 h 396"/>
                <a:gd name="T94" fmla="*/ 745 w 800"/>
                <a:gd name="T95" fmla="*/ 111 h 396"/>
                <a:gd name="T96" fmla="*/ 689 w 800"/>
                <a:gd name="T97" fmla="*/ 167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0" h="396">
                  <a:moveTo>
                    <a:pt x="689" y="0"/>
                  </a:moveTo>
                  <a:cubicBezTo>
                    <a:pt x="627" y="0"/>
                    <a:pt x="577" y="49"/>
                    <a:pt x="577" y="111"/>
                  </a:cubicBezTo>
                  <a:cubicBezTo>
                    <a:pt x="577" y="137"/>
                    <a:pt x="587" y="161"/>
                    <a:pt x="602" y="180"/>
                  </a:cubicBezTo>
                  <a:lnTo>
                    <a:pt x="538" y="245"/>
                  </a:lnTo>
                  <a:cubicBezTo>
                    <a:pt x="525" y="235"/>
                    <a:pt x="508" y="230"/>
                    <a:pt x="491" y="230"/>
                  </a:cubicBezTo>
                  <a:cubicBezTo>
                    <a:pt x="472" y="230"/>
                    <a:pt x="454" y="237"/>
                    <a:pt x="440" y="248"/>
                  </a:cubicBezTo>
                  <a:lnTo>
                    <a:pt x="373" y="180"/>
                  </a:lnTo>
                  <a:cubicBezTo>
                    <a:pt x="388" y="161"/>
                    <a:pt x="398" y="137"/>
                    <a:pt x="398" y="111"/>
                  </a:cubicBezTo>
                  <a:cubicBezTo>
                    <a:pt x="398" y="49"/>
                    <a:pt x="348" y="0"/>
                    <a:pt x="286" y="0"/>
                  </a:cubicBezTo>
                  <a:cubicBezTo>
                    <a:pt x="225" y="0"/>
                    <a:pt x="175" y="49"/>
                    <a:pt x="175" y="111"/>
                  </a:cubicBezTo>
                  <a:cubicBezTo>
                    <a:pt x="175" y="137"/>
                    <a:pt x="184" y="161"/>
                    <a:pt x="199" y="180"/>
                  </a:cubicBezTo>
                  <a:lnTo>
                    <a:pt x="133" y="246"/>
                  </a:lnTo>
                  <a:cubicBezTo>
                    <a:pt x="119" y="236"/>
                    <a:pt x="102" y="230"/>
                    <a:pt x="83" y="230"/>
                  </a:cubicBezTo>
                  <a:cubicBezTo>
                    <a:pt x="37" y="230"/>
                    <a:pt x="0" y="267"/>
                    <a:pt x="0" y="313"/>
                  </a:cubicBezTo>
                  <a:cubicBezTo>
                    <a:pt x="0" y="359"/>
                    <a:pt x="37" y="396"/>
                    <a:pt x="83" y="396"/>
                  </a:cubicBezTo>
                  <a:cubicBezTo>
                    <a:pt x="129" y="396"/>
                    <a:pt x="167" y="359"/>
                    <a:pt x="167" y="313"/>
                  </a:cubicBezTo>
                  <a:cubicBezTo>
                    <a:pt x="167" y="295"/>
                    <a:pt x="161" y="278"/>
                    <a:pt x="150" y="264"/>
                  </a:cubicBezTo>
                  <a:lnTo>
                    <a:pt x="217" y="197"/>
                  </a:lnTo>
                  <a:cubicBezTo>
                    <a:pt x="236" y="213"/>
                    <a:pt x="260" y="222"/>
                    <a:pt x="286" y="222"/>
                  </a:cubicBezTo>
                  <a:cubicBezTo>
                    <a:pt x="312" y="222"/>
                    <a:pt x="336" y="213"/>
                    <a:pt x="355" y="198"/>
                  </a:cubicBezTo>
                  <a:lnTo>
                    <a:pt x="423" y="266"/>
                  </a:lnTo>
                  <a:cubicBezTo>
                    <a:pt x="413" y="279"/>
                    <a:pt x="407" y="295"/>
                    <a:pt x="407" y="313"/>
                  </a:cubicBezTo>
                  <a:cubicBezTo>
                    <a:pt x="407" y="359"/>
                    <a:pt x="445" y="396"/>
                    <a:pt x="491" y="396"/>
                  </a:cubicBezTo>
                  <a:cubicBezTo>
                    <a:pt x="537" y="396"/>
                    <a:pt x="574" y="359"/>
                    <a:pt x="574" y="313"/>
                  </a:cubicBezTo>
                  <a:cubicBezTo>
                    <a:pt x="574" y="294"/>
                    <a:pt x="567" y="276"/>
                    <a:pt x="556" y="262"/>
                  </a:cubicBezTo>
                  <a:lnTo>
                    <a:pt x="620" y="198"/>
                  </a:lnTo>
                  <a:cubicBezTo>
                    <a:pt x="639" y="213"/>
                    <a:pt x="663" y="222"/>
                    <a:pt x="689" y="222"/>
                  </a:cubicBezTo>
                  <a:cubicBezTo>
                    <a:pt x="750" y="222"/>
                    <a:pt x="800" y="172"/>
                    <a:pt x="800" y="111"/>
                  </a:cubicBezTo>
                  <a:cubicBezTo>
                    <a:pt x="800" y="49"/>
                    <a:pt x="750" y="0"/>
                    <a:pt x="689" y="0"/>
                  </a:cubicBezTo>
                  <a:close/>
                  <a:moveTo>
                    <a:pt x="83" y="340"/>
                  </a:moveTo>
                  <a:cubicBezTo>
                    <a:pt x="69" y="340"/>
                    <a:pt x="57" y="328"/>
                    <a:pt x="57" y="313"/>
                  </a:cubicBezTo>
                  <a:cubicBezTo>
                    <a:pt x="57" y="299"/>
                    <a:pt x="69" y="287"/>
                    <a:pt x="83" y="287"/>
                  </a:cubicBezTo>
                  <a:cubicBezTo>
                    <a:pt x="98" y="287"/>
                    <a:pt x="110" y="299"/>
                    <a:pt x="110" y="313"/>
                  </a:cubicBezTo>
                  <a:cubicBezTo>
                    <a:pt x="110" y="328"/>
                    <a:pt x="98" y="340"/>
                    <a:pt x="83" y="340"/>
                  </a:cubicBezTo>
                  <a:close/>
                  <a:moveTo>
                    <a:pt x="286" y="167"/>
                  </a:moveTo>
                  <a:cubicBezTo>
                    <a:pt x="256" y="167"/>
                    <a:pt x="230" y="141"/>
                    <a:pt x="230" y="111"/>
                  </a:cubicBezTo>
                  <a:cubicBezTo>
                    <a:pt x="230" y="80"/>
                    <a:pt x="256" y="55"/>
                    <a:pt x="286" y="55"/>
                  </a:cubicBezTo>
                  <a:cubicBezTo>
                    <a:pt x="317" y="55"/>
                    <a:pt x="342" y="80"/>
                    <a:pt x="342" y="111"/>
                  </a:cubicBezTo>
                  <a:cubicBezTo>
                    <a:pt x="342" y="141"/>
                    <a:pt x="317" y="167"/>
                    <a:pt x="286" y="167"/>
                  </a:cubicBezTo>
                  <a:close/>
                  <a:moveTo>
                    <a:pt x="491" y="340"/>
                  </a:moveTo>
                  <a:cubicBezTo>
                    <a:pt x="476" y="340"/>
                    <a:pt x="464" y="328"/>
                    <a:pt x="464" y="313"/>
                  </a:cubicBezTo>
                  <a:cubicBezTo>
                    <a:pt x="464" y="299"/>
                    <a:pt x="476" y="287"/>
                    <a:pt x="491" y="287"/>
                  </a:cubicBezTo>
                  <a:cubicBezTo>
                    <a:pt x="505" y="287"/>
                    <a:pt x="517" y="299"/>
                    <a:pt x="517" y="313"/>
                  </a:cubicBezTo>
                  <a:cubicBezTo>
                    <a:pt x="517" y="328"/>
                    <a:pt x="505" y="340"/>
                    <a:pt x="491" y="340"/>
                  </a:cubicBezTo>
                  <a:close/>
                  <a:moveTo>
                    <a:pt x="689" y="167"/>
                  </a:moveTo>
                  <a:cubicBezTo>
                    <a:pt x="658" y="167"/>
                    <a:pt x="633" y="141"/>
                    <a:pt x="633" y="111"/>
                  </a:cubicBezTo>
                  <a:cubicBezTo>
                    <a:pt x="633" y="80"/>
                    <a:pt x="658" y="55"/>
                    <a:pt x="689" y="55"/>
                  </a:cubicBezTo>
                  <a:cubicBezTo>
                    <a:pt x="720" y="55"/>
                    <a:pt x="745" y="80"/>
                    <a:pt x="745" y="111"/>
                  </a:cubicBezTo>
                  <a:cubicBezTo>
                    <a:pt x="745" y="141"/>
                    <a:pt x="720" y="167"/>
                    <a:pt x="689" y="16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" name="Oval 179">
              <a:extLst>
                <a:ext uri="{FF2B5EF4-FFF2-40B4-BE49-F238E27FC236}">
                  <a16:creationId xmlns:a16="http://schemas.microsoft.com/office/drawing/2014/main" id="{EE6E03EE-CDAF-14C9-62DD-E776234F5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223" y="4595976"/>
              <a:ext cx="25827" cy="25627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" name="Rounded Rectangle 105">
              <a:extLst>
                <a:ext uri="{FF2B5EF4-FFF2-40B4-BE49-F238E27FC236}">
                  <a16:creationId xmlns:a16="http://schemas.microsoft.com/office/drawing/2014/main" id="{73E661B0-273C-1B36-FB30-1658EA8D3C2E}"/>
                </a:ext>
              </a:extLst>
            </p:cNvPr>
            <p:cNvSpPr/>
            <p:nvPr/>
          </p:nvSpPr>
          <p:spPr>
            <a:xfrm>
              <a:off x="4168057" y="3217884"/>
              <a:ext cx="78972" cy="90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Rounded Rectangle 123">
              <a:extLst>
                <a:ext uri="{FF2B5EF4-FFF2-40B4-BE49-F238E27FC236}">
                  <a16:creationId xmlns:a16="http://schemas.microsoft.com/office/drawing/2014/main" id="{E9F9314F-ADB0-1BB2-0849-2AF3C404D6D3}"/>
                </a:ext>
              </a:extLst>
            </p:cNvPr>
            <p:cNvSpPr/>
            <p:nvPr/>
          </p:nvSpPr>
          <p:spPr>
            <a:xfrm>
              <a:off x="4168057" y="3250726"/>
              <a:ext cx="78972" cy="90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Rounded Rectangle 124">
              <a:extLst>
                <a:ext uri="{FF2B5EF4-FFF2-40B4-BE49-F238E27FC236}">
                  <a16:creationId xmlns:a16="http://schemas.microsoft.com/office/drawing/2014/main" id="{6F8E4845-80A4-B04B-F4B4-D36D8B452256}"/>
                </a:ext>
              </a:extLst>
            </p:cNvPr>
            <p:cNvSpPr/>
            <p:nvPr/>
          </p:nvSpPr>
          <p:spPr>
            <a:xfrm>
              <a:off x="4168057" y="3283568"/>
              <a:ext cx="78972" cy="90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Freeform 125">
              <a:extLst>
                <a:ext uri="{FF2B5EF4-FFF2-40B4-BE49-F238E27FC236}">
                  <a16:creationId xmlns:a16="http://schemas.microsoft.com/office/drawing/2014/main" id="{3AA7A6F0-03C3-3649-CD4D-CDAF5844124B}"/>
                </a:ext>
              </a:extLst>
            </p:cNvPr>
            <p:cNvSpPr/>
            <p:nvPr/>
          </p:nvSpPr>
          <p:spPr>
            <a:xfrm rot="13567745">
              <a:off x="4054919" y="3115255"/>
              <a:ext cx="321220" cy="293153"/>
            </a:xfrm>
            <a:custGeom>
              <a:avLst/>
              <a:gdLst>
                <a:gd name="connsiteX0" fmla="*/ 3574880 w 3617758"/>
                <a:gd name="connsiteY0" fmla="*/ 2147367 h 3301653"/>
                <a:gd name="connsiteX1" fmla="*/ 2789803 w 3617758"/>
                <a:gd name="connsiteY1" fmla="*/ 2964011 h 3301653"/>
                <a:gd name="connsiteX2" fmla="*/ 2788957 w 3617758"/>
                <a:gd name="connsiteY2" fmla="*/ 2963198 h 3301653"/>
                <a:gd name="connsiteX3" fmla="*/ 2473416 w 3617758"/>
                <a:gd name="connsiteY3" fmla="*/ 3291428 h 3301653"/>
                <a:gd name="connsiteX4" fmla="*/ 2354284 w 3617758"/>
                <a:gd name="connsiteY4" fmla="*/ 3292035 h 3301653"/>
                <a:gd name="connsiteX5" fmla="*/ 1747374 w 3617758"/>
                <a:gd name="connsiteY5" fmla="*/ 3301653 h 3301653"/>
                <a:gd name="connsiteX6" fmla="*/ 1647926 w 3617758"/>
                <a:gd name="connsiteY6" fmla="*/ 3206049 h 3301653"/>
                <a:gd name="connsiteX7" fmla="*/ 1648556 w 3617758"/>
                <a:gd name="connsiteY7" fmla="*/ 3205406 h 3301653"/>
                <a:gd name="connsiteX8" fmla="*/ 1568191 w 3617758"/>
                <a:gd name="connsiteY8" fmla="*/ 3128147 h 3301653"/>
                <a:gd name="connsiteX9" fmla="*/ 1627344 w 3617758"/>
                <a:gd name="connsiteY9" fmla="*/ 3082837 h 3301653"/>
                <a:gd name="connsiteX10" fmla="*/ 1699931 w 3617758"/>
                <a:gd name="connsiteY10" fmla="*/ 3014582 h 3301653"/>
                <a:gd name="connsiteX11" fmla="*/ 1731325 w 3617758"/>
                <a:gd name="connsiteY11" fmla="*/ 2978442 h 3301653"/>
                <a:gd name="connsiteX12" fmla="*/ 1803183 w 3617758"/>
                <a:gd name="connsiteY12" fmla="*/ 3047523 h 3301653"/>
                <a:gd name="connsiteX13" fmla="*/ 2049683 w 3617758"/>
                <a:gd name="connsiteY13" fmla="*/ 2795834 h 3301653"/>
                <a:gd name="connsiteX14" fmla="*/ 2126501 w 3617758"/>
                <a:gd name="connsiteY14" fmla="*/ 2822718 h 3301653"/>
                <a:gd name="connsiteX15" fmla="*/ 2390525 w 3617758"/>
                <a:gd name="connsiteY15" fmla="*/ 3085818 h 3301653"/>
                <a:gd name="connsiteX16" fmla="*/ 3379139 w 3617758"/>
                <a:gd name="connsiteY16" fmla="*/ 2057452 h 3301653"/>
                <a:gd name="connsiteX17" fmla="*/ 1483958 w 3617758"/>
                <a:gd name="connsiteY17" fmla="*/ 235529 h 3301653"/>
                <a:gd name="connsiteX18" fmla="*/ 232376 w 3617758"/>
                <a:gd name="connsiteY18" fmla="*/ 1537437 h 3301653"/>
                <a:gd name="connsiteX19" fmla="*/ 331539 w 3617758"/>
                <a:gd name="connsiteY19" fmla="*/ 1632767 h 3301653"/>
                <a:gd name="connsiteX20" fmla="*/ 296665 w 3617758"/>
                <a:gd name="connsiteY20" fmla="*/ 1665559 h 3301653"/>
                <a:gd name="connsiteX21" fmla="*/ 231322 w 3617758"/>
                <a:gd name="connsiteY21" fmla="*/ 1740780 h 3301653"/>
                <a:gd name="connsiteX22" fmla="*/ 188378 w 3617758"/>
                <a:gd name="connsiteY22" fmla="*/ 1801671 h 3301653"/>
                <a:gd name="connsiteX23" fmla="*/ 47160 w 3617758"/>
                <a:gd name="connsiteY23" fmla="*/ 1665912 h 3301653"/>
                <a:gd name="connsiteX24" fmla="*/ 42878 w 3617758"/>
                <a:gd name="connsiteY24" fmla="*/ 1448682 h 3301653"/>
                <a:gd name="connsiteX25" fmla="*/ 1390224 w 3617758"/>
                <a:gd name="connsiteY25" fmla="*/ 47160 h 3301653"/>
                <a:gd name="connsiteX26" fmla="*/ 1607454 w 3617758"/>
                <a:gd name="connsiteY26" fmla="*/ 42879 h 3301653"/>
                <a:gd name="connsiteX27" fmla="*/ 3570598 w 3617758"/>
                <a:gd name="connsiteY27" fmla="*/ 1930136 h 3301653"/>
                <a:gd name="connsiteX28" fmla="*/ 3574880 w 3617758"/>
                <a:gd name="connsiteY28" fmla="*/ 2147367 h 330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617758" h="3301653">
                  <a:moveTo>
                    <a:pt x="3574880" y="2147367"/>
                  </a:moveTo>
                  <a:lnTo>
                    <a:pt x="2789803" y="2964011"/>
                  </a:lnTo>
                  <a:lnTo>
                    <a:pt x="2788957" y="2963198"/>
                  </a:lnTo>
                  <a:lnTo>
                    <a:pt x="2473416" y="3291428"/>
                  </a:lnTo>
                  <a:lnTo>
                    <a:pt x="2354284" y="3292035"/>
                  </a:lnTo>
                  <a:lnTo>
                    <a:pt x="1747374" y="3301653"/>
                  </a:lnTo>
                  <a:lnTo>
                    <a:pt x="1647926" y="3206049"/>
                  </a:lnTo>
                  <a:lnTo>
                    <a:pt x="1648556" y="3205406"/>
                  </a:lnTo>
                  <a:lnTo>
                    <a:pt x="1568191" y="3128147"/>
                  </a:lnTo>
                  <a:lnTo>
                    <a:pt x="1627344" y="3082837"/>
                  </a:lnTo>
                  <a:cubicBezTo>
                    <a:pt x="1652414" y="3061553"/>
                    <a:pt x="1676649" y="3038800"/>
                    <a:pt x="1699931" y="3014582"/>
                  </a:cubicBezTo>
                  <a:lnTo>
                    <a:pt x="1731325" y="2978442"/>
                  </a:lnTo>
                  <a:lnTo>
                    <a:pt x="1803183" y="3047523"/>
                  </a:lnTo>
                  <a:lnTo>
                    <a:pt x="2049683" y="2795834"/>
                  </a:lnTo>
                  <a:cubicBezTo>
                    <a:pt x="2062062" y="2788775"/>
                    <a:pt x="2085992" y="2769700"/>
                    <a:pt x="2126501" y="2822718"/>
                  </a:cubicBezTo>
                  <a:lnTo>
                    <a:pt x="2390525" y="3085818"/>
                  </a:lnTo>
                  <a:lnTo>
                    <a:pt x="3379139" y="2057452"/>
                  </a:lnTo>
                  <a:lnTo>
                    <a:pt x="1483958" y="235529"/>
                  </a:lnTo>
                  <a:lnTo>
                    <a:pt x="232376" y="1537437"/>
                  </a:lnTo>
                  <a:lnTo>
                    <a:pt x="331539" y="1632767"/>
                  </a:lnTo>
                  <a:lnTo>
                    <a:pt x="296665" y="1665559"/>
                  </a:lnTo>
                  <a:cubicBezTo>
                    <a:pt x="273382" y="1689778"/>
                    <a:pt x="251602" y="1714890"/>
                    <a:pt x="231322" y="1740780"/>
                  </a:cubicBezTo>
                  <a:lnTo>
                    <a:pt x="188378" y="1801671"/>
                  </a:lnTo>
                  <a:lnTo>
                    <a:pt x="47160" y="1665912"/>
                  </a:lnTo>
                  <a:cubicBezTo>
                    <a:pt x="-14009" y="1607108"/>
                    <a:pt x="-15926" y="1509850"/>
                    <a:pt x="42878" y="1448682"/>
                  </a:cubicBezTo>
                  <a:lnTo>
                    <a:pt x="1390224" y="47160"/>
                  </a:lnTo>
                  <a:cubicBezTo>
                    <a:pt x="1449028" y="-14009"/>
                    <a:pt x="1546285" y="-15926"/>
                    <a:pt x="1607454" y="42879"/>
                  </a:cubicBezTo>
                  <a:lnTo>
                    <a:pt x="3570598" y="1930136"/>
                  </a:lnTo>
                  <a:cubicBezTo>
                    <a:pt x="3631767" y="1988940"/>
                    <a:pt x="3633684" y="2086198"/>
                    <a:pt x="3574880" y="21473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Freeform 126">
              <a:extLst>
                <a:ext uri="{FF2B5EF4-FFF2-40B4-BE49-F238E27FC236}">
                  <a16:creationId xmlns:a16="http://schemas.microsoft.com/office/drawing/2014/main" id="{FD9686A4-E907-DD6F-9ACE-8C281D2936A5}"/>
                </a:ext>
              </a:extLst>
            </p:cNvPr>
            <p:cNvSpPr/>
            <p:nvPr/>
          </p:nvSpPr>
          <p:spPr>
            <a:xfrm>
              <a:off x="4245524" y="3199898"/>
              <a:ext cx="126497" cy="145068"/>
            </a:xfrm>
            <a:custGeom>
              <a:avLst/>
              <a:gdLst>
                <a:gd name="connsiteX0" fmla="*/ 134482 w 273278"/>
                <a:gd name="connsiteY0" fmla="*/ 0 h 313399"/>
                <a:gd name="connsiteX1" fmla="*/ 200924 w 273278"/>
                <a:gd name="connsiteY1" fmla="*/ 87300 h 313399"/>
                <a:gd name="connsiteX2" fmla="*/ 193702 w 273278"/>
                <a:gd name="connsiteY2" fmla="*/ 122609 h 313399"/>
                <a:gd name="connsiteX3" fmla="*/ 179200 w 273278"/>
                <a:gd name="connsiteY3" fmla="*/ 160436 h 313399"/>
                <a:gd name="connsiteX4" fmla="*/ 252155 w 273278"/>
                <a:gd name="connsiteY4" fmla="*/ 193941 h 313399"/>
                <a:gd name="connsiteX5" fmla="*/ 272128 w 273278"/>
                <a:gd name="connsiteY5" fmla="*/ 291385 h 313399"/>
                <a:gd name="connsiteX6" fmla="*/ 1507 w 273278"/>
                <a:gd name="connsiteY6" fmla="*/ 282681 h 313399"/>
                <a:gd name="connsiteX7" fmla="*/ 35844 w 273278"/>
                <a:gd name="connsiteY7" fmla="*/ 188286 h 313399"/>
                <a:gd name="connsiteX8" fmla="*/ 106840 w 273278"/>
                <a:gd name="connsiteY8" fmla="*/ 163293 h 313399"/>
                <a:gd name="connsiteX9" fmla="*/ 89010 w 273278"/>
                <a:gd name="connsiteY9" fmla="*/ 125954 h 313399"/>
                <a:gd name="connsiteX10" fmla="*/ 80744 w 273278"/>
                <a:gd name="connsiteY10" fmla="*/ 89921 h 313399"/>
                <a:gd name="connsiteX11" fmla="*/ 134482 w 273278"/>
                <a:gd name="connsiteY11" fmla="*/ 0 h 31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3278" h="313399">
                  <a:moveTo>
                    <a:pt x="134482" y="0"/>
                  </a:moveTo>
                  <a:cubicBezTo>
                    <a:pt x="160842" y="325"/>
                    <a:pt x="212794" y="13706"/>
                    <a:pt x="200924" y="87300"/>
                  </a:cubicBezTo>
                  <a:cubicBezTo>
                    <a:pt x="208719" y="81688"/>
                    <a:pt x="206753" y="120644"/>
                    <a:pt x="193702" y="122609"/>
                  </a:cubicBezTo>
                  <a:cubicBezTo>
                    <a:pt x="190424" y="138532"/>
                    <a:pt x="177847" y="147132"/>
                    <a:pt x="179200" y="160436"/>
                  </a:cubicBezTo>
                  <a:cubicBezTo>
                    <a:pt x="184608" y="191343"/>
                    <a:pt x="233092" y="175418"/>
                    <a:pt x="252155" y="193941"/>
                  </a:cubicBezTo>
                  <a:cubicBezTo>
                    <a:pt x="267741" y="209962"/>
                    <a:pt x="276579" y="240065"/>
                    <a:pt x="272128" y="291385"/>
                  </a:cubicBezTo>
                  <a:cubicBezTo>
                    <a:pt x="230796" y="316498"/>
                    <a:pt x="40687" y="327854"/>
                    <a:pt x="1507" y="282681"/>
                  </a:cubicBezTo>
                  <a:cubicBezTo>
                    <a:pt x="447" y="264337"/>
                    <a:pt x="-8839" y="211016"/>
                    <a:pt x="35844" y="188286"/>
                  </a:cubicBezTo>
                  <a:cubicBezTo>
                    <a:pt x="63467" y="176675"/>
                    <a:pt x="103896" y="191209"/>
                    <a:pt x="106840" y="163293"/>
                  </a:cubicBezTo>
                  <a:cubicBezTo>
                    <a:pt x="108191" y="151733"/>
                    <a:pt x="89010" y="137965"/>
                    <a:pt x="89010" y="125954"/>
                  </a:cubicBezTo>
                  <a:cubicBezTo>
                    <a:pt x="74809" y="122460"/>
                    <a:pt x="72053" y="82278"/>
                    <a:pt x="80744" y="89921"/>
                  </a:cubicBezTo>
                  <a:cubicBezTo>
                    <a:pt x="68026" y="26372"/>
                    <a:pt x="99080" y="3277"/>
                    <a:pt x="1344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ECEBBC2-EF76-B47A-4BF8-0E595B119AC5}"/>
                </a:ext>
              </a:extLst>
            </p:cNvPr>
            <p:cNvSpPr txBox="1"/>
            <p:nvPr/>
          </p:nvSpPr>
          <p:spPr>
            <a:xfrm>
              <a:off x="2113557" y="3822018"/>
              <a:ext cx="1478452" cy="383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</a:t>
              </a:r>
              <a:r>
                <a:rPr lang="en-IN" sz="2000" dirty="0">
                  <a:latin typeface="Georgia Pro Cond" panose="02040506050405020303" pitchFamily="18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86" name="Freeform 5">
              <a:extLst>
                <a:ext uri="{FF2B5EF4-FFF2-40B4-BE49-F238E27FC236}">
                  <a16:creationId xmlns:a16="http://schemas.microsoft.com/office/drawing/2014/main" id="{C01AE377-D5A9-7FAD-4612-33783F7A15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21288" y="2490267"/>
              <a:ext cx="1234206" cy="1231605"/>
            </a:xfrm>
            <a:custGeom>
              <a:avLst/>
              <a:gdLst>
                <a:gd name="T0" fmla="*/ 1188 w 1188"/>
                <a:gd name="T1" fmla="*/ 717 h 1188"/>
                <a:gd name="T2" fmla="*/ 1188 w 1188"/>
                <a:gd name="T3" fmla="*/ 472 h 1188"/>
                <a:gd name="T4" fmla="*/ 973 w 1188"/>
                <a:gd name="T5" fmla="*/ 472 h 1188"/>
                <a:gd name="T6" fmla="*/ 948 w 1188"/>
                <a:gd name="T7" fmla="*/ 414 h 1188"/>
                <a:gd name="T8" fmla="*/ 1102 w 1188"/>
                <a:gd name="T9" fmla="*/ 260 h 1188"/>
                <a:gd name="T10" fmla="*/ 928 w 1188"/>
                <a:gd name="T11" fmla="*/ 88 h 1188"/>
                <a:gd name="T12" fmla="*/ 770 w 1188"/>
                <a:gd name="T13" fmla="*/ 244 h 1188"/>
                <a:gd name="T14" fmla="*/ 715 w 1188"/>
                <a:gd name="T15" fmla="*/ 222 h 1188"/>
                <a:gd name="T16" fmla="*/ 715 w 1188"/>
                <a:gd name="T17" fmla="*/ 0 h 1188"/>
                <a:gd name="T18" fmla="*/ 472 w 1188"/>
                <a:gd name="T19" fmla="*/ 0 h 1188"/>
                <a:gd name="T20" fmla="*/ 472 w 1188"/>
                <a:gd name="T21" fmla="*/ 222 h 1188"/>
                <a:gd name="T22" fmla="*/ 417 w 1188"/>
                <a:gd name="T23" fmla="*/ 244 h 1188"/>
                <a:gd name="T24" fmla="*/ 260 w 1188"/>
                <a:gd name="T25" fmla="*/ 88 h 1188"/>
                <a:gd name="T26" fmla="*/ 88 w 1188"/>
                <a:gd name="T27" fmla="*/ 260 h 1188"/>
                <a:gd name="T28" fmla="*/ 242 w 1188"/>
                <a:gd name="T29" fmla="*/ 414 h 1188"/>
                <a:gd name="T30" fmla="*/ 217 w 1188"/>
                <a:gd name="T31" fmla="*/ 472 h 1188"/>
                <a:gd name="T32" fmla="*/ 0 w 1188"/>
                <a:gd name="T33" fmla="*/ 472 h 1188"/>
                <a:gd name="T34" fmla="*/ 0 w 1188"/>
                <a:gd name="T35" fmla="*/ 715 h 1188"/>
                <a:gd name="T36" fmla="*/ 209 w 1188"/>
                <a:gd name="T37" fmla="*/ 715 h 1188"/>
                <a:gd name="T38" fmla="*/ 234 w 1188"/>
                <a:gd name="T39" fmla="*/ 780 h 1188"/>
                <a:gd name="T40" fmla="*/ 88 w 1188"/>
                <a:gd name="T41" fmla="*/ 928 h 1188"/>
                <a:gd name="T42" fmla="*/ 260 w 1188"/>
                <a:gd name="T43" fmla="*/ 1100 h 1188"/>
                <a:gd name="T44" fmla="*/ 404 w 1188"/>
                <a:gd name="T45" fmla="*/ 957 h 1188"/>
                <a:gd name="T46" fmla="*/ 471 w 1188"/>
                <a:gd name="T47" fmla="*/ 985 h 1188"/>
                <a:gd name="T48" fmla="*/ 471 w 1188"/>
                <a:gd name="T49" fmla="*/ 1188 h 1188"/>
                <a:gd name="T50" fmla="*/ 715 w 1188"/>
                <a:gd name="T51" fmla="*/ 1188 h 1188"/>
                <a:gd name="T52" fmla="*/ 715 w 1188"/>
                <a:gd name="T53" fmla="*/ 985 h 1188"/>
                <a:gd name="T54" fmla="*/ 783 w 1188"/>
                <a:gd name="T55" fmla="*/ 957 h 1188"/>
                <a:gd name="T56" fmla="*/ 926 w 1188"/>
                <a:gd name="T57" fmla="*/ 1100 h 1188"/>
                <a:gd name="T58" fmla="*/ 1099 w 1188"/>
                <a:gd name="T59" fmla="*/ 928 h 1188"/>
                <a:gd name="T60" fmla="*/ 954 w 1188"/>
                <a:gd name="T61" fmla="*/ 780 h 1188"/>
                <a:gd name="T62" fmla="*/ 979 w 1188"/>
                <a:gd name="T63" fmla="*/ 715 h 1188"/>
                <a:gd name="T64" fmla="*/ 1188 w 1188"/>
                <a:gd name="T65" fmla="*/ 715 h 1188"/>
                <a:gd name="T66" fmla="*/ 1188 w 1188"/>
                <a:gd name="T67" fmla="*/ 717 h 1188"/>
                <a:gd name="T68" fmla="*/ 594 w 1188"/>
                <a:gd name="T69" fmla="*/ 840 h 1188"/>
                <a:gd name="T70" fmla="*/ 358 w 1188"/>
                <a:gd name="T71" fmla="*/ 604 h 1188"/>
                <a:gd name="T72" fmla="*/ 594 w 1188"/>
                <a:gd name="T73" fmla="*/ 368 h 1188"/>
                <a:gd name="T74" fmla="*/ 830 w 1188"/>
                <a:gd name="T75" fmla="*/ 604 h 1188"/>
                <a:gd name="T76" fmla="*/ 594 w 1188"/>
                <a:gd name="T77" fmla="*/ 840 h 1188"/>
                <a:gd name="T78" fmla="*/ 507 w 1188"/>
                <a:gd name="T79" fmla="*/ 444 h 1188"/>
                <a:gd name="T80" fmla="*/ 758 w 1188"/>
                <a:gd name="T81" fmla="*/ 604 h 1188"/>
                <a:gd name="T82" fmla="*/ 507 w 1188"/>
                <a:gd name="T83" fmla="*/ 764 h 1188"/>
                <a:gd name="T84" fmla="*/ 507 w 1188"/>
                <a:gd name="T85" fmla="*/ 444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88" h="1188">
                  <a:moveTo>
                    <a:pt x="1188" y="717"/>
                  </a:moveTo>
                  <a:lnTo>
                    <a:pt x="1188" y="472"/>
                  </a:lnTo>
                  <a:lnTo>
                    <a:pt x="973" y="472"/>
                  </a:lnTo>
                  <a:cubicBezTo>
                    <a:pt x="965" y="452"/>
                    <a:pt x="958" y="432"/>
                    <a:pt x="948" y="414"/>
                  </a:cubicBezTo>
                  <a:lnTo>
                    <a:pt x="1102" y="260"/>
                  </a:lnTo>
                  <a:lnTo>
                    <a:pt x="928" y="88"/>
                  </a:lnTo>
                  <a:lnTo>
                    <a:pt x="770" y="244"/>
                  </a:lnTo>
                  <a:cubicBezTo>
                    <a:pt x="753" y="235"/>
                    <a:pt x="734" y="228"/>
                    <a:pt x="715" y="222"/>
                  </a:cubicBezTo>
                  <a:lnTo>
                    <a:pt x="715" y="0"/>
                  </a:lnTo>
                  <a:lnTo>
                    <a:pt x="472" y="0"/>
                  </a:lnTo>
                  <a:lnTo>
                    <a:pt x="472" y="222"/>
                  </a:lnTo>
                  <a:cubicBezTo>
                    <a:pt x="453" y="228"/>
                    <a:pt x="434" y="235"/>
                    <a:pt x="417" y="244"/>
                  </a:cubicBezTo>
                  <a:lnTo>
                    <a:pt x="260" y="88"/>
                  </a:lnTo>
                  <a:lnTo>
                    <a:pt x="88" y="260"/>
                  </a:lnTo>
                  <a:lnTo>
                    <a:pt x="242" y="414"/>
                  </a:lnTo>
                  <a:cubicBezTo>
                    <a:pt x="232" y="433"/>
                    <a:pt x="223" y="452"/>
                    <a:pt x="217" y="472"/>
                  </a:cubicBezTo>
                  <a:lnTo>
                    <a:pt x="0" y="472"/>
                  </a:lnTo>
                  <a:lnTo>
                    <a:pt x="0" y="715"/>
                  </a:lnTo>
                  <a:lnTo>
                    <a:pt x="209" y="715"/>
                  </a:lnTo>
                  <a:cubicBezTo>
                    <a:pt x="215" y="738"/>
                    <a:pt x="224" y="759"/>
                    <a:pt x="234" y="780"/>
                  </a:cubicBezTo>
                  <a:lnTo>
                    <a:pt x="88" y="928"/>
                  </a:lnTo>
                  <a:lnTo>
                    <a:pt x="260" y="1100"/>
                  </a:lnTo>
                  <a:lnTo>
                    <a:pt x="404" y="957"/>
                  </a:lnTo>
                  <a:cubicBezTo>
                    <a:pt x="425" y="968"/>
                    <a:pt x="448" y="978"/>
                    <a:pt x="471" y="985"/>
                  </a:cubicBezTo>
                  <a:lnTo>
                    <a:pt x="471" y="1188"/>
                  </a:lnTo>
                  <a:lnTo>
                    <a:pt x="715" y="1188"/>
                  </a:lnTo>
                  <a:lnTo>
                    <a:pt x="715" y="985"/>
                  </a:lnTo>
                  <a:cubicBezTo>
                    <a:pt x="739" y="978"/>
                    <a:pt x="762" y="968"/>
                    <a:pt x="783" y="957"/>
                  </a:cubicBezTo>
                  <a:lnTo>
                    <a:pt x="926" y="1100"/>
                  </a:lnTo>
                  <a:lnTo>
                    <a:pt x="1099" y="928"/>
                  </a:lnTo>
                  <a:lnTo>
                    <a:pt x="954" y="780"/>
                  </a:lnTo>
                  <a:cubicBezTo>
                    <a:pt x="964" y="760"/>
                    <a:pt x="973" y="738"/>
                    <a:pt x="979" y="715"/>
                  </a:cubicBezTo>
                  <a:lnTo>
                    <a:pt x="1188" y="715"/>
                  </a:lnTo>
                  <a:lnTo>
                    <a:pt x="1188" y="717"/>
                  </a:lnTo>
                  <a:close/>
                  <a:moveTo>
                    <a:pt x="594" y="840"/>
                  </a:moveTo>
                  <a:cubicBezTo>
                    <a:pt x="464" y="840"/>
                    <a:pt x="358" y="734"/>
                    <a:pt x="358" y="604"/>
                  </a:cubicBezTo>
                  <a:cubicBezTo>
                    <a:pt x="358" y="474"/>
                    <a:pt x="464" y="368"/>
                    <a:pt x="594" y="368"/>
                  </a:cubicBezTo>
                  <a:cubicBezTo>
                    <a:pt x="725" y="368"/>
                    <a:pt x="830" y="474"/>
                    <a:pt x="830" y="604"/>
                  </a:cubicBezTo>
                  <a:cubicBezTo>
                    <a:pt x="830" y="734"/>
                    <a:pt x="725" y="840"/>
                    <a:pt x="594" y="840"/>
                  </a:cubicBezTo>
                  <a:close/>
                  <a:moveTo>
                    <a:pt x="507" y="444"/>
                  </a:moveTo>
                  <a:lnTo>
                    <a:pt x="758" y="604"/>
                  </a:lnTo>
                  <a:lnTo>
                    <a:pt x="507" y="764"/>
                  </a:lnTo>
                  <a:lnTo>
                    <a:pt x="507" y="444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-628650"/>
            <a:ext cx="14630400" cy="8231148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1972866" y="587573"/>
            <a:ext cx="10485834" cy="667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58"/>
              </a:lnSpc>
              <a:buNone/>
            </a:pPr>
            <a:r>
              <a:rPr lang="en-US" sz="420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Bivariate</a:t>
            </a:r>
            <a:endParaRPr lang="en-US" sz="4207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F5D55-A744-C916-5274-9C83E5711347}"/>
              </a:ext>
            </a:extLst>
          </p:cNvPr>
          <p:cNvSpPr txBox="1"/>
          <p:nvPr/>
        </p:nvSpPr>
        <p:spPr>
          <a:xfrm>
            <a:off x="1257300" y="6640154"/>
            <a:ext cx="1211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Light" panose="00000400000000000000" pitchFamily="2" charset="0"/>
              </a:rPr>
              <a:t>Higher the loan amount  more is the installment</a:t>
            </a:r>
            <a:endParaRPr lang="en-IN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3F1B6A-4174-1472-B05C-EDAA46052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828" y="2011498"/>
            <a:ext cx="10210877" cy="398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19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-628650"/>
            <a:ext cx="14630400" cy="8231148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1972866" y="587573"/>
            <a:ext cx="10485834" cy="667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58"/>
              </a:lnSpc>
              <a:buNone/>
            </a:pPr>
            <a:r>
              <a:rPr lang="en-US" sz="420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Bivariate</a:t>
            </a:r>
            <a:endParaRPr lang="en-US" sz="4207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F5D55-A744-C916-5274-9C83E5711347}"/>
              </a:ext>
            </a:extLst>
          </p:cNvPr>
          <p:cNvSpPr txBox="1"/>
          <p:nvPr/>
        </p:nvSpPr>
        <p:spPr>
          <a:xfrm>
            <a:off x="1257300" y="6640154"/>
            <a:ext cx="1211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Light" panose="00000400000000000000" pitchFamily="2" charset="0"/>
              </a:rPr>
              <a:t>People with annual income more than 2m have rarely applied for loan</a:t>
            </a:r>
            <a:endParaRPr lang="en-IN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F61B2C-EFB6-707E-8D63-4848DC57B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1395926"/>
            <a:ext cx="9236240" cy="499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37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-628650"/>
            <a:ext cx="14630400" cy="8231148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1972866" y="587573"/>
            <a:ext cx="10485834" cy="667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58"/>
              </a:lnSpc>
              <a:buNone/>
            </a:pPr>
            <a:r>
              <a:rPr lang="en-US" sz="420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Bivariate</a:t>
            </a:r>
            <a:endParaRPr lang="en-US" sz="4207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F5D55-A744-C916-5274-9C83E5711347}"/>
              </a:ext>
            </a:extLst>
          </p:cNvPr>
          <p:cNvSpPr txBox="1"/>
          <p:nvPr/>
        </p:nvSpPr>
        <p:spPr>
          <a:xfrm>
            <a:off x="1257300" y="6640154"/>
            <a:ext cx="1211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Light" panose="00000400000000000000" pitchFamily="2" charset="0"/>
              </a:rPr>
              <a:t>NE, AK, NV states having higher charge off rate</a:t>
            </a:r>
            <a:endParaRPr lang="en-IN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594BAE-A623-8385-4173-5FE696BF9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93" y="1596171"/>
            <a:ext cx="11257165" cy="50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47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-628650"/>
            <a:ext cx="14630400" cy="8231148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1972866" y="587573"/>
            <a:ext cx="10485834" cy="667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58"/>
              </a:lnSpc>
              <a:buNone/>
            </a:pPr>
            <a:r>
              <a:rPr lang="en-US" sz="420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Bivariate</a:t>
            </a:r>
            <a:endParaRPr lang="en-US" sz="4207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F5D55-A744-C916-5274-9C83E5711347}"/>
              </a:ext>
            </a:extLst>
          </p:cNvPr>
          <p:cNvSpPr txBox="1"/>
          <p:nvPr/>
        </p:nvSpPr>
        <p:spPr>
          <a:xfrm>
            <a:off x="1257300" y="6640154"/>
            <a:ext cx="1211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Light" panose="00000400000000000000" pitchFamily="2" charset="0"/>
              </a:rPr>
              <a:t>People in bin [200000,500000] have taken avg loan of 20 k which is highest compared to other bins</a:t>
            </a:r>
            <a:endParaRPr lang="en-IN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4245D8-9167-5C55-4357-C69C75F35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35" y="1619033"/>
            <a:ext cx="11256492" cy="49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95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-628650"/>
            <a:ext cx="14630400" cy="8231148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1972866" y="587573"/>
            <a:ext cx="10485834" cy="667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58"/>
              </a:lnSpc>
              <a:buNone/>
            </a:pPr>
            <a:r>
              <a:rPr lang="en-US" sz="420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Bivariate</a:t>
            </a:r>
            <a:endParaRPr lang="en-US" sz="4207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F5D55-A744-C916-5274-9C83E5711347}"/>
              </a:ext>
            </a:extLst>
          </p:cNvPr>
          <p:cNvSpPr txBox="1"/>
          <p:nvPr/>
        </p:nvSpPr>
        <p:spPr>
          <a:xfrm>
            <a:off x="1257300" y="6640154"/>
            <a:ext cx="1211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Light" panose="00000400000000000000" pitchFamily="2" charset="0"/>
              </a:rPr>
              <a:t>State CA has highest number of loans</a:t>
            </a:r>
            <a:endParaRPr lang="en-IN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0E5E90-5EBE-5AA3-5931-0EAC66697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34" y="1615223"/>
            <a:ext cx="10938689" cy="499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7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-241375"/>
            <a:ext cx="14630400" cy="8231148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1972866" y="587573"/>
            <a:ext cx="10485834" cy="667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58"/>
              </a:lnSpc>
              <a:buNone/>
            </a:pPr>
            <a:r>
              <a:rPr lang="en-US" sz="420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Bivariate</a:t>
            </a:r>
            <a:endParaRPr lang="en-US" sz="4207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F5D55-A744-C916-5274-9C83E5711347}"/>
              </a:ext>
            </a:extLst>
          </p:cNvPr>
          <p:cNvSpPr txBox="1"/>
          <p:nvPr/>
        </p:nvSpPr>
        <p:spPr>
          <a:xfrm>
            <a:off x="1157883" y="7235589"/>
            <a:ext cx="1211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Light" panose="00000400000000000000" pitchFamily="2" charset="0"/>
              </a:rPr>
              <a:t>Helps to identify the risk associated with borrowers who had a history of delinquency</a:t>
            </a:r>
            <a:endParaRPr lang="en-IN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824583-EE79-1733-3DE6-568385DF4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883" y="1496651"/>
            <a:ext cx="10485833" cy="57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14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-241375"/>
            <a:ext cx="14630400" cy="8231148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1972866" y="587573"/>
            <a:ext cx="10485834" cy="667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58"/>
              </a:lnSpc>
              <a:buNone/>
            </a:pPr>
            <a:r>
              <a:rPr lang="en-US" sz="420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Bivariate</a:t>
            </a:r>
            <a:endParaRPr lang="en-US" sz="4207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F5D55-A744-C916-5274-9C83E5711347}"/>
              </a:ext>
            </a:extLst>
          </p:cNvPr>
          <p:cNvSpPr txBox="1"/>
          <p:nvPr/>
        </p:nvSpPr>
        <p:spPr>
          <a:xfrm>
            <a:off x="1114852" y="7604921"/>
            <a:ext cx="1211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Light" panose="00000400000000000000" pitchFamily="2" charset="0"/>
              </a:rPr>
              <a:t>Pair Plot showing relationship between loan_amt, int_rate, and annual_inc</a:t>
            </a:r>
            <a:endParaRPr lang="en-IN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DDC44C-3895-A389-8421-01618A884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368" y="1311498"/>
            <a:ext cx="11587331" cy="617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87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-10758" y="-241375"/>
            <a:ext cx="14630400" cy="8231148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1972866" y="587573"/>
            <a:ext cx="10485834" cy="667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58"/>
              </a:lnSpc>
              <a:buNone/>
            </a:pPr>
            <a:r>
              <a:rPr lang="en-US" sz="420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Multivariate</a:t>
            </a:r>
            <a:endParaRPr lang="en-US" sz="4207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F5D55-A744-C916-5274-9C83E5711347}"/>
              </a:ext>
            </a:extLst>
          </p:cNvPr>
          <p:cNvSpPr txBox="1"/>
          <p:nvPr/>
        </p:nvSpPr>
        <p:spPr>
          <a:xfrm>
            <a:off x="1114852" y="7604921"/>
            <a:ext cx="1211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Light" panose="00000400000000000000" pitchFamily="2" charset="0"/>
              </a:rPr>
              <a:t>Shows highly correlated variables which help us in analysis</a:t>
            </a:r>
            <a:endParaRPr lang="en-IN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1EFA91-AAD5-93B0-99BC-D33676934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853" y="1354670"/>
            <a:ext cx="9406126" cy="615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50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-10758" y="-241375"/>
            <a:ext cx="14630400" cy="8231148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1972866" y="587573"/>
            <a:ext cx="10485834" cy="667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58"/>
              </a:lnSpc>
              <a:buNone/>
            </a:pPr>
            <a:r>
              <a:rPr lang="en-US" sz="420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New Feature</a:t>
            </a:r>
            <a:endParaRPr lang="en-US" sz="4207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F5D55-A744-C916-5274-9C83E5711347}"/>
              </a:ext>
            </a:extLst>
          </p:cNvPr>
          <p:cNvSpPr txBox="1"/>
          <p:nvPr/>
        </p:nvSpPr>
        <p:spPr>
          <a:xfrm>
            <a:off x="1114852" y="7604921"/>
            <a:ext cx="1211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Light" panose="00000400000000000000" pitchFamily="2" charset="0"/>
              </a:rPr>
              <a:t>People belonging to Middle income have taken more loan</a:t>
            </a:r>
            <a:endParaRPr lang="en-IN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B81F7E-9BCB-521C-7A84-BCCD8B265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852" y="1606644"/>
            <a:ext cx="9396274" cy="564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22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-99417" y="-241375"/>
            <a:ext cx="14630400" cy="8231148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1972866" y="587573"/>
            <a:ext cx="10485834" cy="667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58"/>
              </a:lnSpc>
              <a:buNone/>
            </a:pPr>
            <a:r>
              <a:rPr lang="en-US" sz="420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Findings</a:t>
            </a:r>
            <a:endParaRPr lang="en-US" sz="4207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F5D55-A744-C916-5274-9C83E5711347}"/>
              </a:ext>
            </a:extLst>
          </p:cNvPr>
          <p:cNvSpPr txBox="1"/>
          <p:nvPr/>
        </p:nvSpPr>
        <p:spPr>
          <a:xfrm>
            <a:off x="1114852" y="7604921"/>
            <a:ext cx="1211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Montserrat Light" panose="00000400000000000000" pitchFamily="2" charset="0"/>
              </a:rPr>
              <a:t>Small_business</a:t>
            </a:r>
            <a:r>
              <a:rPr lang="en-US" dirty="0">
                <a:solidFill>
                  <a:schemeClr val="bg1"/>
                </a:solidFill>
                <a:latin typeface="Montserrat Light" panose="00000400000000000000" pitchFamily="2" charset="0"/>
              </a:rPr>
              <a:t>  having more defaults</a:t>
            </a:r>
            <a:endParaRPr lang="en-IN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5E5438-47D5-02D1-680F-BAB2FB96E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925" y="1626654"/>
            <a:ext cx="9350550" cy="49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6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-365522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pPr algn="l" rtl="0"/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You work for a </a:t>
            </a:r>
            <a:r>
              <a:rPr lang="en-US" b="1" i="0" dirty="0">
                <a:solidFill>
                  <a:srgbClr val="091E42"/>
                </a:solidFill>
                <a:effectLst/>
                <a:latin typeface="freight-text-pro"/>
              </a:rPr>
              <a:t>consumer finance company 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which </a:t>
            </a:r>
            <a:r>
              <a:rPr lang="en-US" b="0" i="0" dirty="0" err="1">
                <a:solidFill>
                  <a:srgbClr val="091E42"/>
                </a:solidFill>
                <a:effectLst/>
                <a:latin typeface="freight-text-pro"/>
              </a:rPr>
              <a:t>specialises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 in lending various types of loans to urban customers. When the company receives a loan application, the company has to make a decision for loan approval based on the applicant’s profile. Two </a:t>
            </a:r>
            <a:r>
              <a:rPr lang="en-US" b="1" i="0" dirty="0">
                <a:solidFill>
                  <a:srgbClr val="091E42"/>
                </a:solidFill>
                <a:effectLst/>
                <a:latin typeface="freight-text-pro"/>
              </a:rPr>
              <a:t>types of risks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 are associated with the bank’s decision: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If the applicant is</a:t>
            </a:r>
            <a:r>
              <a:rPr lang="en-US" b="1" i="0" dirty="0">
                <a:solidFill>
                  <a:srgbClr val="091E42"/>
                </a:solidFill>
                <a:effectLst/>
                <a:latin typeface="freight-text-pro"/>
              </a:rPr>
              <a:t> likely to repay the loan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, then not approving the loan results in a </a:t>
            </a:r>
            <a:r>
              <a:rPr lang="en-US" b="1" i="0" dirty="0">
                <a:solidFill>
                  <a:srgbClr val="091E42"/>
                </a:solidFill>
                <a:effectLst/>
                <a:latin typeface="freight-text-pro"/>
              </a:rPr>
              <a:t>loss of business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 to the company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If the applicant is </a:t>
            </a:r>
            <a:r>
              <a:rPr lang="en-US" b="1" i="0" dirty="0">
                <a:solidFill>
                  <a:srgbClr val="091E42"/>
                </a:solidFill>
                <a:effectLst/>
                <a:latin typeface="freight-text-pro"/>
              </a:rPr>
              <a:t>not likely to repay the loan,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 i.e. he/she is likely to default, then approving the loan may lead to a </a:t>
            </a:r>
            <a:r>
              <a:rPr lang="en-US" b="1" i="0" dirty="0">
                <a:solidFill>
                  <a:srgbClr val="091E42"/>
                </a:solidFill>
                <a:effectLst/>
                <a:latin typeface="freight-text-pro"/>
              </a:rPr>
              <a:t>financial loss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 for the company</a:t>
            </a:r>
          </a:p>
        </p:txBody>
      </p:sp>
      <p:sp>
        <p:nvSpPr>
          <p:cNvPr id="4" name="Text 2"/>
          <p:cNvSpPr/>
          <p:nvPr/>
        </p:nvSpPr>
        <p:spPr>
          <a:xfrm>
            <a:off x="3222903" y="2496145"/>
            <a:ext cx="5890260" cy="5114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028"/>
              </a:lnSpc>
              <a:buNone/>
            </a:pPr>
            <a:r>
              <a:rPr lang="en-US" sz="322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Business Understanding</a:t>
            </a:r>
            <a:endParaRPr lang="en-US" sz="3222" dirty="0"/>
          </a:p>
        </p:txBody>
      </p:sp>
      <p:sp>
        <p:nvSpPr>
          <p:cNvPr id="5" name="Shape 3"/>
          <p:cNvSpPr/>
          <p:nvPr/>
        </p:nvSpPr>
        <p:spPr>
          <a:xfrm>
            <a:off x="3222903" y="3381018"/>
            <a:ext cx="368260" cy="368260"/>
          </a:xfrm>
          <a:prstGeom prst="roundRect">
            <a:avLst>
              <a:gd name="adj" fmla="val 26670"/>
            </a:avLst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Shape 11"/>
          <p:cNvSpPr/>
          <p:nvPr/>
        </p:nvSpPr>
        <p:spPr>
          <a:xfrm>
            <a:off x="8788360" y="3381018"/>
            <a:ext cx="368260" cy="368260"/>
          </a:xfrm>
          <a:prstGeom prst="roundRect">
            <a:avLst>
              <a:gd name="adj" fmla="val 26670"/>
            </a:avLst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0460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DFF777C-52F9-E51F-4FBC-9EDEBC70E9B0}"/>
              </a:ext>
            </a:extLst>
          </p:cNvPr>
          <p:cNvSpPr txBox="1"/>
          <p:nvPr/>
        </p:nvSpPr>
        <p:spPr>
          <a:xfrm>
            <a:off x="240923" y="3457694"/>
            <a:ext cx="75582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="0" i="0" dirty="0">
                <a:solidFill>
                  <a:schemeClr val="bg1"/>
                </a:solidFill>
                <a:effectLst/>
                <a:latin typeface="Montserrat Light" panose="00000400000000000000" pitchFamily="2" charset="0"/>
              </a:rPr>
              <a:t>You work for a </a:t>
            </a:r>
            <a:r>
              <a:rPr lang="en-US" b="1" i="0" dirty="0">
                <a:solidFill>
                  <a:schemeClr val="bg1"/>
                </a:solidFill>
                <a:effectLst/>
                <a:latin typeface="Montserrat Light" panose="00000400000000000000" pitchFamily="2" charset="0"/>
              </a:rPr>
              <a:t>consumer finance company </a:t>
            </a:r>
            <a:r>
              <a:rPr lang="en-US" b="0" i="0" dirty="0">
                <a:solidFill>
                  <a:schemeClr val="bg1"/>
                </a:solidFill>
                <a:effectLst/>
                <a:latin typeface="Montserrat Light" panose="00000400000000000000" pitchFamily="2" charset="0"/>
              </a:rPr>
              <a:t>which specializes in lending various types of loans to urban customers. When the company receives a loan application, the company has to make a decision for loan approval based on the applicant’s profile. Two </a:t>
            </a:r>
            <a:r>
              <a:rPr lang="en-US" b="1" i="0" dirty="0">
                <a:solidFill>
                  <a:schemeClr val="bg1"/>
                </a:solidFill>
                <a:effectLst/>
                <a:latin typeface="Montserrat Light" panose="00000400000000000000" pitchFamily="2" charset="0"/>
              </a:rPr>
              <a:t>types of risks</a:t>
            </a:r>
            <a:r>
              <a:rPr lang="en-US" b="0" i="0" dirty="0">
                <a:solidFill>
                  <a:schemeClr val="bg1"/>
                </a:solidFill>
                <a:effectLst/>
                <a:latin typeface="Montserrat Light" panose="00000400000000000000" pitchFamily="2" charset="0"/>
              </a:rPr>
              <a:t> are associated with the bank’s decision: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Montserrat Light" panose="00000400000000000000" pitchFamily="2" charset="0"/>
              </a:rPr>
              <a:t>If the applicant is</a:t>
            </a:r>
            <a:r>
              <a:rPr lang="en-US" b="1" i="0" dirty="0">
                <a:solidFill>
                  <a:schemeClr val="bg1"/>
                </a:solidFill>
                <a:effectLst/>
                <a:latin typeface="Montserrat Light" panose="00000400000000000000" pitchFamily="2" charset="0"/>
              </a:rPr>
              <a:t> likely to repay the loan</a:t>
            </a:r>
            <a:r>
              <a:rPr lang="en-US" b="0" i="0" dirty="0">
                <a:solidFill>
                  <a:schemeClr val="bg1"/>
                </a:solidFill>
                <a:effectLst/>
                <a:latin typeface="Montserrat Light" panose="00000400000000000000" pitchFamily="2" charset="0"/>
              </a:rPr>
              <a:t>, then not approving the loan results in a </a:t>
            </a:r>
            <a:r>
              <a:rPr lang="en-US" b="1" i="0" dirty="0">
                <a:solidFill>
                  <a:schemeClr val="bg1"/>
                </a:solidFill>
                <a:effectLst/>
                <a:latin typeface="Montserrat Light" panose="00000400000000000000" pitchFamily="2" charset="0"/>
              </a:rPr>
              <a:t>loss of business</a:t>
            </a:r>
            <a:r>
              <a:rPr lang="en-US" b="0" i="0" dirty="0">
                <a:solidFill>
                  <a:schemeClr val="bg1"/>
                </a:solidFill>
                <a:effectLst/>
                <a:latin typeface="Montserrat Light" panose="00000400000000000000" pitchFamily="2" charset="0"/>
              </a:rPr>
              <a:t> to the company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Montserrat Light" panose="00000400000000000000" pitchFamily="2" charset="0"/>
              </a:rPr>
              <a:t>If the applicant is </a:t>
            </a:r>
            <a:r>
              <a:rPr lang="en-US" b="1" i="0" dirty="0">
                <a:solidFill>
                  <a:schemeClr val="bg1"/>
                </a:solidFill>
                <a:effectLst/>
                <a:latin typeface="Montserrat Light" panose="00000400000000000000" pitchFamily="2" charset="0"/>
              </a:rPr>
              <a:t>not likely to repay the loan,</a:t>
            </a:r>
            <a:r>
              <a:rPr lang="en-US" b="0" i="0" dirty="0">
                <a:solidFill>
                  <a:schemeClr val="bg1"/>
                </a:solidFill>
                <a:effectLst/>
                <a:latin typeface="Montserrat Light" panose="00000400000000000000" pitchFamily="2" charset="0"/>
              </a:rPr>
              <a:t> i.e. he/she is likely to default, then approving the loan may lead to a </a:t>
            </a:r>
            <a:r>
              <a:rPr lang="en-US" b="1" i="0" dirty="0">
                <a:solidFill>
                  <a:schemeClr val="bg1"/>
                </a:solidFill>
                <a:effectLst/>
                <a:latin typeface="Montserrat Light" panose="00000400000000000000" pitchFamily="2" charset="0"/>
              </a:rPr>
              <a:t>financial loss</a:t>
            </a:r>
            <a:r>
              <a:rPr lang="en-US" b="0" i="0" dirty="0">
                <a:solidFill>
                  <a:schemeClr val="bg1"/>
                </a:solidFill>
                <a:effectLst/>
                <a:latin typeface="Montserrat Light" panose="00000400000000000000" pitchFamily="2" charset="0"/>
              </a:rPr>
              <a:t> for the company</a:t>
            </a:r>
          </a:p>
          <a:p>
            <a:endParaRPr lang="en-IN" dirty="0">
              <a:latin typeface="Montserrat Light" panose="000004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BF3189-6D27-EBA2-13DD-59DB75ED35EB}"/>
              </a:ext>
            </a:extLst>
          </p:cNvPr>
          <p:cNvSpPr txBox="1"/>
          <p:nvPr/>
        </p:nvSpPr>
        <p:spPr>
          <a:xfrm>
            <a:off x="7920990" y="3426738"/>
            <a:ext cx="64684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="1" i="0" dirty="0">
                <a:solidFill>
                  <a:schemeClr val="bg1"/>
                </a:solidFill>
                <a:effectLst/>
                <a:latin typeface="Montserrat Light" panose="00000400000000000000" pitchFamily="2" charset="0"/>
              </a:rPr>
              <a:t>Loan accepted:</a:t>
            </a:r>
            <a:r>
              <a:rPr lang="en-US" b="0" i="0" dirty="0">
                <a:solidFill>
                  <a:schemeClr val="bg1"/>
                </a:solidFill>
                <a:effectLst/>
                <a:latin typeface="Montserrat Light" panose="00000400000000000000" pitchFamily="2" charset="0"/>
              </a:rPr>
              <a:t> If the company approves the loan, there are 3 possible scenarios described below:</a:t>
            </a:r>
          </a:p>
          <a:p>
            <a:pPr marL="742950" lvl="1" indent="-285750" algn="l" rtl="0">
              <a:buFont typeface="+mj-lt"/>
              <a:buAutoNum type="arabicPeriod"/>
            </a:pPr>
            <a:r>
              <a:rPr lang="en-US" b="1" i="0" dirty="0">
                <a:solidFill>
                  <a:schemeClr val="bg1"/>
                </a:solidFill>
                <a:effectLst/>
                <a:latin typeface="Montserrat Light" panose="00000400000000000000" pitchFamily="2" charset="0"/>
              </a:rPr>
              <a:t>Fully paid</a:t>
            </a:r>
            <a:r>
              <a:rPr lang="en-US" b="0" i="0" dirty="0">
                <a:solidFill>
                  <a:schemeClr val="bg1"/>
                </a:solidFill>
                <a:effectLst/>
                <a:latin typeface="Montserrat Light" panose="00000400000000000000" pitchFamily="2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Montserrat Light" panose="00000400000000000000" pitchFamily="2" charset="0"/>
              </a:rPr>
              <a:t>Applicant</a:t>
            </a:r>
            <a:r>
              <a:rPr lang="en-US" b="0" i="0" dirty="0">
                <a:solidFill>
                  <a:schemeClr val="bg1"/>
                </a:solidFill>
                <a:effectLst/>
                <a:latin typeface="Montserrat Light" panose="00000400000000000000" pitchFamily="2" charset="0"/>
              </a:rPr>
              <a:t> has fully paid the loan (the principal and the interest rate)</a:t>
            </a:r>
          </a:p>
          <a:p>
            <a:pPr marL="742950" lvl="1" indent="-285750" algn="l" rtl="0">
              <a:buFont typeface="+mj-lt"/>
              <a:buAutoNum type="arabicPeriod"/>
            </a:pPr>
            <a:r>
              <a:rPr lang="en-US" b="1" i="0" dirty="0">
                <a:solidFill>
                  <a:schemeClr val="bg1"/>
                </a:solidFill>
                <a:effectLst/>
                <a:latin typeface="Montserrat Light" panose="00000400000000000000" pitchFamily="2" charset="0"/>
              </a:rPr>
              <a:t>Current</a:t>
            </a:r>
            <a:r>
              <a:rPr lang="en-US" b="0" i="0" dirty="0">
                <a:solidFill>
                  <a:schemeClr val="bg1"/>
                </a:solidFill>
                <a:effectLst/>
                <a:latin typeface="Montserrat Light" panose="00000400000000000000" pitchFamily="2" charset="0"/>
              </a:rPr>
              <a:t>: Applicant is in the process of paying the instalments, i.e. the tenure of the loan is not yet completed. These candidates are not labelled as 'defaulted'.</a:t>
            </a:r>
          </a:p>
          <a:p>
            <a:pPr marL="742950" lvl="1" indent="-285750" algn="l" rtl="0">
              <a:buFont typeface="+mj-lt"/>
              <a:buAutoNum type="arabicPeriod"/>
            </a:pPr>
            <a:r>
              <a:rPr lang="en-US" b="1" i="0" dirty="0">
                <a:solidFill>
                  <a:schemeClr val="bg1"/>
                </a:solidFill>
                <a:effectLst/>
                <a:latin typeface="Montserrat Light" panose="00000400000000000000" pitchFamily="2" charset="0"/>
              </a:rPr>
              <a:t>Charged-off</a:t>
            </a:r>
            <a:r>
              <a:rPr lang="en-US" b="0" i="0" dirty="0">
                <a:solidFill>
                  <a:schemeClr val="bg1"/>
                </a:solidFill>
                <a:effectLst/>
                <a:latin typeface="Montserrat Light" panose="00000400000000000000" pitchFamily="2" charset="0"/>
              </a:rPr>
              <a:t>: Applicant has not paid the instalments in due time for a long period of time, i.e. he/she has </a:t>
            </a:r>
            <a:r>
              <a:rPr lang="en-US" b="1" i="0" dirty="0">
                <a:solidFill>
                  <a:schemeClr val="bg1"/>
                </a:solidFill>
                <a:effectLst/>
                <a:latin typeface="Montserrat Light" panose="00000400000000000000" pitchFamily="2" charset="0"/>
              </a:rPr>
              <a:t>defaulted </a:t>
            </a:r>
            <a:r>
              <a:rPr lang="en-US" b="0" i="0" dirty="0">
                <a:solidFill>
                  <a:schemeClr val="bg1"/>
                </a:solidFill>
                <a:effectLst/>
                <a:latin typeface="Montserrat Light" panose="00000400000000000000" pitchFamily="2" charset="0"/>
              </a:rPr>
              <a:t>on the loan </a:t>
            </a:r>
          </a:p>
          <a:p>
            <a:endParaRPr lang="en-IN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1760220" y="99048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982391" y="2358985"/>
            <a:ext cx="42443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Default Rate more in small business</a:t>
            </a:r>
          </a:p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</a:rPr>
              <a:t>Default Rate more with 10+ Years experienced</a:t>
            </a:r>
          </a:p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</a:rPr>
              <a:t>Default Rate more in states like  NE, NV , AK</a:t>
            </a:r>
          </a:p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</a:rPr>
              <a:t>Loan Terms High between 25 to 45 Months</a:t>
            </a:r>
          </a:p>
          <a:p>
            <a:pPr>
              <a:lnSpc>
                <a:spcPts val="2734"/>
              </a:lnSpc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</a:rPr>
              <a:t>Defaulters more in 60 months term.</a:t>
            </a:r>
          </a:p>
          <a:p>
            <a:pPr>
              <a:lnSpc>
                <a:spcPts val="2734"/>
              </a:lnSpc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</a:rPr>
              <a:t>Delinquency check important for loan processing along with Annual Income, Emp length</a:t>
            </a:r>
          </a:p>
          <a:p>
            <a:pPr>
              <a:lnSpc>
                <a:spcPts val="2734"/>
              </a:lnSpc>
            </a:pPr>
            <a:endParaRPr lang="en-US" sz="2187" b="1" dirty="0">
              <a:solidFill>
                <a:srgbClr val="60A9FF"/>
              </a:solidFill>
              <a:latin typeface="Barlow" pitchFamily="34" charset="0"/>
            </a:endParaRPr>
          </a:p>
          <a:p>
            <a:pPr>
              <a:lnSpc>
                <a:spcPts val="2734"/>
              </a:lnSpc>
            </a:pPr>
            <a:endParaRPr lang="en-US" sz="2187" b="1" dirty="0">
              <a:solidFill>
                <a:srgbClr val="60A9FF"/>
              </a:solidFill>
              <a:latin typeface="Barlow" pitchFamily="34" charset="0"/>
            </a:endParaRPr>
          </a:p>
          <a:p>
            <a:pPr>
              <a:lnSpc>
                <a:spcPts val="2734"/>
              </a:lnSpc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</a:rPr>
              <a:t>Recommendation</a:t>
            </a:r>
            <a:r>
              <a:rPr lang="en-US" sz="2187" b="1" dirty="0">
                <a:solidFill>
                  <a:srgbClr val="60A9FF"/>
                </a:solidFill>
                <a:latin typeface="Barlow" pitchFamily="34" charset="0"/>
              </a:rPr>
              <a:t> </a:t>
            </a:r>
          </a:p>
          <a:p>
            <a:pPr marL="0" indent="0">
              <a:lnSpc>
                <a:spcPts val="2734"/>
              </a:lnSpc>
              <a:buNone/>
            </a:pPr>
            <a:endParaRPr lang="en-US" sz="2187" b="1" dirty="0">
              <a:solidFill>
                <a:srgbClr val="60A9FF"/>
              </a:solidFill>
              <a:latin typeface="Barlow" pitchFamily="34" charset="0"/>
            </a:endParaRPr>
          </a:p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</a:rPr>
              <a:t>Reduce loan approvals in states like NE,NV,AK</a:t>
            </a:r>
          </a:p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</a:rPr>
              <a:t>Large loans should be avoided because of high risk.</a:t>
            </a:r>
          </a:p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</a:rPr>
              <a:t>Reduce Interest rate for small borrowers.</a:t>
            </a:r>
          </a:p>
          <a:p>
            <a:pPr marL="0" indent="0">
              <a:lnSpc>
                <a:spcPts val="2734"/>
              </a:lnSpc>
              <a:buNone/>
            </a:pPr>
            <a:endParaRPr lang="en-US" sz="2187" b="1" dirty="0">
              <a:solidFill>
                <a:srgbClr val="60A9FF"/>
              </a:solidFill>
              <a:latin typeface="Barlow" pitchFamily="34" charset="0"/>
            </a:endParaRPr>
          </a:p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982391" y="3706892"/>
            <a:ext cx="44881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-75304" y="-732027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pPr algn="r"/>
            <a:endParaRPr lang="en-IN" dirty="0"/>
          </a:p>
        </p:txBody>
      </p:sp>
      <p:sp>
        <p:nvSpPr>
          <p:cNvPr id="8" name="Text 6"/>
          <p:cNvSpPr/>
          <p:nvPr/>
        </p:nvSpPr>
        <p:spPr>
          <a:xfrm>
            <a:off x="1982391" y="3706892"/>
            <a:ext cx="44881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F96195-9D7B-3D5C-988F-8D24FB647B0B}"/>
              </a:ext>
            </a:extLst>
          </p:cNvPr>
          <p:cNvSpPr txBox="1"/>
          <p:nvPr/>
        </p:nvSpPr>
        <p:spPr>
          <a:xfrm>
            <a:off x="3463962" y="2721054"/>
            <a:ext cx="66482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60A9FF"/>
                </a:solidFill>
                <a:latin typeface="Barlow" pitchFamily="34" charset="0"/>
              </a:rPr>
              <a:t>Thank You</a:t>
            </a:r>
            <a:endParaRPr lang="en-IN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4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1760220" y="1092041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The Importance of Understanding Risk Analytics in Banking and Financial Services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760220" y="2925128"/>
            <a:ext cx="3555206" cy="4212312"/>
          </a:xfrm>
          <a:prstGeom prst="roundRect">
            <a:avLst>
              <a:gd name="adj" fmla="val 3750"/>
            </a:avLst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1982391" y="3147298"/>
            <a:ext cx="22250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Minimising Losses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1982391" y="3716655"/>
            <a:ext cx="3110865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By understanding risk analytics, banks and financial services reduce the financial impact of loan defaulters, minimising losses and improving overall productivity.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537597" y="2925128"/>
            <a:ext cx="3555206" cy="4212312"/>
          </a:xfrm>
          <a:prstGeom prst="roundRect">
            <a:avLst>
              <a:gd name="adj" fmla="val 3750"/>
            </a:avLst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7"/>
          <p:cNvSpPr/>
          <p:nvPr/>
        </p:nvSpPr>
        <p:spPr>
          <a:xfrm>
            <a:off x="5759768" y="314729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Utilization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759768" y="3716655"/>
            <a:ext cx="3110865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Understanding risk analytics ensures that the banks and financial services effectively utilise data to ensure loan profitability, manage debt and credit risk, and comply with legal and regulatory guidelines.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314974" y="2925128"/>
            <a:ext cx="3555206" cy="4212312"/>
          </a:xfrm>
          <a:prstGeom prst="roundRect">
            <a:avLst>
              <a:gd name="adj" fmla="val 3750"/>
            </a:avLst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10"/>
          <p:cNvSpPr/>
          <p:nvPr/>
        </p:nvSpPr>
        <p:spPr>
          <a:xfrm>
            <a:off x="9537144" y="3147298"/>
            <a:ext cx="311086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Enhanced Customer Service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537144" y="4063841"/>
            <a:ext cx="3110865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By understanding risk analytics, businesses can enhance their customer service experience, providing personalisation, and ultimately building long-term customer satisfaction.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-500539"/>
            <a:ext cx="14630400" cy="8231148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1972866" y="537211"/>
            <a:ext cx="10485834" cy="7180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58"/>
              </a:lnSpc>
              <a:buNone/>
            </a:pPr>
            <a:r>
              <a:rPr lang="en-US" sz="420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Data visualization to Minimise Lending Risk</a:t>
            </a:r>
            <a:endParaRPr lang="en-US" sz="4207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38F6D6-BB1F-A1A5-BEDC-89CA6C0E2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23" y="2049244"/>
            <a:ext cx="12847320" cy="6180356"/>
          </a:xfrm>
          <a:prstGeom prst="rect">
            <a:avLst/>
          </a:prstGeom>
        </p:spPr>
      </p:pic>
      <p:sp>
        <p:nvSpPr>
          <p:cNvPr id="19" name="Text 2">
            <a:extLst>
              <a:ext uri="{FF2B5EF4-FFF2-40B4-BE49-F238E27FC236}">
                <a16:creationId xmlns:a16="http://schemas.microsoft.com/office/drawing/2014/main" id="{629BC8ED-A7AD-51A2-6AA4-B7591C75D622}"/>
              </a:ext>
            </a:extLst>
          </p:cNvPr>
          <p:cNvSpPr/>
          <p:nvPr/>
        </p:nvSpPr>
        <p:spPr>
          <a:xfrm>
            <a:off x="1972866" y="1175355"/>
            <a:ext cx="10485834" cy="7180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58"/>
              </a:lnSpc>
              <a:buNone/>
            </a:pPr>
            <a:r>
              <a:rPr lang="en-US" sz="420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Univariate</a:t>
            </a:r>
            <a:endParaRPr lang="en-US" sz="4207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-182880"/>
            <a:ext cx="14630400" cy="8231148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1972866" y="587573"/>
            <a:ext cx="10485834" cy="667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58"/>
              </a:lnSpc>
              <a:buNone/>
            </a:pPr>
            <a:r>
              <a:rPr lang="en-US" sz="420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Distribution of Loan Amounts</a:t>
            </a:r>
            <a:endParaRPr lang="en-US" sz="4207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FDD7A2-1B0D-FBC8-37B0-40FDBFA3B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504724"/>
            <a:ext cx="12619080" cy="52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4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-182880"/>
            <a:ext cx="14630400" cy="8231148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1972866" y="587573"/>
            <a:ext cx="10485834" cy="667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58"/>
              </a:lnSpc>
              <a:buNone/>
            </a:pPr>
            <a:r>
              <a:rPr lang="en-US" sz="420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Distribution of Loan Amounts using Plotly</a:t>
            </a:r>
            <a:endParaRPr lang="en-US" sz="4207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5BF035-94C7-AF6A-8965-BDBCD6335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" y="1619033"/>
            <a:ext cx="12081510" cy="49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95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-182880"/>
            <a:ext cx="14630400" cy="8231148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1972866" y="587573"/>
            <a:ext cx="10485834" cy="667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58"/>
              </a:lnSpc>
              <a:buNone/>
            </a:pPr>
            <a:r>
              <a:rPr lang="en-US" sz="420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Loan Purpose Distribution</a:t>
            </a:r>
            <a:endParaRPr lang="en-US" sz="4207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C32246-DA13-24F9-DCFC-03A8A648B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270" y="1842849"/>
            <a:ext cx="12653010" cy="61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5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-182880"/>
            <a:ext cx="14630400" cy="8231148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1972866" y="587573"/>
            <a:ext cx="10485834" cy="667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58"/>
              </a:lnSpc>
              <a:buNone/>
            </a:pPr>
            <a:r>
              <a:rPr lang="en-US" sz="420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Grade Distribution</a:t>
            </a:r>
            <a:endParaRPr lang="en-US" sz="4207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2F39FB-D70F-5BFD-8C20-115FADD19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" y="1523775"/>
            <a:ext cx="12321540" cy="584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7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874</Words>
  <Application>Microsoft Office PowerPoint</Application>
  <PresentationFormat>Custom</PresentationFormat>
  <Paragraphs>127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Barlow</vt:lpstr>
      <vt:lpstr>Calibri</vt:lpstr>
      <vt:lpstr>Courier New</vt:lpstr>
      <vt:lpstr>freight-text-pro</vt:lpstr>
      <vt:lpstr>Georgia</vt:lpstr>
      <vt:lpstr>Georgia Pro Cond</vt:lpstr>
      <vt:lpstr>Georgia Pro Light</vt:lpstr>
      <vt:lpstr>Montserrat</vt:lpstr>
      <vt:lpstr>Montserrat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Ashith Sujay</cp:lastModifiedBy>
  <cp:revision>8</cp:revision>
  <dcterms:created xsi:type="dcterms:W3CDTF">2023-10-08T18:34:35Z</dcterms:created>
  <dcterms:modified xsi:type="dcterms:W3CDTF">2023-10-10T10:42:05Z</dcterms:modified>
</cp:coreProperties>
</file>