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828" r:id="rId2"/>
  </p:sldMasterIdLst>
  <p:notesMasterIdLst>
    <p:notesMasterId r:id="rId39"/>
  </p:notesMasterIdLst>
  <p:sldIdLst>
    <p:sldId id="256" r:id="rId3"/>
    <p:sldId id="263" r:id="rId4"/>
    <p:sldId id="265" r:id="rId5"/>
    <p:sldId id="266" r:id="rId6"/>
    <p:sldId id="277" r:id="rId7"/>
    <p:sldId id="278" r:id="rId8"/>
    <p:sldId id="279" r:id="rId9"/>
    <p:sldId id="267" r:id="rId10"/>
    <p:sldId id="268" r:id="rId11"/>
    <p:sldId id="291" r:id="rId12"/>
    <p:sldId id="270" r:id="rId13"/>
    <p:sldId id="292" r:id="rId14"/>
    <p:sldId id="269" r:id="rId15"/>
    <p:sldId id="293" r:id="rId16"/>
    <p:sldId id="274" r:id="rId17"/>
    <p:sldId id="294" r:id="rId18"/>
    <p:sldId id="271" r:id="rId19"/>
    <p:sldId id="281" r:id="rId20"/>
    <p:sldId id="282" r:id="rId21"/>
    <p:sldId id="283" r:id="rId22"/>
    <p:sldId id="284" r:id="rId23"/>
    <p:sldId id="276" r:id="rId24"/>
    <p:sldId id="275" r:id="rId25"/>
    <p:sldId id="272" r:id="rId26"/>
    <p:sldId id="273" r:id="rId27"/>
    <p:sldId id="285" r:id="rId28"/>
    <p:sldId id="286" r:id="rId29"/>
    <p:sldId id="287" r:id="rId30"/>
    <p:sldId id="288" r:id="rId31"/>
    <p:sldId id="289" r:id="rId32"/>
    <p:sldId id="290" r:id="rId33"/>
    <p:sldId id="257" r:id="rId34"/>
    <p:sldId id="260" r:id="rId35"/>
    <p:sldId id="261" r:id="rId36"/>
    <p:sldId id="262" r:id="rId37"/>
    <p:sldId id="26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3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MASTERS_CE\MS_SEM_2\SS16_SiWiR2\Exercises\Seminar\Paras_Work_0506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Serial Runtimes </a:t>
            </a:r>
            <a:r>
              <a:rPr lang="en-US" dirty="0" smtClean="0"/>
              <a:t>Vs</a:t>
            </a:r>
            <a:r>
              <a:rPr lang="en-US" baseline="0" dirty="0" smtClean="0"/>
              <a:t> </a:t>
            </a:r>
            <a:r>
              <a:rPr lang="en-US" baseline="0" dirty="0"/>
              <a:t>nu1,nu2 </a:t>
            </a:r>
            <a:endParaRPr lang="en-US" dirty="0"/>
          </a:p>
        </c:rich>
      </c:tx>
      <c:layout>
        <c:manualLayout>
          <c:xMode val="edge"/>
          <c:yMode val="edge"/>
          <c:x val="0.26484704898613298"/>
          <c:y val="0.1933714275298922"/>
        </c:manualLayout>
      </c:layout>
    </c:title>
    <c:view3D>
      <c:rotX val="0"/>
      <c:rotY val="0"/>
      <c:perspective val="0"/>
    </c:view3D>
    <c:plotArea>
      <c:layout>
        <c:manualLayout>
          <c:layoutTarget val="inner"/>
          <c:xMode val="edge"/>
          <c:yMode val="edge"/>
          <c:x val="5.8730762347888425E-2"/>
          <c:y val="7.7402685466098617E-2"/>
          <c:w val="0.88523532569792329"/>
          <c:h val="0.77594023464216322"/>
        </c:manualLayout>
      </c:layout>
      <c:bar3DChart>
        <c:barDir val="col"/>
        <c:grouping val="standard"/>
        <c:ser>
          <c:idx val="0"/>
          <c:order val="0"/>
          <c:tx>
            <c:v>t vs nu1</c:v>
          </c:tx>
          <c:cat>
            <c:multiLvlStrRef>
              <c:f>nu1_nu2_Veriation!$A$3:$B$21</c:f>
              <c:multiLvlStrCache>
                <c:ptCount val="19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5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1</c:v>
                  </c:pt>
                  <c:pt idx="16">
                    <c:v>2</c:v>
                  </c:pt>
                  <c:pt idx="17">
                    <c:v>3</c:v>
                  </c:pt>
                  <c:pt idx="18">
                    <c:v>4</c:v>
                  </c:pt>
                </c:lvl>
                <c:lvl>
                  <c:pt idx="0">
                    <c:v>1</c:v>
                  </c:pt>
                  <c:pt idx="1">
                    <c:v>1</c:v>
                  </c:pt>
                  <c:pt idx="2">
                    <c:v>1</c:v>
                  </c:pt>
                  <c:pt idx="3">
                    <c:v>1</c:v>
                  </c:pt>
                  <c:pt idx="4">
                    <c:v>1</c:v>
                  </c:pt>
                  <c:pt idx="5">
                    <c:v>2</c:v>
                  </c:pt>
                  <c:pt idx="6">
                    <c:v>2</c:v>
                  </c:pt>
                  <c:pt idx="7">
                    <c:v>2</c:v>
                  </c:pt>
                  <c:pt idx="8">
                    <c:v>2</c:v>
                  </c:pt>
                  <c:pt idx="9">
                    <c:v>2</c:v>
                  </c:pt>
                  <c:pt idx="10">
                    <c:v>3</c:v>
                  </c:pt>
                  <c:pt idx="11">
                    <c:v>3</c:v>
                  </c:pt>
                  <c:pt idx="12">
                    <c:v>3</c:v>
                  </c:pt>
                  <c:pt idx="13">
                    <c:v>3</c:v>
                  </c:pt>
                  <c:pt idx="14">
                    <c:v>3</c:v>
                  </c:pt>
                  <c:pt idx="15">
                    <c:v>4</c:v>
                  </c:pt>
                  <c:pt idx="16">
                    <c:v>4</c:v>
                  </c:pt>
                  <c:pt idx="17">
                    <c:v>4</c:v>
                  </c:pt>
                  <c:pt idx="18">
                    <c:v>4</c:v>
                  </c:pt>
                </c:lvl>
              </c:multiLvlStrCache>
            </c:multiLvlStrRef>
          </c:cat>
          <c:val>
            <c:numRef>
              <c:f>nu1_nu2_Veriation!$E$3:$E$21</c:f>
              <c:numCache>
                <c:formatCode>General</c:formatCode>
                <c:ptCount val="19"/>
                <c:pt idx="0">
                  <c:v>6.5414000000000003</c:v>
                </c:pt>
                <c:pt idx="1">
                  <c:v>6.4861300000000002</c:v>
                </c:pt>
                <c:pt idx="2">
                  <c:v>6.4555099999999985</c:v>
                </c:pt>
                <c:pt idx="3">
                  <c:v>7.40991</c:v>
                </c:pt>
                <c:pt idx="4">
                  <c:v>7.6607099999999964</c:v>
                </c:pt>
                <c:pt idx="5">
                  <c:v>6.4922899999999997</c:v>
                </c:pt>
                <c:pt idx="6">
                  <c:v>6.4558400000000002</c:v>
                </c:pt>
                <c:pt idx="7">
                  <c:v>6.7959299999999985</c:v>
                </c:pt>
                <c:pt idx="8">
                  <c:v>7.6748299999999965</c:v>
                </c:pt>
                <c:pt idx="9">
                  <c:v>7.7186399999999997</c:v>
                </c:pt>
                <c:pt idx="10">
                  <c:v>7.0785</c:v>
                </c:pt>
                <c:pt idx="11">
                  <c:v>6.7515700000000001</c:v>
                </c:pt>
                <c:pt idx="12">
                  <c:v>7.664049999999996</c:v>
                </c:pt>
                <c:pt idx="13">
                  <c:v>7.6553099999999965</c:v>
                </c:pt>
                <c:pt idx="14">
                  <c:v>8.4967300000000048</c:v>
                </c:pt>
                <c:pt idx="15">
                  <c:v>7.4486300000000014</c:v>
                </c:pt>
                <c:pt idx="16">
                  <c:v>7.668579999999996</c:v>
                </c:pt>
                <c:pt idx="17">
                  <c:v>7.6889599999999962</c:v>
                </c:pt>
                <c:pt idx="18">
                  <c:v>8.5061100000000014</c:v>
                </c:pt>
              </c:numCache>
            </c:numRef>
          </c:val>
        </c:ser>
        <c:shape val="box"/>
        <c:axId val="44175744"/>
        <c:axId val="44178432"/>
        <c:axId val="49521984"/>
      </c:bar3DChart>
      <c:catAx>
        <c:axId val="44175744"/>
        <c:scaling>
          <c:orientation val="minMax"/>
        </c:scaling>
        <c:axPos val="b"/>
        <c:numFmt formatCode="General" sourceLinked="1"/>
        <c:tickLblPos val="nextTo"/>
        <c:crossAx val="44178432"/>
        <c:crosses val="autoZero"/>
        <c:auto val="1"/>
        <c:lblAlgn val="ctr"/>
        <c:lblOffset val="100"/>
      </c:catAx>
      <c:valAx>
        <c:axId val="44178432"/>
        <c:scaling>
          <c:orientation val="minMax"/>
          <c:max val="8.6"/>
          <c:min val="6"/>
        </c:scaling>
        <c:axPos val="l"/>
        <c:majorGridlines/>
        <c:numFmt formatCode="General" sourceLinked="1"/>
        <c:tickLblPos val="nextTo"/>
        <c:crossAx val="44175744"/>
        <c:crosses val="autoZero"/>
        <c:crossBetween val="between"/>
      </c:valAx>
      <c:serAx>
        <c:axId val="49521984"/>
        <c:scaling>
          <c:orientation val="minMax"/>
        </c:scaling>
        <c:delete val="1"/>
        <c:axPos val="b"/>
        <c:tickLblPos val="none"/>
        <c:crossAx val="44178432"/>
        <c:crosses val="autoZero"/>
      </c:serAx>
    </c:plotArea>
    <c:plotVisOnly val="1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0.15929</cdr:x>
      <cdr:y>0.66667</cdr:y>
    </cdr:from>
    <cdr:to>
      <cdr:x>0.19469</cdr:x>
      <cdr:y>0.76389</cdr:y>
    </cdr:to>
    <cdr:sp macro="" textlink="">
      <cdr:nvSpPr>
        <cdr:cNvPr id="4" name="Oval 3"/>
        <cdr:cNvSpPr/>
      </cdr:nvSpPr>
      <cdr:spPr>
        <a:xfrm xmlns:a="http://schemas.openxmlformats.org/drawingml/2006/main">
          <a:off x="1371600" y="3657600"/>
          <a:ext cx="304800" cy="5334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 cap="flat" cmpd="sng" algn="ctr">
          <a:solidFill>
            <a:srgbClr val="00B05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0.34513</cdr:x>
      <cdr:y>0.66667</cdr:y>
    </cdr:from>
    <cdr:to>
      <cdr:x>0.38053</cdr:x>
      <cdr:y>0.76389</cdr:y>
    </cdr:to>
    <cdr:sp macro="" textlink="">
      <cdr:nvSpPr>
        <cdr:cNvPr id="5" name="Oval 4"/>
        <cdr:cNvSpPr/>
      </cdr:nvSpPr>
      <cdr:spPr>
        <a:xfrm xmlns:a="http://schemas.openxmlformats.org/drawingml/2006/main">
          <a:off x="2971800" y="3657600"/>
          <a:ext cx="304800" cy="5334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 cap="flat" cmpd="sng" algn="ctr">
          <a:solidFill>
            <a:srgbClr val="00B05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A67FF-8F19-4B80-BC4D-4F9BB5B5207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87AD8-9F1D-4437-9D57-51258BA78B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7AD8-9F1D-4437-9D57-51258BA78B4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7AD8-9F1D-4437-9D57-51258BA78B4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7AD8-9F1D-4437-9D57-51258BA78B4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7AD8-9F1D-4437-9D57-51258BA78B4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7AD8-9F1D-4437-9D57-51258BA78B4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7AD8-9F1D-4437-9D57-51258BA78B4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7AD8-9F1D-4437-9D57-51258BA78B4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7AD8-9F1D-4437-9D57-51258BA78B4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7AD8-9F1D-4437-9D57-51258BA78B4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7AD8-9F1D-4437-9D57-51258BA78B4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7AD8-9F1D-4437-9D57-51258BA78B4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7AD8-9F1D-4437-9D57-51258BA78B4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7AD8-9F1D-4437-9D57-51258BA78B4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7AD8-9F1D-4437-9D57-51258BA78B4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7AD8-9F1D-4437-9D57-51258BA78B4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7AD8-9F1D-4437-9D57-51258BA78B4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87AD8-9F1D-4437-9D57-51258BA78B4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F33C-A032-4794-A577-A605DC9CCC1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59-B367-4AA7-9064-69C581592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F33C-A032-4794-A577-A605DC9CCC1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59-B367-4AA7-9064-69C581592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F33C-A032-4794-A577-A605DC9CCC1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59-B367-4AA7-9064-69C581592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EED2-6A97-47AF-A2CB-60C2DDD20A2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E67C-C6CD-4DD0-810D-DB4ECA087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EED2-6A97-47AF-A2CB-60C2DDD20A2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EED2-6A97-47AF-A2CB-60C2DDD20A2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E67C-C6CD-4DD0-810D-DB4ECA087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EED2-6A97-47AF-A2CB-60C2DDD20A2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E67C-C6CD-4DD0-810D-DB4ECA087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EED2-6A97-47AF-A2CB-60C2DDD20A2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E67C-C6CD-4DD0-810D-DB4ECA087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EED2-6A97-47AF-A2CB-60C2DDD20A2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E67C-C6CD-4DD0-810D-DB4ECA087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EED2-6A97-47AF-A2CB-60C2DDD20A2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E67C-C6CD-4DD0-810D-DB4ECA087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EED2-6A97-47AF-A2CB-60C2DDD20A2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E67C-C6CD-4DD0-810D-DB4ECA087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F33C-A032-4794-A577-A605DC9CCC1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59-B367-4AA7-9064-69C581592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EED2-6A97-47AF-A2CB-60C2DDD20A2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DBBE67C-C6CD-4DD0-810D-DB4ECA087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EED2-6A97-47AF-A2CB-60C2DDD20A2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E67C-C6CD-4DD0-810D-DB4ECA087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EED2-6A97-47AF-A2CB-60C2DDD20A2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E67C-C6CD-4DD0-810D-DB4ECA087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F33C-A032-4794-A577-A605DC9CCC1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59-B367-4AA7-9064-69C581592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F33C-A032-4794-A577-A605DC9CCC1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59-B367-4AA7-9064-69C581592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F33C-A032-4794-A577-A605DC9CCC1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59-B367-4AA7-9064-69C581592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F33C-A032-4794-A577-A605DC9CCC1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59-B367-4AA7-9064-69C581592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F33C-A032-4794-A577-A605DC9CCC1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59-B367-4AA7-9064-69C581592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F33C-A032-4794-A577-A605DC9CCC1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59-B367-4AA7-9064-69C581592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F33C-A032-4794-A577-A605DC9CCC1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59-B367-4AA7-9064-69C581592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BF33C-A032-4794-A577-A605DC9CCC1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84459-B367-4AA7-9064-69C581592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0BF33C-A032-4794-A577-A605DC9CCC1F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D84459-B367-4AA7-9064-69C58159218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381000"/>
            <a:ext cx="8991600" cy="182976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Simulation and Scientific Computing – 2</a:t>
            </a:r>
            <a:br>
              <a:rPr lang="en-US" sz="4000" dirty="0" smtClean="0"/>
            </a:br>
            <a:r>
              <a:rPr lang="en-US" sz="4000" dirty="0" smtClean="0"/>
              <a:t>(SS 2016)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4134296"/>
            <a:ext cx="8915400" cy="165690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	Team :-</a:t>
            </a:r>
          </a:p>
          <a:p>
            <a:pPr algn="l"/>
            <a:r>
              <a:rPr lang="en-US" dirty="0" smtClean="0"/>
              <a:t>		 BleedBlue </a:t>
            </a:r>
          </a:p>
          <a:p>
            <a:pPr algn="l"/>
            <a:r>
              <a:rPr lang="en-US" dirty="0" smtClean="0"/>
              <a:t>			Paras Kumar</a:t>
            </a:r>
          </a:p>
          <a:p>
            <a:pPr algn="l"/>
            <a:r>
              <a:rPr lang="en-US" dirty="0" smtClean="0"/>
              <a:t>			Raju Ram</a:t>
            </a:r>
          </a:p>
          <a:p>
            <a:pPr algn="l"/>
            <a:r>
              <a:rPr lang="en-US" dirty="0" smtClean="0"/>
              <a:t>			Iniyan Kalaimani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1447800"/>
            <a:ext cx="8991600" cy="1829761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Multigrid Solver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 Multigrid cycle</a:t>
            </a:r>
            <a:endParaRPr lang="en-US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38400"/>
            <a:ext cx="8351752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823452" y="5410200"/>
            <a:ext cx="152400" cy="762000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6172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Coarsest level – Slit boundary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>
            <a:stCxn id="16" idx="2"/>
          </p:cNvCxnSpPr>
          <p:nvPr/>
        </p:nvCxnSpPr>
        <p:spPr>
          <a:xfrm>
            <a:off x="1143000" y="3742730"/>
            <a:ext cx="533400" cy="1057870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0" y="28194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We start here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05400" y="6172200"/>
            <a:ext cx="3962400" cy="920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8800" y="624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V-cycles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INIYAN\Downloads\slide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600200"/>
            <a:ext cx="46101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 Multigrid cycle</a:t>
            </a:r>
            <a:endParaRPr lang="en-US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38400"/>
            <a:ext cx="8351752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823452" y="5410200"/>
            <a:ext cx="152400" cy="762000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6172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Coarsest level – Slit boundary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>
            <a:stCxn id="22" idx="2"/>
          </p:cNvCxnSpPr>
          <p:nvPr/>
        </p:nvCxnSpPr>
        <p:spPr>
          <a:xfrm>
            <a:off x="1143000" y="3742730"/>
            <a:ext cx="533400" cy="1057870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2000" y="28194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We start here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>
            <a:stCxn id="12" idx="2"/>
            <a:endCxn id="22" idx="3"/>
          </p:cNvCxnSpPr>
          <p:nvPr/>
        </p:nvCxnSpPr>
        <p:spPr>
          <a:xfrm flipH="1">
            <a:off x="1524000" y="1817132"/>
            <a:ext cx="342900" cy="1463933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68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Set BCs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105400" y="6172200"/>
            <a:ext cx="3962400" cy="920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624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V-cycles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INIYAN\Downloads\slide9a.png"/>
          <p:cNvPicPr>
            <a:picLocks noChangeAspect="1" noChangeArrowheads="1"/>
          </p:cNvPicPr>
          <p:nvPr/>
        </p:nvPicPr>
        <p:blipFill>
          <a:blip r:embed="rId3" cstate="print"/>
          <a:srcRect b="4899"/>
          <a:stretch>
            <a:fillRect/>
          </a:stretch>
        </p:blipFill>
        <p:spPr bwMode="auto">
          <a:xfrm>
            <a:off x="2785408" y="1524000"/>
            <a:ext cx="6343844" cy="1105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 Multigrid cycle</a:t>
            </a:r>
            <a:endParaRPr lang="en-US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38400"/>
            <a:ext cx="8351752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823452" y="5410200"/>
            <a:ext cx="152400" cy="762000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6172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Coarsest level – Slit boundary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>
            <a:stCxn id="22" idx="2"/>
          </p:cNvCxnSpPr>
          <p:nvPr/>
        </p:nvCxnSpPr>
        <p:spPr>
          <a:xfrm>
            <a:off x="1143000" y="3742730"/>
            <a:ext cx="533400" cy="1057870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2000" y="28194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We start here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>
            <a:stCxn id="12" idx="2"/>
            <a:endCxn id="22" idx="3"/>
          </p:cNvCxnSpPr>
          <p:nvPr/>
        </p:nvCxnSpPr>
        <p:spPr>
          <a:xfrm flipH="1">
            <a:off x="1524000" y="2094131"/>
            <a:ext cx="342900" cy="1186934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6800" y="14478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After smoothing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105400" y="6172200"/>
            <a:ext cx="3962400" cy="920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624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V-cycles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INIYAN\Downloads\slide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447800"/>
            <a:ext cx="5467442" cy="1450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 Multigrid cycle</a:t>
            </a:r>
            <a:endParaRPr lang="en-US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38400"/>
            <a:ext cx="8351752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823452" y="5410200"/>
            <a:ext cx="152400" cy="762000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6172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Coarsest level – Slit boundary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3" name="Straight Arrow Connector 22"/>
          <p:cNvCxnSpPr>
            <a:stCxn id="24" idx="2"/>
          </p:cNvCxnSpPr>
          <p:nvPr/>
        </p:nvCxnSpPr>
        <p:spPr>
          <a:xfrm>
            <a:off x="1828800" y="3465731"/>
            <a:ext cx="1295400" cy="420469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4400" y="2819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Set BCs after Interpolation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1828800" y="3465731"/>
            <a:ext cx="76200" cy="877669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</p:cNvCxnSpPr>
          <p:nvPr/>
        </p:nvCxnSpPr>
        <p:spPr>
          <a:xfrm flipV="1">
            <a:off x="1828800" y="3352800"/>
            <a:ext cx="3048000" cy="112931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05400" y="6172200"/>
            <a:ext cx="3962400" cy="920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38800" y="624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V-cycles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66800" y="4800600"/>
            <a:ext cx="838200" cy="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 flipH="1" flipV="1">
            <a:off x="1257300" y="4305300"/>
            <a:ext cx="685800" cy="304800"/>
          </a:xfrm>
          <a:prstGeom prst="curvedConnector3">
            <a:avLst>
              <a:gd name="adj1" fmla="val 1317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 Multigrid cycle</a:t>
            </a:r>
            <a:endParaRPr lang="en-US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38400"/>
            <a:ext cx="8351752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823452" y="5410200"/>
            <a:ext cx="152400" cy="762000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6172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Coarsest level – Slit boundary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3" name="Straight Arrow Connector 22"/>
          <p:cNvCxnSpPr>
            <a:stCxn id="24" idx="2"/>
          </p:cNvCxnSpPr>
          <p:nvPr/>
        </p:nvCxnSpPr>
        <p:spPr>
          <a:xfrm>
            <a:off x="1828800" y="3465731"/>
            <a:ext cx="1295400" cy="420469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4400" y="2819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Set BCs after Interpolation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1828800" y="3465731"/>
            <a:ext cx="76200" cy="877669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</p:cNvCxnSpPr>
          <p:nvPr/>
        </p:nvCxnSpPr>
        <p:spPr>
          <a:xfrm flipV="1">
            <a:off x="1828800" y="3352800"/>
            <a:ext cx="3048000" cy="112931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05400" y="6172200"/>
            <a:ext cx="3962400" cy="920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38800" y="624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V-cycles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INIYAN\Downloads\slide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9163050" cy="1524000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>
            <a:off x="1066800" y="4800600"/>
            <a:ext cx="838200" cy="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 flipH="1" flipV="1">
            <a:off x="1257300" y="4305300"/>
            <a:ext cx="685800" cy="304800"/>
          </a:xfrm>
          <a:prstGeom prst="curvedConnector3">
            <a:avLst>
              <a:gd name="adj1" fmla="val 1317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 Multigrid cycle</a:t>
            </a:r>
            <a:endParaRPr lang="en-US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438400"/>
            <a:ext cx="8351752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823452" y="5410200"/>
            <a:ext cx="152400" cy="762000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6172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Coarsest level – Slit boundary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>
            <a:stCxn id="16" idx="2"/>
          </p:cNvCxnSpPr>
          <p:nvPr/>
        </p:nvCxnSpPr>
        <p:spPr>
          <a:xfrm>
            <a:off x="1295400" y="3742730"/>
            <a:ext cx="381000" cy="1057870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0" y="28194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We started here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105400" y="6172200"/>
            <a:ext cx="3962400" cy="920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38800" y="624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V-cycles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C:\Users\INIYAN\Downloads\slide12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789208"/>
            <a:ext cx="9144000" cy="1107473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stCxn id="5122" idx="2"/>
          </p:cNvCxnSpPr>
          <p:nvPr/>
        </p:nvCxnSpPr>
        <p:spPr>
          <a:xfrm>
            <a:off x="4572001" y="2896681"/>
            <a:ext cx="380999" cy="456119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(</a:t>
            </a:r>
            <a:r>
              <a:rPr lang="en-US" sz="3200" b="1" i="1" dirty="0" smtClean="0">
                <a:solidFill>
                  <a:srgbClr val="FF0000"/>
                </a:solidFill>
              </a:rPr>
              <a:t>!</a:t>
            </a:r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 Multigrid cycle)</a:t>
            </a:r>
            <a:endParaRPr lang="en-US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438400"/>
            <a:ext cx="8351752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823452" y="5410200"/>
            <a:ext cx="152400" cy="762000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6172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Coarsest level – Slit boundary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>
            <a:stCxn id="16" idx="2"/>
          </p:cNvCxnSpPr>
          <p:nvPr/>
        </p:nvCxnSpPr>
        <p:spPr>
          <a:xfrm>
            <a:off x="1295400" y="3742730"/>
            <a:ext cx="381000" cy="1057870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0" y="28194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We started here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105400" y="6172200"/>
            <a:ext cx="3962400" cy="920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38800" y="624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V-cycles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6146" idx="2"/>
          </p:cNvCxnSpPr>
          <p:nvPr/>
        </p:nvCxnSpPr>
        <p:spPr>
          <a:xfrm>
            <a:off x="4572000" y="2769610"/>
            <a:ext cx="304800" cy="583190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INIYAN\Downloads\slide12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00200"/>
            <a:ext cx="9144000" cy="1169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Convergence ?</a:t>
            </a: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438400"/>
            <a:ext cx="8351752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Straight Arrow Connector 42"/>
          <p:cNvCxnSpPr/>
          <p:nvPr/>
        </p:nvCxnSpPr>
        <p:spPr>
          <a:xfrm>
            <a:off x="5105400" y="6172200"/>
            <a:ext cx="3962400" cy="920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38800" y="624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V-cycles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Convergence ?</a:t>
            </a: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438400"/>
            <a:ext cx="8351752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Straight Arrow Connector 42"/>
          <p:cNvCxnSpPr/>
          <p:nvPr/>
        </p:nvCxnSpPr>
        <p:spPr>
          <a:xfrm>
            <a:off x="5105400" y="6172200"/>
            <a:ext cx="3962400" cy="920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38800" y="624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V-cycles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2209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Number of cycles reduced  !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Convergence ?</a:t>
            </a: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438400"/>
            <a:ext cx="8351752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Straight Arrow Connector 42"/>
          <p:cNvCxnSpPr/>
          <p:nvPr/>
        </p:nvCxnSpPr>
        <p:spPr>
          <a:xfrm>
            <a:off x="5105400" y="6172200"/>
            <a:ext cx="3962400" cy="920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38800" y="624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V-cycles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2209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Number of cycles reduced  !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2297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But…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Challenge</a:t>
            </a:r>
            <a:endParaRPr lang="en-US" sz="3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Content Placeholder 4" descr="MG-Verifier resul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9925"/>
          <a:stretch>
            <a:fillRect/>
          </a:stretch>
        </p:blipFill>
        <p:spPr>
          <a:xfrm>
            <a:off x="152400" y="1510801"/>
            <a:ext cx="8763000" cy="5194799"/>
          </a:xfrm>
        </p:spPr>
      </p:pic>
      <p:sp>
        <p:nvSpPr>
          <p:cNvPr id="6" name="Rectangle 5"/>
          <p:cNvSpPr/>
          <p:nvPr/>
        </p:nvSpPr>
        <p:spPr>
          <a:xfrm>
            <a:off x="1981200" y="4800600"/>
            <a:ext cx="6781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9600" y="4495800"/>
            <a:ext cx="685800" cy="428324"/>
            <a:chOff x="1066800" y="4600876"/>
            <a:chExt cx="685800" cy="428324"/>
          </a:xfrm>
        </p:grpSpPr>
        <p:sp>
          <p:nvSpPr>
            <p:cNvPr id="9" name="Oval 8"/>
            <p:cNvSpPr/>
            <p:nvPr/>
          </p:nvSpPr>
          <p:spPr>
            <a:xfrm>
              <a:off x="1219200" y="4648200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6800" y="460087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</p:grp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1143000" y="47244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Convergence ?</a:t>
            </a: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438400"/>
            <a:ext cx="8351752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1" descr="MG-Verifier result.png"/>
          <p:cNvPicPr>
            <a:picLocks noChangeAspect="1"/>
          </p:cNvPicPr>
          <p:nvPr/>
        </p:nvPicPr>
        <p:blipFill>
          <a:blip r:embed="rId4" cstate="print"/>
          <a:srcRect l="21976" t="63726" r="14178" b="30535"/>
          <a:stretch>
            <a:fillRect/>
          </a:stretch>
        </p:blipFill>
        <p:spPr>
          <a:xfrm>
            <a:off x="76200" y="1524000"/>
            <a:ext cx="9012742" cy="43261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43" name="Straight Arrow Connector 42"/>
          <p:cNvCxnSpPr/>
          <p:nvPr/>
        </p:nvCxnSpPr>
        <p:spPr>
          <a:xfrm>
            <a:off x="5105400" y="6172200"/>
            <a:ext cx="3962400" cy="920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38800" y="624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V-cycles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2209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Number of cycles reduced  !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2297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But…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Convergence ?</a:t>
            </a: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438400"/>
            <a:ext cx="8351752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1" descr="MG-Verifier result.png"/>
          <p:cNvPicPr>
            <a:picLocks noChangeAspect="1"/>
          </p:cNvPicPr>
          <p:nvPr/>
        </p:nvPicPr>
        <p:blipFill>
          <a:blip r:embed="rId4" cstate="print"/>
          <a:srcRect l="21976" t="63726" r="14178" b="30535"/>
          <a:stretch>
            <a:fillRect/>
          </a:stretch>
        </p:blipFill>
        <p:spPr>
          <a:xfrm>
            <a:off x="76200" y="1524000"/>
            <a:ext cx="9012742" cy="43261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43" name="Straight Arrow Connector 42"/>
          <p:cNvCxnSpPr/>
          <p:nvPr/>
        </p:nvCxnSpPr>
        <p:spPr>
          <a:xfrm>
            <a:off x="5105400" y="6172200"/>
            <a:ext cx="3962400" cy="920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38800" y="624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V-cycles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2209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Number of cycles reduced  !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2297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But…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00400" y="1371600"/>
            <a:ext cx="1828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Error plot</a:t>
            </a:r>
          </a:p>
        </p:txBody>
      </p:sp>
      <p:pic>
        <p:nvPicPr>
          <p:cNvPr id="42" name="Picture 41" descr="MG-Verifier result.png"/>
          <p:cNvPicPr>
            <a:picLocks noChangeAspect="1"/>
          </p:cNvPicPr>
          <p:nvPr/>
        </p:nvPicPr>
        <p:blipFill>
          <a:blip r:embed="rId3" cstate="print"/>
          <a:srcRect l="21976" t="63726" r="14178" b="30535"/>
          <a:stretch>
            <a:fillRect/>
          </a:stretch>
        </p:blipFill>
        <p:spPr>
          <a:xfrm>
            <a:off x="76200" y="1524000"/>
            <a:ext cx="9012742" cy="43261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Challenges in FMG</a:t>
            </a: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438400"/>
            <a:ext cx="8351752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3276600" y="1371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Reset array values of coarser levels to zero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876800" y="2514600"/>
            <a:ext cx="0" cy="725269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105400" y="6172200"/>
            <a:ext cx="3962400" cy="920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8800" y="624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V-cycles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Challenges in FMG</a:t>
            </a: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438400"/>
            <a:ext cx="8351752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26"/>
          <p:cNvCxnSpPr/>
          <p:nvPr/>
        </p:nvCxnSpPr>
        <p:spPr>
          <a:xfrm>
            <a:off x="1981200" y="3276600"/>
            <a:ext cx="0" cy="762000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76600" y="1371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Reset array values of coarser levels to zero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200400" y="2895600"/>
            <a:ext cx="0" cy="801469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76800" y="2514600"/>
            <a:ext cx="0" cy="725269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05400" y="6172200"/>
            <a:ext cx="3962400" cy="920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624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V-cycles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Challenges in FMG</a:t>
            </a: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438400"/>
            <a:ext cx="8351752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26"/>
          <p:cNvCxnSpPr/>
          <p:nvPr/>
        </p:nvCxnSpPr>
        <p:spPr>
          <a:xfrm>
            <a:off x="1447800" y="3733800"/>
            <a:ext cx="304800" cy="762000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76600" y="1371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Changes in the Interpolation method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67000" y="3276600"/>
            <a:ext cx="304800" cy="801469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3400" y="2819400"/>
            <a:ext cx="304800" cy="725269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05400" y="6172200"/>
            <a:ext cx="3962400" cy="920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38800" y="624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V-cycles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Parallelization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80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OpenMP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#</a:t>
            </a:r>
            <a:r>
              <a:rPr lang="en-US" sz="2000" dirty="0" err="1" smtClean="0">
                <a:solidFill>
                  <a:srgbClr val="0070C0"/>
                </a:solidFill>
              </a:rPr>
              <a:t>pragma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omp</a:t>
            </a:r>
            <a:r>
              <a:rPr lang="en-US" sz="2000" dirty="0" smtClean="0">
                <a:solidFill>
                  <a:srgbClr val="0070C0"/>
                </a:solidFill>
              </a:rPr>
              <a:t> parallel for schedule(static)</a:t>
            </a:r>
            <a:r>
              <a:rPr lang="en-US" sz="2000" dirty="0" smtClean="0"/>
              <a:t>	</a:t>
            </a:r>
          </a:p>
          <a:p>
            <a:pPr lvl="1"/>
            <a:r>
              <a:rPr lang="en-US" sz="2000" dirty="0" err="1" smtClean="0"/>
              <a:t>MultiGridSolver</a:t>
            </a:r>
            <a:r>
              <a:rPr lang="en-US" sz="2000" dirty="0" smtClean="0"/>
              <a:t>::</a:t>
            </a:r>
            <a:r>
              <a:rPr lang="en-US" sz="2000" dirty="0" err="1" smtClean="0"/>
              <a:t>applyRBGS_Iter</a:t>
            </a:r>
            <a:r>
              <a:rPr lang="en-US" sz="2000" dirty="0" smtClean="0"/>
              <a:t>() 	 	Red Black Smoother</a:t>
            </a:r>
          </a:p>
          <a:p>
            <a:pPr lvl="1"/>
            <a:r>
              <a:rPr lang="en-US" sz="2000" dirty="0" err="1" smtClean="0"/>
              <a:t>MultiGridSolver</a:t>
            </a:r>
            <a:r>
              <a:rPr lang="en-US" sz="2000" dirty="0" smtClean="0"/>
              <a:t>::</a:t>
            </a:r>
            <a:r>
              <a:rPr lang="en-US" sz="2000" dirty="0" err="1" smtClean="0"/>
              <a:t>applyRestriction</a:t>
            </a:r>
            <a:r>
              <a:rPr lang="en-US" sz="2000" dirty="0" smtClean="0"/>
              <a:t>() 	Restriction Operator </a:t>
            </a:r>
          </a:p>
          <a:p>
            <a:pPr lvl="1"/>
            <a:r>
              <a:rPr lang="en-US" sz="2000" dirty="0" err="1" smtClean="0"/>
              <a:t>MultiGridSolver</a:t>
            </a:r>
            <a:r>
              <a:rPr lang="en-US" sz="2000" dirty="0" smtClean="0"/>
              <a:t>::</a:t>
            </a:r>
            <a:r>
              <a:rPr lang="en-US" sz="2000" dirty="0" err="1" smtClean="0"/>
              <a:t>applyInterpolation</a:t>
            </a:r>
            <a:r>
              <a:rPr lang="en-US" sz="2000" dirty="0" smtClean="0"/>
              <a:t>()	Interpolation Operator</a:t>
            </a:r>
          </a:p>
          <a:p>
            <a:pPr lvl="1"/>
            <a:r>
              <a:rPr lang="en-US" sz="2000" dirty="0" err="1" smtClean="0"/>
              <a:t>MultiGridSolver</a:t>
            </a:r>
            <a:r>
              <a:rPr lang="en-US" sz="2000" dirty="0" smtClean="0"/>
              <a:t>::</a:t>
            </a:r>
            <a:r>
              <a:rPr lang="en-US" sz="2000" dirty="0" err="1" smtClean="0"/>
              <a:t>computeResidual</a:t>
            </a:r>
            <a:r>
              <a:rPr lang="en-US" sz="2000" dirty="0" smtClean="0"/>
              <a:t>()	Residual Computation </a:t>
            </a:r>
            <a:r>
              <a:rPr lang="en-US" sz="2000" dirty="0" smtClean="0">
                <a:solidFill>
                  <a:prstClr val="black"/>
                </a:solidFill>
              </a:rPr>
              <a:t>	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Parallelization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OpenMP - </a:t>
            </a:r>
            <a:r>
              <a:rPr lang="en-US" sz="2000" dirty="0" smtClean="0"/>
              <a:t>Only </a:t>
            </a:r>
            <a:r>
              <a:rPr lang="en-US" sz="2000" dirty="0" smtClean="0">
                <a:solidFill>
                  <a:srgbClr val="FF0000"/>
                </a:solidFill>
              </a:rPr>
              <a:t>V - Cycles </a:t>
            </a:r>
            <a:r>
              <a:rPr lang="en-US" dirty="0" smtClean="0"/>
              <a:t> </a:t>
            </a:r>
          </a:p>
          <a:p>
            <a:endParaRPr lang="en-US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#CPUs (OpenMP option on Verifier)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Runtime of MG Solver (seconds)</a:t>
            </a:r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latin typeface="Adobe Caslon Pro Bold" pitchFamily="18" charset="0"/>
              </a:rPr>
              <a:t>1					9.48118</a:t>
            </a:r>
            <a:br>
              <a:rPr lang="en-US" sz="2000" dirty="0" smtClean="0">
                <a:latin typeface="Adobe Caslon Pro Bold" pitchFamily="18" charset="0"/>
              </a:rPr>
            </a:br>
            <a:r>
              <a:rPr lang="en-US" sz="2000" dirty="0" smtClean="0">
                <a:latin typeface="Adobe Caslon Pro Bold" pitchFamily="18" charset="0"/>
              </a:rPr>
              <a:t>	2					4.53418</a:t>
            </a:r>
            <a:br>
              <a:rPr lang="en-US" sz="2000" dirty="0" smtClean="0">
                <a:latin typeface="Adobe Caslon Pro Bold" pitchFamily="18" charset="0"/>
              </a:rPr>
            </a:br>
            <a:r>
              <a:rPr lang="en-US" sz="2000" dirty="0" smtClean="0">
                <a:latin typeface="Adobe Caslon Pro Bold" pitchFamily="18" charset="0"/>
              </a:rPr>
              <a:t>	4					2.21559</a:t>
            </a:r>
            <a:br>
              <a:rPr lang="en-US" sz="2000" dirty="0" smtClean="0">
                <a:latin typeface="Adobe Caslon Pro Bold" pitchFamily="18" charset="0"/>
              </a:rPr>
            </a:br>
            <a:r>
              <a:rPr lang="en-US" sz="2000" dirty="0" smtClean="0">
                <a:latin typeface="Adobe Caslon Pro Bold" pitchFamily="18" charset="0"/>
              </a:rPr>
              <a:t>	8					1.10856</a:t>
            </a:r>
            <a:br>
              <a:rPr lang="en-US" sz="2000" dirty="0" smtClean="0">
                <a:latin typeface="Adobe Caslon Pro Bold" pitchFamily="18" charset="0"/>
              </a:rPr>
            </a:br>
            <a:r>
              <a:rPr lang="en-US" sz="2000" dirty="0" smtClean="0">
                <a:latin typeface="Adobe Caslon Pro Bold" pitchFamily="18" charset="0"/>
              </a:rPr>
              <a:t>	16					1.0314</a:t>
            </a:r>
            <a:br>
              <a:rPr lang="en-US" sz="2000" dirty="0" smtClean="0">
                <a:latin typeface="Adobe Caslon Pro Bold" pitchFamily="18" charset="0"/>
              </a:rPr>
            </a:br>
            <a:r>
              <a:rPr lang="en-US" sz="2000" dirty="0" smtClean="0">
                <a:latin typeface="Adobe Caslon Pro Bold" pitchFamily="18" charset="0"/>
              </a:rPr>
              <a:t>	32					0.68125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</a:t>
            </a:r>
            <a:br>
              <a:rPr lang="en-US" sz="2000" dirty="0" smtClean="0"/>
            </a:br>
            <a:r>
              <a:rPr lang="en-US" sz="2000" dirty="0" smtClean="0"/>
              <a:t>	Serial option on cluster 	</a:t>
            </a:r>
            <a:r>
              <a:rPr lang="en-US" sz="2000" b="1" dirty="0" smtClean="0">
                <a:solidFill>
                  <a:srgbClr val="0070C0"/>
                </a:solidFill>
                <a:latin typeface="Adobe Caslon Pro Bold" pitchFamily="18" charset="0"/>
              </a:rPr>
              <a:t>0.65112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Parallelization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457200" y="1555956"/>
            <a:ext cx="84582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OpenMP – </a:t>
            </a:r>
            <a:r>
              <a:rPr lang="en-US" sz="2000" dirty="0" smtClean="0">
                <a:solidFill>
                  <a:srgbClr val="FF0000"/>
                </a:solidFill>
              </a:rPr>
              <a:t>V - Cycles </a:t>
            </a:r>
            <a:r>
              <a:rPr lang="en-US" sz="2000" dirty="0" smtClean="0"/>
              <a:t>with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FMG</a:t>
            </a:r>
          </a:p>
          <a:p>
            <a:endParaRPr lang="en-US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#CPUs (OpenMP option on Verifier)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Runtime of MG Solver (seconds)</a:t>
            </a:r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latin typeface="Adobe Caslon Pro Bold" pitchFamily="18" charset="0"/>
              </a:rPr>
              <a:t>1					5.46958</a:t>
            </a:r>
            <a:br>
              <a:rPr lang="en-US" sz="2000" dirty="0" smtClean="0">
                <a:latin typeface="Adobe Caslon Pro Bold" pitchFamily="18" charset="0"/>
              </a:rPr>
            </a:br>
            <a:r>
              <a:rPr lang="en-US" sz="2000" dirty="0" smtClean="0">
                <a:latin typeface="Adobe Caslon Pro Bold" pitchFamily="18" charset="0"/>
              </a:rPr>
              <a:t>	2					3.84408</a:t>
            </a:r>
            <a:br>
              <a:rPr lang="en-US" sz="2000" dirty="0" smtClean="0">
                <a:latin typeface="Adobe Caslon Pro Bold" pitchFamily="18" charset="0"/>
              </a:rPr>
            </a:br>
            <a:r>
              <a:rPr lang="en-US" sz="2000" dirty="0" smtClean="0">
                <a:latin typeface="Adobe Caslon Pro Bold" pitchFamily="18" charset="0"/>
              </a:rPr>
              <a:t>	4					1.9959</a:t>
            </a:r>
            <a:br>
              <a:rPr lang="en-US" sz="2000" dirty="0" smtClean="0">
                <a:latin typeface="Adobe Caslon Pro Bold" pitchFamily="18" charset="0"/>
              </a:rPr>
            </a:br>
            <a:r>
              <a:rPr lang="en-US" sz="2000" dirty="0" smtClean="0">
                <a:latin typeface="Adobe Caslon Pro Bold" pitchFamily="18" charset="0"/>
              </a:rPr>
              <a:t>	8					0.90064</a:t>
            </a:r>
            <a:br>
              <a:rPr lang="en-US" sz="2000" dirty="0" smtClean="0">
                <a:latin typeface="Adobe Caslon Pro Bold" pitchFamily="18" charset="0"/>
              </a:rPr>
            </a:br>
            <a:r>
              <a:rPr lang="en-US" sz="2000" dirty="0" smtClean="0">
                <a:latin typeface="Adobe Caslon Pro Bold" pitchFamily="18" charset="0"/>
              </a:rPr>
              <a:t>	16					1.10745</a:t>
            </a:r>
            <a:br>
              <a:rPr lang="en-US" sz="2000" dirty="0" smtClean="0">
                <a:latin typeface="Adobe Caslon Pro Bold" pitchFamily="18" charset="0"/>
              </a:rPr>
            </a:br>
            <a:r>
              <a:rPr lang="en-US" sz="2000" dirty="0" smtClean="0">
                <a:latin typeface="Adobe Caslon Pro Bold" pitchFamily="18" charset="0"/>
              </a:rPr>
              <a:t>	32					0.542416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Serial option on cluster 	 </a:t>
            </a:r>
            <a:r>
              <a:rPr lang="en-US" sz="2000" dirty="0" smtClean="0">
                <a:solidFill>
                  <a:srgbClr val="0070C0"/>
                </a:solidFill>
                <a:latin typeface="Adobe Caslon Pro Bold" pitchFamily="18" charset="0"/>
              </a:rPr>
              <a:t>0.459698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Vectorization</a:t>
            </a:r>
            <a:endParaRPr lang="en-US" sz="3200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457200" y="1555956"/>
            <a:ext cx="84582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Non- </a:t>
            </a:r>
            <a:r>
              <a:rPr lang="en-US" dirty="0" err="1" smtClean="0"/>
              <a:t>Vectorized</a:t>
            </a:r>
            <a:r>
              <a:rPr lang="en-US" dirty="0" smtClean="0"/>
              <a:t> code</a:t>
            </a:r>
          </a:p>
          <a:p>
            <a:pPr lvl="1"/>
            <a:endParaRPr lang="en-US" dirty="0" smtClean="0"/>
          </a:p>
          <a:p>
            <a:pPr lvl="1"/>
            <a:r>
              <a:rPr lang="en-US" sz="2200" dirty="0" smtClean="0"/>
              <a:t>./</a:t>
            </a:r>
            <a:r>
              <a:rPr lang="en-US" sz="2200" dirty="0" err="1" smtClean="0"/>
              <a:t>mgsolve</a:t>
            </a:r>
            <a:r>
              <a:rPr lang="en-US" sz="2200" dirty="0" smtClean="0"/>
              <a:t> 12 1 for non </a:t>
            </a:r>
            <a:r>
              <a:rPr lang="en-US" sz="2200" dirty="0" err="1" smtClean="0"/>
              <a:t>Vectorized</a:t>
            </a:r>
            <a:r>
              <a:rPr lang="en-US" sz="2200" dirty="0" smtClean="0"/>
              <a:t> Code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Your Alias: BleedBlue</a:t>
            </a:r>
            <a:br>
              <a:rPr lang="en-US" sz="2200" dirty="0" smtClean="0"/>
            </a:br>
            <a:r>
              <a:rPr lang="en-US" sz="2200" dirty="0" smtClean="0"/>
              <a:t>Wall clock time of </a:t>
            </a:r>
            <a:r>
              <a:rPr lang="en-US" sz="2200" dirty="0" err="1" smtClean="0"/>
              <a:t>applyRBGS_Iter</a:t>
            </a:r>
            <a:r>
              <a:rPr lang="en-US" sz="2200" dirty="0" smtClean="0"/>
              <a:t>() is </a:t>
            </a:r>
            <a:r>
              <a:rPr lang="en-US" sz="2000" dirty="0" smtClean="0">
                <a:solidFill>
                  <a:srgbClr val="0070C0"/>
                </a:solidFill>
                <a:latin typeface="Adobe Caslon Pro Bold" pitchFamily="18" charset="0"/>
              </a:rPr>
              <a:t>62.596</a:t>
            </a:r>
            <a:r>
              <a:rPr lang="en-US" sz="2200" dirty="0" smtClean="0"/>
              <a:t> ms</a:t>
            </a:r>
            <a:br>
              <a:rPr lang="en-US" sz="2200" dirty="0" smtClean="0"/>
            </a:br>
            <a:r>
              <a:rPr lang="en-US" sz="2200" dirty="0" smtClean="0"/>
              <a:t>Wall clock time of compute Residual()) is </a:t>
            </a:r>
            <a:r>
              <a:rPr lang="en-US" sz="2000" dirty="0" smtClean="0">
                <a:solidFill>
                  <a:srgbClr val="0070C0"/>
                </a:solidFill>
                <a:latin typeface="Adobe Caslon Pro Bold" pitchFamily="18" charset="0"/>
              </a:rPr>
              <a:t>76.07</a:t>
            </a:r>
            <a:r>
              <a:rPr lang="en-US" sz="2200" dirty="0" smtClean="0"/>
              <a:t> ms</a:t>
            </a:r>
            <a:br>
              <a:rPr lang="en-US" sz="2200" dirty="0" smtClean="0"/>
            </a:br>
            <a:r>
              <a:rPr lang="en-US" sz="2200" dirty="0" smtClean="0"/>
              <a:t>Wall clock time of Restriction() is </a:t>
            </a:r>
            <a:r>
              <a:rPr lang="en-US" sz="2000" dirty="0" smtClean="0">
                <a:solidFill>
                  <a:srgbClr val="0070C0"/>
                </a:solidFill>
                <a:latin typeface="Adobe Caslon Pro Bold" pitchFamily="18" charset="0"/>
              </a:rPr>
              <a:t>31.649</a:t>
            </a:r>
            <a:r>
              <a:rPr lang="en-US" sz="2200" dirty="0" smtClean="0"/>
              <a:t> ms</a:t>
            </a:r>
            <a:br>
              <a:rPr lang="en-US" sz="2200" dirty="0" smtClean="0"/>
            </a:br>
            <a:r>
              <a:rPr lang="en-US" sz="2200" dirty="0" smtClean="0"/>
              <a:t>Wall clock time of </a:t>
            </a:r>
            <a:r>
              <a:rPr lang="en-US" sz="2200" dirty="0" err="1" smtClean="0"/>
              <a:t>applyRBGS_Iter</a:t>
            </a:r>
            <a:r>
              <a:rPr lang="en-US" sz="2200" dirty="0" smtClean="0"/>
              <a:t>() is </a:t>
            </a:r>
            <a:r>
              <a:rPr lang="en-US" sz="2000" dirty="0" smtClean="0">
                <a:solidFill>
                  <a:srgbClr val="0070C0"/>
                </a:solidFill>
                <a:latin typeface="Adobe Caslon Pro Bold" pitchFamily="18" charset="0"/>
              </a:rPr>
              <a:t>60.905</a:t>
            </a:r>
            <a:r>
              <a:rPr lang="en-US" sz="2200" dirty="0" smtClean="0"/>
              <a:t> ms</a:t>
            </a:r>
            <a:br>
              <a:rPr lang="en-US" sz="2200" dirty="0" smtClean="0"/>
            </a:br>
            <a:r>
              <a:rPr lang="en-US" sz="2200" dirty="0" smtClean="0"/>
              <a:t>Wall clock time of MG execution: </a:t>
            </a:r>
            <a:r>
              <a:rPr lang="en-US" sz="2000" dirty="0" smtClean="0">
                <a:solidFill>
                  <a:srgbClr val="0070C0"/>
                </a:solidFill>
                <a:latin typeface="Adobe Caslon Pro Bold" pitchFamily="18" charset="0"/>
              </a:rPr>
              <a:t>369.419</a:t>
            </a:r>
            <a:r>
              <a:rPr lang="en-US" sz="2200" dirty="0" smtClean="0"/>
              <a:t> 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Optimizations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</a:t>
            </a:r>
          </a:p>
          <a:p>
            <a:pPr lvl="1"/>
            <a:r>
              <a:rPr lang="en-US" dirty="0" smtClean="0"/>
              <a:t>Multigrid Algorithm	- 	Full Multigrid</a:t>
            </a:r>
          </a:p>
          <a:p>
            <a:pPr lvl="1"/>
            <a:r>
              <a:rPr lang="en-US" dirty="0" smtClean="0"/>
              <a:t>Smoother		-	SOR solver</a:t>
            </a:r>
          </a:p>
          <a:p>
            <a:pPr lvl="1"/>
            <a:r>
              <a:rPr lang="en-US" dirty="0" smtClean="0"/>
              <a:t>Parallelization		-	OpenMP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also tried SSE </a:t>
            </a:r>
            <a:r>
              <a:rPr lang="en-US" dirty="0" err="1" smtClean="0"/>
              <a:t>Vectorization</a:t>
            </a:r>
            <a:r>
              <a:rPr lang="en-US" dirty="0" smtClean="0"/>
              <a:t>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Vectorization</a:t>
            </a:r>
            <a:endParaRPr lang="en-US" sz="3200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457200" y="1555956"/>
            <a:ext cx="84582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 err="1" smtClean="0"/>
              <a:t>Vectorized</a:t>
            </a:r>
            <a:r>
              <a:rPr lang="en-US" sz="3100" dirty="0" smtClean="0"/>
              <a:t> code</a:t>
            </a:r>
          </a:p>
          <a:p>
            <a:pPr lvl="1"/>
            <a:endParaRPr lang="en-US" sz="2800" dirty="0" smtClean="0"/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mgsolve</a:t>
            </a:r>
            <a:r>
              <a:rPr lang="en-US" dirty="0" smtClean="0"/>
              <a:t> 12 1 for non </a:t>
            </a:r>
            <a:r>
              <a:rPr lang="en-US" dirty="0" err="1" smtClean="0"/>
              <a:t>Vectorized</a:t>
            </a:r>
            <a:r>
              <a:rPr lang="en-US" dirty="0" smtClean="0"/>
              <a:t> Code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Your Alias: BleedBlue</a:t>
            </a:r>
            <a:br>
              <a:rPr lang="en-US" dirty="0" smtClean="0"/>
            </a:br>
            <a:r>
              <a:rPr lang="en-US" dirty="0" smtClean="0"/>
              <a:t>Wall clock time of </a:t>
            </a:r>
            <a:r>
              <a:rPr lang="en-US" dirty="0" err="1" smtClean="0"/>
              <a:t>applyRBGS_Iter</a:t>
            </a:r>
            <a:r>
              <a:rPr lang="en-US" dirty="0" smtClean="0"/>
              <a:t>() is </a:t>
            </a:r>
            <a:r>
              <a:rPr lang="en-US" sz="2200" dirty="0" smtClean="0">
                <a:solidFill>
                  <a:srgbClr val="FF0000"/>
                </a:solidFill>
                <a:latin typeface="Adobe Caslon Pro Bold" pitchFamily="18" charset="0"/>
              </a:rPr>
              <a:t>157.469</a:t>
            </a:r>
            <a:r>
              <a:rPr lang="en-US" dirty="0" smtClean="0"/>
              <a:t> seconds</a:t>
            </a:r>
            <a:br>
              <a:rPr lang="en-US" dirty="0" smtClean="0"/>
            </a:br>
            <a:r>
              <a:rPr lang="en-US" dirty="0" smtClean="0"/>
              <a:t>Wall clock time of compute Residual() is </a:t>
            </a:r>
            <a:r>
              <a:rPr lang="en-US" sz="2200" dirty="0" smtClean="0">
                <a:solidFill>
                  <a:srgbClr val="FF0000"/>
                </a:solidFill>
                <a:latin typeface="Adobe Caslon Pro Bold" pitchFamily="18" charset="0"/>
              </a:rPr>
              <a:t>246.207</a:t>
            </a:r>
            <a:r>
              <a:rPr lang="en-US" dirty="0" smtClean="0"/>
              <a:t> seconds</a:t>
            </a:r>
            <a:br>
              <a:rPr lang="en-US" dirty="0" smtClean="0"/>
            </a:br>
            <a:r>
              <a:rPr lang="en-US" dirty="0" smtClean="0"/>
              <a:t>Wall clock time of Restriction() in </a:t>
            </a:r>
            <a:r>
              <a:rPr lang="en-US" sz="2200" dirty="0" smtClean="0">
                <a:solidFill>
                  <a:srgbClr val="FF0000"/>
                </a:solidFill>
                <a:latin typeface="Adobe Caslon Pro Bold" pitchFamily="18" charset="0"/>
              </a:rPr>
              <a:t>91.559</a:t>
            </a:r>
            <a:r>
              <a:rPr lang="en-US" dirty="0" smtClean="0"/>
              <a:t> seconds</a:t>
            </a:r>
            <a:br>
              <a:rPr lang="en-US" dirty="0" smtClean="0"/>
            </a:br>
            <a:r>
              <a:rPr lang="en-US" dirty="0" smtClean="0"/>
              <a:t>Wall clock time of </a:t>
            </a:r>
            <a:r>
              <a:rPr lang="en-US" dirty="0" err="1" smtClean="0"/>
              <a:t>applyRBGS_Iter</a:t>
            </a:r>
            <a:r>
              <a:rPr lang="en-US" dirty="0" smtClean="0"/>
              <a:t>() in </a:t>
            </a:r>
            <a:r>
              <a:rPr lang="en-US" sz="2200" dirty="0" smtClean="0">
                <a:solidFill>
                  <a:srgbClr val="FF0000"/>
                </a:solidFill>
                <a:latin typeface="Adobe Caslon Pro Bold" pitchFamily="18" charset="0"/>
              </a:rPr>
              <a:t>157.43</a:t>
            </a:r>
            <a:r>
              <a:rPr lang="en-US" dirty="0" smtClean="0"/>
              <a:t> seconds</a:t>
            </a:r>
            <a:br>
              <a:rPr lang="en-US" dirty="0" smtClean="0"/>
            </a:br>
            <a:r>
              <a:rPr lang="en-US" dirty="0" smtClean="0"/>
              <a:t>Wall clock time of </a:t>
            </a:r>
            <a:r>
              <a:rPr lang="en-US" dirty="0" err="1" smtClean="0"/>
              <a:t>MGMSolve</a:t>
            </a:r>
            <a:r>
              <a:rPr lang="en-US" dirty="0" smtClean="0"/>
              <a:t>() in </a:t>
            </a:r>
            <a:r>
              <a:rPr lang="en-US" sz="2200" dirty="0" smtClean="0">
                <a:solidFill>
                  <a:srgbClr val="FF0000"/>
                </a:solidFill>
                <a:latin typeface="Adobe Caslon Pro Bold" pitchFamily="18" charset="0"/>
              </a:rPr>
              <a:t>1002.68</a:t>
            </a:r>
            <a:r>
              <a:rPr lang="en-US" dirty="0" smtClean="0"/>
              <a:t> seconds</a:t>
            </a:r>
            <a:br>
              <a:rPr lang="en-US" dirty="0" smtClean="0"/>
            </a:br>
            <a:r>
              <a:rPr lang="en-US" dirty="0" smtClean="0"/>
              <a:t>Wall clock time of MG execution: </a:t>
            </a:r>
            <a:r>
              <a:rPr lang="en-US" sz="2200" dirty="0" smtClean="0">
                <a:solidFill>
                  <a:srgbClr val="FF0000"/>
                </a:solidFill>
                <a:latin typeface="Adobe Caslon Pro Bold" pitchFamily="18" charset="0"/>
              </a:rPr>
              <a:t>1002.72</a:t>
            </a:r>
            <a:r>
              <a:rPr lang="en-US" dirty="0" smtClean="0"/>
              <a:t> ms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Vectorization</a:t>
            </a:r>
            <a:endParaRPr lang="en-US" sz="3200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457200" y="1555956"/>
            <a:ext cx="8458200" cy="48006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dirty="0" smtClean="0"/>
              <a:t>Suggestions ?</a:t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Comparison of Smoothening Parameters </a:t>
            </a:r>
            <a:endParaRPr lang="en-US" sz="3200" b="1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4876801"/>
            <a:ext cx="9144000" cy="18287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000" dirty="0" smtClean="0"/>
              <a:t>Variation of serial runtimes on the LSS cluster with the number of pre-smoothing(nu 1) and post smoothing steps (nu 2) has been studied.</a:t>
            </a:r>
          </a:p>
          <a:p>
            <a:pPr>
              <a:buClr>
                <a:schemeClr val="tx1"/>
              </a:buClr>
            </a:pPr>
            <a:r>
              <a:rPr lang="en-US" sz="2000" dirty="0" smtClean="0"/>
              <a:t>This study was done using the RBGS Solver for  intermediate steps.</a:t>
            </a:r>
          </a:p>
          <a:p>
            <a:pPr>
              <a:buClr>
                <a:schemeClr val="tx1"/>
              </a:buClr>
            </a:pPr>
            <a:r>
              <a:rPr lang="en-US" sz="2000" dirty="0" smtClean="0"/>
              <a:t>The combinations – (1,3) and (2,2) show the least runtimes and took 11 v-cycles  each for convergence.</a:t>
            </a:r>
          </a:p>
          <a:p>
            <a:pPr>
              <a:buClr>
                <a:schemeClr val="tx1"/>
              </a:buClr>
            </a:pP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" y="381000"/>
            <a:ext cx="8763000" cy="5486400"/>
            <a:chOff x="152400" y="838200"/>
            <a:chExt cx="8763000" cy="5486400"/>
          </a:xfrm>
        </p:grpSpPr>
        <p:graphicFrame>
          <p:nvGraphicFramePr>
            <p:cNvPr id="6" name="Chart 5"/>
            <p:cNvGraphicFramePr/>
            <p:nvPr/>
          </p:nvGraphicFramePr>
          <p:xfrm>
            <a:off x="304800" y="838200"/>
            <a:ext cx="8610600" cy="548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8374008" y="4724400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nu1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82000" y="4495800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nu2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645672" y="3312672"/>
              <a:ext cx="19346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Runtime (in seconds)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Comparison of Smoothening Parameters (contd.) </a:t>
            </a:r>
            <a:endParaRPr lang="en-US" sz="3200" b="1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8800" y="4572000"/>
            <a:ext cx="3505200" cy="18287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000" dirty="0" smtClean="0"/>
              <a:t>A comparative study of convergence rates for different iterative solvers has been done for these two combinations.</a:t>
            </a:r>
          </a:p>
          <a:p>
            <a:pPr>
              <a:buClr>
                <a:schemeClr val="tx1"/>
              </a:buClr>
            </a:pP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200" y="1295400"/>
          <a:ext cx="5486400" cy="5120640"/>
        </p:xfrm>
        <a:graphic>
          <a:graphicData uri="http://schemas.openxmlformats.org/drawingml/2006/table">
            <a:tbl>
              <a:tblPr/>
              <a:tblGrid>
                <a:gridCol w="495421"/>
                <a:gridCol w="368300"/>
                <a:gridCol w="1176528"/>
                <a:gridCol w="1312551"/>
                <a:gridCol w="2133600"/>
              </a:tblGrid>
              <a:tr h="487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V-cycles for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Convergence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Error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Cluster Serial Runtime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(in seconds)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9.17732E-05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6.5414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9.17619E-05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6.48613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9.17927E-05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6.45551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9.17443E-05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7.40991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9.17568E-05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7.66071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9.17693E-05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6.49229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9.17789E-05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6.45584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9.17806E-05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6.79593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9.17454E-05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7.67483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9.17715E-05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7.71864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9.17514E-05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7.0785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9.17885E-05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6.75157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9.17448E-05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7.66405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9.17670E-05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7.65531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9.17462E-05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8.49673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9.17549E-05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7.44863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9.17507E-05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7.66858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9.17707E-05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7.68896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9.17463E-05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8.50611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Comparison of Different Solvers</a:t>
            </a:r>
            <a:endParaRPr lang="en-US" sz="3200" b="1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303536"/>
          <a:ext cx="7906448" cy="4380984"/>
        </p:xfrm>
        <a:graphic>
          <a:graphicData uri="http://schemas.openxmlformats.org/drawingml/2006/table">
            <a:tbl>
              <a:tblPr/>
              <a:tblGrid>
                <a:gridCol w="2293731"/>
                <a:gridCol w="1332659"/>
                <a:gridCol w="1267776"/>
                <a:gridCol w="1506141"/>
                <a:gridCol w="1506141"/>
              </a:tblGrid>
              <a:tr h="61848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da-DK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V-cycles to</a:t>
                      </a:r>
                      <a:r>
                        <a:rPr lang="da-DK" sz="16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convergence, </a:t>
                      </a:r>
                      <a:r>
                        <a:rPr lang="da-DK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Normalized</a:t>
                      </a:r>
                      <a:r>
                        <a:rPr lang="da-DK" sz="16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Runtimes </a:t>
                      </a:r>
                      <a:r>
                        <a:rPr lang="da-DK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da-D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 nu1 =1, nu2 =3</a:t>
                      </a:r>
                    </a:p>
                  </a:txBody>
                  <a:tcPr marL="7993" marR="7993" marT="7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5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Solver</a:t>
                      </a:r>
                    </a:p>
                  </a:txBody>
                  <a:tcPr marL="7993" marR="7993" marT="7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V-cycles for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Convergence</a:t>
                      </a:r>
                    </a:p>
                  </a:txBody>
                  <a:tcPr marL="7993" marR="7993" marT="7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Error</a:t>
                      </a:r>
                    </a:p>
                  </a:txBody>
                  <a:tcPr marL="7993" marR="7993" marT="7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Serial Runtime 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(in ms)</a:t>
                      </a:r>
                    </a:p>
                  </a:txBody>
                  <a:tcPr marL="7993" marR="7993" marT="7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Serial Runtime 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(Normalized)</a:t>
                      </a:r>
                    </a:p>
                  </a:txBody>
                  <a:tcPr marL="7993" marR="7993" marT="7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Jacobi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9.17733E-05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14201.1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1.0000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Damped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Jacobi, w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 1/3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9.17984E-05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35672.3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2.5119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Damped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Jacobi, w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9.17884E-05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25245.8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1.7777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Damped Jacobi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w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 2/3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9.17702E-05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20299.2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1.4294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Natural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Gauss Seidel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(NGS)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9.17586E-05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10829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0.7625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SOR on NGS, w = 4/3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9.17465E-05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9058.38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0.6379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SOR on NGS, w = 5/3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9.17399E-05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7003.42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0.4932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17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RBGS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9.17904E-05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9862.52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0.6945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SOR on RBGS,  w = 4/3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9.17398E-05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8022.64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0.5649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SOR on RBGS, w = 5/3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9.13771E-05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7017.09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0.4941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17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SOR on RBGS, w = 11/6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9.1712E-05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12015.7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0.8461</a:t>
                      </a:r>
                    </a:p>
                  </a:txBody>
                  <a:tcPr marL="7993" marR="7993" marT="7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76200" y="5791201"/>
            <a:ext cx="8915400" cy="7620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000" dirty="0" smtClean="0"/>
              <a:t>SOR on NGS works even better than SOR on RBGS with w = 5/3, but since it can’t be parallelized, the SOR on RBGS  option is better.</a:t>
            </a:r>
          </a:p>
          <a:p>
            <a:pPr>
              <a:buClr>
                <a:schemeClr val="tx1"/>
              </a:buClr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Comparison of Different Solvers (contd.)</a:t>
            </a:r>
            <a:endParaRPr lang="en-US" sz="3200" b="1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0" y="5181600"/>
            <a:ext cx="8915400" cy="12954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2000" dirty="0" smtClean="0"/>
              <a:t>For  this case, faster convergence is achieved for  SOR on RBGS with w=4/3.</a:t>
            </a:r>
          </a:p>
          <a:p>
            <a:pPr>
              <a:buClr>
                <a:schemeClr val="tx1"/>
              </a:buClr>
            </a:pPr>
            <a:r>
              <a:rPr lang="en-US" sz="2000" dirty="0" smtClean="0"/>
              <a:t>Damped Jacobi Solver shows worse performance than Jacobi Iteration .</a:t>
            </a:r>
          </a:p>
          <a:p>
            <a:pPr>
              <a:buClr>
                <a:schemeClr val="tx1"/>
              </a:buClr>
            </a:pPr>
            <a:r>
              <a:rPr lang="en-US" sz="2000" dirty="0" smtClean="0"/>
              <a:t>Thus, nu 1=2,nu 2=2 for SOR on RBGS with w=4/3 seems to be the optimum choice for implementation.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295400"/>
          <a:ext cx="8092086" cy="3664488"/>
        </p:xfrm>
        <a:graphic>
          <a:graphicData uri="http://schemas.openxmlformats.org/drawingml/2006/table">
            <a:tbl>
              <a:tblPr/>
              <a:tblGrid>
                <a:gridCol w="2511938"/>
                <a:gridCol w="1333061"/>
                <a:gridCol w="1234001"/>
                <a:gridCol w="1506543"/>
                <a:gridCol w="1506543"/>
              </a:tblGrid>
              <a:tr h="20483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V-cycles to</a:t>
                      </a:r>
                      <a:r>
                        <a:rPr lang="da-DK" sz="18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convergence, </a:t>
                      </a:r>
                      <a:r>
                        <a:rPr lang="da-DK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Normalized</a:t>
                      </a:r>
                      <a:r>
                        <a:rPr lang="da-DK" sz="18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Runtimes</a:t>
                      </a:r>
                      <a:r>
                        <a:rPr lang="da-DK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da-DK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 nu1 =2, nu2 =2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96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Solver</a:t>
                      </a:r>
                    </a:p>
                  </a:txBody>
                  <a:tcPr marL="8194" marR="8194" marT="81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V-cycles for</a:t>
                      </a:r>
                      <a:b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Convergence</a:t>
                      </a:r>
                    </a:p>
                  </a:txBody>
                  <a:tcPr marL="8194" marR="8194" marT="81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Error</a:t>
                      </a:r>
                    </a:p>
                  </a:txBody>
                  <a:tcPr marL="8194" marR="8194" marT="81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Serial Runtime </a:t>
                      </a:r>
                      <a:b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(in ms)</a:t>
                      </a:r>
                    </a:p>
                  </a:txBody>
                  <a:tcPr marL="8194" marR="8194" marT="81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Serial Runtime </a:t>
                      </a:r>
                      <a:b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(Normalized)</a:t>
                      </a:r>
                    </a:p>
                  </a:txBody>
                  <a:tcPr marL="8194" marR="8194" marT="81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Jacobi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9.17713E-05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14243.5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1.0000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Damped Jacobi, w = 1/3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9.17936E-05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35729.2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2.5085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Damped Jacobi, w = 1/2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9.17799E-05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25358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1.7803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Damped Jacobi, w = 2/3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9.17621E-05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20315.2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1.4263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Nautral Gauss Seidel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9.17474E-05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10854.5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0.7621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SOR on NGS, w = 4/3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9.17455E-05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9076.22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0.6372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SOR on NGS, w = 5/3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9.17352E-05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7018.52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0.4928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04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RBGS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9.17767E-05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9885.48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0.6940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SOR on RBGS with w = 4/3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9.17847E-05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7026.47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0.4933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04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SOR on RBGS with w = 5/3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9.09422E-05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9024.19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0.6336</a:t>
                      </a:r>
                    </a:p>
                  </a:txBody>
                  <a:tcPr marL="8194" marR="8194" marT="819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2667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7200" i="1" dirty="0" smtClean="0"/>
          </a:p>
          <a:p>
            <a:pPr algn="ctr">
              <a:buNone/>
            </a:pPr>
            <a:r>
              <a:rPr lang="en-US" sz="7200" i="1" dirty="0" smtClean="0"/>
              <a:t>THANK YOU</a:t>
            </a:r>
            <a:endParaRPr lang="en-US" sz="7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 Multigrid cycle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Coarse grid approximation as a first guess to obtain a good initial approximation for Multigrid cycle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38400"/>
            <a:ext cx="8351752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990600" y="6172200"/>
            <a:ext cx="4038600" cy="0"/>
          </a:xfrm>
          <a:prstGeom prst="straightConnector1">
            <a:avLst/>
          </a:prstGeom>
          <a:ln w="31750">
            <a:solidFill>
              <a:srgbClr val="0070C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05400" y="6172200"/>
            <a:ext cx="3962400" cy="920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2600" y="6248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FMG cycle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638800" y="624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V-cycles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 Multigrid cycle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Coarse grid approximation as a first guess to obtain a good initial approximation for Multigrid cycle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38400"/>
            <a:ext cx="8351752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990600" y="6172200"/>
            <a:ext cx="4038600" cy="0"/>
          </a:xfrm>
          <a:prstGeom prst="straightConnector1">
            <a:avLst/>
          </a:prstGeom>
          <a:ln w="31750">
            <a:solidFill>
              <a:srgbClr val="0070C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05400" y="6172200"/>
            <a:ext cx="3962400" cy="920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2600" y="6248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FMG cycle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638800" y="624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V-cycles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4800600"/>
            <a:ext cx="838200" cy="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 Multigrid cycle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Coarse grid approximation as a first guess to obtain a good initial approximation for Multigrid cycle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38400"/>
            <a:ext cx="8351752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990600" y="6172200"/>
            <a:ext cx="4038600" cy="0"/>
          </a:xfrm>
          <a:prstGeom prst="straightConnector1">
            <a:avLst/>
          </a:prstGeom>
          <a:ln w="31750">
            <a:solidFill>
              <a:srgbClr val="0070C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05400" y="6172200"/>
            <a:ext cx="3962400" cy="920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2600" y="6248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FMG cycle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638800" y="624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V-cycles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4800600"/>
            <a:ext cx="838200" cy="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28800" y="4343400"/>
            <a:ext cx="1219200" cy="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5400000" flipH="1" flipV="1">
            <a:off x="1485900" y="4381500"/>
            <a:ext cx="685800" cy="304800"/>
          </a:xfrm>
          <a:prstGeom prst="curvedConnector3">
            <a:avLst>
              <a:gd name="adj1" fmla="val 1317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 Multigrid cycle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Coarse grid approximation as a first guess to obtain a good initial approximation for Multigrid cycle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38400"/>
            <a:ext cx="8351752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990600" y="6172200"/>
            <a:ext cx="4038600" cy="0"/>
          </a:xfrm>
          <a:prstGeom prst="straightConnector1">
            <a:avLst/>
          </a:prstGeom>
          <a:ln w="31750">
            <a:solidFill>
              <a:srgbClr val="0070C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05400" y="6172200"/>
            <a:ext cx="3962400" cy="920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2600" y="6248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FMG cycle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638800" y="624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V-cycles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4800600"/>
            <a:ext cx="838200" cy="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28800" y="4343400"/>
            <a:ext cx="1219200" cy="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48000" y="3871452"/>
            <a:ext cx="1752600" cy="14748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 flipH="1" flipV="1">
            <a:off x="2628900" y="3695700"/>
            <a:ext cx="685800" cy="304800"/>
          </a:xfrm>
          <a:prstGeom prst="curvedConnector3">
            <a:avLst>
              <a:gd name="adj1" fmla="val 1317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5400000" flipH="1" flipV="1">
            <a:off x="1485900" y="4381500"/>
            <a:ext cx="685800" cy="304800"/>
          </a:xfrm>
          <a:prstGeom prst="curvedConnector3">
            <a:avLst>
              <a:gd name="adj1" fmla="val 1317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5400000" flipH="1" flipV="1">
            <a:off x="4381500" y="3238500"/>
            <a:ext cx="685800" cy="304800"/>
          </a:xfrm>
          <a:prstGeom prst="curvedConnector3">
            <a:avLst>
              <a:gd name="adj1" fmla="val 1317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 Multigrid cycle</a:t>
            </a:r>
            <a:endParaRPr lang="en-US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38400"/>
            <a:ext cx="8351752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823452" y="5410200"/>
            <a:ext cx="152400" cy="762000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6172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Coarsest level – Slit boundary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105400" y="6172200"/>
            <a:ext cx="3962400" cy="920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38800" y="624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V-cycles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 Multigrid cycle</a:t>
            </a:r>
            <a:endParaRPr lang="en-US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38400"/>
            <a:ext cx="8351752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823452" y="5410200"/>
            <a:ext cx="152400" cy="762000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6172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Coarsest level – Slit boundary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>
            <a:stCxn id="16" idx="2"/>
          </p:cNvCxnSpPr>
          <p:nvPr/>
        </p:nvCxnSpPr>
        <p:spPr>
          <a:xfrm>
            <a:off x="1143000" y="3742730"/>
            <a:ext cx="533400" cy="1057870"/>
          </a:xfrm>
          <a:prstGeom prst="straightConnector1">
            <a:avLst/>
          </a:prstGeom>
          <a:ln w="31750">
            <a:solidFill>
              <a:srgbClr val="0070C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0" y="28194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We start here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05400" y="6172200"/>
            <a:ext cx="3962400" cy="920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8800" y="624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V-cycles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239</TotalTime>
  <Words>900</Words>
  <Application>Microsoft Office PowerPoint</Application>
  <PresentationFormat>On-screen Show (4:3)</PresentationFormat>
  <Paragraphs>383</Paragraphs>
  <Slides>36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Custom Design</vt:lpstr>
      <vt:lpstr>Flow</vt:lpstr>
      <vt:lpstr>Simulation and Scientific Computing – 2 (SS 2016)</vt:lpstr>
      <vt:lpstr>Performance Challenge</vt:lpstr>
      <vt:lpstr>Optimizations</vt:lpstr>
      <vt:lpstr>Full Multigrid cycle</vt:lpstr>
      <vt:lpstr>Full Multigrid cycle</vt:lpstr>
      <vt:lpstr>Full Multigrid cycle</vt:lpstr>
      <vt:lpstr>Full Multigrid cycle</vt:lpstr>
      <vt:lpstr>Full Multigrid cycle</vt:lpstr>
      <vt:lpstr>Full Multigrid cycle</vt:lpstr>
      <vt:lpstr>Full Multigrid cycle</vt:lpstr>
      <vt:lpstr>Full Multigrid cycle</vt:lpstr>
      <vt:lpstr>Full Multigrid cycle</vt:lpstr>
      <vt:lpstr>Full Multigrid cycle</vt:lpstr>
      <vt:lpstr>Full Multigrid cycle</vt:lpstr>
      <vt:lpstr>Full Multigrid cycle</vt:lpstr>
      <vt:lpstr>If (!Full Multigrid cycle)</vt:lpstr>
      <vt:lpstr>Convergence ?</vt:lpstr>
      <vt:lpstr>Convergence ?</vt:lpstr>
      <vt:lpstr>Convergence ?</vt:lpstr>
      <vt:lpstr>Convergence ?</vt:lpstr>
      <vt:lpstr>Convergence ?</vt:lpstr>
      <vt:lpstr>Error plot</vt:lpstr>
      <vt:lpstr>Challenges in FMG</vt:lpstr>
      <vt:lpstr>Challenges in FMG</vt:lpstr>
      <vt:lpstr>Challenges in FMG</vt:lpstr>
      <vt:lpstr>Parallelization</vt:lpstr>
      <vt:lpstr>Parallelization</vt:lpstr>
      <vt:lpstr>Parallelization</vt:lpstr>
      <vt:lpstr>Vectorization</vt:lpstr>
      <vt:lpstr>Vectorization</vt:lpstr>
      <vt:lpstr>Vectorization</vt:lpstr>
      <vt:lpstr>Comparison of Smoothening Parameters </vt:lpstr>
      <vt:lpstr>Comparison of Smoothening Parameters (contd.) </vt:lpstr>
      <vt:lpstr>Comparison of Different Solvers</vt:lpstr>
      <vt:lpstr>Comparison of Different Solvers (contd.)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SiWiR2 Seminar Presentation    (SS 2016)</dc:title>
  <dc:creator>Paras</dc:creator>
  <cp:lastModifiedBy>INIYAN</cp:lastModifiedBy>
  <cp:revision>122</cp:revision>
  <dcterms:created xsi:type="dcterms:W3CDTF">2016-06-05T17:00:49Z</dcterms:created>
  <dcterms:modified xsi:type="dcterms:W3CDTF">2016-06-06T08:05:21Z</dcterms:modified>
</cp:coreProperties>
</file>