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27.xml.rels" ContentType="application/vnd.openxmlformats-package.relationships+xml"/>
  <Override PartName="/ppt/notesSlides/notesSlide27.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gif" ContentType="image/gif"/>
  <Override PartName="/ppt/media/image2.jpeg" ContentType="image/jpe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8.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6.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28.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slide16.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IN" sz="4400" spc="-1" strike="noStrike">
                <a:latin typeface="Arial"/>
              </a:rPr>
              <a:t>Click to move the </a:t>
            </a:r>
            <a:r>
              <a:rPr b="0" lang="en-IN" sz="4400" spc="-1" strike="noStrike">
                <a:latin typeface="Arial"/>
              </a:rPr>
              <a:t>slide</a:t>
            </a:r>
            <a:endParaRPr b="0" lang="en-IN" sz="4400" spc="-1" strike="noStrike">
              <a:latin typeface="Arial"/>
            </a:endParaRPr>
          </a:p>
        </p:txBody>
      </p:sp>
      <p:sp>
        <p:nvSpPr>
          <p:cNvPr id="77"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78"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79"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80"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81"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8A282B4A-9FDA-4F00-ACB9-6EBD948614ED}"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sldImg"/>
          </p:nvPr>
        </p:nvSpPr>
        <p:spPr>
          <a:xfrm>
            <a:off x="685800" y="1143000"/>
            <a:ext cx="5485320" cy="3085200"/>
          </a:xfrm>
          <a:prstGeom prst="rect">
            <a:avLst/>
          </a:prstGeom>
        </p:spPr>
      </p:sp>
      <p:sp>
        <p:nvSpPr>
          <p:cNvPr id="137" name="PlaceHolder 2"/>
          <p:cNvSpPr>
            <a:spLocks noGrp="1"/>
          </p:cNvSpPr>
          <p:nvPr>
            <p:ph type="body"/>
          </p:nvPr>
        </p:nvSpPr>
        <p:spPr>
          <a:xfrm>
            <a:off x="685800" y="4400640"/>
            <a:ext cx="5485320" cy="3599280"/>
          </a:xfrm>
          <a:prstGeom prst="rect">
            <a:avLst/>
          </a:prstGeom>
        </p:spPr>
        <p:txBody>
          <a:bodyPr lIns="0" rIns="0" tIns="0" bIns="0">
            <a:noAutofit/>
          </a:bodyPr>
          <a:p>
            <a:endParaRPr b="0" lang="en-IN" sz="2000" spc="-1" strike="noStrike">
              <a:latin typeface="Arial"/>
            </a:endParaRPr>
          </a:p>
        </p:txBody>
      </p:sp>
      <p:sp>
        <p:nvSpPr>
          <p:cNvPr id="138"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82796618-3623-49D5-B5DE-BD34DD3EB8CF}" type="slidenum">
              <a:rPr b="0" lang="en-IN" sz="1200" spc="-1" strike="noStrike">
                <a:solidFill>
                  <a:srgbClr val="000000"/>
                </a:solidFill>
                <a:latin typeface="+mn-lt"/>
                <a:ea typeface="+mn-ea"/>
              </a:rPr>
              <a:t>&lt;number&gt;</a:t>
            </a:fld>
            <a:endParaRPr b="0" lang="en-IN"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080" cy="1144440"/>
          </a:xfrm>
          <a:prstGeom prst="rect">
            <a:avLst/>
          </a:prstGeom>
        </p:spPr>
        <p:txBody>
          <a:bodyPr lIns="0" rIns="0" tIns="0" bIns="0" anchor="ctr">
            <a:noAutofit/>
          </a:bodyPr>
          <a:p>
            <a:pPr algn="ctr"/>
            <a:r>
              <a:rPr b="0" lang="en-IN" sz="1800" spc="-1" strike="noStrike">
                <a:latin typeface="Arial"/>
              </a:rPr>
              <a:t>Click to edit the title text format</a:t>
            </a:r>
            <a:endParaRPr b="0" lang="en-IN" sz="1800" spc="-1" strike="noStrike">
              <a:latin typeface="Arial"/>
            </a:endParaRPr>
          </a:p>
        </p:txBody>
      </p:sp>
      <p:sp>
        <p:nvSpPr>
          <p:cNvPr id="1" name="PlaceHolder 2"/>
          <p:cNvSpPr>
            <a:spLocks noGrp="1"/>
          </p:cNvSpPr>
          <p:nvPr>
            <p:ph type="body"/>
          </p:nvPr>
        </p:nvSpPr>
        <p:spPr>
          <a:xfrm>
            <a:off x="609480" y="1604520"/>
            <a:ext cx="10972080" cy="397692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lgn="ctr">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lgn="ctr">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lgn="ctr">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lgn="ctr">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lgn="ctr">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lgn="ctr">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gif"/><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www.edureka.co/blog/10-reasons-why-you-should-learn-python#popularity&amp;HighSalary" TargetMode="External"/><Relationship Id="rId2" Type="http://schemas.openxmlformats.org/officeDocument/2006/relationships/hyperlink" Target="https://www.edureka.co/blog/10-reasons-why-you-should-learn-python#DataScience" TargetMode="External"/><Relationship Id="rId3" Type="http://schemas.openxmlformats.org/officeDocument/2006/relationships/hyperlink" Target="https://www.edureka.co/blog/10-reasons-why-you-should-learn-python#scripting" TargetMode="External"/><Relationship Id="rId4" Type="http://schemas.openxmlformats.org/officeDocument/2006/relationships/hyperlink" Target="https://www.edureka.co/blog/10-reasons-why-you-should-learn-python#BigData" TargetMode="External"/><Relationship Id="rId5" Type="http://schemas.openxmlformats.org/officeDocument/2006/relationships/hyperlink" Target="https://www.edureka.co/blog/10-reasons-why-you-should-learn-python#BigData" TargetMode="External"/><Relationship Id="rId6" Type="http://schemas.openxmlformats.org/officeDocument/2006/relationships/hyperlink" Target="https://www.edureka.co/blog/10-reasons-why-you-should-learn-python#testing" TargetMode="External"/><Relationship Id="rId7" Type="http://schemas.openxmlformats.org/officeDocument/2006/relationships/hyperlink" Target="https://www.edureka.co/blog/10-reasons-why-you-should-learn-python#testing" TargetMode="External"/><Relationship Id="rId8" Type="http://schemas.openxmlformats.org/officeDocument/2006/relationships/hyperlink" Target="https://www.edureka.co/blog/10-reasons-why-you-should-learn-python#ComputerGraphics" TargetMode="External"/><Relationship Id="rId9" Type="http://schemas.openxmlformats.org/officeDocument/2006/relationships/hyperlink" Target="https://www.edureka.co/blog/10-reasons-why-you-should-learn-python#ComputerGraphics" TargetMode="External"/><Relationship Id="rId10" Type="http://schemas.openxmlformats.org/officeDocument/2006/relationships/hyperlink" Target="https://www.edureka.co/blog/10-reasons-why-you-should-learn-python#ArtificialIntelligence" TargetMode="External"/><Relationship Id="rId11" Type="http://schemas.openxmlformats.org/officeDocument/2006/relationships/hyperlink" Target="https://www.edureka.co/blog/10-reasons-why-you-should-learn-python#ArtificialIntelligence" TargetMode="External"/><Relationship Id="rId12" Type="http://schemas.openxmlformats.org/officeDocument/2006/relationships/hyperlink" Target="https://www.edureka.co/blog/10-reasons-why-you-should-learn-python#WebDevelopment" TargetMode="External"/><Relationship Id="rId13" Type="http://schemas.openxmlformats.org/officeDocument/2006/relationships/hyperlink" Target="https://www.edureka.co/blog/10-reasons-why-you-should-learn-python#WebDevelopment" TargetMode="External"/><Relationship Id="rId14" Type="http://schemas.openxmlformats.org/officeDocument/2006/relationships/hyperlink" Target="https://www.edureka.co/blog/10-reasons-why-you-should-learn-python#Portable" TargetMode="External"/><Relationship Id="rId15" Type="http://schemas.openxmlformats.org/officeDocument/2006/relationships/hyperlink" Target="https://www.edureka.co/blog/10-reasons-why-you-should-learn-python#Simple&amp;Easy" TargetMode="External"/><Relationship Id="rId16"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792360" y="5256000"/>
            <a:ext cx="9142920" cy="2386440"/>
          </a:xfrm>
          <a:prstGeom prst="rect">
            <a:avLst/>
          </a:prstGeom>
          <a:noFill/>
          <a:ln>
            <a:noFill/>
          </a:ln>
        </p:spPr>
        <p:style>
          <a:lnRef idx="0"/>
          <a:fillRef idx="0"/>
          <a:effectRef idx="0"/>
          <a:fontRef idx="minor"/>
        </p:style>
        <p:txBody>
          <a:bodyPr lIns="90000" rIns="90000" tIns="45000" bIns="45000" anchor="b">
            <a:noAutofit/>
          </a:bodyPr>
          <a:p>
            <a:pPr>
              <a:lnSpc>
                <a:spcPct val="90000"/>
              </a:lnSpc>
            </a:pPr>
            <a:br/>
            <a:br/>
            <a:br/>
            <a:br/>
            <a:br/>
            <a:br/>
            <a:br/>
            <a:br/>
            <a:br/>
            <a:br/>
            <a:br/>
            <a:br/>
            <a:br/>
            <a:r>
              <a:rPr b="0" lang="en-US" sz="4000" spc="-1" strike="noStrike">
                <a:solidFill>
                  <a:srgbClr val="000000"/>
                </a:solidFill>
                <a:latin typeface="Calibri Light"/>
                <a:ea typeface="DejaVu Sans"/>
              </a:rPr>
              <a:t>Python is an interpreted</a:t>
            </a:r>
            <a:br/>
            <a:r>
              <a:rPr b="0" lang="en-US" sz="4000" spc="-1" strike="noStrike">
                <a:solidFill>
                  <a:srgbClr val="000000"/>
                </a:solidFill>
                <a:latin typeface="Calibri Light"/>
                <a:ea typeface="DejaVu Sans"/>
              </a:rPr>
              <a:t>object-oriented </a:t>
            </a:r>
            <a:br/>
            <a:r>
              <a:rPr b="0" lang="en-US" sz="4000" spc="-1" strike="noStrike">
                <a:solidFill>
                  <a:srgbClr val="000000"/>
                </a:solidFill>
                <a:latin typeface="Calibri Light"/>
                <a:ea typeface="DejaVu Sans"/>
              </a:rPr>
              <a:t>scripting language</a:t>
            </a:r>
            <a:br/>
            <a:r>
              <a:rPr b="0" lang="en-US" sz="4000" spc="-1" strike="noStrike">
                <a:solidFill>
                  <a:srgbClr val="000000"/>
                </a:solidFill>
                <a:latin typeface="Calibri Light"/>
                <a:ea typeface="DejaVu Sans"/>
              </a:rPr>
              <a:t>functional oriented  </a:t>
            </a:r>
            <a:br/>
            <a:r>
              <a:rPr b="0" lang="en-US" sz="4000" spc="-1" strike="noStrike">
                <a:solidFill>
                  <a:srgbClr val="000000"/>
                </a:solidFill>
                <a:latin typeface="Calibri Light"/>
                <a:ea typeface="DejaVu Sans"/>
              </a:rPr>
              <a:t>high-level programming language with dynamic semantics. </a:t>
            </a:r>
            <a:br/>
            <a:r>
              <a:rPr b="0" lang="en-US" sz="4000" spc="-1" strike="noStrike">
                <a:solidFill>
                  <a:srgbClr val="000000"/>
                </a:solidFill>
                <a:latin typeface="Calibri Light"/>
                <a:ea typeface="DejaVu Sans"/>
              </a:rPr>
              <a:t>built in data structures</a:t>
            </a:r>
            <a:br/>
            <a:r>
              <a:rPr b="0" lang="en-US" sz="4000" spc="-1" strike="noStrike">
                <a:solidFill>
                  <a:srgbClr val="000000"/>
                </a:solidFill>
                <a:latin typeface="Calibri Light"/>
                <a:ea typeface="DejaVu Sans"/>
              </a:rPr>
              <a:t>dynamic typing and dynamic binding</a:t>
            </a:r>
            <a:br/>
            <a:br/>
            <a:endParaRPr b="0" lang="en-IN" sz="4000" spc="-1" strike="noStrike">
              <a:latin typeface="Arial"/>
            </a:endParaRPr>
          </a:p>
        </p:txBody>
      </p:sp>
      <p:sp>
        <p:nvSpPr>
          <p:cNvPr id="83" name="CustomShape 2"/>
          <p:cNvSpPr/>
          <p:nvPr/>
        </p:nvSpPr>
        <p:spPr>
          <a:xfrm>
            <a:off x="432360" y="144000"/>
            <a:ext cx="9142920" cy="996120"/>
          </a:xfrm>
          <a:prstGeom prst="rect">
            <a:avLst/>
          </a:prstGeom>
          <a:noFill/>
          <a:ln>
            <a:noFill/>
          </a:ln>
        </p:spPr>
        <p:style>
          <a:lnRef idx="0"/>
          <a:fillRef idx="0"/>
          <a:effectRef idx="0"/>
          <a:fontRef idx="minor"/>
        </p:style>
        <p:txBody>
          <a:bodyPr lIns="90000" rIns="90000" tIns="45000" bIns="45000">
            <a:normAutofit/>
          </a:bodyPr>
          <a:p>
            <a:pPr algn="ctr">
              <a:lnSpc>
                <a:spcPct val="90000"/>
              </a:lnSpc>
              <a:spcBef>
                <a:spcPts val="1001"/>
              </a:spcBef>
              <a:tabLst>
                <a:tab algn="l" pos="0"/>
              </a:tabLst>
            </a:pPr>
            <a:r>
              <a:rPr b="0" lang="en-IN" sz="5400" spc="-1" strike="noStrike">
                <a:solidFill>
                  <a:srgbClr val="ff0000"/>
                </a:solidFill>
                <a:latin typeface="Calibri"/>
                <a:ea typeface="DejaVu Sans"/>
              </a:rPr>
              <a:t>Python Introduction</a:t>
            </a:r>
            <a:endParaRPr b="0" lang="en-IN" sz="5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pPr>
            <a:r>
              <a:rPr b="0" lang="en-IN" sz="4800" spc="-1" strike="noStrike">
                <a:solidFill>
                  <a:srgbClr val="ff0000"/>
                </a:solidFill>
                <a:latin typeface="Calibri Light"/>
                <a:ea typeface="DejaVu Sans"/>
              </a:rPr>
              <a:t>Flavours of Python</a:t>
            </a:r>
            <a:endParaRPr b="0" lang="en-IN" sz="4800" spc="-1" strike="noStrike">
              <a:latin typeface="Arial"/>
            </a:endParaRPr>
          </a:p>
        </p:txBody>
      </p:sp>
      <p:sp>
        <p:nvSpPr>
          <p:cNvPr id="102" name="CustomShape 2"/>
          <p:cNvSpPr/>
          <p:nvPr/>
        </p:nvSpPr>
        <p:spPr>
          <a:xfrm>
            <a:off x="933840" y="1910520"/>
            <a:ext cx="10514520" cy="453816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000000"/>
              </a:buClr>
              <a:buFont typeface="Arial"/>
              <a:buChar char="•"/>
            </a:pPr>
            <a:r>
              <a:rPr b="0" lang="en-IN" sz="3200" spc="-1" strike="noStrike">
                <a:solidFill>
                  <a:srgbClr val="000000"/>
                </a:solidFill>
                <a:latin typeface="Calibri"/>
                <a:ea typeface="DejaVu Sans"/>
              </a:rPr>
              <a:t>Jython or Jpython – Java</a:t>
            </a:r>
            <a:endParaRPr b="0" lang="en-IN" sz="3200" spc="-1" strike="noStrike">
              <a:latin typeface="Arial"/>
            </a:endParaRPr>
          </a:p>
          <a:p>
            <a:pPr marL="228600" indent="-227520">
              <a:lnSpc>
                <a:spcPct val="90000"/>
              </a:lnSpc>
              <a:spcBef>
                <a:spcPts val="1001"/>
              </a:spcBef>
              <a:buClr>
                <a:srgbClr val="000000"/>
              </a:buClr>
              <a:buFont typeface="Arial"/>
              <a:buChar char="•"/>
            </a:pPr>
            <a:r>
              <a:rPr b="0" lang="en-IN" sz="3200" spc="-1" strike="noStrike">
                <a:solidFill>
                  <a:srgbClr val="000000"/>
                </a:solidFill>
                <a:latin typeface="Calibri"/>
                <a:ea typeface="DejaVu Sans"/>
              </a:rPr>
              <a:t>IronPyhton – Dotnet</a:t>
            </a:r>
            <a:endParaRPr b="0" lang="en-IN" sz="3200" spc="-1" strike="noStrike">
              <a:latin typeface="Arial"/>
            </a:endParaRPr>
          </a:p>
          <a:p>
            <a:pPr marL="228600" indent="-227520">
              <a:lnSpc>
                <a:spcPct val="90000"/>
              </a:lnSpc>
              <a:spcBef>
                <a:spcPts val="1001"/>
              </a:spcBef>
              <a:buClr>
                <a:srgbClr val="000000"/>
              </a:buClr>
              <a:buFont typeface="Arial"/>
              <a:buChar char="•"/>
            </a:pPr>
            <a:r>
              <a:rPr b="0" lang="en-IN" sz="3200" spc="-1" strike="noStrike">
                <a:solidFill>
                  <a:srgbClr val="000000"/>
                </a:solidFill>
                <a:latin typeface="Calibri"/>
                <a:ea typeface="DejaVu Sans"/>
              </a:rPr>
              <a:t>Pypy – PVM(JIT)</a:t>
            </a:r>
            <a:endParaRPr b="0" lang="en-IN" sz="3200" spc="-1" strike="noStrike">
              <a:latin typeface="Arial"/>
            </a:endParaRPr>
          </a:p>
          <a:p>
            <a:pPr marL="228600" indent="-227520">
              <a:lnSpc>
                <a:spcPct val="90000"/>
              </a:lnSpc>
              <a:spcBef>
                <a:spcPts val="1001"/>
              </a:spcBef>
              <a:buClr>
                <a:srgbClr val="000000"/>
              </a:buClr>
              <a:buFont typeface="Arial"/>
              <a:buChar char="•"/>
            </a:pPr>
            <a:r>
              <a:rPr b="0" lang="en-IN" sz="3200" spc="-1" strike="noStrike">
                <a:solidFill>
                  <a:srgbClr val="000000"/>
                </a:solidFill>
                <a:latin typeface="Calibri"/>
                <a:ea typeface="DejaVu Sans"/>
              </a:rPr>
              <a:t>RubyPython – Ruby</a:t>
            </a:r>
            <a:endParaRPr b="0" lang="en-IN" sz="3200" spc="-1" strike="noStrike">
              <a:latin typeface="Arial"/>
            </a:endParaRPr>
          </a:p>
          <a:p>
            <a:pPr marL="228600" indent="-227520">
              <a:lnSpc>
                <a:spcPct val="90000"/>
              </a:lnSpc>
              <a:spcBef>
                <a:spcPts val="1001"/>
              </a:spcBef>
              <a:buClr>
                <a:srgbClr val="000000"/>
              </a:buClr>
              <a:buFont typeface="Arial"/>
              <a:buChar char="•"/>
            </a:pPr>
            <a:r>
              <a:rPr b="0" lang="en-IN" sz="3200" spc="-1" strike="noStrike">
                <a:solidFill>
                  <a:srgbClr val="000000"/>
                </a:solidFill>
                <a:latin typeface="Calibri"/>
                <a:ea typeface="DejaVu Sans"/>
              </a:rPr>
              <a:t>Anaconda Python – Bigdata</a:t>
            </a:r>
            <a:endParaRPr b="0" lang="en-IN" sz="3200" spc="-1" strike="noStrike">
              <a:latin typeface="Arial"/>
            </a:endParaRPr>
          </a:p>
          <a:p>
            <a:pPr marL="228600" indent="-227520">
              <a:lnSpc>
                <a:spcPct val="90000"/>
              </a:lnSpc>
              <a:spcBef>
                <a:spcPts val="1001"/>
              </a:spcBef>
              <a:buClr>
                <a:srgbClr val="000000"/>
              </a:buClr>
              <a:buFont typeface="Arial"/>
              <a:buChar char="•"/>
            </a:pPr>
            <a:r>
              <a:rPr b="0" lang="en-IN" sz="3200" spc="-1" strike="noStrike">
                <a:solidFill>
                  <a:srgbClr val="000000"/>
                </a:solidFill>
                <a:latin typeface="Calibri"/>
                <a:ea typeface="DejaVu Sans"/>
              </a:rPr>
              <a:t>Stackless Python – Concurrency</a:t>
            </a:r>
            <a:r>
              <a:rPr b="0" lang="en-IN" sz="2800" spc="-1" strike="noStrike">
                <a:solidFill>
                  <a:srgbClr val="000000"/>
                </a:solidFill>
                <a:latin typeface="Calibri"/>
                <a:ea typeface="DejaVu Sans"/>
              </a:rPr>
              <a:t> </a:t>
            </a:r>
            <a:endParaRPr b="0" lang="en-IN" sz="2800" spc="-1" strike="noStrike">
              <a:latin typeface="Arial"/>
            </a:endParaRPr>
          </a:p>
          <a:p>
            <a:pPr>
              <a:lnSpc>
                <a:spcPct val="90000"/>
              </a:lnSpc>
              <a:spcBef>
                <a:spcPts val="1001"/>
              </a:spcBef>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fontScale="54000"/>
          </a:bodyPr>
          <a:p>
            <a:pPr algn="ctr">
              <a:lnSpc>
                <a:spcPct val="90000"/>
              </a:lnSpc>
            </a:pPr>
            <a:r>
              <a:rPr b="1" lang="en-US" sz="6700" spc="-1" strike="noStrike">
                <a:solidFill>
                  <a:srgbClr val="ff0000"/>
                </a:solidFill>
                <a:latin typeface="Calibri Light"/>
                <a:ea typeface="DejaVu Sans"/>
              </a:rPr>
              <a:t>Print Function</a:t>
            </a:r>
            <a:br/>
            <a:endParaRPr b="0" lang="en-IN" sz="6700" spc="-1" strike="noStrike">
              <a:latin typeface="Arial"/>
            </a:endParaRPr>
          </a:p>
        </p:txBody>
      </p:sp>
      <p:sp>
        <p:nvSpPr>
          <p:cNvPr id="104" name="CustomShape 2"/>
          <p:cNvSpPr/>
          <p:nvPr/>
        </p:nvSpPr>
        <p:spPr>
          <a:xfrm>
            <a:off x="537840" y="-144000"/>
            <a:ext cx="10405440" cy="3932280"/>
          </a:xfrm>
          <a:prstGeom prst="rect">
            <a:avLst/>
          </a:prstGeom>
          <a:noFill/>
          <a:ln>
            <a:noFill/>
          </a:ln>
        </p:spPr>
        <p:style>
          <a:lnRef idx="0"/>
          <a:fillRef idx="0"/>
          <a:effectRef idx="0"/>
          <a:fontRef idx="minor"/>
        </p:style>
        <p:txBody>
          <a:bodyPr lIns="90000" rIns="90000" tIns="45000" bIns="0" anchor="ctr">
            <a:noAutofit/>
          </a:bodyPr>
          <a:p>
            <a:pPr>
              <a:lnSpc>
                <a:spcPct val="100000"/>
              </a:lnSpc>
              <a:tabLst>
                <a:tab algn="l" pos="0"/>
              </a:tabLst>
            </a:pPr>
            <a:r>
              <a:rPr b="0" lang="en-US" sz="2800" spc="-1" strike="noStrike">
                <a:solidFill>
                  <a:srgbClr val="000000"/>
                </a:solidFill>
                <a:latin typeface="Arial Unicode MS"/>
                <a:ea typeface="Times New Roman"/>
              </a:rPr>
              <a:t>print (value1, ..., sep=' ', end='\n', file=sys.stdout, flush=False)</a:t>
            </a:r>
            <a:r>
              <a:rPr b="0" lang="en-US" sz="2400" spc="-1" strike="noStrike">
                <a:solidFill>
                  <a:srgbClr val="000000"/>
                </a:solidFill>
                <a:latin typeface="Calibri"/>
                <a:ea typeface="Times New Roman"/>
              </a:rPr>
              <a:t> </a:t>
            </a:r>
            <a:endParaRPr b="0" lang="en-IN" sz="2400" spc="-1" strike="noStrike">
              <a:latin typeface="Arial"/>
            </a:endParaRPr>
          </a:p>
          <a:p>
            <a:pPr>
              <a:lnSpc>
                <a:spcPct val="100000"/>
              </a:lnSpc>
              <a:tabLst>
                <a:tab algn="l" pos="0"/>
              </a:tabLst>
            </a:pPr>
            <a:endParaRPr b="0" lang="en-IN" sz="2400" spc="-1" strike="noStrike">
              <a:latin typeface="Arial"/>
            </a:endParaRPr>
          </a:p>
        </p:txBody>
      </p:sp>
      <p:sp>
        <p:nvSpPr>
          <p:cNvPr id="105" name="CustomShape 3"/>
          <p:cNvSpPr/>
          <p:nvPr/>
        </p:nvSpPr>
        <p:spPr>
          <a:xfrm>
            <a:off x="432000" y="1825560"/>
            <a:ext cx="11504160" cy="4388040"/>
          </a:xfrm>
          <a:prstGeom prst="rect">
            <a:avLst/>
          </a:prstGeom>
          <a:noFill/>
          <a:ln>
            <a:noFill/>
          </a:ln>
        </p:spPr>
        <p:style>
          <a:lnRef idx="0"/>
          <a:fillRef idx="0"/>
          <a:effectRef idx="0"/>
          <a:fontRef idx="minor"/>
        </p:style>
        <p:txBody>
          <a:bodyPr lIns="90000" rIns="90000" tIns="45000" bIns="45000" anchor="ctr">
            <a:spAutoFit/>
          </a:bodyPr>
          <a:p>
            <a:pPr>
              <a:lnSpc>
                <a:spcPct val="100000"/>
              </a:lnSpc>
              <a:tabLst>
                <a:tab algn="l" pos="0"/>
              </a:tabLst>
            </a:pPr>
            <a:endParaRPr b="0" lang="en-IN" sz="1800" spc="-1" strike="noStrike">
              <a:latin typeface="Arial"/>
            </a:endParaRPr>
          </a:p>
          <a:p>
            <a:pPr marL="216000" indent="-215640">
              <a:lnSpc>
                <a:spcPct val="100000"/>
              </a:lnSpc>
              <a:buClr>
                <a:srgbClr val="000000"/>
              </a:buClr>
              <a:buFont typeface="Symbol"/>
              <a:buChar char=""/>
              <a:tabLst>
                <a:tab algn="l" pos="0"/>
              </a:tabLst>
            </a:pPr>
            <a:r>
              <a:rPr b="1" lang="en-US" sz="2400" spc="-1" strike="noStrike">
                <a:solidFill>
                  <a:srgbClr val="000000"/>
                </a:solidFill>
                <a:latin typeface="Calibri"/>
                <a:ea typeface="Calibri"/>
              </a:rPr>
              <a:t>objects</a:t>
            </a:r>
            <a:r>
              <a:rPr b="0" lang="en-US" sz="2400" spc="-1" strike="noStrike">
                <a:solidFill>
                  <a:srgbClr val="000000"/>
                </a:solidFill>
                <a:latin typeface="Calibri"/>
                <a:ea typeface="Calibri"/>
              </a:rPr>
              <a:t> - object to the printed. </a:t>
            </a:r>
            <a:r>
              <a:rPr b="1" lang="en-US" sz="2400" spc="-1" strike="noStrike">
                <a:solidFill>
                  <a:srgbClr val="000000"/>
                </a:solidFill>
                <a:latin typeface="Calibri"/>
                <a:ea typeface="Calibri"/>
              </a:rPr>
              <a:t>*</a:t>
            </a:r>
            <a:r>
              <a:rPr b="0" lang="en-US" sz="2400" spc="-1" strike="noStrike">
                <a:solidFill>
                  <a:srgbClr val="000000"/>
                </a:solidFill>
                <a:latin typeface="Calibri"/>
                <a:ea typeface="Calibri"/>
              </a:rPr>
              <a:t> indicates that there may be more than one object</a:t>
            </a:r>
            <a:endParaRPr b="0" lang="en-IN" sz="2400" spc="-1" strike="noStrike">
              <a:latin typeface="Arial"/>
            </a:endParaRPr>
          </a:p>
          <a:p>
            <a:pPr marL="216000" indent="-215640">
              <a:lnSpc>
                <a:spcPct val="100000"/>
              </a:lnSpc>
              <a:buClr>
                <a:srgbClr val="000000"/>
              </a:buClr>
              <a:buFont typeface="Symbol"/>
              <a:buChar char=""/>
              <a:tabLst>
                <a:tab algn="l" pos="0"/>
              </a:tabLst>
            </a:pPr>
            <a:r>
              <a:rPr b="1" lang="en-US" sz="2400" spc="-1" strike="noStrike">
                <a:solidFill>
                  <a:srgbClr val="000000"/>
                </a:solidFill>
                <a:latin typeface="Calibri"/>
                <a:ea typeface="Calibri"/>
              </a:rPr>
              <a:t>sep</a:t>
            </a:r>
            <a:r>
              <a:rPr b="0" lang="en-US" sz="2400" spc="-1" strike="noStrike">
                <a:solidFill>
                  <a:srgbClr val="000000"/>
                </a:solidFill>
                <a:latin typeface="Calibri"/>
                <a:ea typeface="Calibri"/>
              </a:rPr>
              <a:t> - objects are separated by sep. </a:t>
            </a:r>
            <a:r>
              <a:rPr b="1" lang="en-US" sz="2400" spc="-1" strike="noStrike">
                <a:solidFill>
                  <a:srgbClr val="000000"/>
                </a:solidFill>
                <a:latin typeface="Calibri"/>
                <a:ea typeface="Calibri"/>
              </a:rPr>
              <a:t>Default value</a:t>
            </a:r>
            <a:r>
              <a:rPr b="0" lang="en-US" sz="2400" spc="-1" strike="noStrike">
                <a:solidFill>
                  <a:srgbClr val="000000"/>
                </a:solidFill>
                <a:latin typeface="Calibri"/>
                <a:ea typeface="Calibri"/>
              </a:rPr>
              <a:t>: </a:t>
            </a:r>
            <a:r>
              <a:rPr b="0" lang="en-US" sz="1800" spc="-1" strike="noStrike">
                <a:solidFill>
                  <a:srgbClr val="000000"/>
                </a:solidFill>
                <a:latin typeface="Arial Unicode MS"/>
                <a:ea typeface="Calibri"/>
              </a:rPr>
              <a:t>' '</a:t>
            </a:r>
            <a:endParaRPr b="0" lang="en-IN" sz="1800" spc="-1" strike="noStrike">
              <a:latin typeface="Arial"/>
            </a:endParaRPr>
          </a:p>
          <a:p>
            <a:pPr marL="216000" indent="-215640">
              <a:lnSpc>
                <a:spcPct val="100000"/>
              </a:lnSpc>
              <a:buClr>
                <a:srgbClr val="000000"/>
              </a:buClr>
              <a:buFont typeface="Symbol"/>
              <a:buChar char=""/>
              <a:tabLst>
                <a:tab algn="l" pos="0"/>
              </a:tabLst>
            </a:pPr>
            <a:r>
              <a:rPr b="1" lang="en-US" sz="2400" spc="-1" strike="noStrike">
                <a:solidFill>
                  <a:srgbClr val="000000"/>
                </a:solidFill>
                <a:latin typeface="Calibri"/>
                <a:ea typeface="Calibri"/>
              </a:rPr>
              <a:t>end</a:t>
            </a:r>
            <a:r>
              <a:rPr b="0" lang="en-US" sz="2400" spc="-1" strike="noStrike">
                <a:solidFill>
                  <a:srgbClr val="000000"/>
                </a:solidFill>
                <a:latin typeface="Calibri"/>
                <a:ea typeface="Calibri"/>
              </a:rPr>
              <a:t> - </a:t>
            </a:r>
            <a:r>
              <a:rPr b="0" i="1" lang="en-US" sz="2400" spc="-1" strike="noStrike">
                <a:solidFill>
                  <a:srgbClr val="000000"/>
                </a:solidFill>
                <a:latin typeface="Calibri"/>
                <a:ea typeface="Calibri"/>
              </a:rPr>
              <a:t>end</a:t>
            </a:r>
            <a:r>
              <a:rPr b="0" lang="en-US" sz="2400" spc="-1" strike="noStrike">
                <a:solidFill>
                  <a:srgbClr val="000000"/>
                </a:solidFill>
                <a:latin typeface="Calibri"/>
                <a:ea typeface="Calibri"/>
              </a:rPr>
              <a:t> is printed at last</a:t>
            </a:r>
            <a:endParaRPr b="0" lang="en-IN" sz="2400" spc="-1" strike="noStrike">
              <a:latin typeface="Arial"/>
            </a:endParaRPr>
          </a:p>
          <a:p>
            <a:pPr marL="216000" indent="-215640">
              <a:lnSpc>
                <a:spcPct val="100000"/>
              </a:lnSpc>
              <a:buClr>
                <a:srgbClr val="000000"/>
              </a:buClr>
              <a:buFont typeface="Symbol"/>
              <a:buChar char=""/>
              <a:tabLst>
                <a:tab algn="l" pos="0"/>
              </a:tabLst>
            </a:pPr>
            <a:r>
              <a:rPr b="1" lang="en-US" sz="2400" spc="-1" strike="noStrike">
                <a:solidFill>
                  <a:srgbClr val="000000"/>
                </a:solidFill>
                <a:latin typeface="Calibri"/>
                <a:ea typeface="Calibri"/>
              </a:rPr>
              <a:t>file</a:t>
            </a:r>
            <a:r>
              <a:rPr b="0" lang="en-US" sz="2400" spc="-1" strike="noStrike">
                <a:solidFill>
                  <a:srgbClr val="000000"/>
                </a:solidFill>
                <a:latin typeface="Calibri"/>
                <a:ea typeface="Calibri"/>
              </a:rPr>
              <a:t> - must be an object with write(string) method. If omitted it, </a:t>
            </a:r>
            <a:r>
              <a:rPr b="0" lang="en-US" sz="1800" spc="-1" strike="noStrike">
                <a:solidFill>
                  <a:srgbClr val="000000"/>
                </a:solidFill>
                <a:latin typeface="Arial Unicode MS"/>
                <a:ea typeface="Calibri"/>
              </a:rPr>
              <a:t>sys.stdout</a:t>
            </a:r>
            <a:r>
              <a:rPr b="0" lang="en-US" sz="2400" spc="-1" strike="noStrike">
                <a:solidFill>
                  <a:srgbClr val="000000"/>
                </a:solidFill>
                <a:latin typeface="Calibri"/>
                <a:ea typeface="Calibri"/>
              </a:rPr>
              <a:t> will be used which prints objects on the screen.</a:t>
            </a:r>
            <a:endParaRPr b="0" lang="en-IN" sz="2400" spc="-1" strike="noStrike">
              <a:latin typeface="Arial"/>
            </a:endParaRPr>
          </a:p>
          <a:p>
            <a:pPr marL="216000" indent="-215640">
              <a:lnSpc>
                <a:spcPct val="100000"/>
              </a:lnSpc>
              <a:buClr>
                <a:srgbClr val="000000"/>
              </a:buClr>
              <a:buFont typeface="Symbol"/>
              <a:buChar char=""/>
              <a:tabLst>
                <a:tab algn="l" pos="0"/>
              </a:tabLst>
            </a:pPr>
            <a:r>
              <a:rPr b="1" lang="en-US" sz="2400" spc="-1" strike="noStrike">
                <a:solidFill>
                  <a:srgbClr val="000000"/>
                </a:solidFill>
                <a:latin typeface="Calibri"/>
                <a:ea typeface="Calibri"/>
              </a:rPr>
              <a:t>flush</a:t>
            </a:r>
            <a:r>
              <a:rPr b="0" lang="en-US" sz="2400" spc="-1" strike="noStrike">
                <a:solidFill>
                  <a:srgbClr val="000000"/>
                </a:solidFill>
                <a:latin typeface="Calibri"/>
                <a:ea typeface="Calibri"/>
              </a:rPr>
              <a:t> - If True, the stream is forcibly flushed. </a:t>
            </a:r>
            <a:r>
              <a:rPr b="1" lang="en-US" sz="2400" spc="-1" strike="noStrike">
                <a:solidFill>
                  <a:srgbClr val="000000"/>
                </a:solidFill>
                <a:latin typeface="Calibri"/>
                <a:ea typeface="Calibri"/>
              </a:rPr>
              <a:t>Default value</a:t>
            </a:r>
            <a:r>
              <a:rPr b="0" lang="en-US" sz="2400" spc="-1" strike="noStrike">
                <a:solidFill>
                  <a:srgbClr val="000000"/>
                </a:solidFill>
                <a:latin typeface="Calibri"/>
                <a:ea typeface="Calibri"/>
              </a:rPr>
              <a:t>: False</a:t>
            </a:r>
            <a:endParaRPr b="0" lang="en-IN" sz="2400" spc="-1" strike="noStrike">
              <a:latin typeface="Arial"/>
            </a:endParaRPr>
          </a:p>
          <a:p>
            <a:pPr>
              <a:lnSpc>
                <a:spcPct val="100000"/>
              </a:lnSpc>
              <a:tabLst>
                <a:tab algn="l" pos="0"/>
              </a:tabLst>
            </a:pPr>
            <a:endParaRPr b="0" lang="en-IN" sz="2400" spc="-1" strike="noStrike">
              <a:latin typeface="Arial"/>
            </a:endParaRPr>
          </a:p>
          <a:p>
            <a:pPr marL="216000" indent="-215640">
              <a:lnSpc>
                <a:spcPct val="100000"/>
              </a:lnSpc>
              <a:buClr>
                <a:srgbClr val="000000"/>
              </a:buClr>
              <a:buFont typeface="Symbol"/>
              <a:buChar char=""/>
              <a:tabLst>
                <a:tab algn="l" pos="0"/>
              </a:tabLst>
            </a:pPr>
            <a:r>
              <a:rPr b="0" lang="en-US" sz="2400" spc="-1" strike="noStrike">
                <a:solidFill>
                  <a:srgbClr val="000000"/>
                </a:solidFill>
                <a:latin typeface="Calibri"/>
                <a:ea typeface="Calibri"/>
              </a:rPr>
              <a:t>Print is a function in python 3.x version and it is a statement in 2.x version</a:t>
            </a:r>
            <a:endParaRPr b="0" lang="en-IN" sz="2400" spc="-1" strike="noStrike">
              <a:latin typeface="Arial"/>
            </a:endParaRPr>
          </a:p>
          <a:p>
            <a:pPr>
              <a:lnSpc>
                <a:spcPct val="100000"/>
              </a:lnSpc>
              <a:tabLst>
                <a:tab algn="l" pos="0"/>
              </a:tabLs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IN" sz="4400" spc="-1" strike="noStrike">
                <a:solidFill>
                  <a:srgbClr val="ff0000"/>
                </a:solidFill>
                <a:latin typeface="Calibri Light"/>
                <a:ea typeface="DejaVu Sans"/>
              </a:rPr>
              <a:t>Python shell act as calculator</a:t>
            </a:r>
            <a:endParaRPr b="0" lang="en-IN" sz="4400" spc="-1" strike="noStrike">
              <a:latin typeface="Arial"/>
            </a:endParaRPr>
          </a:p>
        </p:txBody>
      </p:sp>
      <p:sp>
        <p:nvSpPr>
          <p:cNvPr id="107"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000000"/>
              </a:buClr>
              <a:buFont typeface="Arial"/>
              <a:buChar char="•"/>
            </a:pPr>
            <a:r>
              <a:rPr b="0" lang="en-IN" sz="2800" spc="-1" strike="noStrike">
                <a:solidFill>
                  <a:srgbClr val="000000"/>
                </a:solidFill>
                <a:latin typeface="Calibri"/>
                <a:ea typeface="DejaVu Sans"/>
              </a:rPr>
              <a:t>We can do mathematical calculation by using python shell directly.</a:t>
            </a:r>
            <a:endParaRPr b="0" lang="en-IN" sz="2800" spc="-1" strike="noStrike">
              <a:latin typeface="Arial"/>
            </a:endParaRPr>
          </a:p>
          <a:p>
            <a:pPr marL="228600" indent="-227520">
              <a:lnSpc>
                <a:spcPct val="90000"/>
              </a:lnSpc>
              <a:spcBef>
                <a:spcPts val="1001"/>
              </a:spcBef>
              <a:buClr>
                <a:srgbClr val="000000"/>
              </a:buClr>
              <a:buFont typeface="Arial"/>
              <a:buChar char="•"/>
            </a:pPr>
            <a:r>
              <a:rPr b="0" lang="en-IN" sz="2800" spc="-1" strike="noStrike">
                <a:solidFill>
                  <a:srgbClr val="000000"/>
                </a:solidFill>
                <a:latin typeface="Calibri"/>
                <a:ea typeface="DejaVu Sans"/>
              </a:rPr>
              <a:t>For example</a:t>
            </a:r>
            <a:endParaRPr b="0" lang="en-IN" sz="2800" spc="-1" strike="noStrike">
              <a:latin typeface="Arial"/>
            </a:endParaRPr>
          </a:p>
          <a:p>
            <a:pPr lvl="1" marL="685800" indent="-227520">
              <a:lnSpc>
                <a:spcPct val="90000"/>
              </a:lnSpc>
              <a:spcBef>
                <a:spcPts val="499"/>
              </a:spcBef>
              <a:buClr>
                <a:srgbClr val="000000"/>
              </a:buClr>
              <a:buFont typeface="Arial"/>
              <a:buChar char="•"/>
            </a:pPr>
            <a:r>
              <a:rPr b="0" lang="en-IN" sz="2400" spc="-1" strike="noStrike">
                <a:solidFill>
                  <a:srgbClr val="000000"/>
                </a:solidFill>
                <a:latin typeface="Calibri"/>
                <a:ea typeface="DejaVu Sans"/>
              </a:rPr>
              <a:t>&gt;&gt;&gt; a =10 ,b=5</a:t>
            </a:r>
            <a:endParaRPr b="0" lang="en-IN" sz="2400" spc="-1" strike="noStrike">
              <a:latin typeface="Arial"/>
            </a:endParaRPr>
          </a:p>
          <a:p>
            <a:pPr lvl="1" marL="685800" indent="-227520">
              <a:lnSpc>
                <a:spcPct val="90000"/>
              </a:lnSpc>
              <a:spcBef>
                <a:spcPts val="499"/>
              </a:spcBef>
              <a:buClr>
                <a:srgbClr val="000000"/>
              </a:buClr>
              <a:buFont typeface="Arial"/>
              <a:buChar char="•"/>
            </a:pPr>
            <a:r>
              <a:rPr b="0" lang="en-IN" sz="2400" spc="-1" strike="noStrike">
                <a:solidFill>
                  <a:srgbClr val="000000"/>
                </a:solidFill>
                <a:latin typeface="Calibri"/>
                <a:ea typeface="DejaVu Sans"/>
              </a:rPr>
              <a:t>&gt;&gt;&gt; c = a+b          -- Addition</a:t>
            </a:r>
            <a:endParaRPr b="0" lang="en-IN" sz="2400" spc="-1" strike="noStrike">
              <a:latin typeface="Arial"/>
            </a:endParaRPr>
          </a:p>
          <a:p>
            <a:pPr lvl="1" marL="685800" indent="-227520">
              <a:lnSpc>
                <a:spcPct val="90000"/>
              </a:lnSpc>
              <a:spcBef>
                <a:spcPts val="499"/>
              </a:spcBef>
              <a:buClr>
                <a:srgbClr val="000000"/>
              </a:buClr>
              <a:buFont typeface="Arial"/>
              <a:buChar char="•"/>
            </a:pPr>
            <a:r>
              <a:rPr b="0" lang="en-IN" sz="2400" spc="-1" strike="noStrike">
                <a:solidFill>
                  <a:srgbClr val="000000"/>
                </a:solidFill>
                <a:latin typeface="Calibri"/>
                <a:ea typeface="DejaVu Sans"/>
              </a:rPr>
              <a:t>&gt;&gt;&gt; c = a-b           --  Subtraction</a:t>
            </a:r>
            <a:endParaRPr b="0" lang="en-IN" sz="2400" spc="-1" strike="noStrike">
              <a:latin typeface="Arial"/>
            </a:endParaRPr>
          </a:p>
          <a:p>
            <a:pPr lvl="1" marL="685800" indent="-227520">
              <a:lnSpc>
                <a:spcPct val="90000"/>
              </a:lnSpc>
              <a:spcBef>
                <a:spcPts val="499"/>
              </a:spcBef>
              <a:buClr>
                <a:srgbClr val="000000"/>
              </a:buClr>
              <a:buFont typeface="Arial"/>
              <a:buChar char="•"/>
            </a:pPr>
            <a:r>
              <a:rPr b="0" lang="en-IN" sz="2400" spc="-1" strike="noStrike">
                <a:solidFill>
                  <a:srgbClr val="000000"/>
                </a:solidFill>
                <a:latin typeface="Calibri"/>
                <a:ea typeface="DejaVu Sans"/>
              </a:rPr>
              <a:t>&gt;&gt;&gt; c = a * b        --  Multiplication</a:t>
            </a:r>
            <a:endParaRPr b="0" lang="en-IN" sz="2400" spc="-1" strike="noStrike">
              <a:latin typeface="Arial"/>
            </a:endParaRPr>
          </a:p>
          <a:p>
            <a:pPr lvl="1" marL="685800" indent="-227520">
              <a:lnSpc>
                <a:spcPct val="90000"/>
              </a:lnSpc>
              <a:spcBef>
                <a:spcPts val="499"/>
              </a:spcBef>
              <a:buClr>
                <a:srgbClr val="000000"/>
              </a:buClr>
              <a:buFont typeface="Arial"/>
              <a:buChar char="•"/>
            </a:pPr>
            <a:r>
              <a:rPr b="0" lang="en-IN" sz="2400" spc="-1" strike="noStrike">
                <a:solidFill>
                  <a:srgbClr val="000000"/>
                </a:solidFill>
                <a:latin typeface="Calibri"/>
                <a:ea typeface="DejaVu Sans"/>
              </a:rPr>
              <a:t>&gt;&gt;&gt; c = a / b        -- Division   </a:t>
            </a:r>
            <a:endParaRPr b="0" lang="en-IN" sz="2400" spc="-1" strike="noStrike">
              <a:latin typeface="Arial"/>
            </a:endParaRPr>
          </a:p>
          <a:p>
            <a:pPr lvl="1" marL="685800" indent="-227520">
              <a:lnSpc>
                <a:spcPct val="90000"/>
              </a:lnSpc>
              <a:spcBef>
                <a:spcPts val="499"/>
              </a:spcBef>
              <a:buClr>
                <a:srgbClr val="000000"/>
              </a:buClr>
              <a:buFont typeface="Arial"/>
              <a:buChar char="•"/>
            </a:pPr>
            <a:r>
              <a:rPr b="0" lang="en-IN" sz="2400" spc="-1" strike="noStrike">
                <a:solidFill>
                  <a:srgbClr val="000000"/>
                </a:solidFill>
                <a:latin typeface="Calibri"/>
                <a:ea typeface="DejaVu Sans"/>
              </a:rPr>
              <a:t>&gt;&gt;&gt; c = a % b       -- Modulus ( a-((a//b)*b)</a:t>
            </a:r>
            <a:endParaRPr b="0" lang="en-IN" sz="2400" spc="-1" strike="noStrike">
              <a:latin typeface="Arial"/>
            </a:endParaRPr>
          </a:p>
          <a:p>
            <a:pPr lvl="1" marL="685800" indent="-227520">
              <a:lnSpc>
                <a:spcPct val="90000"/>
              </a:lnSpc>
              <a:spcBef>
                <a:spcPts val="499"/>
              </a:spcBef>
              <a:buClr>
                <a:srgbClr val="000000"/>
              </a:buClr>
              <a:buFont typeface="Arial"/>
              <a:buChar char="•"/>
            </a:pPr>
            <a:r>
              <a:rPr b="0" lang="en-IN" sz="2400" spc="-1" strike="noStrike">
                <a:solidFill>
                  <a:srgbClr val="000000"/>
                </a:solidFill>
                <a:latin typeface="Calibri"/>
                <a:ea typeface="DejaVu Sans"/>
              </a:rPr>
              <a:t>&gt;&gt;&gt; c = a**b        -- Exponent    i.e. pow(a , b)</a:t>
            </a:r>
            <a:endParaRPr b="0" lang="en-IN" sz="2400" spc="-1" strike="noStrike">
              <a:latin typeface="Arial"/>
            </a:endParaRPr>
          </a:p>
          <a:p>
            <a:pPr lvl="1" marL="685800" indent="-227520">
              <a:lnSpc>
                <a:spcPct val="90000"/>
              </a:lnSpc>
              <a:spcBef>
                <a:spcPts val="499"/>
              </a:spcBef>
              <a:buClr>
                <a:srgbClr val="000000"/>
              </a:buClr>
              <a:buFont typeface="Arial"/>
              <a:buChar char="•"/>
            </a:pPr>
            <a:r>
              <a:rPr b="0" lang="en-IN" sz="2400" spc="-1" strike="noStrike">
                <a:solidFill>
                  <a:srgbClr val="000000"/>
                </a:solidFill>
                <a:latin typeface="Calibri"/>
                <a:ea typeface="DejaVu Sans"/>
              </a:rPr>
              <a:t>&gt;&gt;&gt; c = a // b       -- Floor Division</a:t>
            </a:r>
            <a:endParaRPr b="0" lang="en-IN" sz="2400" spc="-1" strike="noStrike">
              <a:latin typeface="Arial"/>
            </a:endParaRPr>
          </a:p>
          <a:p>
            <a:pPr>
              <a:lnSpc>
                <a:spcPct val="100000"/>
              </a:lnSpc>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838080" y="365040"/>
            <a:ext cx="10514520" cy="998640"/>
          </a:xfrm>
          <a:prstGeom prst="rect">
            <a:avLst/>
          </a:prstGeom>
          <a:noFill/>
          <a:ln>
            <a:noFill/>
          </a:ln>
        </p:spPr>
        <p:style>
          <a:lnRef idx="0"/>
          <a:fillRef idx="0"/>
          <a:effectRef idx="0"/>
          <a:fontRef idx="minor"/>
        </p:style>
        <p:txBody>
          <a:bodyPr lIns="90000" rIns="90000" tIns="45000" bIns="45000" anchor="ctr">
            <a:normAutofit fontScale="48000"/>
          </a:bodyPr>
          <a:p>
            <a:pPr algn="ctr">
              <a:lnSpc>
                <a:spcPct val="90000"/>
              </a:lnSpc>
            </a:pPr>
            <a:r>
              <a:rPr b="1" lang="en-US" sz="5300" spc="-1" strike="noStrike">
                <a:solidFill>
                  <a:srgbClr val="ff0000"/>
                </a:solidFill>
                <a:latin typeface="Calibri Light"/>
                <a:ea typeface="DejaVu Sans"/>
              </a:rPr>
              <a:t>Lines and Indentation</a:t>
            </a:r>
            <a:br/>
            <a:endParaRPr b="0" lang="en-IN" sz="5300" spc="-1" strike="noStrike">
              <a:latin typeface="Arial"/>
            </a:endParaRPr>
          </a:p>
        </p:txBody>
      </p:sp>
      <p:sp>
        <p:nvSpPr>
          <p:cNvPr id="109" name="CustomShape 2"/>
          <p:cNvSpPr/>
          <p:nvPr/>
        </p:nvSpPr>
        <p:spPr>
          <a:xfrm>
            <a:off x="0" y="1255680"/>
            <a:ext cx="11203560" cy="513036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Python does not use braces ({}) to indicate blocks of code for class and function definitions or flow control. </a:t>
            </a:r>
            <a:endParaRPr b="0" lang="en-IN"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Blocks of code are denoted by line indentation, which is rigidly enforced.</a:t>
            </a:r>
            <a:br/>
            <a:r>
              <a:rPr b="0" lang="en-US" sz="2800" spc="-1" strike="noStrike">
                <a:solidFill>
                  <a:srgbClr val="000000"/>
                </a:solidFill>
                <a:latin typeface="Calibri"/>
                <a:ea typeface="DejaVu Sans"/>
              </a:rPr>
              <a:t>The number of spaces in the indentation is variable, but all statements within the block must be indented the same amount. For example-</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ea typeface="DejaVu Sans"/>
              </a:rPr>
              <a:t>If True:</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Print (“True”)</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ea typeface="DejaVu Sans"/>
              </a:rPr>
              <a:t>else:</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print (“False”)</a:t>
            </a:r>
            <a:endParaRPr b="0" lang="en-IN" sz="2800" spc="-1" strike="noStrike">
              <a:latin typeface="Arial"/>
            </a:endParaRPr>
          </a:p>
          <a:p>
            <a:pPr>
              <a:lnSpc>
                <a:spcPct val="90000"/>
              </a:lnSpc>
              <a:spcBef>
                <a:spcPts val="1001"/>
              </a:spcBef>
              <a:tabLst>
                <a:tab algn="l" pos="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4400" spc="-1" strike="noStrike">
                <a:solidFill>
                  <a:srgbClr val="ff0000"/>
                </a:solidFill>
                <a:latin typeface="Calibri Light"/>
                <a:ea typeface="DejaVu Sans"/>
              </a:rPr>
              <a:t>Multi-Line Statements</a:t>
            </a:r>
            <a:br/>
            <a:endParaRPr b="0" lang="en-IN" sz="4400" spc="-1" strike="noStrike">
              <a:latin typeface="Arial"/>
            </a:endParaRPr>
          </a:p>
        </p:txBody>
      </p:sp>
      <p:sp>
        <p:nvSpPr>
          <p:cNvPr id="111"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fontScale="82000"/>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Statements in Python typically end with a new line. Python, however, allows the use of the line continuation character (\) to denote that the line should continue. For example </a:t>
            </a:r>
            <a:endParaRPr b="0" lang="en-IN" sz="2800" spc="-1" strike="noStrike">
              <a:latin typeface="Arial"/>
            </a:endParaRPr>
          </a:p>
          <a:p>
            <a:pPr marL="457200">
              <a:lnSpc>
                <a:spcPct val="90000"/>
              </a:lnSpc>
              <a:spcBef>
                <a:spcPts val="499"/>
              </a:spcBef>
              <a:tabLst>
                <a:tab algn="l" pos="0"/>
              </a:tabLst>
            </a:pPr>
            <a:r>
              <a:rPr b="0" lang="en-US" sz="2400" spc="-1" strike="noStrike">
                <a:solidFill>
                  <a:srgbClr val="000000"/>
                </a:solidFill>
                <a:latin typeface="Calibri"/>
                <a:ea typeface="DejaVu Sans"/>
              </a:rPr>
              <a:t>total = item_one +\</a:t>
            </a:r>
            <a:endParaRPr b="0" lang="en-IN" sz="2400" spc="-1" strike="noStrike">
              <a:latin typeface="Arial"/>
            </a:endParaRPr>
          </a:p>
          <a:p>
            <a:pPr marL="457200">
              <a:lnSpc>
                <a:spcPct val="90000"/>
              </a:lnSpc>
              <a:spcBef>
                <a:spcPts val="499"/>
              </a:spcBef>
              <a:tabLst>
                <a:tab algn="l" pos="0"/>
              </a:tabLst>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item_two + \</a:t>
            </a:r>
            <a:endParaRPr b="0" lang="en-IN" sz="2400" spc="-1" strike="noStrike">
              <a:latin typeface="Arial"/>
            </a:endParaRPr>
          </a:p>
          <a:p>
            <a:pPr marL="457200">
              <a:lnSpc>
                <a:spcPct val="90000"/>
              </a:lnSpc>
              <a:spcBef>
                <a:spcPts val="499"/>
              </a:spcBef>
              <a:tabLst>
                <a:tab algn="l" pos="0"/>
              </a:tabLst>
            </a:pPr>
            <a:r>
              <a:rPr b="0" lang="en-US" sz="2400" spc="-1" strike="noStrike">
                <a:solidFill>
                  <a:srgbClr val="000000"/>
                </a:solidFill>
                <a:latin typeface="Calibri"/>
                <a:ea typeface="DejaVu Sans"/>
              </a:rPr>
              <a:t>item_three</a:t>
            </a:r>
            <a:endParaRPr b="0" lang="en-IN" sz="2400" spc="-1" strike="noStrike">
              <a:latin typeface="Arial"/>
            </a:endParaRPr>
          </a:p>
          <a:p>
            <a:pPr marL="457200">
              <a:lnSpc>
                <a:spcPct val="90000"/>
              </a:lnSpc>
              <a:spcBef>
                <a:spcPts val="499"/>
              </a:spcBef>
              <a:tabLst>
                <a:tab algn="l" pos="0"/>
              </a:tabLst>
            </a:pPr>
            <a:r>
              <a:rPr b="0" lang="en-US" sz="2800" spc="-1" strike="noStrike">
                <a:solidFill>
                  <a:srgbClr val="000000"/>
                </a:solidFill>
                <a:latin typeface="Calibri"/>
                <a:ea typeface="DejaVu Sans"/>
              </a:rPr>
              <a:t>The statements contained within the [], {}, or () brackets do not need to use the line</a:t>
            </a:r>
            <a:br/>
            <a:r>
              <a:rPr b="0" lang="en-US" sz="2800" spc="-1" strike="noStrike">
                <a:solidFill>
                  <a:srgbClr val="000000"/>
                </a:solidFill>
                <a:latin typeface="Calibri"/>
                <a:ea typeface="DejaVu Sans"/>
              </a:rPr>
              <a:t>continuation character</a:t>
            </a:r>
            <a:r>
              <a:rPr b="0" lang="en-US" sz="2400" spc="-1" strike="noStrike">
                <a:solidFill>
                  <a:srgbClr val="000000"/>
                </a:solidFill>
                <a:latin typeface="Calibri"/>
                <a:ea typeface="DejaVu Sans"/>
              </a:rPr>
              <a:t>. For example</a:t>
            </a:r>
            <a:endParaRPr b="0" lang="en-IN" sz="2400" spc="-1" strike="noStrike">
              <a:latin typeface="Arial"/>
            </a:endParaRPr>
          </a:p>
          <a:p>
            <a:pPr marL="457200">
              <a:lnSpc>
                <a:spcPct val="90000"/>
              </a:lnSpc>
              <a:spcBef>
                <a:spcPts val="499"/>
              </a:spcBef>
              <a:tabLst>
                <a:tab algn="l" pos="0"/>
              </a:tabLst>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days = ['Monday', 'Tuesday', 'Wednesday',</a:t>
            </a:r>
            <a:br/>
            <a:r>
              <a:rPr b="0" lang="en-US" sz="2400" spc="-1" strike="noStrike">
                <a:solidFill>
                  <a:srgbClr val="000000"/>
                </a:solidFill>
                <a:latin typeface="Calibri"/>
                <a:ea typeface="DejaVu Sans"/>
              </a:rPr>
              <a:t>'Thursday', 'Friday']</a:t>
            </a:r>
            <a:b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4400" spc="-1" strike="noStrike">
                <a:solidFill>
                  <a:srgbClr val="ff0000"/>
                </a:solidFill>
                <a:latin typeface="Calibri Light"/>
                <a:ea typeface="DejaVu Sans"/>
              </a:rPr>
              <a:t>Quotation in Python</a:t>
            </a:r>
            <a:br/>
            <a:endParaRPr b="0" lang="en-IN" sz="4400" spc="-1" strike="noStrike">
              <a:latin typeface="Arial"/>
            </a:endParaRPr>
          </a:p>
        </p:txBody>
      </p:sp>
      <p:sp>
        <p:nvSpPr>
          <p:cNvPr id="113"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Python accepts single ('), double (") and triple (''' or """) quotes to denote string literals , as long as the same type of quote starts and ends the string.</a:t>
            </a:r>
            <a:endParaRPr b="0" lang="en-IN"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triple quotes are used to span the string across multiple lines. For example, all the following are legalword = 'word'</a:t>
            </a:r>
            <a:br/>
            <a:r>
              <a:rPr b="0" lang="en-US" sz="2800" spc="-1" strike="noStrike">
                <a:solidFill>
                  <a:srgbClr val="000000"/>
                </a:solidFill>
                <a:latin typeface="Calibri"/>
                <a:ea typeface="DejaVu Sans"/>
              </a:rPr>
              <a:t>sentence = "This is a sentence."</a:t>
            </a:r>
            <a:br/>
            <a:r>
              <a:rPr b="0" lang="en-US" sz="2800" spc="-1" strike="noStrike">
                <a:solidFill>
                  <a:srgbClr val="000000"/>
                </a:solidFill>
                <a:latin typeface="Calibri"/>
                <a:ea typeface="DejaVu Sans"/>
              </a:rPr>
              <a:t>Paragraph = """This is a paragraph. It is</a:t>
            </a:r>
            <a:br/>
            <a:r>
              <a:rPr b="0" lang="en-US" sz="2800" spc="-1" strike="noStrike">
                <a:solidFill>
                  <a:srgbClr val="000000"/>
                </a:solidFill>
                <a:latin typeface="Calibri"/>
                <a:ea typeface="DejaVu Sans"/>
              </a:rPr>
              <a:t>made up of multiple lines and sentences."""</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4400" spc="-1" strike="noStrike">
                <a:solidFill>
                  <a:srgbClr val="ff0000"/>
                </a:solidFill>
                <a:latin typeface="Calibri Light"/>
                <a:ea typeface="DejaVu Sans"/>
              </a:rPr>
              <a:t>Comments in Python</a:t>
            </a:r>
            <a:endParaRPr b="0" lang="en-IN" sz="4400" spc="-1" strike="noStrike">
              <a:latin typeface="Arial"/>
            </a:endParaRPr>
          </a:p>
        </p:txBody>
      </p:sp>
      <p:sp>
        <p:nvSpPr>
          <p:cNvPr id="115" name="CustomShape 2"/>
          <p:cNvSpPr/>
          <p:nvPr/>
        </p:nvSpPr>
        <p:spPr>
          <a:xfrm>
            <a:off x="838080" y="1433160"/>
            <a:ext cx="10514520" cy="5076000"/>
          </a:xfrm>
          <a:prstGeom prst="rect">
            <a:avLst/>
          </a:prstGeom>
          <a:noFill/>
          <a:ln>
            <a:noFill/>
          </a:ln>
        </p:spPr>
        <p:style>
          <a:lnRef idx="0"/>
          <a:fillRef idx="0"/>
          <a:effectRef idx="0"/>
          <a:fontRef idx="minor"/>
        </p:style>
        <p:txBody>
          <a:bodyPr lIns="90000" rIns="90000" tIns="45000" bIns="45000">
            <a:normAutofit fontScale="88000"/>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 hash sign (#) that is not inside a string literal is the beginning of a comment. All characters after the #, up to the end of the physical line, are part of the comment and the Python interpreter ignores them.</a:t>
            </a:r>
            <a:endParaRPr b="0" lang="en-IN" sz="2800" spc="-1" strike="noStrike">
              <a:latin typeface="Arial"/>
            </a:endParaRPr>
          </a:p>
          <a:p>
            <a:pPr marL="228600" indent="-227520">
              <a:lnSpc>
                <a:spcPct val="90000"/>
              </a:lnSpc>
              <a:spcBef>
                <a:spcPts val="1001"/>
              </a:spcBef>
              <a:buClr>
                <a:srgbClr val="000000"/>
              </a:buClr>
              <a:buFont typeface="Arial"/>
              <a:buChar char="•"/>
            </a:pPr>
            <a:r>
              <a:rPr b="0" lang="en-IN" sz="2800" spc="-1" strike="noStrike">
                <a:solidFill>
                  <a:srgbClr val="000000"/>
                </a:solidFill>
                <a:latin typeface="Calibri"/>
                <a:ea typeface="DejaVu Sans"/>
              </a:rPr>
              <a:t>A statement between triple quotations (‘’’ ‘’’ and “”” “”””)  called as multiline comment. For example</a:t>
            </a:r>
            <a:endParaRPr b="0" lang="en-IN" sz="2800" spc="-1" strike="noStrike">
              <a:latin typeface="Arial"/>
            </a:endParaRPr>
          </a:p>
          <a:p>
            <a:pPr>
              <a:lnSpc>
                <a:spcPct val="90000"/>
              </a:lnSpc>
              <a:spcBef>
                <a:spcPts val="1001"/>
              </a:spcBef>
              <a:tabLst>
                <a:tab algn="l" pos="0"/>
              </a:tabLst>
            </a:pPr>
            <a:r>
              <a:rPr b="0" lang="en-IN" sz="2800" spc="-1" strike="noStrike">
                <a:solidFill>
                  <a:srgbClr val="000000"/>
                </a:solidFill>
                <a:latin typeface="Calibri"/>
                <a:ea typeface="DejaVu Sans"/>
              </a:rPr>
              <a:t>‘’’ </a:t>
            </a:r>
            <a:r>
              <a:rPr b="0" lang="en-IN" sz="2800" spc="-1" strike="noStrike">
                <a:solidFill>
                  <a:srgbClr val="000000"/>
                </a:solidFill>
                <a:latin typeface="Calibri"/>
                <a:ea typeface="DejaVu Sans"/>
              </a:rPr>
              <a:t>this is a</a:t>
            </a:r>
            <a:endParaRPr b="0" lang="en-IN" sz="2800" spc="-1" strike="noStrike">
              <a:latin typeface="Arial"/>
            </a:endParaRPr>
          </a:p>
          <a:p>
            <a:pPr>
              <a:lnSpc>
                <a:spcPct val="90000"/>
              </a:lnSpc>
              <a:spcBef>
                <a:spcPts val="1001"/>
              </a:spcBef>
              <a:tabLst>
                <a:tab algn="l" pos="0"/>
              </a:tabLst>
            </a:pPr>
            <a:r>
              <a:rPr b="0" lang="en-IN" sz="2800" spc="-1" strike="noStrike">
                <a:solidFill>
                  <a:srgbClr val="000000"/>
                </a:solidFill>
                <a:latin typeface="Calibri"/>
                <a:ea typeface="DejaVu Sans"/>
              </a:rPr>
              <a:t>  </a:t>
            </a:r>
            <a:r>
              <a:rPr b="0" lang="en-IN" sz="2800" spc="-1" strike="noStrike">
                <a:solidFill>
                  <a:srgbClr val="000000"/>
                </a:solidFill>
                <a:latin typeface="Calibri"/>
                <a:ea typeface="DejaVu Sans"/>
              </a:rPr>
              <a:t>Multiline comment’’’</a:t>
            </a:r>
            <a:endParaRPr b="0" lang="en-IN" sz="2800" spc="-1" strike="noStrike">
              <a:latin typeface="Arial"/>
            </a:endParaRPr>
          </a:p>
          <a:p>
            <a:pPr>
              <a:lnSpc>
                <a:spcPct val="90000"/>
              </a:lnSpc>
              <a:spcBef>
                <a:spcPts val="1001"/>
              </a:spcBef>
              <a:tabLst>
                <a:tab algn="l" pos="0"/>
              </a:tabLst>
            </a:pPr>
            <a:endParaRPr b="0" lang="en-IN" sz="2800" spc="-1" strike="noStrike">
              <a:latin typeface="Arial"/>
            </a:endParaRPr>
          </a:p>
          <a:p>
            <a:pPr>
              <a:lnSpc>
                <a:spcPct val="90000"/>
              </a:lnSpc>
              <a:spcBef>
                <a:spcPts val="1001"/>
              </a:spcBef>
              <a:tabLst>
                <a:tab algn="l" pos="0"/>
              </a:tabLst>
            </a:pPr>
            <a:r>
              <a:rPr b="0" lang="en-IN" sz="2800" spc="-1" strike="noStrike">
                <a:solidFill>
                  <a:srgbClr val="000000"/>
                </a:solidFill>
                <a:latin typeface="Calibri"/>
                <a:ea typeface="DejaVu Sans"/>
              </a:rPr>
              <a:t>“””</a:t>
            </a:r>
            <a:r>
              <a:rPr b="0" lang="en-IN" sz="2800" spc="-1" strike="noStrike">
                <a:solidFill>
                  <a:srgbClr val="000000"/>
                </a:solidFill>
                <a:latin typeface="Calibri"/>
                <a:ea typeface="DejaVu Sans"/>
              </a:rPr>
              <a:t>This is also </a:t>
            </a:r>
            <a:endParaRPr b="0" lang="en-IN" sz="2800" spc="-1" strike="noStrike">
              <a:latin typeface="Arial"/>
            </a:endParaRPr>
          </a:p>
          <a:p>
            <a:pPr>
              <a:lnSpc>
                <a:spcPct val="90000"/>
              </a:lnSpc>
              <a:spcBef>
                <a:spcPts val="1001"/>
              </a:spcBef>
              <a:tabLst>
                <a:tab algn="l" pos="0"/>
              </a:tabLst>
            </a:pPr>
            <a:r>
              <a:rPr b="0" lang="en-IN" sz="2800" spc="-1" strike="noStrike">
                <a:solidFill>
                  <a:srgbClr val="000000"/>
                </a:solidFill>
                <a:latin typeface="Calibri"/>
                <a:ea typeface="DejaVu Sans"/>
              </a:rPr>
              <a:t>multiline</a:t>
            </a:r>
            <a:endParaRPr b="0" lang="en-IN" sz="2800" spc="-1" strike="noStrike">
              <a:latin typeface="Arial"/>
            </a:endParaRPr>
          </a:p>
          <a:p>
            <a:pPr>
              <a:lnSpc>
                <a:spcPct val="90000"/>
              </a:lnSpc>
              <a:spcBef>
                <a:spcPts val="1001"/>
              </a:spcBef>
              <a:tabLst>
                <a:tab algn="l" pos="0"/>
              </a:tabLst>
            </a:pPr>
            <a:r>
              <a:rPr b="0" lang="en-IN" sz="2800" spc="-1" strike="noStrike">
                <a:solidFill>
                  <a:srgbClr val="000000"/>
                </a:solidFill>
                <a:latin typeface="Calibri"/>
                <a:ea typeface="DejaVu Sans"/>
              </a:rPr>
              <a:t> </a:t>
            </a:r>
            <a:r>
              <a:rPr b="0" lang="en-IN" sz="2800" spc="-1" strike="noStrike">
                <a:solidFill>
                  <a:srgbClr val="000000"/>
                </a:solidFill>
                <a:latin typeface="Calibri"/>
                <a:ea typeface="DejaVu Sans"/>
              </a:rPr>
              <a:t>comment”””</a:t>
            </a:r>
            <a:endParaRPr b="0" lang="en-IN" sz="2800" spc="-1" strike="noStrike">
              <a:latin typeface="Arial"/>
            </a:endParaRPr>
          </a:p>
          <a:p>
            <a:pPr>
              <a:lnSpc>
                <a:spcPct val="90000"/>
              </a:lnSpc>
              <a:spcBef>
                <a:spcPts val="1001"/>
              </a:spcBef>
              <a:tabLst>
                <a:tab algn="l" pos="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4400" spc="-1" strike="noStrike">
                <a:solidFill>
                  <a:srgbClr val="ff0000"/>
                </a:solidFill>
                <a:latin typeface="Calibri Light"/>
                <a:ea typeface="DejaVu Sans"/>
              </a:rPr>
              <a:t>Multiple Statements on a Single Line</a:t>
            </a:r>
            <a:br/>
            <a:endParaRPr b="0" lang="en-IN" sz="4400" spc="-1" strike="noStrike">
              <a:latin typeface="Arial"/>
            </a:endParaRPr>
          </a:p>
        </p:txBody>
      </p:sp>
      <p:sp>
        <p:nvSpPr>
          <p:cNvPr id="117"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semicolon ( ; ) allows multiple statements on a single line given that no statement starts a new code block. </a:t>
            </a:r>
            <a:endParaRPr b="0" lang="en-IN"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Here is a sample snip using the semicolon</a:t>
            </a:r>
            <a:b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import sys; x = 'foo'; sys.stdout.write(x + '\n').</a:t>
            </a:r>
            <a:endParaRPr b="0" lang="en-IN" sz="2800" spc="-1" strike="noStrike">
              <a:latin typeface="Arial"/>
            </a:endParaRPr>
          </a:p>
          <a:p>
            <a:pPr>
              <a:lnSpc>
                <a:spcPct val="90000"/>
              </a:lnSpc>
              <a:spcBef>
                <a:spcPts val="1001"/>
              </a:spcBef>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4400" spc="-1" strike="noStrike">
                <a:solidFill>
                  <a:srgbClr val="ff0000"/>
                </a:solidFill>
                <a:latin typeface="Calibri Light"/>
                <a:ea typeface="DejaVu Sans"/>
              </a:rPr>
              <a:t>Multiple Assignment</a:t>
            </a:r>
            <a:br/>
            <a:endParaRPr b="0" lang="en-IN" sz="4400" spc="-1" strike="noStrike">
              <a:latin typeface="Arial"/>
            </a:endParaRPr>
          </a:p>
        </p:txBody>
      </p:sp>
      <p:sp>
        <p:nvSpPr>
          <p:cNvPr id="119" name="CustomShape 2"/>
          <p:cNvSpPr/>
          <p:nvPr/>
        </p:nvSpPr>
        <p:spPr>
          <a:xfrm>
            <a:off x="0" y="1825560"/>
            <a:ext cx="118861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Python allows you to assign a single value to several variables simultaneously.</a:t>
            </a:r>
            <a:br/>
            <a:r>
              <a:rPr b="0" lang="en-US" sz="2800" spc="-1" strike="noStrike">
                <a:solidFill>
                  <a:srgbClr val="000000"/>
                </a:solidFill>
                <a:latin typeface="Calibri"/>
                <a:ea typeface="DejaVu Sans"/>
              </a:rPr>
              <a:t>For example a = b = c = 1</a:t>
            </a:r>
            <a:br/>
            <a:r>
              <a:rPr b="0" lang="en-US" sz="2800" spc="-1" strike="noStrike">
                <a:solidFill>
                  <a:srgbClr val="000000"/>
                </a:solidFill>
                <a:latin typeface="Calibri"/>
                <a:ea typeface="DejaVu Sans"/>
              </a:rPr>
              <a:t>Here, an integer object is created with the value 1, and all the three variables are assigned to the same memory location. </a:t>
            </a:r>
            <a:endParaRPr b="0" lang="en-IN"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You can also assign multiple objects to multiple variables.</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ea typeface="DejaVu Sans"/>
              </a:rPr>
              <a:t>For example a, b, c = 1, 2, "john"</a:t>
            </a:r>
            <a:br/>
            <a:r>
              <a:rPr b="0" lang="en-US" sz="2800" spc="-1" strike="noStrike">
                <a:solidFill>
                  <a:srgbClr val="000000"/>
                </a:solidFill>
                <a:latin typeface="Calibri"/>
                <a:ea typeface="DejaVu Sans"/>
              </a:rPr>
              <a:t>Here, two integer objects with values 1 and 2 are assigned to the variables a and b respectively, and one string object with the value "john" is assigned to the variable c.</a:t>
            </a:r>
            <a:endParaRPr b="0" lang="en-IN" sz="2800" spc="-1" strike="noStrike">
              <a:latin typeface="Arial"/>
            </a:endParaRPr>
          </a:p>
          <a:p>
            <a:pPr>
              <a:lnSpc>
                <a:spcPct val="90000"/>
              </a:lnSpc>
              <a:spcBef>
                <a:spcPts val="1001"/>
              </a:spcBef>
              <a:tabLst>
                <a:tab algn="l" pos="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4400" spc="-1" strike="noStrike">
                <a:solidFill>
                  <a:srgbClr val="ff0000"/>
                </a:solidFill>
                <a:latin typeface="Calibri Light"/>
                <a:ea typeface="DejaVu Sans"/>
              </a:rPr>
              <a:t>Python Identifiers</a:t>
            </a:r>
            <a:br/>
            <a:endParaRPr b="0" lang="en-IN" sz="4400" spc="-1" strike="noStrike">
              <a:latin typeface="Arial"/>
            </a:endParaRPr>
          </a:p>
        </p:txBody>
      </p:sp>
      <p:sp>
        <p:nvSpPr>
          <p:cNvPr id="121"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 Python identifier is a name used to identify a variable, function, class, module or other object. </a:t>
            </a:r>
            <a:endParaRPr b="0" lang="en-IN"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An identifier starts with a letter A to Z or a to z or an underscore (_) followed by zero or more letters, underscores and digits (0 to 9).</a:t>
            </a:r>
            <a:endParaRPr b="0" lang="en-IN"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Python does not allow punctuation characters such as @, $, and % within identifiers.</a:t>
            </a:r>
            <a:endParaRPr b="0" lang="en-IN"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Python is a case sensitive programming language. Thus, </a:t>
            </a:r>
            <a:r>
              <a:rPr b="1" lang="en-US" sz="2800" spc="-1" strike="noStrike">
                <a:solidFill>
                  <a:srgbClr val="000000"/>
                </a:solidFill>
                <a:latin typeface="Calibri"/>
                <a:ea typeface="DejaVu Sans"/>
              </a:rPr>
              <a:t>Manpower </a:t>
            </a:r>
            <a:r>
              <a:rPr b="0" lang="en-US" sz="2800" spc="-1" strike="noStrike">
                <a:solidFill>
                  <a:srgbClr val="000000"/>
                </a:solidFill>
                <a:latin typeface="Calibri"/>
                <a:ea typeface="DejaVu Sans"/>
              </a:rPr>
              <a:t>and </a:t>
            </a:r>
            <a:r>
              <a:rPr b="1" lang="en-US" sz="2800" spc="-1" strike="noStrike">
                <a:solidFill>
                  <a:srgbClr val="000000"/>
                </a:solidFill>
                <a:latin typeface="Calibri"/>
                <a:ea typeface="DejaVu Sans"/>
              </a:rPr>
              <a:t>manpower </a:t>
            </a:r>
            <a:r>
              <a:rPr b="0" lang="en-US" sz="2800" spc="-1" strike="noStrike">
                <a:solidFill>
                  <a:srgbClr val="000000"/>
                </a:solidFill>
                <a:latin typeface="Calibri"/>
                <a:ea typeface="DejaVu Sans"/>
              </a:rPr>
              <a:t>are two different identifiers in Python. </a:t>
            </a:r>
            <a:endParaRPr b="0" lang="en-IN"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Don’t use inbuilt python keywords as python identifiers.</a:t>
            </a:r>
            <a:endParaRPr b="0" lang="en-IN" sz="2800" spc="-1" strike="noStrike">
              <a:latin typeface="Arial"/>
            </a:endParaRPr>
          </a:p>
          <a:p>
            <a:pPr>
              <a:lnSpc>
                <a:spcPct val="90000"/>
              </a:lnSpc>
              <a:spcBef>
                <a:spcPts val="1001"/>
              </a:spcBef>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838080" y="228600"/>
            <a:ext cx="10514520" cy="13244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4400" spc="-1" strike="noStrike">
                <a:solidFill>
                  <a:srgbClr val="ff0000"/>
                </a:solidFill>
                <a:latin typeface="Calibri Light"/>
                <a:ea typeface="DejaVu Sans"/>
              </a:rPr>
              <a:t>Development Steps of Python</a:t>
            </a:r>
            <a:br/>
            <a:endParaRPr b="0" lang="en-IN" sz="4400" spc="-1" strike="noStrike">
              <a:latin typeface="Arial"/>
            </a:endParaRPr>
          </a:p>
        </p:txBody>
      </p:sp>
      <p:sp>
        <p:nvSpPr>
          <p:cNvPr id="85" name="CustomShape 2"/>
          <p:cNvSpPr/>
          <p:nvPr/>
        </p:nvSpPr>
        <p:spPr>
          <a:xfrm>
            <a:off x="838080" y="1294920"/>
            <a:ext cx="10514520" cy="492732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Guido Van Rossum  ---- first version of Python code (version 0.9.0) ---February 20</a:t>
            </a:r>
            <a:r>
              <a:rPr b="0" lang="en-US" sz="2800" spc="-1" strike="noStrike" baseline="30000">
                <a:solidFill>
                  <a:srgbClr val="000000"/>
                </a:solidFill>
                <a:latin typeface="Calibri"/>
                <a:ea typeface="DejaVu Sans"/>
              </a:rPr>
              <a:t>th</a:t>
            </a:r>
            <a:r>
              <a:rPr b="0" lang="en-US" sz="2800" spc="-1" strike="noStrike">
                <a:solidFill>
                  <a:srgbClr val="000000"/>
                </a:solidFill>
                <a:latin typeface="Calibri"/>
                <a:ea typeface="DejaVu Sans"/>
              </a:rPr>
              <a:t> 1991 ---- exception handling, functions, and the core data types of list, dict, str and others. It was also object oriented and had a module system. </a:t>
            </a:r>
            <a:endParaRPr b="0" lang="en-IN"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Python version 1.0 --- January 1994. --- functional programming tools lambda, map, filter and reduce. </a:t>
            </a:r>
            <a:endParaRPr b="0" lang="en-IN"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Python 2.0 ---- October 2000 --- list comprehensions, a full garbage collector and it was supporting Unicode. </a:t>
            </a:r>
            <a:endParaRPr b="0" lang="en-IN"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as Python 3.0 (also known as "Python 3000" and "Py3K") – 2008-- Python 3 is not backwards compatible with Python 2.x. Some changes in Python 3.0: </a:t>
            </a:r>
            <a:br/>
            <a:br/>
            <a:r>
              <a:rPr b="0" lang="en-IN" sz="2800" spc="-1" strike="noStrike">
                <a:solidFill>
                  <a:srgbClr val="000000"/>
                </a:solidFill>
                <a:latin typeface="Calibri"/>
                <a:ea typeface="DejaVu Sans"/>
              </a:rPr>
              <a:t> </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4400" spc="-1" strike="noStrike">
                <a:solidFill>
                  <a:srgbClr val="ff0000"/>
                </a:solidFill>
                <a:latin typeface="Calibri Light"/>
                <a:ea typeface="DejaVu Sans"/>
              </a:rPr>
              <a:t>Naming conventions for Python identifiers</a:t>
            </a:r>
            <a:endParaRPr b="0" lang="en-IN" sz="4400" spc="-1" strike="noStrike">
              <a:latin typeface="Arial"/>
            </a:endParaRPr>
          </a:p>
        </p:txBody>
      </p:sp>
      <p:sp>
        <p:nvSpPr>
          <p:cNvPr id="123" name="CustomShape 2"/>
          <p:cNvSpPr/>
          <p:nvPr/>
        </p:nvSpPr>
        <p:spPr>
          <a:xfrm>
            <a:off x="218520" y="1825560"/>
            <a:ext cx="11667600" cy="435024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Class names start with an uppercase letter. All other identifiers start with a lowercase letter.</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Symbol"/>
                <a:ea typeface="DejaVu Sans"/>
              </a:rPr>
              <a:t></a:t>
            </a: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Starting an identifier with a single leading underscore indicates that the identifier is protected.</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Symbol"/>
                <a:ea typeface="DejaVu Sans"/>
              </a:rPr>
              <a:t></a:t>
            </a: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Starting an identifier with two leading underscores indicates a strong private identifier.</a:t>
            </a:r>
            <a:br/>
            <a:r>
              <a:rPr b="0" lang="en-US" sz="2800" spc="-1" strike="noStrike">
                <a:solidFill>
                  <a:srgbClr val="000000"/>
                </a:solidFill>
                <a:latin typeface="Symbol"/>
                <a:ea typeface="DejaVu Sans"/>
              </a:rPr>
              <a:t></a:t>
            </a:r>
            <a:r>
              <a:rPr b="0" lang="en-US" sz="2800" spc="-1" strike="noStrike">
                <a:solidFill>
                  <a:srgbClr val="000000"/>
                </a:solidFill>
                <a:latin typeface="Calibri"/>
                <a:ea typeface="DejaVu Sans"/>
              </a:rPr>
              <a:t> If the identifier also ends with two trailing underscores, the identifier is a language defined special name.</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4400" spc="-1" strike="noStrike">
                <a:solidFill>
                  <a:srgbClr val="ff0000"/>
                </a:solidFill>
                <a:latin typeface="Calibri Light"/>
                <a:ea typeface="DejaVu Sans"/>
              </a:rPr>
              <a:t>Reserved Words</a:t>
            </a:r>
            <a:endParaRPr b="0" lang="en-IN" sz="4400" spc="-1" strike="noStrike">
              <a:latin typeface="Arial"/>
            </a:endParaRPr>
          </a:p>
        </p:txBody>
      </p:sp>
      <p:sp>
        <p:nvSpPr>
          <p:cNvPr id="125" name="CustomShape 2"/>
          <p:cNvSpPr/>
          <p:nvPr/>
        </p:nvSpPr>
        <p:spPr>
          <a:xfrm>
            <a:off x="838080" y="1487520"/>
            <a:ext cx="10514520" cy="4993920"/>
          </a:xfrm>
          <a:prstGeom prst="rect">
            <a:avLst/>
          </a:prstGeom>
          <a:noFill/>
          <a:ln>
            <a:noFill/>
          </a:ln>
        </p:spPr>
        <p:style>
          <a:lnRef idx="0"/>
          <a:fillRef idx="0"/>
          <a:effectRef idx="0"/>
          <a:fontRef idx="minor"/>
        </p:style>
        <p:txBody>
          <a:bodyPr lIns="90000" rIns="90000" tIns="45000" bIns="45000">
            <a:normAutofit fontScale="45000"/>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following list shows the Python keywords. These are total 33 reserved words and you cannot use them as constants or variables or any other identifier names. All the Python keywords contain lowercase letters only, except 3 keywords .i.e. None, True, False</a:t>
            </a:r>
            <a:endParaRPr b="0" lang="en-IN"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and           exec         except</a:t>
            </a:r>
            <a:br/>
            <a:r>
              <a:rPr b="0" lang="en-US" sz="2800" spc="-1" strike="noStrike">
                <a:solidFill>
                  <a:srgbClr val="000000"/>
                </a:solidFill>
                <a:latin typeface="Calibri"/>
                <a:ea typeface="DejaVu Sans"/>
              </a:rPr>
              <a:t>as              finally       or</a:t>
            </a:r>
            <a:br/>
            <a:r>
              <a:rPr b="0" lang="en-US" sz="2800" spc="-1" strike="noStrike">
                <a:solidFill>
                  <a:srgbClr val="000000"/>
                </a:solidFill>
                <a:latin typeface="Calibri"/>
                <a:ea typeface="DejaVu Sans"/>
              </a:rPr>
              <a:t>assert       for             pass</a:t>
            </a:r>
            <a:br/>
            <a:r>
              <a:rPr b="0" lang="en-US" sz="2800" spc="-1" strike="noStrike">
                <a:solidFill>
                  <a:srgbClr val="000000"/>
                </a:solidFill>
                <a:latin typeface="Calibri"/>
                <a:ea typeface="DejaVu Sans"/>
              </a:rPr>
              <a:t>break        from         print</a:t>
            </a:r>
            <a:br/>
            <a:r>
              <a:rPr b="0" lang="en-US" sz="2800" spc="-1" strike="noStrike">
                <a:solidFill>
                  <a:srgbClr val="000000"/>
                </a:solidFill>
                <a:latin typeface="Calibri"/>
                <a:ea typeface="DejaVu Sans"/>
              </a:rPr>
              <a:t>class         global        raise</a:t>
            </a:r>
            <a:br/>
            <a:r>
              <a:rPr b="0" lang="en-US" sz="2800" spc="-1" strike="noStrike">
                <a:solidFill>
                  <a:srgbClr val="000000"/>
                </a:solidFill>
                <a:latin typeface="Calibri"/>
                <a:ea typeface="DejaVu Sans"/>
              </a:rPr>
              <a:t>continue  if                return</a:t>
            </a:r>
            <a:br/>
            <a:r>
              <a:rPr b="0" lang="en-US" sz="2800" spc="-1" strike="noStrike">
                <a:solidFill>
                  <a:srgbClr val="000000"/>
                </a:solidFill>
                <a:latin typeface="Calibri"/>
                <a:ea typeface="DejaVu Sans"/>
              </a:rPr>
              <a:t>def            import       try</a:t>
            </a:r>
            <a:br/>
            <a:r>
              <a:rPr b="0" lang="en-US" sz="2800" spc="-1" strike="noStrike">
                <a:solidFill>
                  <a:srgbClr val="000000"/>
                </a:solidFill>
                <a:latin typeface="Calibri"/>
                <a:ea typeface="DejaVu Sans"/>
              </a:rPr>
              <a:t>del            in                while</a:t>
            </a:r>
            <a:br/>
            <a:r>
              <a:rPr b="0" lang="en-US" sz="2800" spc="-1" strike="noStrike">
                <a:solidFill>
                  <a:srgbClr val="000000"/>
                </a:solidFill>
                <a:latin typeface="Calibri"/>
                <a:ea typeface="DejaVu Sans"/>
              </a:rPr>
              <a:t>elif            is                 with</a:t>
            </a:r>
            <a:br/>
            <a:r>
              <a:rPr b="0" lang="en-US" sz="2800" spc="-1" strike="noStrike">
                <a:solidFill>
                  <a:srgbClr val="000000"/>
                </a:solidFill>
                <a:latin typeface="Calibri"/>
                <a:ea typeface="DejaVu Sans"/>
              </a:rPr>
              <a:t>else          lambda       yield</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None        True            False    </a:t>
            </a:r>
            <a:endParaRPr b="0" lang="en-IN" sz="2800" spc="-1" strike="noStrike">
              <a:latin typeface="Arial"/>
            </a:endParaRPr>
          </a:p>
          <a:p>
            <a:pPr marL="228600" indent="-22752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ea typeface="DejaVu Sans"/>
              </a:rPr>
              <a:t>You can check this Reserved words as below</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&gt;&gt;&gt; import keyword</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ea typeface="DejaVu Sans"/>
              </a:rPr>
              <a:t>&gt;&gt;&gt; print (keyword.kwlist)</a:t>
            </a: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	</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ea typeface="DejaVu Sans"/>
              </a:rPr>
              <a:t>	</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fontScale="55000"/>
          </a:bodyPr>
          <a:p>
            <a:pPr algn="ctr">
              <a:lnSpc>
                <a:spcPct val="90000"/>
              </a:lnSpc>
            </a:pPr>
            <a:r>
              <a:rPr b="0" lang="en-IN" sz="4400" spc="-1" strike="noStrike">
                <a:solidFill>
                  <a:srgbClr val="ff0000"/>
                </a:solidFill>
                <a:latin typeface="Calibri Light"/>
                <a:ea typeface="DejaVu Sans"/>
              </a:rPr>
              <a:t>Getting Input from the User(input vs raw_input</a:t>
            </a:r>
            <a:r>
              <a:rPr b="0" lang="en-IN" sz="4400" spc="-1" strike="noStrike">
                <a:solidFill>
                  <a:srgbClr val="000000"/>
                </a:solidFill>
                <a:latin typeface="Calibri Light"/>
                <a:ea typeface="DejaVu Sans"/>
              </a:rPr>
              <a:t>)</a:t>
            </a:r>
            <a:br/>
            <a:endParaRPr b="0" lang="en-IN" sz="4400" spc="-1" strike="noStrike">
              <a:latin typeface="Arial"/>
            </a:endParaRPr>
          </a:p>
        </p:txBody>
      </p:sp>
      <p:sp>
        <p:nvSpPr>
          <p:cNvPr id="127" name="CustomShape 2"/>
          <p:cNvSpPr/>
          <p:nvPr/>
        </p:nvSpPr>
        <p:spPr>
          <a:xfrm>
            <a:off x="838080" y="1690560"/>
            <a:ext cx="10514520" cy="5266800"/>
          </a:xfrm>
          <a:prstGeom prst="rect">
            <a:avLst/>
          </a:prstGeom>
          <a:noFill/>
          <a:ln>
            <a:noFill/>
          </a:ln>
        </p:spPr>
        <p:style>
          <a:lnRef idx="0"/>
          <a:fillRef idx="0"/>
          <a:effectRef idx="0"/>
          <a:fontRef idx="minor"/>
        </p:style>
        <p:txBody>
          <a:bodyPr lIns="90000" rIns="90000" tIns="45000" bIns="45000">
            <a:normAutofit fontScale="55000"/>
          </a:bodyPr>
          <a:p>
            <a:pPr marL="228600" indent="-227520">
              <a:lnSpc>
                <a:spcPct val="90000"/>
              </a:lnSpc>
              <a:spcBef>
                <a:spcPts val="1001"/>
              </a:spcBef>
              <a:buClr>
                <a:srgbClr val="000000"/>
              </a:buClr>
              <a:buFont typeface="Arial"/>
              <a:buChar char="•"/>
            </a:pPr>
            <a:r>
              <a:rPr b="0" lang="en-IN" sz="3700" spc="-1" strike="noStrike">
                <a:solidFill>
                  <a:srgbClr val="000000"/>
                </a:solidFill>
                <a:latin typeface="Calibri"/>
                <a:ea typeface="DejaVu Sans"/>
              </a:rPr>
              <a:t>Python 2 has two versions of input functions, </a:t>
            </a:r>
            <a:r>
              <a:rPr b="1" lang="en-IN" sz="3700" spc="-1" strike="noStrike">
                <a:solidFill>
                  <a:srgbClr val="000000"/>
                </a:solidFill>
                <a:latin typeface="Calibri"/>
                <a:ea typeface="DejaVu Sans"/>
              </a:rPr>
              <a:t>input() </a:t>
            </a:r>
            <a:r>
              <a:rPr b="0" lang="en-IN" sz="3700" spc="-1" strike="noStrike">
                <a:solidFill>
                  <a:srgbClr val="000000"/>
                </a:solidFill>
                <a:latin typeface="Calibri"/>
                <a:ea typeface="DejaVu Sans"/>
              </a:rPr>
              <a:t>and </a:t>
            </a:r>
            <a:r>
              <a:rPr b="1" lang="en-IN" sz="3700" spc="-1" strike="noStrike">
                <a:solidFill>
                  <a:srgbClr val="000000"/>
                </a:solidFill>
                <a:latin typeface="Calibri"/>
                <a:ea typeface="DejaVu Sans"/>
              </a:rPr>
              <a:t>raw_input()</a:t>
            </a:r>
            <a:r>
              <a:rPr b="0" lang="en-IN" sz="3700" spc="-1" strike="noStrike">
                <a:solidFill>
                  <a:srgbClr val="000000"/>
                </a:solidFill>
                <a:latin typeface="Calibri"/>
                <a:ea typeface="DejaVu Sans"/>
              </a:rPr>
              <a:t>.</a:t>
            </a:r>
            <a:endParaRPr b="0" lang="en-IN" sz="3700" spc="-1" strike="noStrike">
              <a:latin typeface="Arial"/>
            </a:endParaRPr>
          </a:p>
          <a:p>
            <a:pPr>
              <a:lnSpc>
                <a:spcPct val="90000"/>
              </a:lnSpc>
              <a:spcBef>
                <a:spcPts val="1001"/>
              </a:spcBef>
              <a:tabLst>
                <a:tab algn="l" pos="0"/>
              </a:tabLst>
            </a:pPr>
            <a:endParaRPr b="0" lang="en-IN" sz="3700" spc="-1" strike="noStrike">
              <a:latin typeface="Arial"/>
            </a:endParaRPr>
          </a:p>
          <a:p>
            <a:pPr marL="228600" indent="-227520">
              <a:lnSpc>
                <a:spcPct val="90000"/>
              </a:lnSpc>
              <a:spcBef>
                <a:spcPts val="1001"/>
              </a:spcBef>
              <a:buClr>
                <a:srgbClr val="000000"/>
              </a:buClr>
              <a:buFont typeface="Arial"/>
              <a:buChar char="•"/>
              <a:tabLst>
                <a:tab algn="l" pos="0"/>
              </a:tabLst>
            </a:pPr>
            <a:r>
              <a:rPr b="0" lang="en-IN" sz="3700" spc="-1" strike="noStrike">
                <a:solidFill>
                  <a:srgbClr val="000000"/>
                </a:solidFill>
                <a:latin typeface="Calibri"/>
                <a:ea typeface="DejaVu Sans"/>
              </a:rPr>
              <a:t>The input() function treats the received data as string if it is included in quotes '' or "", otherwise the data is treated as number.</a:t>
            </a:r>
            <a:endParaRPr b="0" lang="en-IN" sz="3700" spc="-1" strike="noStrike">
              <a:latin typeface="Arial"/>
            </a:endParaRPr>
          </a:p>
          <a:p>
            <a:pPr>
              <a:lnSpc>
                <a:spcPct val="90000"/>
              </a:lnSpc>
              <a:spcBef>
                <a:spcPts val="1001"/>
              </a:spcBef>
              <a:tabLst>
                <a:tab algn="l" pos="0"/>
              </a:tabLst>
            </a:pPr>
            <a:endParaRPr b="0" lang="en-IN" sz="3700" spc="-1" strike="noStrike">
              <a:latin typeface="Arial"/>
            </a:endParaRPr>
          </a:p>
          <a:p>
            <a:pPr marL="228600" indent="-227520">
              <a:lnSpc>
                <a:spcPct val="90000"/>
              </a:lnSpc>
              <a:spcBef>
                <a:spcPts val="1001"/>
              </a:spcBef>
              <a:buClr>
                <a:srgbClr val="000000"/>
              </a:buClr>
              <a:buFont typeface="Arial"/>
              <a:buChar char="•"/>
              <a:tabLst>
                <a:tab algn="l" pos="0"/>
              </a:tabLst>
            </a:pPr>
            <a:r>
              <a:rPr b="0" lang="en-IN" sz="3700" spc="-1" strike="noStrike">
                <a:solidFill>
                  <a:srgbClr val="000000"/>
                </a:solidFill>
                <a:latin typeface="Calibri"/>
                <a:ea typeface="DejaVu Sans"/>
              </a:rPr>
              <a:t>In Python 3, raw_input() function is deprecated. Further, the received data is always treated as string.</a:t>
            </a:r>
            <a:endParaRPr b="0" lang="en-IN" sz="3700" spc="-1" strike="noStrike">
              <a:latin typeface="Arial"/>
            </a:endParaRPr>
          </a:p>
          <a:p>
            <a:pPr>
              <a:lnSpc>
                <a:spcPct val="90000"/>
              </a:lnSpc>
              <a:spcBef>
                <a:spcPts val="1001"/>
              </a:spcBef>
              <a:tabLst>
                <a:tab algn="l" pos="0"/>
              </a:tabLst>
            </a:pPr>
            <a:br/>
            <a:br/>
            <a:br/>
            <a:br/>
            <a:endParaRPr b="0" lang="en-IN" sz="37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586800" y="805320"/>
            <a:ext cx="11094480" cy="6051600"/>
          </a:xfrm>
          <a:prstGeom prst="rect">
            <a:avLst/>
          </a:prstGeom>
          <a:noFill/>
          <a:ln>
            <a:noFill/>
          </a:ln>
        </p:spPr>
        <p:style>
          <a:lnRef idx="0"/>
          <a:fillRef idx="0"/>
          <a:effectRef idx="0"/>
          <a:fontRef idx="minor"/>
        </p:style>
        <p:txBody>
          <a:bodyPr lIns="90000" rIns="90000" tIns="45000" bIns="45000">
            <a:normAutofit fontScale="94000"/>
          </a:bodyPr>
          <a:p>
            <a:pPr>
              <a:lnSpc>
                <a:spcPct val="90000"/>
              </a:lnSpc>
              <a:spcBef>
                <a:spcPts val="1001"/>
              </a:spcBef>
              <a:tabLst>
                <a:tab algn="l" pos="0"/>
              </a:tabLst>
            </a:pPr>
            <a:r>
              <a:rPr b="1" lang="en-IN" sz="3600" spc="-1" strike="noStrike">
                <a:solidFill>
                  <a:srgbClr val="ff0000"/>
                </a:solidFill>
                <a:latin typeface="Calibri"/>
                <a:ea typeface="DejaVu Sans"/>
              </a:rPr>
              <a:t>In Python 2</a:t>
            </a:r>
            <a:br/>
            <a:endParaRPr b="0" lang="en-IN" sz="3600" spc="-1" strike="noStrike">
              <a:latin typeface="Arial"/>
            </a:endParaRPr>
          </a:p>
          <a:p>
            <a:pPr marL="228600" indent="-227520">
              <a:lnSpc>
                <a:spcPct val="90000"/>
              </a:lnSpc>
              <a:spcBef>
                <a:spcPts val="1001"/>
              </a:spcBef>
              <a:buClr>
                <a:srgbClr val="000000"/>
              </a:buClr>
              <a:buFont typeface="Arial"/>
              <a:buChar char="•"/>
              <a:tabLst>
                <a:tab algn="l" pos="0"/>
              </a:tabLst>
            </a:pPr>
            <a:r>
              <a:rPr b="0" lang="en-IN" sz="3200" spc="-1" strike="noStrike">
                <a:solidFill>
                  <a:srgbClr val="000000"/>
                </a:solidFill>
                <a:latin typeface="Calibri"/>
                <a:ea typeface="DejaVu Sans"/>
              </a:rPr>
              <a:t>&gt;&gt;&gt; x=input('something:')</a:t>
            </a:r>
            <a:br/>
            <a:r>
              <a:rPr b="0" lang="en-IN" sz="3200" spc="-1" strike="noStrike">
                <a:solidFill>
                  <a:srgbClr val="000000"/>
                </a:solidFill>
                <a:latin typeface="Calibri"/>
                <a:ea typeface="DejaVu Sans"/>
              </a:rPr>
              <a:t>something:10 #entered data is treated as number.</a:t>
            </a:r>
            <a:endParaRPr b="0" lang="en-IN" sz="3200" spc="-1" strike="noStrike">
              <a:latin typeface="Arial"/>
            </a:endParaRPr>
          </a:p>
          <a:p>
            <a:pPr marL="228600" indent="-227520">
              <a:lnSpc>
                <a:spcPct val="90000"/>
              </a:lnSpc>
              <a:spcBef>
                <a:spcPts val="1001"/>
              </a:spcBef>
              <a:buClr>
                <a:srgbClr val="000000"/>
              </a:buClr>
              <a:buFont typeface="Arial"/>
              <a:buChar char="•"/>
              <a:tabLst>
                <a:tab algn="l" pos="0"/>
              </a:tabLst>
            </a:pPr>
            <a:r>
              <a:rPr b="0" lang="en-IN" sz="3200" spc="-1" strike="noStrike">
                <a:solidFill>
                  <a:srgbClr val="000000"/>
                </a:solidFill>
                <a:latin typeface="Calibri"/>
                <a:ea typeface="DejaVu Sans"/>
              </a:rPr>
              <a:t>&gt;&gt;&gt; x=input('something:')</a:t>
            </a:r>
            <a:br/>
            <a:r>
              <a:rPr b="0" lang="en-IN" sz="3200" spc="-1" strike="noStrike">
                <a:solidFill>
                  <a:srgbClr val="000000"/>
                </a:solidFill>
                <a:latin typeface="Calibri"/>
                <a:ea typeface="DejaVu Sans"/>
              </a:rPr>
              <a:t>something:'10' #entered data is treated as string.</a:t>
            </a:r>
            <a:endParaRPr b="0" lang="en-IN" sz="3200" spc="-1" strike="noStrike">
              <a:latin typeface="Arial"/>
            </a:endParaRPr>
          </a:p>
          <a:p>
            <a:pPr marL="228600" indent="-227520">
              <a:lnSpc>
                <a:spcPct val="90000"/>
              </a:lnSpc>
              <a:spcBef>
                <a:spcPts val="1001"/>
              </a:spcBef>
              <a:buClr>
                <a:srgbClr val="000000"/>
              </a:buClr>
              <a:buFont typeface="Arial"/>
              <a:buChar char="•"/>
              <a:tabLst>
                <a:tab algn="l" pos="0"/>
              </a:tabLst>
            </a:pPr>
            <a:r>
              <a:rPr b="0" lang="en-IN" sz="3200" spc="-1" strike="noStrike">
                <a:solidFill>
                  <a:srgbClr val="000000"/>
                </a:solidFill>
                <a:latin typeface="Calibri"/>
                <a:ea typeface="DejaVu Sans"/>
              </a:rPr>
              <a:t>x=raw_input("something:")</a:t>
            </a:r>
            <a:br/>
            <a:r>
              <a:rPr b="0" lang="en-IN" sz="3200" spc="-1" strike="noStrike">
                <a:solidFill>
                  <a:srgbClr val="000000"/>
                </a:solidFill>
                <a:latin typeface="Calibri"/>
                <a:ea typeface="DejaVu Sans"/>
              </a:rPr>
              <a:t>something:10 #entered data is treated as string even without '‘.</a:t>
            </a:r>
            <a:endParaRPr b="0" lang="en-IN" sz="3200" spc="-1" strike="noStrike">
              <a:latin typeface="Arial"/>
            </a:endParaRPr>
          </a:p>
          <a:p>
            <a:pPr marL="228600" indent="-227520">
              <a:lnSpc>
                <a:spcPct val="90000"/>
              </a:lnSpc>
              <a:spcBef>
                <a:spcPts val="1001"/>
              </a:spcBef>
              <a:buClr>
                <a:srgbClr val="000000"/>
              </a:buClr>
              <a:buFont typeface="Arial"/>
              <a:buChar char="•"/>
              <a:tabLst>
                <a:tab algn="l" pos="0"/>
              </a:tabLst>
            </a:pPr>
            <a:r>
              <a:rPr b="0" lang="en-IN" sz="3200" spc="-1" strike="noStrike">
                <a:solidFill>
                  <a:srgbClr val="000000"/>
                </a:solidFill>
                <a:latin typeface="Calibri"/>
                <a:ea typeface="DejaVu Sans"/>
              </a:rPr>
              <a:t>x=raw_input("something:")</a:t>
            </a:r>
            <a:br/>
            <a:r>
              <a:rPr b="0" lang="en-IN" sz="3200" spc="-1" strike="noStrike">
                <a:solidFill>
                  <a:srgbClr val="000000"/>
                </a:solidFill>
                <a:latin typeface="Calibri"/>
                <a:ea typeface="DejaVu Sans"/>
              </a:rPr>
              <a:t>something:'10' #entered data treated as string including '</a:t>
            </a:r>
            <a:r>
              <a:rPr b="0" lang="en-IN" sz="2800" spc="-1" strike="noStrike">
                <a:solidFill>
                  <a:srgbClr val="000000"/>
                </a:solidFill>
                <a:latin typeface="Calibri"/>
                <a:ea typeface="DejaVu Sans"/>
              </a:rPr>
              <a:t>'</a:t>
            </a:r>
            <a:br/>
            <a:r>
              <a:rPr b="0" lang="en-IN" sz="2800" spc="-1" strike="noStrike">
                <a:solidFill>
                  <a:srgbClr val="000000"/>
                </a:solidFill>
                <a:latin typeface="Calibri"/>
                <a:ea typeface="DejaVu Sans"/>
              </a:rPr>
              <a:t> </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838080" y="559440"/>
            <a:ext cx="10514520" cy="590832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ff0000"/>
              </a:buClr>
              <a:buFont typeface="Arial"/>
              <a:buChar char="•"/>
            </a:pPr>
            <a:r>
              <a:rPr b="1" lang="en-IN" sz="3200" spc="-1" strike="noStrike">
                <a:solidFill>
                  <a:srgbClr val="ff0000"/>
                </a:solidFill>
                <a:latin typeface="Calibri"/>
                <a:ea typeface="DejaVu Sans"/>
              </a:rPr>
              <a:t>In Python 3</a:t>
            </a:r>
            <a:br/>
            <a:r>
              <a:rPr b="0" lang="en-IN" sz="3200" spc="-1" strike="noStrike">
                <a:solidFill>
                  <a:srgbClr val="ff0000"/>
                </a:solidFill>
                <a:latin typeface="Calibri"/>
                <a:ea typeface="DejaVu Sans"/>
              </a:rPr>
              <a:t> </a:t>
            </a:r>
            <a:endParaRPr b="0" lang="en-IN" sz="3200" spc="-1" strike="noStrike">
              <a:latin typeface="Arial"/>
            </a:endParaRPr>
          </a:p>
          <a:p>
            <a:pPr marL="228600" indent="-227520">
              <a:lnSpc>
                <a:spcPct val="90000"/>
              </a:lnSpc>
              <a:spcBef>
                <a:spcPts val="1001"/>
              </a:spcBef>
              <a:buClr>
                <a:srgbClr val="000000"/>
              </a:buClr>
              <a:buFont typeface="Arial"/>
              <a:buChar char="•"/>
            </a:pPr>
            <a:r>
              <a:rPr b="0" lang="en-IN" sz="3200" spc="-1" strike="noStrike">
                <a:solidFill>
                  <a:srgbClr val="000000"/>
                </a:solidFill>
                <a:latin typeface="Calibri"/>
                <a:ea typeface="DejaVu Sans"/>
              </a:rPr>
              <a:t>&gt;&gt;&gt; x=input("something:")</a:t>
            </a:r>
            <a:br/>
            <a:r>
              <a:rPr b="0" lang="en-IN" sz="3200" spc="-1" strike="noStrike">
                <a:solidFill>
                  <a:srgbClr val="000000"/>
                </a:solidFill>
                <a:latin typeface="Calibri"/>
                <a:ea typeface="DejaVu Sans"/>
              </a:rPr>
              <a:t>something:'10' #entered data treated as string with or without '‘.</a:t>
            </a:r>
            <a:endParaRPr b="0" lang="en-IN" sz="3200" spc="-1" strike="noStrike">
              <a:latin typeface="Arial"/>
            </a:endParaRPr>
          </a:p>
          <a:p>
            <a:pPr marL="228600" indent="-227520">
              <a:lnSpc>
                <a:spcPct val="90000"/>
              </a:lnSpc>
              <a:spcBef>
                <a:spcPts val="1001"/>
              </a:spcBef>
              <a:buClr>
                <a:srgbClr val="000000"/>
              </a:buClr>
              <a:buFont typeface="Arial"/>
              <a:buChar char="•"/>
            </a:pPr>
            <a:r>
              <a:rPr b="0" lang="en-IN" sz="3200" spc="-1" strike="noStrike">
                <a:solidFill>
                  <a:srgbClr val="000000"/>
                </a:solidFill>
                <a:latin typeface="Calibri"/>
                <a:ea typeface="DejaVu Sans"/>
              </a:rPr>
              <a:t>x=raw_input("something:") # will result NameError</a:t>
            </a:r>
            <a:br/>
            <a:r>
              <a:rPr b="0" lang="en-IN" sz="3200" spc="-1" strike="noStrike">
                <a:solidFill>
                  <a:srgbClr val="000000"/>
                </a:solidFill>
                <a:latin typeface="Calibri"/>
                <a:ea typeface="DejaVu Sans"/>
              </a:rPr>
              <a:t>Traceback (most recent call last):</a:t>
            </a:r>
            <a:br/>
            <a:r>
              <a:rPr b="0" lang="en-IN" sz="3200" spc="-1" strike="noStrike">
                <a:solidFill>
                  <a:srgbClr val="000000"/>
                </a:solidFill>
                <a:latin typeface="Calibri"/>
                <a:ea typeface="DejaVu Sans"/>
              </a:rPr>
              <a:t>File "", line 1, in</a:t>
            </a:r>
            <a:br/>
            <a:r>
              <a:rPr b="0" lang="en-IN" sz="3200" spc="-1" strike="noStrike">
                <a:solidFill>
                  <a:srgbClr val="000000"/>
                </a:solidFill>
                <a:latin typeface="Calibri"/>
                <a:ea typeface="DejaVu Sans"/>
              </a:rPr>
              <a:t>x=raw_input("something:")</a:t>
            </a:r>
            <a:br/>
            <a:r>
              <a:rPr b="0" lang="en-IN" sz="3200" spc="-1" strike="noStrike">
                <a:solidFill>
                  <a:srgbClr val="000000"/>
                </a:solidFill>
                <a:latin typeface="Calibri"/>
                <a:ea typeface="DejaVu Sans"/>
              </a:rPr>
              <a:t>NameError: name 'raw_input' is not defined</a:t>
            </a:r>
            <a:br/>
            <a:br/>
            <a:r>
              <a:rPr b="0" lang="en-IN" sz="2800" spc="-1" strike="noStrike">
                <a:solidFill>
                  <a:srgbClr val="000000"/>
                </a:solidFill>
                <a:latin typeface="Calibri"/>
                <a:ea typeface="DejaVu Sans"/>
              </a:rPr>
              <a:t> </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fontScale="78000"/>
          </a:bodyPr>
          <a:p>
            <a:pPr algn="ctr">
              <a:lnSpc>
                <a:spcPct val="90000"/>
              </a:lnSpc>
            </a:pPr>
            <a:r>
              <a:rPr b="0" lang="en-IN" sz="5400" spc="-1" strike="noStrike">
                <a:solidFill>
                  <a:srgbClr val="ff0000"/>
                </a:solidFill>
                <a:latin typeface="Calibri Light"/>
                <a:ea typeface="DejaVu Sans"/>
              </a:rPr>
              <a:t>range () and xrange() function</a:t>
            </a:r>
            <a:endParaRPr b="0" lang="en-IN" sz="5400" spc="-1" strike="noStrike">
              <a:latin typeface="Arial"/>
            </a:endParaRPr>
          </a:p>
        </p:txBody>
      </p:sp>
      <p:sp>
        <p:nvSpPr>
          <p:cNvPr id="131"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000000"/>
              </a:buClr>
              <a:buFont typeface="Arial"/>
              <a:buChar char="•"/>
            </a:pPr>
            <a:r>
              <a:rPr b="0" lang="en-IN" sz="2800" spc="-1" strike="noStrike">
                <a:solidFill>
                  <a:srgbClr val="000000"/>
                </a:solidFill>
                <a:latin typeface="Calibri"/>
                <a:ea typeface="DejaVu Sans"/>
              </a:rPr>
              <a:t>In Python 2 range() returns a list, and xrange() returns an object that will only generate the items in the range when needed, saving memory.</a:t>
            </a:r>
            <a:endParaRPr b="0" lang="en-IN" sz="2800" spc="-1" strike="noStrike">
              <a:latin typeface="Arial"/>
            </a:endParaRPr>
          </a:p>
          <a:p>
            <a:pPr marL="228600" indent="-227520">
              <a:lnSpc>
                <a:spcPct val="90000"/>
              </a:lnSpc>
              <a:spcBef>
                <a:spcPts val="1001"/>
              </a:spcBef>
              <a:buClr>
                <a:srgbClr val="000000"/>
              </a:buClr>
              <a:buFont typeface="Arial"/>
              <a:buChar char="•"/>
            </a:pPr>
            <a:r>
              <a:rPr b="0" lang="en-IN" sz="2800" spc="-1" strike="noStrike">
                <a:solidFill>
                  <a:srgbClr val="000000"/>
                </a:solidFill>
                <a:latin typeface="Calibri"/>
                <a:ea typeface="DejaVu Sans"/>
              </a:rPr>
              <a:t>In Python 3, the range() function is removed, and xrange() has been renamed as range().</a:t>
            </a:r>
            <a:endParaRPr b="0" lang="en-IN" sz="2800" spc="-1" strike="noStrike">
              <a:latin typeface="Arial"/>
            </a:endParaRPr>
          </a:p>
          <a:p>
            <a:pPr marL="228600" indent="-227520">
              <a:lnSpc>
                <a:spcPct val="90000"/>
              </a:lnSpc>
              <a:spcBef>
                <a:spcPts val="1001"/>
              </a:spcBef>
              <a:buClr>
                <a:srgbClr val="000000"/>
              </a:buClr>
              <a:buFont typeface="Arial"/>
              <a:buChar char="•"/>
            </a:pPr>
            <a:r>
              <a:rPr b="0" lang="en-IN" sz="2800" spc="-1" strike="noStrike">
                <a:solidFill>
                  <a:srgbClr val="000000"/>
                </a:solidFill>
                <a:latin typeface="Calibri"/>
                <a:ea typeface="DejaVu Sans"/>
              </a:rPr>
              <a:t>In addition, the range() object supports slicing in Python 3.2 and later versions.</a:t>
            </a:r>
            <a:br/>
            <a:br/>
            <a:r>
              <a:rPr b="0" lang="en-IN" sz="2800" spc="-1" strike="noStrike">
                <a:solidFill>
                  <a:srgbClr val="000000"/>
                </a:solidFill>
                <a:latin typeface="Calibri"/>
                <a:ea typeface="DejaVu Sans"/>
              </a:rPr>
              <a:t> </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783720" y="354960"/>
            <a:ext cx="10514520" cy="6085800"/>
          </a:xfrm>
          <a:prstGeom prst="rect">
            <a:avLst/>
          </a:prstGeom>
          <a:noFill/>
          <a:ln>
            <a:noFill/>
          </a:ln>
        </p:spPr>
        <p:style>
          <a:lnRef idx="0"/>
          <a:fillRef idx="0"/>
          <a:effectRef idx="0"/>
          <a:fontRef idx="minor"/>
        </p:style>
        <p:txBody>
          <a:bodyPr lIns="90000" rIns="90000" tIns="45000" bIns="45000">
            <a:normAutofit fontScale="78000"/>
          </a:bodyPr>
          <a:p>
            <a:pPr marL="228600" indent="-227520">
              <a:lnSpc>
                <a:spcPct val="90000"/>
              </a:lnSpc>
              <a:spcBef>
                <a:spcPts val="1001"/>
              </a:spcBef>
              <a:buClr>
                <a:srgbClr val="ff0000"/>
              </a:buClr>
              <a:buFont typeface="Arial"/>
              <a:buChar char="•"/>
            </a:pPr>
            <a:r>
              <a:rPr b="1" lang="en-IN" sz="2400" spc="-1" strike="noStrike">
                <a:solidFill>
                  <a:srgbClr val="ff0000"/>
                </a:solidFill>
                <a:latin typeface="Calibri"/>
                <a:ea typeface="DejaVu Sans"/>
              </a:rPr>
              <a:t>In Python 2</a:t>
            </a:r>
            <a:endParaRPr b="0" lang="en-IN" sz="2400" spc="-1" strike="noStrike">
              <a:latin typeface="Arial"/>
            </a:endParaRPr>
          </a:p>
          <a:p>
            <a:pPr>
              <a:lnSpc>
                <a:spcPct val="90000"/>
              </a:lnSpc>
              <a:spcBef>
                <a:spcPts val="1001"/>
              </a:spcBef>
              <a:tabLst>
                <a:tab algn="l" pos="0"/>
              </a:tabLst>
            </a:pPr>
            <a:r>
              <a:rPr b="0" lang="en-IN" sz="2400" spc="-1" strike="noStrike">
                <a:solidFill>
                  <a:srgbClr val="000000"/>
                </a:solidFill>
                <a:latin typeface="Calibri"/>
                <a:ea typeface="DejaVu Sans"/>
              </a:rPr>
              <a:t>x=range(10)</a:t>
            </a:r>
            <a:endParaRPr b="0" lang="en-IN" sz="2400" spc="-1" strike="noStrike">
              <a:latin typeface="Arial"/>
            </a:endParaRPr>
          </a:p>
          <a:p>
            <a:pPr>
              <a:lnSpc>
                <a:spcPct val="90000"/>
              </a:lnSpc>
              <a:spcBef>
                <a:spcPts val="1001"/>
              </a:spcBef>
              <a:tabLst>
                <a:tab algn="l" pos="0"/>
              </a:tabLst>
            </a:pPr>
            <a:r>
              <a:rPr b="0" lang="en-IN" sz="2400" spc="-1" strike="noStrike">
                <a:solidFill>
                  <a:srgbClr val="000000"/>
                </a:solidFill>
                <a:latin typeface="Calibri"/>
                <a:ea typeface="DejaVu Sans"/>
              </a:rPr>
              <a:t>&gt;&gt;&gt; type(x)</a:t>
            </a:r>
            <a:endParaRPr b="0" lang="en-IN" sz="2400" spc="-1" strike="noStrike">
              <a:latin typeface="Arial"/>
            </a:endParaRPr>
          </a:p>
          <a:p>
            <a:pPr>
              <a:lnSpc>
                <a:spcPct val="90000"/>
              </a:lnSpc>
              <a:spcBef>
                <a:spcPts val="1001"/>
              </a:spcBef>
              <a:tabLst>
                <a:tab algn="l" pos="0"/>
              </a:tabLst>
            </a:pPr>
            <a:r>
              <a:rPr b="0" lang="en-IN" sz="2400" spc="-1" strike="noStrike">
                <a:solidFill>
                  <a:srgbClr val="000000"/>
                </a:solidFill>
                <a:latin typeface="Calibri"/>
                <a:ea typeface="DejaVu Sans"/>
              </a:rPr>
              <a:t>&lt;type 'list'&gt;</a:t>
            </a:r>
            <a:endParaRPr b="0" lang="en-IN" sz="2400" spc="-1" strike="noStrike">
              <a:latin typeface="Arial"/>
            </a:endParaRPr>
          </a:p>
          <a:p>
            <a:pPr>
              <a:lnSpc>
                <a:spcPct val="90000"/>
              </a:lnSpc>
              <a:spcBef>
                <a:spcPts val="1001"/>
              </a:spcBef>
              <a:tabLst>
                <a:tab algn="l" pos="0"/>
              </a:tabLst>
            </a:pPr>
            <a:r>
              <a:rPr b="0" lang="en-IN" sz="2400" spc="-1" strike="noStrike">
                <a:solidFill>
                  <a:srgbClr val="000000"/>
                </a:solidFill>
                <a:latin typeface="Calibri"/>
                <a:ea typeface="DejaVu Sans"/>
              </a:rPr>
              <a:t>&gt;&gt;&gt; x=xrange(10)</a:t>
            </a:r>
            <a:endParaRPr b="0" lang="en-IN" sz="2400" spc="-1" strike="noStrike">
              <a:latin typeface="Arial"/>
            </a:endParaRPr>
          </a:p>
          <a:p>
            <a:pPr>
              <a:lnSpc>
                <a:spcPct val="90000"/>
              </a:lnSpc>
              <a:spcBef>
                <a:spcPts val="1001"/>
              </a:spcBef>
              <a:tabLst>
                <a:tab algn="l" pos="0"/>
              </a:tabLst>
            </a:pPr>
            <a:r>
              <a:rPr b="0" lang="en-IN" sz="2400" spc="-1" strike="noStrike">
                <a:solidFill>
                  <a:srgbClr val="000000"/>
                </a:solidFill>
                <a:latin typeface="Calibri"/>
                <a:ea typeface="DejaVu Sans"/>
              </a:rPr>
              <a:t>&gt;&gt;&gt; type(x)</a:t>
            </a:r>
            <a:endParaRPr b="0" lang="en-IN" sz="2400" spc="-1" strike="noStrike">
              <a:latin typeface="Arial"/>
            </a:endParaRPr>
          </a:p>
          <a:p>
            <a:pPr>
              <a:lnSpc>
                <a:spcPct val="90000"/>
              </a:lnSpc>
              <a:spcBef>
                <a:spcPts val="1001"/>
              </a:spcBef>
              <a:tabLst>
                <a:tab algn="l" pos="0"/>
              </a:tabLst>
            </a:pPr>
            <a:r>
              <a:rPr b="0" lang="en-IN" sz="2400" spc="-1" strike="noStrike">
                <a:solidFill>
                  <a:srgbClr val="000000"/>
                </a:solidFill>
                <a:latin typeface="Calibri"/>
                <a:ea typeface="DejaVu Sans"/>
              </a:rPr>
              <a:t>&lt;type 'xrange'&gt;</a:t>
            </a:r>
            <a:endParaRPr b="0" lang="en-IN" sz="2400" spc="-1" strike="noStrike">
              <a:latin typeface="Arial"/>
            </a:endParaRPr>
          </a:p>
          <a:p>
            <a:pPr marL="228600" indent="-227520">
              <a:lnSpc>
                <a:spcPct val="90000"/>
              </a:lnSpc>
              <a:spcBef>
                <a:spcPts val="1001"/>
              </a:spcBef>
              <a:buClr>
                <a:srgbClr val="ff0000"/>
              </a:buClr>
              <a:buFont typeface="Arial"/>
              <a:buChar char="•"/>
              <a:tabLst>
                <a:tab algn="l" pos="0"/>
              </a:tabLst>
            </a:pPr>
            <a:r>
              <a:rPr b="1" lang="en-IN" sz="2400" spc="-1" strike="noStrike">
                <a:solidFill>
                  <a:srgbClr val="ff0000"/>
                </a:solidFill>
                <a:latin typeface="Calibri"/>
                <a:ea typeface="DejaVu Sans"/>
              </a:rPr>
              <a:t>In Python 3</a:t>
            </a:r>
            <a:endParaRPr b="0" lang="en-IN" sz="2400" spc="-1" strike="noStrike">
              <a:latin typeface="Arial"/>
            </a:endParaRPr>
          </a:p>
          <a:p>
            <a:pPr>
              <a:lnSpc>
                <a:spcPct val="90000"/>
              </a:lnSpc>
              <a:spcBef>
                <a:spcPts val="1001"/>
              </a:spcBef>
              <a:tabLst>
                <a:tab algn="l" pos="0"/>
              </a:tabLst>
            </a:pPr>
            <a:r>
              <a:rPr b="0" lang="en-IN" sz="2400" spc="-1" strike="noStrike">
                <a:solidFill>
                  <a:srgbClr val="000000"/>
                </a:solidFill>
                <a:latin typeface="Calibri"/>
                <a:ea typeface="DejaVu Sans"/>
              </a:rPr>
              <a:t>&gt;&gt;&gt; x=range(10)</a:t>
            </a:r>
            <a:endParaRPr b="0" lang="en-IN" sz="2400" spc="-1" strike="noStrike">
              <a:latin typeface="Arial"/>
            </a:endParaRPr>
          </a:p>
          <a:p>
            <a:pPr>
              <a:lnSpc>
                <a:spcPct val="90000"/>
              </a:lnSpc>
              <a:spcBef>
                <a:spcPts val="1001"/>
              </a:spcBef>
              <a:tabLst>
                <a:tab algn="l" pos="0"/>
              </a:tabLst>
            </a:pPr>
            <a:r>
              <a:rPr b="0" lang="en-IN" sz="2400" spc="-1" strike="noStrike">
                <a:solidFill>
                  <a:srgbClr val="000000"/>
                </a:solidFill>
                <a:latin typeface="Calibri"/>
                <a:ea typeface="DejaVu Sans"/>
              </a:rPr>
              <a:t>&gt;&gt;&gt; type(x)</a:t>
            </a:r>
            <a:endParaRPr b="0" lang="en-IN" sz="2400" spc="-1" strike="noStrike">
              <a:latin typeface="Arial"/>
            </a:endParaRPr>
          </a:p>
          <a:p>
            <a:pPr>
              <a:lnSpc>
                <a:spcPct val="90000"/>
              </a:lnSpc>
              <a:spcBef>
                <a:spcPts val="1001"/>
              </a:spcBef>
              <a:tabLst>
                <a:tab algn="l" pos="0"/>
              </a:tabLst>
            </a:pPr>
            <a:r>
              <a:rPr b="0" lang="en-IN" sz="2400" spc="-1" strike="noStrike">
                <a:solidFill>
                  <a:srgbClr val="000000"/>
                </a:solidFill>
                <a:latin typeface="Calibri"/>
                <a:ea typeface="DejaVu Sans"/>
              </a:rPr>
              <a:t>&lt;class 'range'&gt;</a:t>
            </a:r>
            <a:endParaRPr b="0" lang="en-IN" sz="2400" spc="-1" strike="noStrike">
              <a:latin typeface="Arial"/>
            </a:endParaRPr>
          </a:p>
          <a:p>
            <a:pPr>
              <a:lnSpc>
                <a:spcPct val="90000"/>
              </a:lnSpc>
              <a:spcBef>
                <a:spcPts val="1001"/>
              </a:spcBef>
              <a:tabLst>
                <a:tab algn="l" pos="0"/>
              </a:tabLst>
            </a:pPr>
            <a:r>
              <a:rPr b="0" lang="en-IN" sz="2400" spc="-1" strike="noStrike">
                <a:solidFill>
                  <a:srgbClr val="000000"/>
                </a:solidFill>
                <a:latin typeface="Calibri"/>
                <a:ea typeface="DejaVu Sans"/>
              </a:rPr>
              <a:t>&gt;&gt;&gt; x=xrange(10)</a:t>
            </a:r>
            <a:endParaRPr b="0" lang="en-IN" sz="2400" spc="-1" strike="noStrike">
              <a:latin typeface="Arial"/>
            </a:endParaRPr>
          </a:p>
          <a:p>
            <a:pPr>
              <a:lnSpc>
                <a:spcPct val="90000"/>
              </a:lnSpc>
              <a:spcBef>
                <a:spcPts val="1001"/>
              </a:spcBef>
              <a:tabLst>
                <a:tab algn="l" pos="0"/>
              </a:tabLst>
            </a:pPr>
            <a:r>
              <a:rPr b="0" lang="en-IN" sz="2400" spc="-1" strike="noStrike">
                <a:solidFill>
                  <a:srgbClr val="000000"/>
                </a:solidFill>
                <a:latin typeface="Calibri"/>
                <a:ea typeface="DejaVu Sans"/>
              </a:rPr>
              <a:t>Traceback (most recent call last):</a:t>
            </a:r>
            <a:endParaRPr b="0" lang="en-IN" sz="2400" spc="-1" strike="noStrike">
              <a:latin typeface="Arial"/>
            </a:endParaRPr>
          </a:p>
          <a:p>
            <a:pPr>
              <a:lnSpc>
                <a:spcPct val="90000"/>
              </a:lnSpc>
              <a:spcBef>
                <a:spcPts val="1001"/>
              </a:spcBef>
              <a:tabLst>
                <a:tab algn="l" pos="0"/>
              </a:tabLst>
            </a:pPr>
            <a:r>
              <a:rPr b="0" lang="en-IN" sz="2400" spc="-1" strike="noStrike">
                <a:solidFill>
                  <a:srgbClr val="000000"/>
                </a:solidFill>
                <a:latin typeface="Calibri"/>
                <a:ea typeface="DejaVu Sans"/>
              </a:rPr>
              <a:t>  </a:t>
            </a:r>
            <a:r>
              <a:rPr b="0" lang="en-IN" sz="2400" spc="-1" strike="noStrike">
                <a:solidFill>
                  <a:srgbClr val="000000"/>
                </a:solidFill>
                <a:latin typeface="Calibri"/>
                <a:ea typeface="DejaVu Sans"/>
              </a:rPr>
              <a:t>File "&lt;pyshell#2&gt;", line 1, in &lt;module&gt;</a:t>
            </a:r>
            <a:endParaRPr b="0" lang="en-IN" sz="2400" spc="-1" strike="noStrike">
              <a:latin typeface="Arial"/>
            </a:endParaRPr>
          </a:p>
          <a:p>
            <a:pPr>
              <a:lnSpc>
                <a:spcPct val="90000"/>
              </a:lnSpc>
              <a:spcBef>
                <a:spcPts val="1001"/>
              </a:spcBef>
              <a:tabLst>
                <a:tab algn="l" pos="0"/>
              </a:tabLst>
            </a:pPr>
            <a:r>
              <a:rPr b="0" lang="en-IN" sz="2400" spc="-1" strike="noStrike">
                <a:solidFill>
                  <a:srgbClr val="000000"/>
                </a:solidFill>
                <a:latin typeface="Calibri"/>
                <a:ea typeface="DejaVu Sans"/>
              </a:rPr>
              <a:t>    </a:t>
            </a:r>
            <a:r>
              <a:rPr b="0" lang="en-IN" sz="2400" spc="-1" strike="noStrike">
                <a:solidFill>
                  <a:srgbClr val="000000"/>
                </a:solidFill>
                <a:latin typeface="Calibri"/>
                <a:ea typeface="DejaVu Sans"/>
              </a:rPr>
              <a:t>x=xrange(10)</a:t>
            </a:r>
            <a:endParaRPr b="0" lang="en-IN" sz="2400" spc="-1" strike="noStrike">
              <a:latin typeface="Arial"/>
            </a:endParaRPr>
          </a:p>
          <a:p>
            <a:pPr>
              <a:lnSpc>
                <a:spcPct val="90000"/>
              </a:lnSpc>
              <a:spcBef>
                <a:spcPts val="1001"/>
              </a:spcBef>
              <a:tabLst>
                <a:tab algn="l" pos="0"/>
              </a:tabLst>
            </a:pPr>
            <a:r>
              <a:rPr b="0" lang="en-IN" sz="2400" spc="-1" strike="noStrike">
                <a:solidFill>
                  <a:srgbClr val="000000"/>
                </a:solidFill>
                <a:latin typeface="Calibri"/>
                <a:ea typeface="DejaVu Sans"/>
              </a:rPr>
              <a:t>NameError: name 'xrange' is not defined</a:t>
            </a:r>
            <a:endParaRPr b="0" lang="en-IN" sz="2400" spc="-1" strike="noStrike">
              <a:latin typeface="Arial"/>
            </a:endParaRPr>
          </a:p>
          <a:p>
            <a:pPr>
              <a:lnSpc>
                <a:spcPct val="90000"/>
              </a:lnSpc>
              <a:spcBef>
                <a:spcPts val="1001"/>
              </a:spcBef>
              <a:tabLst>
                <a:tab algn="l" pos="0"/>
              </a:tabLs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648000" y="0"/>
            <a:ext cx="10514520" cy="1324440"/>
          </a:xfrm>
          <a:prstGeom prst="rect">
            <a:avLst/>
          </a:prstGeom>
          <a:noFill/>
          <a:ln>
            <a:noFill/>
          </a:ln>
        </p:spPr>
        <p:style>
          <a:lnRef idx="0"/>
          <a:fillRef idx="0"/>
          <a:effectRef idx="0"/>
          <a:fontRef idx="minor"/>
        </p:style>
        <p:txBody>
          <a:bodyPr lIns="90000" rIns="90000" tIns="45000" bIns="45000" anchor="ctr">
            <a:normAutofit fontScale="94000"/>
          </a:bodyPr>
          <a:p>
            <a:pPr algn="ctr">
              <a:lnSpc>
                <a:spcPct val="90000"/>
              </a:lnSpc>
            </a:pPr>
            <a:r>
              <a:rPr b="0" lang="en-IN" sz="4800" spc="-1" strike="noStrike">
                <a:solidFill>
                  <a:srgbClr val="ff0000"/>
                </a:solidFill>
                <a:latin typeface="Calibri Light"/>
                <a:ea typeface="DejaVu Sans"/>
              </a:rPr>
              <a:t>Python’s range() function parameters</a:t>
            </a:r>
            <a:endParaRPr b="0" lang="en-IN" sz="4800" spc="-1" strike="noStrike">
              <a:latin typeface="Arial"/>
            </a:endParaRPr>
          </a:p>
        </p:txBody>
      </p:sp>
      <p:sp>
        <p:nvSpPr>
          <p:cNvPr id="134" name="CustomShape 2"/>
          <p:cNvSpPr/>
          <p:nvPr/>
        </p:nvSpPr>
        <p:spPr>
          <a:xfrm>
            <a:off x="1004760" y="1409040"/>
            <a:ext cx="10514520" cy="435024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000000"/>
              </a:buClr>
              <a:buFont typeface="Arial"/>
              <a:buChar char="•"/>
            </a:pPr>
            <a:r>
              <a:rPr b="0" lang="en-IN" sz="2800" spc="-1" strike="noStrike">
                <a:solidFill>
                  <a:srgbClr val="000000"/>
                </a:solidFill>
                <a:latin typeface="Calibri"/>
                <a:ea typeface="DejaVu Sans"/>
              </a:rPr>
              <a:t>The range() function has two set of parameters , as follows:</a:t>
            </a:r>
            <a:endParaRPr b="0" lang="en-IN" sz="2800" spc="-1" strike="noStrike">
              <a:latin typeface="Arial"/>
            </a:endParaRPr>
          </a:p>
          <a:p>
            <a:pPr>
              <a:lnSpc>
                <a:spcPct val="90000"/>
              </a:lnSpc>
              <a:spcBef>
                <a:spcPts val="1001"/>
              </a:spcBef>
              <a:tabLst>
                <a:tab algn="l" pos="0"/>
              </a:tabLst>
            </a:pPr>
            <a:r>
              <a:rPr b="0" lang="en-IN" sz="2800" spc="-1" strike="noStrike">
                <a:solidFill>
                  <a:srgbClr val="000000"/>
                </a:solidFill>
                <a:latin typeface="Calibri"/>
                <a:ea typeface="DejaVu Sans"/>
              </a:rPr>
              <a:t>   </a:t>
            </a:r>
            <a:r>
              <a:rPr b="0" lang="en-IN" sz="2800" spc="-1" strike="noStrike">
                <a:solidFill>
                  <a:srgbClr val="000000"/>
                </a:solidFill>
                <a:latin typeface="Wingdings"/>
                <a:ea typeface="DejaVu Sans"/>
              </a:rPr>
              <a:t></a:t>
            </a:r>
            <a:r>
              <a:rPr b="0" lang="en-IN" sz="2800" spc="-1" strike="noStrike">
                <a:solidFill>
                  <a:srgbClr val="000000"/>
                </a:solidFill>
                <a:latin typeface="Calibri"/>
                <a:ea typeface="DejaVu Sans"/>
              </a:rPr>
              <a:t> </a:t>
            </a:r>
            <a:r>
              <a:rPr b="0" lang="en-IN" sz="2800" spc="-1" strike="noStrike">
                <a:solidFill>
                  <a:srgbClr val="000000"/>
                </a:solidFill>
                <a:latin typeface="Calibri"/>
                <a:ea typeface="DejaVu Sans"/>
              </a:rPr>
              <a:t>range(stop)</a:t>
            </a:r>
            <a:endParaRPr b="0" lang="en-IN" sz="2800" spc="-1" strike="noStrike">
              <a:latin typeface="Arial"/>
            </a:endParaRPr>
          </a:p>
          <a:p>
            <a:pPr>
              <a:lnSpc>
                <a:spcPct val="90000"/>
              </a:lnSpc>
              <a:spcBef>
                <a:spcPts val="1001"/>
              </a:spcBef>
              <a:tabLst>
                <a:tab algn="l" pos="0"/>
              </a:tabLst>
            </a:pPr>
            <a:r>
              <a:rPr b="0" lang="en-IN" sz="2800" spc="-1" strike="noStrike">
                <a:solidFill>
                  <a:srgbClr val="000000"/>
                </a:solidFill>
                <a:latin typeface="Calibri"/>
                <a:ea typeface="DejaVu Sans"/>
              </a:rPr>
              <a:t>-- stop: Number of integers (whole numbers) to generate , starting from zero. E.g. range(5) == [0,1,2,3,4]</a:t>
            </a:r>
            <a:endParaRPr b="0" lang="en-IN" sz="2800" spc="-1" strike="noStrike">
              <a:latin typeface="Arial"/>
            </a:endParaRPr>
          </a:p>
          <a:p>
            <a:pPr>
              <a:lnSpc>
                <a:spcPct val="90000"/>
              </a:lnSpc>
              <a:spcBef>
                <a:spcPts val="1001"/>
              </a:spcBef>
              <a:tabLst>
                <a:tab algn="l" pos="0"/>
              </a:tabLst>
            </a:pPr>
            <a:r>
              <a:rPr b="0" lang="en-IN" sz="2800" spc="-1" strike="noStrike">
                <a:solidFill>
                  <a:srgbClr val="000000"/>
                </a:solidFill>
                <a:latin typeface="Calibri"/>
                <a:ea typeface="DejaVu Sans"/>
              </a:rPr>
              <a:t>  </a:t>
            </a:r>
            <a:r>
              <a:rPr b="0" lang="en-IN" sz="2800" spc="-1" strike="noStrike">
                <a:solidFill>
                  <a:srgbClr val="000000"/>
                </a:solidFill>
                <a:latin typeface="Wingdings"/>
                <a:ea typeface="DejaVu Sans"/>
              </a:rPr>
              <a:t></a:t>
            </a:r>
            <a:r>
              <a:rPr b="0" lang="en-IN" sz="2800" spc="-1" strike="noStrike">
                <a:solidFill>
                  <a:srgbClr val="000000"/>
                </a:solidFill>
                <a:latin typeface="Calibri"/>
                <a:ea typeface="DejaVu Sans"/>
              </a:rPr>
              <a:t> </a:t>
            </a:r>
            <a:r>
              <a:rPr b="0" lang="en-IN" sz="2800" spc="-1" strike="noStrike">
                <a:solidFill>
                  <a:srgbClr val="000000"/>
                </a:solidFill>
                <a:latin typeface="Calibri"/>
                <a:ea typeface="DejaVu Sans"/>
              </a:rPr>
              <a:t>range([start],stop [,step])</a:t>
            </a:r>
            <a:endParaRPr b="0" lang="en-IN" sz="2800" spc="-1" strike="noStrike">
              <a:latin typeface="Arial"/>
            </a:endParaRPr>
          </a:p>
          <a:p>
            <a:pPr>
              <a:lnSpc>
                <a:spcPct val="90000"/>
              </a:lnSpc>
              <a:spcBef>
                <a:spcPts val="1001"/>
              </a:spcBef>
              <a:tabLst>
                <a:tab algn="l" pos="0"/>
              </a:tabLst>
            </a:pPr>
            <a:r>
              <a:rPr b="0" lang="en-IN" sz="2800" spc="-1" strike="noStrike">
                <a:solidFill>
                  <a:srgbClr val="000000"/>
                </a:solidFill>
                <a:latin typeface="Calibri"/>
                <a:ea typeface="DejaVu Sans"/>
              </a:rPr>
              <a:t>-- start: Starting number of the sequence.</a:t>
            </a:r>
            <a:endParaRPr b="0" lang="en-IN" sz="2800" spc="-1" strike="noStrike">
              <a:latin typeface="Arial"/>
            </a:endParaRPr>
          </a:p>
          <a:p>
            <a:pPr>
              <a:lnSpc>
                <a:spcPct val="90000"/>
              </a:lnSpc>
              <a:spcBef>
                <a:spcPts val="1001"/>
              </a:spcBef>
              <a:tabLst>
                <a:tab algn="l" pos="0"/>
              </a:tabLst>
            </a:pPr>
            <a:r>
              <a:rPr b="0" lang="en-IN" sz="2800" spc="-1" strike="noStrike">
                <a:solidFill>
                  <a:srgbClr val="000000"/>
                </a:solidFill>
                <a:latin typeface="Calibri"/>
                <a:ea typeface="DejaVu Sans"/>
              </a:rPr>
              <a:t>-- stop: Generate numbers up to ,but not include this number.</a:t>
            </a:r>
            <a:endParaRPr b="0" lang="en-IN" sz="2800" spc="-1" strike="noStrike">
              <a:latin typeface="Arial"/>
            </a:endParaRPr>
          </a:p>
          <a:p>
            <a:pPr>
              <a:lnSpc>
                <a:spcPct val="90000"/>
              </a:lnSpc>
              <a:spcBef>
                <a:spcPts val="1001"/>
              </a:spcBef>
              <a:tabLst>
                <a:tab algn="l" pos="0"/>
              </a:tabLst>
            </a:pPr>
            <a:r>
              <a:rPr b="0" lang="en-IN" sz="2800" spc="-1" strike="noStrike">
                <a:solidFill>
                  <a:srgbClr val="000000"/>
                </a:solidFill>
                <a:latin typeface="Calibri"/>
                <a:ea typeface="DejaVu Sans"/>
              </a:rPr>
              <a:t>-- step: Difference between the each number in the sequence.</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838080" y="136440"/>
            <a:ext cx="10514520" cy="603936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0" lang="en-IN" sz="2800" spc="-1" strike="noStrike">
                <a:solidFill>
                  <a:srgbClr val="000000"/>
                </a:solidFill>
                <a:latin typeface="Wingdings"/>
                <a:ea typeface="DejaVu Sans"/>
              </a:rPr>
              <a:t></a:t>
            </a:r>
            <a:r>
              <a:rPr b="0" lang="en-IN" sz="2800" spc="-1" strike="noStrike">
                <a:solidFill>
                  <a:srgbClr val="000000"/>
                </a:solidFill>
                <a:latin typeface="Calibri"/>
                <a:ea typeface="DejaVu Sans"/>
              </a:rPr>
              <a:t>Note that :</a:t>
            </a:r>
            <a:endParaRPr b="0" lang="en-IN" sz="2800" spc="-1" strike="noStrike">
              <a:latin typeface="Arial"/>
            </a:endParaRPr>
          </a:p>
          <a:p>
            <a:pPr marL="228600" indent="-22752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ea typeface="DejaVu Sans"/>
              </a:rPr>
              <a:t>All parameters must be integers.</a:t>
            </a:r>
            <a:endParaRPr b="0" lang="en-IN" sz="2800" spc="-1" strike="noStrike">
              <a:latin typeface="Arial"/>
            </a:endParaRPr>
          </a:p>
          <a:p>
            <a:pPr marL="228600" indent="-22752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ea typeface="DejaVu Sans"/>
              </a:rPr>
              <a:t>All parameters can be positive or negative.</a:t>
            </a:r>
            <a:endParaRPr b="0" lang="en-IN" sz="2800" spc="-1" strike="noStrike">
              <a:latin typeface="Arial"/>
            </a:endParaRPr>
          </a:p>
          <a:p>
            <a:pPr marL="228600" indent="-22752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ea typeface="DejaVu Sans"/>
              </a:rPr>
              <a:t>range() is 0 – index based ,means list index's start at 0 , not 1.</a:t>
            </a:r>
            <a:endParaRPr b="0" lang="en-IN" sz="2800" spc="-1" strike="noStrike">
              <a:latin typeface="Arial"/>
            </a:endParaRPr>
          </a:p>
          <a:p>
            <a:pPr marL="228600" indent="-22752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ea typeface="DejaVu Sans"/>
              </a:rPr>
              <a:t>The syntax access the first element of a list is mylist[0]. Therefore the</a:t>
            </a:r>
            <a:endParaRPr b="0" lang="en-IN" sz="2800" spc="-1" strike="noStrike">
              <a:latin typeface="Arial"/>
            </a:endParaRPr>
          </a:p>
          <a:p>
            <a:pPr>
              <a:lnSpc>
                <a:spcPct val="90000"/>
              </a:lnSpc>
              <a:spcBef>
                <a:spcPts val="1001"/>
              </a:spcBef>
              <a:tabLst>
                <a:tab algn="l" pos="0"/>
              </a:tabLst>
            </a:pPr>
            <a:r>
              <a:rPr b="0" lang="en-IN" sz="2800" spc="-1" strike="noStrike">
                <a:solidFill>
                  <a:srgbClr val="000000"/>
                </a:solidFill>
                <a:latin typeface="Calibri"/>
                <a:ea typeface="DejaVu Sans"/>
              </a:rPr>
              <a:t> </a:t>
            </a:r>
            <a:r>
              <a:rPr b="0" lang="en-IN" sz="2800" spc="-1" strike="noStrike">
                <a:solidFill>
                  <a:srgbClr val="000000"/>
                </a:solidFill>
                <a:latin typeface="Calibri"/>
                <a:ea typeface="DejaVu Sans"/>
              </a:rPr>
              <a:t>last integer generated by range() is up to ,but not including  stop.</a:t>
            </a:r>
            <a:endParaRPr b="0" lang="en-IN" sz="2800" spc="-1" strike="noStrike">
              <a:latin typeface="Arial"/>
            </a:endParaRPr>
          </a:p>
          <a:p>
            <a:pPr>
              <a:lnSpc>
                <a:spcPct val="90000"/>
              </a:lnSpc>
              <a:spcBef>
                <a:spcPts val="1001"/>
              </a:spcBef>
              <a:tabLst>
                <a:tab algn="l" pos="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IN" sz="4400" spc="-1" strike="noStrike">
                <a:solidFill>
                  <a:srgbClr val="ff0000"/>
                </a:solidFill>
                <a:latin typeface="Calibri Light"/>
                <a:ea typeface="DejaVu Sans"/>
              </a:rPr>
              <a:t>Python Interpreter</a:t>
            </a:r>
            <a:endParaRPr b="0" lang="en-IN" sz="4400" spc="-1" strike="noStrike">
              <a:latin typeface="Arial"/>
            </a:endParaRPr>
          </a:p>
        </p:txBody>
      </p:sp>
      <p:pic>
        <p:nvPicPr>
          <p:cNvPr id="87" name="Content Placeholder 3" descr="Compilation of a Python script"/>
          <p:cNvPicPr/>
          <p:nvPr/>
        </p:nvPicPr>
        <p:blipFill>
          <a:blip r:embed="rId1"/>
          <a:stretch/>
        </p:blipFill>
        <p:spPr>
          <a:xfrm>
            <a:off x="2137680" y="3115440"/>
            <a:ext cx="7942680" cy="177048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861120" y="-288000"/>
            <a:ext cx="10514520" cy="132444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pPr>
            <a:r>
              <a:rPr b="0" lang="en-US" sz="5400" spc="-1" strike="noStrike">
                <a:solidFill>
                  <a:srgbClr val="ff0000"/>
                </a:solidFill>
                <a:latin typeface="Calibri Light"/>
                <a:ea typeface="DejaVu Sans"/>
              </a:rPr>
              <a:t>Interpreter Vs Compiler </a:t>
            </a:r>
            <a:endParaRPr b="0" lang="en-IN" sz="5400" spc="-1" strike="noStrike">
              <a:latin typeface="Arial"/>
            </a:endParaRPr>
          </a:p>
        </p:txBody>
      </p:sp>
      <p:graphicFrame>
        <p:nvGraphicFramePr>
          <p:cNvPr id="89" name="Table 2"/>
          <p:cNvGraphicFramePr/>
          <p:nvPr/>
        </p:nvGraphicFramePr>
        <p:xfrm>
          <a:off x="367920" y="820080"/>
          <a:ext cx="10902600" cy="3752280"/>
        </p:xfrm>
        <a:graphic>
          <a:graphicData uri="http://schemas.openxmlformats.org/drawingml/2006/table">
            <a:tbl>
              <a:tblPr/>
              <a:tblGrid>
                <a:gridCol w="5451480"/>
                <a:gridCol w="5451480"/>
              </a:tblGrid>
              <a:tr h="635400">
                <a:tc>
                  <a:txBody>
                    <a:bodyPr lIns="9360" rIns="9360">
                      <a:noAutofit/>
                    </a:bodyPr>
                    <a:p>
                      <a:pPr algn="ctr">
                        <a:lnSpc>
                          <a:spcPct val="107000"/>
                        </a:lnSpc>
                        <a:spcAft>
                          <a:spcPts val="799"/>
                        </a:spcAft>
                      </a:pPr>
                      <a:r>
                        <a:rPr b="1" lang="en-US" sz="2800" spc="-1" strike="noStrike">
                          <a:solidFill>
                            <a:srgbClr val="ff0000"/>
                          </a:solidFill>
                          <a:latin typeface="Calibri"/>
                          <a:ea typeface="Calibri"/>
                        </a:rPr>
                        <a:t>Interpreter</a:t>
                      </a:r>
                      <a:endParaRPr b="0" lang="en-IN" sz="2800" spc="-1" strike="noStrike">
                        <a:latin typeface="Arial"/>
                      </a:endParaRPr>
                    </a:p>
                  </a:txBody>
                  <a:tcPr marL="9360" marR="936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lIns="9360" rIns="9360">
                      <a:noAutofit/>
                    </a:bodyPr>
                    <a:p>
                      <a:pPr algn="ctr">
                        <a:lnSpc>
                          <a:spcPct val="107000"/>
                        </a:lnSpc>
                        <a:spcAft>
                          <a:spcPts val="799"/>
                        </a:spcAft>
                      </a:pPr>
                      <a:r>
                        <a:rPr b="1" lang="en-US" sz="2800" spc="-1" strike="noStrike">
                          <a:solidFill>
                            <a:srgbClr val="ff0000"/>
                          </a:solidFill>
                          <a:latin typeface="Calibri"/>
                          <a:ea typeface="Calibri"/>
                        </a:rPr>
                        <a:t>Compiler</a:t>
                      </a:r>
                      <a:endParaRPr b="0" lang="en-IN" sz="2800" spc="-1" strike="noStrike">
                        <a:latin typeface="Arial"/>
                      </a:endParaRPr>
                    </a:p>
                  </a:txBody>
                  <a:tcPr marL="9360" marR="936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651240">
                <a:tc>
                  <a:txBody>
                    <a:bodyPr lIns="9360" rIns="9360">
                      <a:noAutofit/>
                    </a:bodyPr>
                    <a:p>
                      <a:pPr>
                        <a:lnSpc>
                          <a:spcPct val="107000"/>
                        </a:lnSpc>
                        <a:spcAft>
                          <a:spcPts val="799"/>
                        </a:spcAft>
                      </a:pPr>
                      <a:r>
                        <a:rPr b="1" lang="en-US" sz="2000" spc="-1" strike="noStrike">
                          <a:solidFill>
                            <a:srgbClr val="ff0000"/>
                          </a:solidFill>
                          <a:latin typeface="Calibri"/>
                          <a:ea typeface="Calibri"/>
                        </a:rPr>
                        <a:t>Translates program one statement at a time.</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5b9bd5"/>
                    </a:solidFill>
                  </a:tcPr>
                </a:tc>
                <a:tc>
                  <a:txBody>
                    <a:bodyPr lIns="9360" rIns="9360">
                      <a:noAutofit/>
                    </a:bodyPr>
                    <a:p>
                      <a:pPr>
                        <a:lnSpc>
                          <a:spcPct val="107000"/>
                        </a:lnSpc>
                        <a:spcAft>
                          <a:spcPts val="799"/>
                        </a:spcAft>
                      </a:pPr>
                      <a:r>
                        <a:rPr b="0" lang="en-US" sz="2000" spc="-1" strike="noStrike">
                          <a:solidFill>
                            <a:srgbClr val="ff0000"/>
                          </a:solidFill>
                          <a:latin typeface="Calibri"/>
                          <a:ea typeface="Calibri"/>
                        </a:rPr>
                        <a:t>Scans the entire program and translates it as a whole into machine code.</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1233360">
                <a:tc>
                  <a:txBody>
                    <a:bodyPr lIns="9360" rIns="9360">
                      <a:noAutofit/>
                    </a:bodyPr>
                    <a:p>
                      <a:pPr>
                        <a:lnSpc>
                          <a:spcPct val="107000"/>
                        </a:lnSpc>
                        <a:spcAft>
                          <a:spcPts val="799"/>
                        </a:spcAft>
                      </a:pPr>
                      <a:r>
                        <a:rPr b="1" lang="en-US" sz="2000" spc="-1" strike="noStrike">
                          <a:solidFill>
                            <a:srgbClr val="ff0000"/>
                          </a:solidFill>
                          <a:latin typeface="Calibri"/>
                          <a:ea typeface="Calibri"/>
                        </a:rPr>
                        <a:t>It takes less amount of time to analyze the source code but the overall execution time is slower.</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5b9bd5"/>
                    </a:solidFill>
                  </a:tcPr>
                </a:tc>
                <a:tc>
                  <a:txBody>
                    <a:bodyPr lIns="9360" rIns="9360">
                      <a:noAutofit/>
                    </a:bodyPr>
                    <a:p>
                      <a:pPr>
                        <a:lnSpc>
                          <a:spcPct val="107000"/>
                        </a:lnSpc>
                        <a:spcAft>
                          <a:spcPts val="799"/>
                        </a:spcAft>
                      </a:pPr>
                      <a:r>
                        <a:rPr b="0" lang="en-US" sz="2000" spc="-1" strike="noStrike">
                          <a:solidFill>
                            <a:srgbClr val="ff0000"/>
                          </a:solidFill>
                          <a:latin typeface="Calibri"/>
                          <a:ea typeface="Calibri"/>
                        </a:rPr>
                        <a:t>It takes large amount of time to analyze the source code but the overall execution time is comparatively faster.</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1232640">
                <a:tc>
                  <a:txBody>
                    <a:bodyPr lIns="9360" rIns="9360">
                      <a:noAutofit/>
                    </a:bodyPr>
                    <a:p>
                      <a:pPr>
                        <a:lnSpc>
                          <a:spcPct val="107000"/>
                        </a:lnSpc>
                        <a:spcAft>
                          <a:spcPts val="799"/>
                        </a:spcAft>
                      </a:pPr>
                      <a:r>
                        <a:rPr b="1" lang="en-US" sz="2000" spc="-1" strike="noStrike">
                          <a:solidFill>
                            <a:srgbClr val="ff0000"/>
                          </a:solidFill>
                          <a:latin typeface="Calibri"/>
                          <a:ea typeface="Calibri"/>
                        </a:rPr>
                        <a:t>No intermediate object code is generated, hence are memory efficient.</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5b9bd5"/>
                    </a:solidFill>
                  </a:tcPr>
                </a:tc>
                <a:tc>
                  <a:txBody>
                    <a:bodyPr lIns="9360" rIns="9360">
                      <a:noAutofit/>
                    </a:bodyPr>
                    <a:p>
                      <a:pPr>
                        <a:lnSpc>
                          <a:spcPct val="107000"/>
                        </a:lnSpc>
                        <a:spcAft>
                          <a:spcPts val="799"/>
                        </a:spcAft>
                      </a:pPr>
                      <a:r>
                        <a:rPr b="0" lang="en-US" sz="2000" spc="-1" strike="noStrike">
                          <a:solidFill>
                            <a:srgbClr val="ff0000"/>
                          </a:solidFill>
                          <a:latin typeface="Calibri"/>
                          <a:ea typeface="Calibri"/>
                        </a:rPr>
                        <a:t>Generates intermediate object code which further requires linking, hence requires more memory.</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graphicFrame>
        <p:nvGraphicFramePr>
          <p:cNvPr id="90" name="Table 3"/>
          <p:cNvGraphicFramePr/>
          <p:nvPr/>
        </p:nvGraphicFramePr>
        <p:xfrm>
          <a:off x="311400" y="4574160"/>
          <a:ext cx="10902600" cy="1934280"/>
        </p:xfrm>
        <a:graphic>
          <a:graphicData uri="http://schemas.openxmlformats.org/drawingml/2006/table">
            <a:tbl>
              <a:tblPr/>
              <a:tblGrid>
                <a:gridCol w="5451480"/>
                <a:gridCol w="5451480"/>
              </a:tblGrid>
              <a:tr h="1283400">
                <a:tc>
                  <a:txBody>
                    <a:bodyPr lIns="9360" rIns="9360">
                      <a:noAutofit/>
                    </a:bodyPr>
                    <a:p>
                      <a:pPr>
                        <a:lnSpc>
                          <a:spcPct val="107000"/>
                        </a:lnSpc>
                        <a:spcAft>
                          <a:spcPts val="799"/>
                        </a:spcAft>
                      </a:pPr>
                      <a:r>
                        <a:rPr b="1" lang="en-US" sz="2000" spc="-1" strike="noStrike">
                          <a:solidFill>
                            <a:srgbClr val="ff0000"/>
                          </a:solidFill>
                          <a:latin typeface="Calibri"/>
                        </a:rPr>
                        <a:t>Continues translating the program until the first error is met, in which case it stops. Hence debugging is easy.</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lIns="9360" rIns="9360">
                      <a:noAutofit/>
                    </a:bodyPr>
                    <a:p>
                      <a:pPr>
                        <a:lnSpc>
                          <a:spcPct val="107000"/>
                        </a:lnSpc>
                        <a:spcAft>
                          <a:spcPts val="799"/>
                        </a:spcAft>
                      </a:pPr>
                      <a:r>
                        <a:rPr b="1" lang="en-US" sz="2000" spc="-1" strike="noStrike">
                          <a:solidFill>
                            <a:srgbClr val="ff0000"/>
                          </a:solidFill>
                          <a:latin typeface="Calibri"/>
                        </a:rPr>
                        <a:t>It generates the error message only after scanning the whole program. Hence debugging is comparatively hard.</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651240">
                <a:tc>
                  <a:txBody>
                    <a:bodyPr lIns="9360" rIns="9360">
                      <a:noAutofit/>
                    </a:bodyPr>
                    <a:p>
                      <a:pPr>
                        <a:lnSpc>
                          <a:spcPct val="107000"/>
                        </a:lnSpc>
                        <a:spcAft>
                          <a:spcPts val="799"/>
                        </a:spcAft>
                      </a:pPr>
                      <a:r>
                        <a:rPr b="1" lang="en-US" sz="2000" spc="-1" strike="noStrike">
                          <a:solidFill>
                            <a:srgbClr val="ff0000"/>
                          </a:solidFill>
                          <a:latin typeface="Calibri"/>
                        </a:rPr>
                        <a:t>Programming language like Python, Ruby use interpreters.</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5b9bd5"/>
                    </a:solidFill>
                  </a:tcPr>
                </a:tc>
                <a:tc>
                  <a:txBody>
                    <a:bodyPr lIns="9360" rIns="9360">
                      <a:noAutofit/>
                    </a:bodyPr>
                    <a:p>
                      <a:pPr>
                        <a:lnSpc>
                          <a:spcPct val="107000"/>
                        </a:lnSpc>
                        <a:spcAft>
                          <a:spcPts val="799"/>
                        </a:spcAft>
                      </a:pPr>
                      <a:r>
                        <a:rPr b="0" lang="en-US" sz="2000" spc="-1" strike="noStrike">
                          <a:solidFill>
                            <a:srgbClr val="ff0000"/>
                          </a:solidFill>
                          <a:latin typeface="Calibri"/>
                        </a:rPr>
                        <a:t>Programming language like C, C++ use compilers.</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US" sz="4800" spc="-1" strike="noStrike">
                <a:solidFill>
                  <a:srgbClr val="ff0000"/>
                </a:solidFill>
                <a:latin typeface="Calibri Light"/>
                <a:ea typeface="DejaVu Sans"/>
              </a:rPr>
              <a:t>Interpreter</a:t>
            </a:r>
            <a:r>
              <a:rPr b="0" lang="en-US" sz="4400" spc="-1" strike="noStrike">
                <a:solidFill>
                  <a:srgbClr val="ff0000"/>
                </a:solidFill>
                <a:latin typeface="Calibri Light"/>
                <a:ea typeface="DejaVu Sans"/>
              </a:rPr>
              <a:t> Vs Compiler </a:t>
            </a:r>
            <a:endParaRPr b="0" lang="en-IN" sz="4400" spc="-1" strike="noStrike">
              <a:latin typeface="Arial"/>
            </a:endParaRPr>
          </a:p>
        </p:txBody>
      </p:sp>
      <p:pic>
        <p:nvPicPr>
          <p:cNvPr id="92" name="Content Placeholder 4" descr="Difference between interpreter and compiler"/>
          <p:cNvPicPr/>
          <p:nvPr/>
        </p:nvPicPr>
        <p:blipFill>
          <a:blip r:embed="rId1"/>
          <a:stretch/>
        </p:blipFill>
        <p:spPr>
          <a:xfrm>
            <a:off x="838080" y="1972440"/>
            <a:ext cx="10256400" cy="405648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US" sz="4400" spc="-1" strike="noStrike">
                <a:solidFill>
                  <a:srgbClr val="ff0000"/>
                </a:solidFill>
                <a:latin typeface="Calibri Light"/>
                <a:ea typeface="DejaVu Sans"/>
              </a:rPr>
              <a:t>Scripting and Programming Languages</a:t>
            </a:r>
            <a:endParaRPr b="0" lang="en-IN" sz="4400" spc="-1" strike="noStrike">
              <a:latin typeface="Arial"/>
            </a:endParaRPr>
          </a:p>
        </p:txBody>
      </p:sp>
      <p:sp>
        <p:nvSpPr>
          <p:cNvPr id="94"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fontScale="54000"/>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all scripting languages are programming languages. The theoretical difference between the two is that scripting languages do not require the compilation step and are rather interpreted., </a:t>
            </a:r>
            <a:endParaRPr b="0" lang="en-IN"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 scripting language like JavaScript or PHP need not be compiled.</a:t>
            </a:r>
            <a:endParaRPr b="0" lang="en-IN"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compiled programs run faster than interpreted programs because they are first converted native machine code. Also, compilers read and analyze the code only once, and report the errors collectively that the code might have, but the interpreter will read and analyze the code statements each time it meets them and halts at that very instance if there is some error. </a:t>
            </a:r>
            <a:endParaRPr b="0" lang="en-IN"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Some programming languages traditionally used with an explicit compilation step are C, C++.</a:t>
            </a:r>
            <a:br/>
            <a:r>
              <a:rPr b="0" lang="en-IN" sz="2800" spc="-1" strike="noStrike">
                <a:solidFill>
                  <a:srgbClr val="000000"/>
                </a:solidFill>
                <a:latin typeface="Calibri"/>
                <a:ea typeface="DejaVu Sans"/>
              </a:rPr>
              <a:t> </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4400" spc="-1" strike="noStrike">
                <a:solidFill>
                  <a:srgbClr val="ff0000"/>
                </a:solidFill>
                <a:latin typeface="Calibri Light"/>
                <a:ea typeface="DejaVu Sans"/>
              </a:rPr>
              <a:t>Types of scripting languages</a:t>
            </a:r>
            <a:br/>
            <a:endParaRPr b="0" lang="en-IN" sz="4400" spc="-1" strike="noStrike">
              <a:latin typeface="Arial"/>
            </a:endParaRPr>
          </a:p>
        </p:txBody>
      </p:sp>
      <p:sp>
        <p:nvSpPr>
          <p:cNvPr id="96" name="CustomShape 2"/>
          <p:cNvSpPr/>
          <p:nvPr/>
        </p:nvSpPr>
        <p:spPr>
          <a:xfrm>
            <a:off x="742680" y="1388880"/>
            <a:ext cx="10514520" cy="5065560"/>
          </a:xfrm>
          <a:prstGeom prst="rect">
            <a:avLst/>
          </a:prstGeom>
          <a:noFill/>
          <a:ln>
            <a:noFill/>
          </a:ln>
        </p:spPr>
        <p:style>
          <a:lnRef idx="0"/>
          <a:fillRef idx="0"/>
          <a:effectRef idx="0"/>
          <a:fontRef idx="minor"/>
        </p:style>
        <p:txBody>
          <a:bodyPr lIns="90000" rIns="90000" tIns="45000" bIns="45000">
            <a:normAutofit fontScale="31000"/>
          </a:bodyPr>
          <a:p>
            <a:pPr marL="228600" indent="-22752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Perl</a:t>
            </a:r>
            <a:r>
              <a:rPr b="0" lang="en-US" sz="2800" spc="-1" strike="noStrike">
                <a:solidFill>
                  <a:srgbClr val="000000"/>
                </a:solidFill>
                <a:latin typeface="Calibri"/>
                <a:ea typeface="DejaVu Sans"/>
              </a:rPr>
              <a:t> (Practical Extraction and Report Language). This is a popular string processing language for writing small scripts for system administrators and web site maintainers. Much web development is now done using Perl.</a:t>
            </a:r>
            <a:endParaRPr b="0" lang="en-IN" sz="2800" spc="-1" strike="noStrike">
              <a:latin typeface="Arial"/>
            </a:endParaRPr>
          </a:p>
          <a:p>
            <a:pPr marL="228600" indent="-22752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Hypertalk</a:t>
            </a:r>
            <a:r>
              <a:rPr b="0" lang="en-US" sz="2800" spc="-1" strike="noStrike">
                <a:solidFill>
                  <a:srgbClr val="000000"/>
                </a:solidFill>
                <a:latin typeface="Calibri"/>
                <a:ea typeface="DejaVu Sans"/>
              </a:rPr>
              <a:t> is another example. It is the underlying scripting language of HyperCard.</a:t>
            </a:r>
            <a:endParaRPr b="0" lang="en-IN" sz="2800" spc="-1" strike="noStrike">
              <a:latin typeface="Arial"/>
            </a:endParaRPr>
          </a:p>
          <a:p>
            <a:pPr marL="228600" indent="-22752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Lingo</a:t>
            </a:r>
            <a:r>
              <a:rPr b="0" lang="en-US" sz="2800" spc="-1" strike="noStrike">
                <a:solidFill>
                  <a:srgbClr val="000000"/>
                </a:solidFill>
                <a:latin typeface="Calibri"/>
                <a:ea typeface="DejaVu Sans"/>
              </a:rPr>
              <a:t> is the scripting language of Macromedia Director, an authoring system for develop high-performance multimedia content and applications for CDs, DVDs and the Internet.</a:t>
            </a:r>
            <a:endParaRPr b="0" lang="en-IN" sz="2800" spc="-1" strike="noStrike">
              <a:latin typeface="Arial"/>
            </a:endParaRPr>
          </a:p>
          <a:p>
            <a:pPr marL="228600" indent="-22752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AppleScript</a:t>
            </a:r>
            <a:r>
              <a:rPr b="0" lang="en-US" sz="2800" spc="-1" strike="noStrike">
                <a:solidFill>
                  <a:srgbClr val="000000"/>
                </a:solidFill>
                <a:latin typeface="Calibri"/>
                <a:ea typeface="DejaVu Sans"/>
              </a:rPr>
              <a:t>, a scripting language for the Macintosh allows the user to send commands to the operating system to, for example open applications, carry out complex data operations.</a:t>
            </a:r>
            <a:endParaRPr b="0" lang="en-IN" sz="2800" spc="-1" strike="noStrike">
              <a:latin typeface="Arial"/>
            </a:endParaRPr>
          </a:p>
          <a:p>
            <a:pPr marL="228600" indent="-22752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JavaScript</a:t>
            </a:r>
            <a:r>
              <a:rPr b="0" lang="en-US" sz="2800" spc="-1" strike="noStrike">
                <a:solidFill>
                  <a:srgbClr val="000000"/>
                </a:solidFill>
                <a:latin typeface="Calibri"/>
                <a:ea typeface="DejaVu Sans"/>
              </a:rPr>
              <a:t>, perhaps the most publicished and well-known scripting language was initially developed by Netscape as LiveScript to allow more functionality and enhancement to web page authoring that raw HTML could not accommodate. A standard version of JavaScript was later developed to work in both Netscape and Microsoft's Internet Explorer, thus making the language to a large extent, universal. This means that JavaScript code can run on any platform that has a JavaScript interpreter.</a:t>
            </a:r>
            <a:endParaRPr b="0" lang="en-IN" sz="2800" spc="-1" strike="noStrike">
              <a:latin typeface="Arial"/>
            </a:endParaRPr>
          </a:p>
          <a:p>
            <a:pPr marL="228600" indent="-22752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VBScript</a:t>
            </a:r>
            <a:r>
              <a:rPr b="0" lang="en-US" sz="2800" spc="-1" strike="noStrike">
                <a:solidFill>
                  <a:srgbClr val="000000"/>
                </a:solidFill>
                <a:latin typeface="Calibri"/>
                <a:ea typeface="DejaVu Sans"/>
              </a:rPr>
              <a:t>, a cut-down version of Visual Basic, used to enhance the features of web pages in Internet Explorer.</a:t>
            </a:r>
            <a:endParaRPr b="0" lang="en-IN" sz="2800" spc="-1" strike="noStrike">
              <a:latin typeface="Arial"/>
            </a:endParaRPr>
          </a:p>
          <a:p>
            <a:pPr>
              <a:lnSpc>
                <a:spcPct val="90000"/>
              </a:lnSpc>
              <a:spcBef>
                <a:spcPts val="1001"/>
              </a:spcBef>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4400" spc="-1" strike="noStrike">
                <a:solidFill>
                  <a:srgbClr val="ff0000"/>
                </a:solidFill>
                <a:latin typeface="Calibri Light"/>
                <a:ea typeface="DejaVu Sans"/>
              </a:rPr>
              <a:t>Top 10 Reasons To Learn Python</a:t>
            </a:r>
            <a:br/>
            <a:endParaRPr b="0" lang="en-IN" sz="4400" spc="-1" strike="noStrike">
              <a:latin typeface="Arial"/>
            </a:endParaRPr>
          </a:p>
        </p:txBody>
      </p:sp>
      <p:sp>
        <p:nvSpPr>
          <p:cNvPr id="98"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fontScale="49000"/>
          </a:bodyPr>
          <a:p>
            <a:pPr marL="514440" indent="-513360">
              <a:lnSpc>
                <a:spcPct val="90000"/>
              </a:lnSpc>
              <a:spcBef>
                <a:spcPts val="1001"/>
              </a:spcBef>
              <a:buClr>
                <a:srgbClr val="000000"/>
              </a:buClr>
              <a:buFont typeface="Calibri Light"/>
              <a:buAutoNum type="arabicPeriod"/>
            </a:pPr>
            <a:r>
              <a:rPr b="0" lang="en-US" sz="2800" spc="-1" strike="noStrike" u="sng">
                <a:solidFill>
                  <a:srgbClr val="0563c1"/>
                </a:solidFill>
                <a:uFillTx/>
                <a:latin typeface="Calibri"/>
                <a:ea typeface="DejaVu Sans"/>
                <a:hlinkClick r:id="rId1"/>
              </a:rPr>
              <a:t>Python’s popularity &amp; high salary</a:t>
            </a:r>
            <a:endParaRPr b="0" lang="en-IN" sz="2800" spc="-1" strike="noStrike">
              <a:latin typeface="Arial"/>
            </a:endParaRPr>
          </a:p>
          <a:p>
            <a:pPr marL="514440" indent="-513360">
              <a:lnSpc>
                <a:spcPct val="90000"/>
              </a:lnSpc>
              <a:spcBef>
                <a:spcPts val="1001"/>
              </a:spcBef>
              <a:buClr>
                <a:srgbClr val="000000"/>
              </a:buClr>
              <a:buFont typeface="Calibri Light"/>
              <a:buAutoNum type="arabicPeriod"/>
            </a:pPr>
            <a:r>
              <a:rPr b="0" lang="en-US" sz="2800" spc="-1" strike="noStrike" u="sng">
                <a:solidFill>
                  <a:srgbClr val="0563c1"/>
                </a:solidFill>
                <a:uFillTx/>
                <a:latin typeface="Calibri"/>
                <a:ea typeface="DejaVu Sans"/>
                <a:hlinkClick r:id="rId2"/>
              </a:rPr>
              <a:t>Python is used in Data Science</a:t>
            </a:r>
            <a:r>
              <a:rPr b="0" lang="en-US" sz="2800" spc="-1" strike="noStrike">
                <a:solidFill>
                  <a:srgbClr val="000000"/>
                </a:solidFill>
                <a:latin typeface="Calibri"/>
                <a:ea typeface="DejaVu Sans"/>
              </a:rPr>
              <a:t> -- Matrix as well as statistical data(</a:t>
            </a:r>
            <a:r>
              <a:rPr b="0" i="1" lang="en-US" sz="2800" spc="-1" strike="noStrike">
                <a:solidFill>
                  <a:srgbClr val="000000"/>
                </a:solidFill>
                <a:latin typeface="Calibri"/>
                <a:ea typeface="DejaVu Sans"/>
              </a:rPr>
              <a:t>Matplotlib</a:t>
            </a:r>
            <a:r>
              <a:rPr b="0" lang="en-US" sz="2800" spc="-1" strike="noStrike">
                <a:solidFill>
                  <a:srgbClr val="000000"/>
                </a:solidFill>
                <a:latin typeface="Calibri"/>
                <a:ea typeface="DejaVu Sans"/>
              </a:rPr>
              <a:t> and Seaborn) and Python numerical engines ( Numpy, Scipy and Pandas )</a:t>
            </a:r>
            <a:endParaRPr b="0" lang="en-IN" sz="2800" spc="-1" strike="noStrike">
              <a:latin typeface="Arial"/>
            </a:endParaRPr>
          </a:p>
          <a:p>
            <a:pPr marL="514440" indent="-513360">
              <a:lnSpc>
                <a:spcPct val="90000"/>
              </a:lnSpc>
              <a:spcBef>
                <a:spcPts val="1001"/>
              </a:spcBef>
              <a:buClr>
                <a:srgbClr val="000000"/>
              </a:buClr>
              <a:buFont typeface="Calibri Light"/>
              <a:buAutoNum type="arabicPeriod"/>
            </a:pPr>
            <a:r>
              <a:rPr b="0" lang="en-US" sz="2800" spc="-1" strike="noStrike" u="sng">
                <a:solidFill>
                  <a:srgbClr val="0563c1"/>
                </a:solidFill>
                <a:uFillTx/>
                <a:latin typeface="Calibri"/>
                <a:ea typeface="DejaVu Sans"/>
                <a:hlinkClick r:id="rId3"/>
              </a:rPr>
              <a:t>Python’s scripting &amp; automation</a:t>
            </a:r>
            <a:r>
              <a:rPr b="0" lang="en-US" sz="2800" spc="-1" strike="noStrike">
                <a:solidFill>
                  <a:srgbClr val="000000"/>
                </a:solidFill>
                <a:latin typeface="Calibri"/>
                <a:ea typeface="DejaVu Sans"/>
              </a:rPr>
              <a:t> </a:t>
            </a:r>
            <a:endParaRPr b="0" lang="en-IN" sz="2800" spc="-1" strike="noStrike">
              <a:latin typeface="Arial"/>
            </a:endParaRPr>
          </a:p>
          <a:p>
            <a:pPr marL="514440" indent="-513360">
              <a:lnSpc>
                <a:spcPct val="90000"/>
              </a:lnSpc>
              <a:spcBef>
                <a:spcPts val="1001"/>
              </a:spcBef>
              <a:buClr>
                <a:srgbClr val="000000"/>
              </a:buClr>
              <a:buFont typeface="Calibri Light"/>
              <a:buAutoNum type="arabicPeriod"/>
            </a:pPr>
            <a:r>
              <a:rPr b="0" lang="en-US" sz="2800" spc="-1" strike="noStrike" u="sng">
                <a:solidFill>
                  <a:srgbClr val="0563c1"/>
                </a:solidFill>
                <a:uFillTx/>
                <a:latin typeface="Calibri"/>
                <a:ea typeface="DejaVu Sans"/>
                <a:hlinkClick r:id="rId4"/>
              </a:rPr>
              <a:t>Python used with Big </a:t>
            </a:r>
            <a:r>
              <a:rPr b="0" lang="en-US" sz="2800" spc="-1" strike="noStrike" u="sng">
                <a:solidFill>
                  <a:srgbClr val="0563c1"/>
                </a:solidFill>
                <a:uFillTx/>
                <a:latin typeface="Calibri"/>
                <a:ea typeface="DejaVu Sans"/>
                <a:hlinkClick r:id="rId5"/>
              </a:rPr>
              <a:t>Data</a:t>
            </a:r>
            <a:r>
              <a:rPr b="0" lang="en-US" sz="2800" spc="-1" strike="noStrike">
                <a:solidFill>
                  <a:srgbClr val="000000"/>
                </a:solidFill>
                <a:latin typeface="Calibri"/>
                <a:ea typeface="DejaVu Sans"/>
              </a:rPr>
              <a:t> – Pydoop , Data Proccesing(Dask,pyspark)</a:t>
            </a:r>
            <a:endParaRPr b="0" lang="en-IN" sz="2800" spc="-1" strike="noStrike">
              <a:latin typeface="Arial"/>
            </a:endParaRPr>
          </a:p>
          <a:p>
            <a:pPr marL="514440" indent="-513360">
              <a:lnSpc>
                <a:spcPct val="90000"/>
              </a:lnSpc>
              <a:spcBef>
                <a:spcPts val="1001"/>
              </a:spcBef>
              <a:buClr>
                <a:srgbClr val="000000"/>
              </a:buClr>
              <a:buFont typeface="Calibri Light"/>
              <a:buAutoNum type="arabicPeriod"/>
            </a:pPr>
            <a:r>
              <a:rPr b="0" lang="en-US" sz="2800" spc="-1" strike="noStrike" u="sng">
                <a:solidFill>
                  <a:srgbClr val="0563c1"/>
                </a:solidFill>
                <a:uFillTx/>
                <a:latin typeface="Calibri"/>
                <a:ea typeface="DejaVu Sans"/>
                <a:hlinkClick r:id="rId6"/>
              </a:rPr>
              <a:t>Python supports </a:t>
            </a:r>
            <a:r>
              <a:rPr b="0" lang="en-US" sz="2800" spc="-1" strike="noStrike" u="sng">
                <a:solidFill>
                  <a:srgbClr val="0563c1"/>
                </a:solidFill>
                <a:uFillTx/>
                <a:latin typeface="Calibri"/>
                <a:ea typeface="DejaVu Sans"/>
                <a:hlinkClick r:id="rId7"/>
              </a:rPr>
              <a:t>Testing</a:t>
            </a:r>
            <a:r>
              <a:rPr b="0" lang="en-US" sz="2800" spc="-1" strike="noStrike">
                <a:solidFill>
                  <a:srgbClr val="000000"/>
                </a:solidFill>
                <a:latin typeface="Calibri"/>
                <a:ea typeface="DejaVu Sans"/>
              </a:rPr>
              <a:t> – Pytest , Robot </a:t>
            </a:r>
            <a:endParaRPr b="0" lang="en-IN" sz="2800" spc="-1" strike="noStrike">
              <a:latin typeface="Arial"/>
            </a:endParaRPr>
          </a:p>
          <a:p>
            <a:pPr marL="514440" indent="-513360">
              <a:lnSpc>
                <a:spcPct val="90000"/>
              </a:lnSpc>
              <a:spcBef>
                <a:spcPts val="1001"/>
              </a:spcBef>
              <a:buClr>
                <a:srgbClr val="000000"/>
              </a:buClr>
              <a:buFont typeface="Calibri Light"/>
              <a:buAutoNum type="arabicPeriod"/>
            </a:pPr>
            <a:r>
              <a:rPr b="0" lang="en-US" sz="2800" spc="-1" strike="noStrike" u="sng">
                <a:solidFill>
                  <a:srgbClr val="0563c1"/>
                </a:solidFill>
                <a:uFillTx/>
                <a:latin typeface="Calibri"/>
                <a:ea typeface="DejaVu Sans"/>
                <a:hlinkClick r:id="rId8"/>
              </a:rPr>
              <a:t>Computer Graphics in </a:t>
            </a:r>
            <a:r>
              <a:rPr b="0" lang="en-US" sz="2800" spc="-1" strike="noStrike" u="sng">
                <a:solidFill>
                  <a:srgbClr val="0563c1"/>
                </a:solidFill>
                <a:uFillTx/>
                <a:latin typeface="Calibri"/>
                <a:ea typeface="DejaVu Sans"/>
                <a:hlinkClick r:id="rId9"/>
              </a:rPr>
              <a:t>Python</a:t>
            </a:r>
            <a:r>
              <a:rPr b="0" lang="en-US" sz="2800" spc="-1" strike="noStrike">
                <a:solidFill>
                  <a:srgbClr val="000000"/>
                </a:solidFill>
                <a:latin typeface="Calibri"/>
                <a:ea typeface="DejaVu Sans"/>
              </a:rPr>
              <a:t> – Tkinter , Pygame</a:t>
            </a:r>
            <a:endParaRPr b="0" lang="en-IN" sz="2800" spc="-1" strike="noStrike">
              <a:latin typeface="Arial"/>
            </a:endParaRPr>
          </a:p>
          <a:p>
            <a:pPr marL="514440" indent="-513360">
              <a:lnSpc>
                <a:spcPct val="90000"/>
              </a:lnSpc>
              <a:spcBef>
                <a:spcPts val="1001"/>
              </a:spcBef>
              <a:buClr>
                <a:srgbClr val="000000"/>
              </a:buClr>
              <a:buFont typeface="Calibri Light"/>
              <a:buAutoNum type="arabicPeriod"/>
            </a:pPr>
            <a:r>
              <a:rPr b="0" lang="en-US" sz="2800" spc="-1" strike="noStrike" u="sng">
                <a:solidFill>
                  <a:srgbClr val="0563c1"/>
                </a:solidFill>
                <a:uFillTx/>
                <a:latin typeface="Calibri"/>
                <a:ea typeface="DejaVu Sans"/>
                <a:hlinkClick r:id="rId10"/>
              </a:rPr>
              <a:t>Python used in Artificial </a:t>
            </a:r>
            <a:r>
              <a:rPr b="0" lang="en-US" sz="2800" spc="-1" strike="noStrike" u="sng">
                <a:solidFill>
                  <a:srgbClr val="0563c1"/>
                </a:solidFill>
                <a:uFillTx/>
                <a:latin typeface="Calibri"/>
                <a:ea typeface="DejaVu Sans"/>
                <a:hlinkClick r:id="rId11"/>
              </a:rPr>
              <a:t>Intelligence</a:t>
            </a:r>
            <a:r>
              <a:rPr b="0" lang="en-US" sz="2800" spc="-1" strike="noStrike">
                <a:solidFill>
                  <a:srgbClr val="000000"/>
                </a:solidFill>
                <a:latin typeface="Calibri"/>
                <a:ea typeface="DejaVu Sans"/>
              </a:rPr>
              <a:t> – Keras , TensorFlow , OpenCv</a:t>
            </a:r>
            <a:endParaRPr b="0" lang="en-IN" sz="2800" spc="-1" strike="noStrike">
              <a:latin typeface="Arial"/>
            </a:endParaRPr>
          </a:p>
          <a:p>
            <a:pPr marL="514440" indent="-513360">
              <a:lnSpc>
                <a:spcPct val="90000"/>
              </a:lnSpc>
              <a:spcBef>
                <a:spcPts val="1001"/>
              </a:spcBef>
              <a:buClr>
                <a:srgbClr val="000000"/>
              </a:buClr>
              <a:buFont typeface="Calibri Light"/>
              <a:buAutoNum type="arabicPeriod"/>
            </a:pPr>
            <a:r>
              <a:rPr b="0" lang="en-US" sz="2800" spc="-1" strike="noStrike" u="sng">
                <a:solidFill>
                  <a:srgbClr val="0563c1"/>
                </a:solidFill>
                <a:uFillTx/>
                <a:latin typeface="Calibri"/>
                <a:ea typeface="DejaVu Sans"/>
                <a:hlinkClick r:id="rId12"/>
              </a:rPr>
              <a:t>Python in Web </a:t>
            </a:r>
            <a:r>
              <a:rPr b="0" lang="en-US" sz="2800" spc="-1" strike="noStrike" u="sng">
                <a:solidFill>
                  <a:srgbClr val="0563c1"/>
                </a:solidFill>
                <a:uFillTx/>
                <a:latin typeface="Calibri"/>
                <a:ea typeface="DejaVu Sans"/>
                <a:hlinkClick r:id="rId13"/>
              </a:rPr>
              <a:t>Development</a:t>
            </a:r>
            <a:r>
              <a:rPr b="0" lang="en-US" sz="2800" spc="-1" strike="noStrike">
                <a:solidFill>
                  <a:srgbClr val="000000"/>
                </a:solidFill>
                <a:latin typeface="Calibri"/>
                <a:ea typeface="DejaVu Sans"/>
              </a:rPr>
              <a:t> – Django , Flask, Pylons ,e.t.c.</a:t>
            </a:r>
            <a:endParaRPr b="0" lang="en-IN" sz="2800" spc="-1" strike="noStrike">
              <a:latin typeface="Arial"/>
            </a:endParaRPr>
          </a:p>
          <a:p>
            <a:pPr marL="514440" indent="-513360">
              <a:lnSpc>
                <a:spcPct val="90000"/>
              </a:lnSpc>
              <a:spcBef>
                <a:spcPts val="1001"/>
              </a:spcBef>
              <a:buClr>
                <a:srgbClr val="000000"/>
              </a:buClr>
              <a:buFont typeface="Calibri Light"/>
              <a:buAutoNum type="arabicPeriod"/>
            </a:pPr>
            <a:r>
              <a:rPr b="0" lang="en-US" sz="2800" spc="-1" strike="noStrike" u="sng">
                <a:solidFill>
                  <a:srgbClr val="0563c1"/>
                </a:solidFill>
                <a:uFillTx/>
                <a:latin typeface="Calibri"/>
                <a:ea typeface="DejaVu Sans"/>
                <a:hlinkClick r:id="rId14"/>
              </a:rPr>
              <a:t>Python is portable &amp; extensible</a:t>
            </a:r>
            <a:endParaRPr b="0" lang="en-IN" sz="2800" spc="-1" strike="noStrike">
              <a:latin typeface="Arial"/>
            </a:endParaRPr>
          </a:p>
          <a:p>
            <a:pPr marL="514440" indent="-513360">
              <a:lnSpc>
                <a:spcPct val="90000"/>
              </a:lnSpc>
              <a:spcBef>
                <a:spcPts val="1001"/>
              </a:spcBef>
              <a:buClr>
                <a:srgbClr val="000000"/>
              </a:buClr>
              <a:buFont typeface="Calibri Light"/>
              <a:buAutoNum type="arabicPeriod"/>
            </a:pPr>
            <a:r>
              <a:rPr b="0" lang="en-US" sz="2800" spc="-1" strike="noStrike" u="sng">
                <a:solidFill>
                  <a:srgbClr val="0563c1"/>
                </a:solidFill>
                <a:uFillTx/>
                <a:latin typeface="Calibri"/>
                <a:ea typeface="DejaVu Sans"/>
                <a:hlinkClick r:id="rId15"/>
              </a:rPr>
              <a:t>Python is simple &amp; easy to learn</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IN" sz="4800" spc="-1" strike="noStrike">
                <a:solidFill>
                  <a:srgbClr val="ff0000"/>
                </a:solidFill>
                <a:latin typeface="Calibri Light"/>
                <a:ea typeface="DejaVu Sans"/>
              </a:rPr>
              <a:t>Various Languages involved in Python Development</a:t>
            </a:r>
            <a:endParaRPr b="0" lang="en-IN" sz="4800" spc="-1" strike="noStrike">
              <a:latin typeface="Arial"/>
            </a:endParaRPr>
          </a:p>
        </p:txBody>
      </p:sp>
      <p:sp>
        <p:nvSpPr>
          <p:cNvPr id="100" name="CustomShape 2"/>
          <p:cNvSpPr/>
          <p:nvPr/>
        </p:nvSpPr>
        <p:spPr>
          <a:xfrm>
            <a:off x="838080" y="219420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IN" sz="4000" spc="-1" strike="noStrike">
                <a:solidFill>
                  <a:srgbClr val="000000"/>
                </a:solidFill>
                <a:latin typeface="Calibri"/>
                <a:ea typeface="DejaVu Sans"/>
              </a:rPr>
              <a:t>Functional Programming --- C language</a:t>
            </a:r>
            <a:endParaRPr b="0" lang="en-IN" sz="4000" spc="-1" strike="noStrike">
              <a:latin typeface="Arial"/>
            </a:endParaRPr>
          </a:p>
          <a:p>
            <a:pPr marL="228600" indent="-227520">
              <a:lnSpc>
                <a:spcPct val="90000"/>
              </a:lnSpc>
              <a:spcBef>
                <a:spcPts val="1001"/>
              </a:spcBef>
              <a:buClr>
                <a:srgbClr val="000000"/>
              </a:buClr>
              <a:buFont typeface="Arial"/>
              <a:buChar char="•"/>
            </a:pPr>
            <a:r>
              <a:rPr b="0" lang="en-IN" sz="4000" spc="-1" strike="noStrike">
                <a:solidFill>
                  <a:srgbClr val="000000"/>
                </a:solidFill>
                <a:latin typeface="Calibri"/>
                <a:ea typeface="DejaVu Sans"/>
              </a:rPr>
              <a:t>OOPS --- C++</a:t>
            </a:r>
            <a:endParaRPr b="0" lang="en-IN" sz="4000" spc="-1" strike="noStrike">
              <a:latin typeface="Arial"/>
            </a:endParaRPr>
          </a:p>
          <a:p>
            <a:pPr marL="228600" indent="-227520">
              <a:lnSpc>
                <a:spcPct val="90000"/>
              </a:lnSpc>
              <a:spcBef>
                <a:spcPts val="1001"/>
              </a:spcBef>
              <a:buClr>
                <a:srgbClr val="000000"/>
              </a:buClr>
              <a:buFont typeface="Arial"/>
              <a:buChar char="•"/>
            </a:pPr>
            <a:r>
              <a:rPr b="0" lang="en-IN" sz="4000" spc="-1" strike="noStrike">
                <a:solidFill>
                  <a:srgbClr val="000000"/>
                </a:solidFill>
                <a:latin typeface="Calibri"/>
                <a:ea typeface="DejaVu Sans"/>
              </a:rPr>
              <a:t>Scripting programming --- Perl and Shell Script</a:t>
            </a:r>
            <a:endParaRPr b="0" lang="en-IN" sz="4000" spc="-1" strike="noStrike">
              <a:latin typeface="Arial"/>
            </a:endParaRPr>
          </a:p>
          <a:p>
            <a:pPr marL="228600" indent="-227520">
              <a:lnSpc>
                <a:spcPct val="90000"/>
              </a:lnSpc>
              <a:spcBef>
                <a:spcPts val="1001"/>
              </a:spcBef>
              <a:buClr>
                <a:srgbClr val="000000"/>
              </a:buClr>
              <a:buFont typeface="Arial"/>
              <a:buChar char="•"/>
            </a:pPr>
            <a:r>
              <a:rPr b="0" lang="en-IN" sz="4000" spc="-1" strike="noStrike">
                <a:solidFill>
                  <a:srgbClr val="000000"/>
                </a:solidFill>
                <a:latin typeface="Calibri"/>
                <a:ea typeface="DejaVu Sans"/>
              </a:rPr>
              <a:t>Modular Programming --- Modula-3</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1164</TotalTime>
  <Application>LibreOffice/6.4.6.2$Linux_X86_64 LibreOffice_project/40$Build-2</Application>
  <Words>1555</Words>
  <Paragraphs>179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2018-06-15T03:05:46Z</dcterms:created>
  <dc:creator>SUPRIYAA</dc:creator>
  <dc:description/>
  <dc:language>en-IN</dc:language>
  <cp:lastModifiedBy/>
  <dcterms:modified xsi:type="dcterms:W3CDTF">2020-11-18T13:39:16Z</dcterms:modified>
  <cp:revision>174</cp:revision>
  <dc:subject/>
  <dc:title>Python is an interpreted object-oriented  scripting language functional oriented   high-level programming language with dynamic semantics.  built in data structures dynamic typing and dynamic binding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28</vt:i4>
  </property>
</Properties>
</file>