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4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314B7-C1DE-41D4-9C66-A4F4C9202F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5A8AB-D16C-4E10-9CD6-0285D455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86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C704-4138-48EF-8F80-7F4E341E8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A5F66-30CE-FC36-81FC-2BF4D60F0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563BE-81E9-76EA-6828-75D11DD8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285E-156A-4682-832C-20C09601405B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A1717-15F0-311E-95F7-8CE29901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4C9F4-39F8-47AB-9A09-A676C741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4A2-3F4C-4764-B8EC-71D24801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7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7E52-CDDA-5ED7-D9FB-610728C1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86C37-ECEC-B3EE-2754-D7990F3A6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A4C89-8A08-5BBF-B325-09318122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94AB-65DE-43AF-90C4-7F85C323C01E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D9B56-FC7D-8D81-4E04-FB36CA6D1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D6A36-E088-42B3-CD1E-C5ABA8A8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4A2-3F4C-4764-B8EC-71D24801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20A63-BCE1-E849-49C0-99365B607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AB79B-EA24-6AB0-3F99-3BF618AC4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36BA0-1244-528E-D7C3-B683D1228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691A-582C-4E39-AF53-FD254B710281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0D144-8008-7DF8-A728-D85925C0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9B8C-7786-449F-0D85-75D49D8F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4A2-3F4C-4764-B8EC-71D24801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4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137B-629A-723F-64DA-D5F668F6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D5C0-3C70-4B15-A44C-33BA5F72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99FA7-BAD9-65BB-7EDC-CB05BA23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3EC0-CBAC-4A72-B653-871EEE85065B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4242B-63FF-6D29-4456-8DE60F1B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EBC39-EF14-1611-F5C6-D80A647D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4A2-3F4C-4764-B8EC-71D24801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3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6811-5588-1445-2C2A-6D176F92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916D4-FB5F-5FA8-D9FF-BEBE5ED49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11260-F95B-3402-93FA-C5EC85CC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7F20-B47F-4166-BC0B-17719E417510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22A5A-9CAD-6401-A58B-A6BAC62C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70E17-2ECE-EF6B-344E-F2D6F1D31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4A2-3F4C-4764-B8EC-71D24801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3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CFE7-08D2-9BBD-5CE6-CA564229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46FF1-BF50-FDFE-3D0F-BA7DB2A8D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4250D-C04F-FDFC-2E90-862B6B679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8CBD6-3383-BC17-4EAE-636E7945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629BB-2C0E-4C55-B095-73A99D148983}" type="datetime1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FF0CF-361E-F45F-B41A-7CEE980C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12163-8475-42E4-3126-128D82B5C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4A2-3F4C-4764-B8EC-71D24801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3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CB34-27CF-5718-5547-D7551D05B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1E188-6060-0401-992C-270A97299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69D6-D31A-357D-346A-01C88FE65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521E8-23C5-9A3C-7846-F280FAAED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6C0E55-B237-DC2A-FFAF-801A90D3A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393623-AF36-4BBE-0052-FCE49D9E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DD17-7964-4BE7-8B07-9234464594D0}" type="datetime1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09272-3F3F-D02D-2389-D94DE842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A33FD-12E6-95C0-F671-BE7F1EDC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4A2-3F4C-4764-B8EC-71D24801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7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7CDA-CA12-6C3D-3888-207A6F63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A75E08-5DE2-635D-9E4A-F59527E6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7B3C-68E5-474D-8155-83DD9690D943}" type="datetime1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0E920-00ED-A5BB-25EA-673A60E0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A39CD-3E60-A03B-DAC9-6B3861FD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4A2-3F4C-4764-B8EC-71D24801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7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74440-0D6B-47AD-315B-56BA475B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F01C-B092-4EDB-958F-4D08390FD2C4}" type="datetime1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A752D-C0C8-2F29-E5B6-67AA10D3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E78C6-0C67-AFAD-6654-7A53FF90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4A2-3F4C-4764-B8EC-71D24801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9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F288-A8EA-EB3B-B6E6-111BF2F3E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8A590-0A8A-1B2D-F157-1DDA00FF8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45EBA-9C8A-2DEB-00D3-86A2B9C17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1A4A9-E3E6-F24A-01CA-742B7B52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1077-6B6E-4A2D-89B9-BD6147FB9BED}" type="datetime1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FACFB-37A3-9A92-EBFF-C2F91C10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CDFAA-F317-4F77-059F-E85DAB3E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4A2-3F4C-4764-B8EC-71D24801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3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5CD3-CDE1-D5F6-AE70-D342DD40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3104D-9105-E760-974C-A97F3BAE2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78551-C2D1-EFCE-C325-EF3932FC9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0033F-03BF-D555-7E3B-C78DCC03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CE88-348E-4137-8C15-4C1401ABD4B3}" type="datetime1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FA54D-0FAD-7ABC-647E-F46C20D4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645F2-7BC9-B68A-5E68-32410238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4A2-3F4C-4764-B8EC-71D24801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3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3E651-CEEC-F923-3224-54262BFF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11790-2BE6-3154-40BA-3BB68182A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30300-A2CE-BD98-668F-F430F41C6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E97AD-B147-4D3B-A5B9-4BBFB2156BAD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E4D2A-134F-277C-E1E6-9B8D430DC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269BF-10B7-BE4E-12AF-B18DD0316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3A4A2-3F4C-4764-B8EC-71D24801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9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kaggle.com/datasets/shivadumnawar/health-insurance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F8F9-443C-940B-38C4-9A3013C072D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spcAft>
                <a:spcPts val="800"/>
              </a:spcAft>
            </a:pPr>
            <a:r>
              <a:rPr lang="en-US" sz="2300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 12 Assignment</a:t>
            </a:r>
            <a:br>
              <a:rPr lang="en-US" sz="23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Project</a:t>
            </a:r>
            <a:br>
              <a:rPr lang="en-US" sz="23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Kannur, Gyaneshwar</a:t>
            </a:r>
            <a:br>
              <a:rPr lang="en-US" sz="23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Data Science, Bellevue University</a:t>
            </a:r>
            <a:br>
              <a:rPr lang="en-US" sz="23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DSC530</a:t>
            </a:r>
            <a:br>
              <a:rPr lang="en-US" sz="23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Professor: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Matthew Metzger</a:t>
            </a:r>
            <a:br>
              <a:rPr lang="en-US" sz="23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Assignment Date: 2025-01-20</a:t>
            </a:r>
            <a:br>
              <a:rPr lang="en-US" sz="23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18263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7F72BCA-EE24-40BE-9ECA-E10C9BA55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3C4597-DD46-4BFC-B999-C52879B95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2B59AC-0160-4F1D-934F-B7D8B6AE44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034272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AA3E3-9EE3-D593-BE38-26233888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43A4A2-3F4C-4764-B8EC-71D248015EE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DDF504A-30FB-F9A6-C69A-8367C51E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Object #2: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848542-F0FB-D402-7C55-CF77D8F90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D42459-0F25-537C-D2E5-05F97A0B2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96" y="1712473"/>
            <a:ext cx="10503408" cy="444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75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DB9F6-99A2-A051-1197-1820A6FE8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DD5A1-439C-D698-140A-819D2634E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3C923-3A82-1CF3-9881-91098AF3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536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43A4A2-3F4C-4764-B8EC-71D248015EE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549FE6-9302-DC30-037E-5F34A503E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590" y="1517904"/>
            <a:ext cx="5444189" cy="1891486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CF1D0CE-A806-2C23-008D-8008FABA6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976745"/>
            <a:ext cx="10515600" cy="365125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D96C8C-3DA6-FBAA-C063-31EB4BA18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80" y="3693731"/>
            <a:ext cx="11803492" cy="91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E5DE4B-6E0C-C71B-44CB-998303DFD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DSC 530 Final Project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94A509F-EE2D-EC51-CFA3-25457F006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on Health Insurance Claims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6C7C2-9860-B7AE-46AC-2B5232E2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43A4A2-3F4C-4764-B8EC-71D248015EE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32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5" descr="Graph">
            <a:extLst>
              <a:ext uri="{FF2B5EF4-FFF2-40B4-BE49-F238E27FC236}">
                <a16:creationId xmlns:a16="http://schemas.microsoft.com/office/drawing/2014/main" id="{81FBB1DF-CA2B-F87F-F859-CF7FCF6DD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71" r="28181" b="272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AB86E-350C-37D3-50B1-A7D585F9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b="1"/>
              <a:t>Introduction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4BE3A-C169-2E6B-9A39-67FCE3D07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explore the relationship between smokers and non-smokers on the health claims,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along with the outcomes of the Exploratory Data Analysis (EDA) conducted on these variables.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use exploratory data analysis, transformations, and summary statistics to identify patterns and relationships between these variables.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D1CB8-D02D-A516-9531-26C77A22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43A4A2-3F4C-4764-B8EC-71D248015EED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485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6D7F65-E9B6-4775-8355-D095CC73C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AB86E-350C-37D3-50B1-A7D585F9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502021"/>
            <a:ext cx="6173262" cy="1655483"/>
          </a:xfrm>
        </p:spPr>
        <p:txBody>
          <a:bodyPr anchor="b">
            <a:normAutofit/>
          </a:bodyPr>
          <a:lstStyle/>
          <a:p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Sources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4BE3A-C169-2E6B-9A39-67FCE3D07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08518"/>
            <a:ext cx="6173262" cy="3535083"/>
          </a:xfrm>
        </p:spPr>
        <p:txBody>
          <a:bodyPr>
            <a:normAutofit fontScale="70000" lnSpcReduction="2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used the below dataset found in Kaggle .</a:t>
            </a:r>
          </a:p>
          <a:p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  <a:hlinkClick r:id="rId2"/>
              </a:rPr>
              <a:t>https://www.kaggle.com/datasets/shivadumnawar/health-insurance-dataset</a:t>
            </a:r>
            <a:endParaRPr lang="en-US" sz="1800" kern="100" dirty="0">
              <a:effectLst/>
              <a:latin typeface="Liberation Serif"/>
              <a:ea typeface="Noto Serif CJK SC"/>
              <a:cs typeface="Lohit Devanagari"/>
            </a:endParaRPr>
          </a:p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00" dirty="0"/>
          </a:p>
        </p:txBody>
      </p:sp>
      <p:pic>
        <p:nvPicPr>
          <p:cNvPr id="6" name="Picture 5" descr="An abstract financial digital analysis">
            <a:extLst>
              <a:ext uri="{FF2B5EF4-FFF2-40B4-BE49-F238E27FC236}">
                <a16:creationId xmlns:a16="http://schemas.microsoft.com/office/drawing/2014/main" id="{A794F92A-760B-ACE2-78A1-78ADB5F65F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89" r="21362" b="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7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AA3E3-9EE3-D593-BE38-26233888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43A4A2-3F4C-4764-B8EC-71D248015EED}" type="slidenum">
              <a:rPr lang="en-US" sz="1100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92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AB86E-350C-37D3-50B1-A7D585F9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463277"/>
          </a:xfrm>
        </p:spPr>
        <p:txBody>
          <a:bodyPr anchor="ctr">
            <a:normAutofit fontScale="90000"/>
          </a:bodyPr>
          <a:lstStyle/>
          <a:p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and describe what the 5 variables mean in the dataset.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4BE3A-C169-2E6B-9A39-67FCE3D07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 fontScale="25000" lnSpcReduction="20000"/>
          </a:bodyPr>
          <a:lstStyle/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ctr">
              <a:buNone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ctr">
              <a:buNone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AA3E3-9EE3-D593-BE38-26233888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43A4A2-3F4C-4764-B8EC-71D248015EED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91D39E-EEA7-8971-2929-C3477A633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78" y="2809788"/>
            <a:ext cx="8192643" cy="134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8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6">
            <a:extLst>
              <a:ext uri="{FF2B5EF4-FFF2-40B4-BE49-F238E27FC236}">
                <a16:creationId xmlns:a16="http://schemas.microsoft.com/office/drawing/2014/main" id="{B66D7F65-E9B6-4775-8355-D095CC73C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AB86E-350C-37D3-50B1-A7D585F9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502021"/>
            <a:ext cx="6173262" cy="1655483"/>
          </a:xfrm>
        </p:spPr>
        <p:txBody>
          <a:bodyPr anchor="b">
            <a:normAutofit/>
          </a:bodyPr>
          <a:lstStyle/>
          <a:p>
            <a:r>
              <a:rPr lang="en-US" sz="3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and describe what the 5 variables mean in the dataset.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4BE3A-C169-2E6B-9A39-67FCE3D07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08518"/>
            <a:ext cx="6173262" cy="35350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/>
              <a:t>Age- Age of the insured </a:t>
            </a:r>
          </a:p>
          <a:p>
            <a:r>
              <a:rPr lang="en-US" sz="1400" dirty="0"/>
              <a:t>Sex- The gender of the insured </a:t>
            </a:r>
          </a:p>
          <a:p>
            <a:r>
              <a:rPr lang="en-US" sz="1400" dirty="0" err="1"/>
              <a:t>Bmi</a:t>
            </a:r>
            <a:r>
              <a:rPr lang="en-US" sz="1400" dirty="0"/>
              <a:t>- The body mass index for the insured </a:t>
            </a:r>
          </a:p>
          <a:p>
            <a:r>
              <a:rPr lang="en-US" sz="1400" dirty="0"/>
              <a:t>Children - Number of children of the insured. </a:t>
            </a:r>
          </a:p>
          <a:p>
            <a:r>
              <a:rPr lang="en-US" sz="1400" dirty="0"/>
              <a:t>Smoker - Whether the insured smokes or not </a:t>
            </a:r>
          </a:p>
          <a:p>
            <a:r>
              <a:rPr lang="en-US" sz="1400" dirty="0"/>
              <a:t>Charges - What is the medical expenses claimed. </a:t>
            </a:r>
          </a:p>
          <a:p>
            <a:r>
              <a:rPr lang="en-US" sz="1400" dirty="0"/>
              <a:t>City - Which city is the insured. </a:t>
            </a:r>
          </a:p>
          <a:p>
            <a:r>
              <a:rPr lang="en-US" sz="1400" dirty="0"/>
              <a:t>Region - The region in which the city falls under.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00" dirty="0"/>
          </a:p>
        </p:txBody>
      </p:sp>
      <p:pic>
        <p:nvPicPr>
          <p:cNvPr id="22" name="Picture 12" descr="Codes on papers">
            <a:extLst>
              <a:ext uri="{FF2B5EF4-FFF2-40B4-BE49-F238E27FC236}">
                <a16:creationId xmlns:a16="http://schemas.microsoft.com/office/drawing/2014/main" id="{9B0C4D87-2A1D-E781-0FCC-2CBABFA1B7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76" r="27830" b="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7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AA3E3-9EE3-D593-BE38-26233888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43A4A2-3F4C-4764-B8EC-71D248015EED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14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AB86E-350C-37D3-50B1-A7D585F9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US" sz="13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 a histogram of each of the 5 variables – in your summary and analysis, identify any outliers and explain the reasoning for them being outliers and how you believe they should be handled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4BE3A-C169-2E6B-9A39-67FCE3D07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 fontScale="25000" lnSpcReduction="20000"/>
          </a:bodyPr>
          <a:lstStyle/>
          <a:p>
            <a:r>
              <a:rPr lang="en-US" sz="5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histograms, outliers may appear as individual bars or bins that are significantly higher or lower than the others.</a:t>
            </a:r>
          </a:p>
          <a:p>
            <a:r>
              <a:rPr lang="en-US" sz="5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Outliers can be caused by various factors such as extreme events, or other anomalies in the data.</a:t>
            </a:r>
          </a:p>
          <a:p>
            <a:r>
              <a:rPr lang="en-US" sz="5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decided to leave the outliers in the dataset because histogram may not be as precise as using statistical measures such as z-scores, percentiles, or box plots.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E9AEDE-0AEC-18CC-ADF8-D26F1633B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267" y="755591"/>
            <a:ext cx="3248351" cy="244438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AA3E3-9EE3-D593-BE38-26233888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43A4A2-3F4C-4764-B8EC-71D248015EE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54DCC6-35E3-7FD2-16C2-3308A99F4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105" y="90364"/>
            <a:ext cx="3439458" cy="31214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DACC02-CB4A-6B8F-12B6-16D34670F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563" y="3429001"/>
            <a:ext cx="3199518" cy="24572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FEDF98-5069-5BB5-D49C-32C495178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2206" y="113033"/>
            <a:ext cx="3199518" cy="29323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496586C-2C0E-D083-54E9-7901813FEF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5105" y="3441882"/>
            <a:ext cx="3403930" cy="244438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116096A-8C83-4F19-FE6C-5278347EA9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372" y="4245864"/>
            <a:ext cx="4609895" cy="211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83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AB86E-350C-37D3-50B1-A7D585F9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15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1 CDF with one of your variables what does this tell you about your variable and how does it address the question you are trying to answer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4BE3A-C169-2E6B-9A39-67FCE3D07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pPr marL="166878" indent="-166878" defTabSz="667512">
              <a:spcBef>
                <a:spcPts val="730"/>
              </a:spcBef>
            </a:pPr>
            <a:endParaRPr lang="en-US" sz="1700" kern="1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66878" indent="-166878" defTabSz="667512">
              <a:spcBef>
                <a:spcPts val="730"/>
              </a:spcBef>
            </a:pPr>
            <a:endParaRPr lang="en-US" sz="1700" kern="1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66878" indent="-166878" defTabSz="667512">
              <a:spcBef>
                <a:spcPts val="730"/>
              </a:spcBef>
            </a:pPr>
            <a:endParaRPr lang="en-US" sz="1700" kern="1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66878" indent="-166878" defTabSz="667512">
              <a:spcBef>
                <a:spcPts val="730"/>
              </a:spcBef>
            </a:pPr>
            <a:endParaRPr lang="en-US" sz="1700" kern="1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66878" indent="-166878" defTabSz="667512">
              <a:spcBef>
                <a:spcPts val="730"/>
              </a:spcBef>
            </a:pPr>
            <a:endParaRPr lang="en-US" sz="1700" kern="1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66878" indent="-166878" defTabSz="667512">
              <a:spcBef>
                <a:spcPts val="730"/>
              </a:spcBef>
            </a:pPr>
            <a:endParaRPr lang="en-US" sz="1700" kern="1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 defTabSz="667512">
              <a:spcBef>
                <a:spcPts val="730"/>
              </a:spcBef>
              <a:buNone/>
            </a:pPr>
            <a:endParaRPr lang="en-US" sz="1700" kern="1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 defTabSz="667512">
              <a:spcBef>
                <a:spcPts val="730"/>
              </a:spcBef>
              <a:buNone/>
            </a:pPr>
            <a:r>
              <a:rPr lang="en-US" sz="1700" kern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</a:p>
          <a:p>
            <a:pPr marL="0" indent="0" defTabSz="667512">
              <a:spcBef>
                <a:spcPts val="730"/>
              </a:spcBef>
              <a:buNone/>
            </a:pPr>
            <a:endParaRPr lang="en-US" sz="1700" kern="1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 defTabSz="667512">
              <a:spcBef>
                <a:spcPts val="730"/>
              </a:spcBef>
              <a:buNone/>
            </a:pPr>
            <a:r>
              <a:rPr lang="en-US" sz="1700" kern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</a:t>
            </a:r>
          </a:p>
          <a:p>
            <a:pPr marL="0" indent="0" defTabSz="667512">
              <a:spcBef>
                <a:spcPts val="730"/>
              </a:spcBef>
              <a:buNone/>
            </a:pPr>
            <a:endParaRPr lang="en-US" sz="1700" kern="1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sz="17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AA3E3-9EE3-D593-BE38-26233888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 defTabSz="667512">
              <a:spcAft>
                <a:spcPts val="600"/>
              </a:spcAft>
            </a:pPr>
            <a:fld id="{B843A4A2-3F4C-4764-B8EC-71D248015EED}" type="slidenum"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defTabSz="667512"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C0C9D7-0566-C7CC-D46B-3915440B1E5B}"/>
              </a:ext>
            </a:extLst>
          </p:cNvPr>
          <p:cNvSpPr txBox="1"/>
          <p:nvPr/>
        </p:nvSpPr>
        <p:spPr>
          <a:xfrm>
            <a:off x="473583" y="2234793"/>
            <a:ext cx="4176055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defTabSz="66751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first sort the data in ascending order and calculate the cumulative probability for each data point. </a:t>
            </a:r>
          </a:p>
          <a:p>
            <a:pPr marL="171450" indent="-171450" defTabSz="66751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then plot the cumulative probability as a function of the total charges to create the CDF.</a:t>
            </a:r>
          </a:p>
          <a:p>
            <a:pPr marL="171450" indent="-171450" defTabSz="66751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the CDF, I can gain insights into the distribution of the data and the likelihood of different outcomes. </a:t>
            </a:r>
          </a:p>
          <a:p>
            <a:pPr marL="171450" indent="-171450" defTabSz="66751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can see that the CDF starts at 0, indicating that there is a 0% chance of the charges being less than the minimum value in the dataset. </a:t>
            </a:r>
          </a:p>
          <a:p>
            <a:pPr marL="171450" indent="-171450" defTabSz="66751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moving along the x-axis, the cumulative probability increases, indicating that higher charges are becoming more likely.</a:t>
            </a:r>
          </a:p>
          <a:p>
            <a:pPr defTabSz="667512">
              <a:spcAft>
                <a:spcPts val="600"/>
              </a:spcAft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67512">
              <a:spcAft>
                <a:spcPts val="600"/>
              </a:spcAft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A0F463-581A-1343-96B6-AC2528B94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429" y="978619"/>
            <a:ext cx="53721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5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AB86E-350C-37D3-50B1-A7D585F9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Conduct a test on your hypothesis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4BE3A-C169-2E6B-9A39-67FCE3D07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4728" y="1929384"/>
            <a:ext cx="3589122" cy="4050792"/>
          </a:xfrm>
        </p:spPr>
        <p:txBody>
          <a:bodyPr anchor="ctr">
            <a:normAutofit fontScale="32500" lnSpcReduction="20000"/>
          </a:bodyPr>
          <a:lstStyle/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p-value was near to 0, which means it is plausible that the observed difference is just a result of random sampling and might not be generally true in the population. Reject the null hypothesis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AA3E3-9EE3-D593-BE38-26233888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536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43A4A2-3F4C-4764-B8EC-71D248015EE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2D5011-6727-016A-6F04-9D1023EA6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01" y="1533260"/>
            <a:ext cx="6801799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9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536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Liberation Serif</vt:lpstr>
      <vt:lpstr>Times New Roman</vt:lpstr>
      <vt:lpstr>Office Theme</vt:lpstr>
      <vt:lpstr>Week 12 Assignment Final Project Kannur, Gyaneshwar Department of Data Science, Bellevue University DSC530 Professor: Matthew Metzger Assignment Date: 2025-01-20 </vt:lpstr>
      <vt:lpstr>DSC 530 Final Project</vt:lpstr>
      <vt:lpstr>Introduction</vt:lpstr>
      <vt:lpstr>Data Sources</vt:lpstr>
      <vt:lpstr>Provide and describe what the 5 variables mean in the dataset.</vt:lpstr>
      <vt:lpstr>Provide and describe what the 5 variables mean in the dataset.</vt:lpstr>
      <vt:lpstr>Include a histogram of each of the 5 variables – in your summary and analysis, identify any outliers and explain the reasoning for them being outliers and how you believe they should be handled</vt:lpstr>
      <vt:lpstr>Create 1 CDF with one of your variables what does this tell you about your variable and how does it address the question you are trying to answer</vt:lpstr>
      <vt:lpstr>Conduct a test on your hypothesis</vt:lpstr>
      <vt:lpstr>Hypothesis Testing Object #2:</vt:lpstr>
      <vt:lpstr>Results: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Pham</dc:creator>
  <cp:lastModifiedBy>gyan kannur</cp:lastModifiedBy>
  <cp:revision>68</cp:revision>
  <dcterms:created xsi:type="dcterms:W3CDTF">2023-05-31T00:54:33Z</dcterms:created>
  <dcterms:modified xsi:type="dcterms:W3CDTF">2025-01-20T16:04:27Z</dcterms:modified>
</cp:coreProperties>
</file>