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8" r:id="rId12"/>
    <p:sldId id="269" r:id="rId13"/>
    <p:sldId id="270" r:id="rId14"/>
    <p:sldId id="271" r:id="rId15"/>
    <p:sldId id="272" r:id="rId16"/>
    <p:sldId id="273" r:id="rId17"/>
    <p:sldId id="262" r:id="rId18"/>
    <p:sldId id="263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come_Stream\1_Job\Data%20Analyst\KPMG%20INTERNSHIP\Task%202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come_Stream\1_Job\Data%20Analyst\KPMG%20INTERNSHIP\Task%202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come_Stream\1_Job\Data%20Analyst\KPMG%20INTERNSHIP\Task%202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come_Stream\1_Job\Data%20Analyst\KPMG%20INTERNSHIP\Task%202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come_Stream\1_Job\Data%20Analyst\KPMG%20INTERNSHIP\Task%202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come_Stream\1_Job\Data%20Analyst\KPMG%20INTERNSHIP\Task%202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come_Stream\1_Job\Data%20Analyst\KPMG%20INTERNSHIP\Task%202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come_Stream\1_Job\Data%20Analyst\KPMG%20INTERNSHIP\Task%202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come_Stream\1_Job\Data%20Analyst\KPMG%20INTERNSHIP\Task%202\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 Coustomer Age Distribution!PivotTable3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NEW</a:t>
            </a:r>
            <a:r>
              <a:rPr lang="en-US" sz="1200" b="1" baseline="0" dirty="0">
                <a:solidFill>
                  <a:schemeClr val="tx1"/>
                </a:solidFill>
              </a:rPr>
              <a:t> COUSTOMER AGE DISTRIBUTON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 Coustomer Age Distribution'!$B$3:$B$4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Coustomer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Coustomer Age Distribution'!$B$5</c:f>
              <c:numCache>
                <c:formatCode>General</c:formatCode>
                <c:ptCount val="1"/>
                <c:pt idx="0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A-4E88-879F-66259EF9840E}"/>
            </c:ext>
          </c:extLst>
        </c:ser>
        <c:ser>
          <c:idx val="1"/>
          <c:order val="1"/>
          <c:tx>
            <c:strRef>
              <c:f>'NEW Coustomer Age Distribution'!$C$3:$C$4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Coustomer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Coustomer Age Distribution'!$C$5</c:f>
              <c:numCache>
                <c:formatCode>General</c:formatCode>
                <c:ptCount val="1"/>
                <c:pt idx="0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5A-4E88-879F-66259EF9840E}"/>
            </c:ext>
          </c:extLst>
        </c:ser>
        <c:ser>
          <c:idx val="2"/>
          <c:order val="2"/>
          <c:tx>
            <c:strRef>
              <c:f>'NEW Coustomer Age Distribution'!$D$3:$D$4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Coustomer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Coustomer Age Distribution'!$D$5</c:f>
              <c:numCache>
                <c:formatCode>General</c:formatCode>
                <c:ptCount val="1"/>
                <c:pt idx="0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5A-4E88-879F-66259EF9840E}"/>
            </c:ext>
          </c:extLst>
        </c:ser>
        <c:ser>
          <c:idx val="3"/>
          <c:order val="3"/>
          <c:tx>
            <c:strRef>
              <c:f>'NEW Coustomer Age Distribution'!$E$3:$E$4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Coustomer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Coustomer Age Distribution'!$E$5</c:f>
              <c:numCache>
                <c:formatCode>General</c:formatCode>
                <c:ptCount val="1"/>
                <c:pt idx="0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5A-4E88-879F-66259EF9840E}"/>
            </c:ext>
          </c:extLst>
        </c:ser>
        <c:ser>
          <c:idx val="4"/>
          <c:order val="4"/>
          <c:tx>
            <c:strRef>
              <c:f>'NEW Coustomer Age Distribution'!$F$3:$F$4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Coustomer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Coustomer Age Distribution'!$F$5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5A-4E88-879F-66259EF9840E}"/>
            </c:ext>
          </c:extLst>
        </c:ser>
        <c:ser>
          <c:idx val="5"/>
          <c:order val="5"/>
          <c:tx>
            <c:strRef>
              <c:f>'NEW Coustomer Age Distribution'!$G$3:$G$4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Coustomer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Coustomer Age Distribution'!$G$5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F5A-4E88-879F-66259EF9840E}"/>
            </c:ext>
          </c:extLst>
        </c:ser>
        <c:ser>
          <c:idx val="6"/>
          <c:order val="6"/>
          <c:tx>
            <c:strRef>
              <c:f>'NEW Coustomer Age Distribution'!$H$3:$H$4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Coustomer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Coustomer Age Distribution'!$H$5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5A-4E88-879F-66259EF984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5154656"/>
        <c:axId val="1715050400"/>
      </c:barChart>
      <c:catAx>
        <c:axId val="1705154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 (30=UNDER 30,</a:t>
                </a:r>
                <a:r>
                  <a:rPr lang="en-US" baseline="0"/>
                  <a:t> 40=39 - 40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050400"/>
        <c:crosses val="autoZero"/>
        <c:auto val="1"/>
        <c:lblAlgn val="ctr"/>
        <c:lblOffset val="100"/>
        <c:noMultiLvlLbl val="0"/>
      </c:catAx>
      <c:valAx>
        <c:axId val="171505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15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[KPMG_VI_New_raw_data_update_final.xlsx]Old coustomer Age Distibution!PivotTable2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OLD</a:t>
            </a:r>
            <a:r>
              <a:rPr lang="en-US" sz="1200" b="1" baseline="0" dirty="0">
                <a:solidFill>
                  <a:schemeClr val="tx1"/>
                </a:solidFill>
              </a:rPr>
              <a:t> COUSTOMER AGE DISTRUBUTION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'Old coustomer Age Distibution'!$B$3:$B$4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coustomer Age Distibution'!$A$5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coustomer Age Distibution'!$B$5</c:f>
              <c:numCache>
                <c:formatCode>0</c:formatCode>
                <c:ptCount val="1"/>
                <c:pt idx="0">
                  <c:v>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33-449A-B28C-53C8CBBDDFCE}"/>
            </c:ext>
          </c:extLst>
        </c:ser>
        <c:ser>
          <c:idx val="1"/>
          <c:order val="1"/>
          <c:tx>
            <c:strRef>
              <c:f>'Old coustomer Age Distibution'!$C$3:$C$4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coustomer Age Distibution'!$A$5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coustomer Age Distibution'!$C$5</c:f>
              <c:numCache>
                <c:formatCode>0</c:formatCode>
                <c:ptCount val="1"/>
                <c:pt idx="0">
                  <c:v>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33-449A-B28C-53C8CBBDDFCE}"/>
            </c:ext>
          </c:extLst>
        </c:ser>
        <c:ser>
          <c:idx val="2"/>
          <c:order val="2"/>
          <c:tx>
            <c:strRef>
              <c:f>'Old coustomer Age Distibution'!$D$3:$D$4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coustomer Age Distibution'!$A$5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coustomer Age Distibution'!$D$5</c:f>
              <c:numCache>
                <c:formatCode>0</c:formatCode>
                <c:ptCount val="1"/>
                <c:pt idx="0">
                  <c:v>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33-449A-B28C-53C8CBBDDFCE}"/>
            </c:ext>
          </c:extLst>
        </c:ser>
        <c:ser>
          <c:idx val="3"/>
          <c:order val="3"/>
          <c:tx>
            <c:strRef>
              <c:f>'Old coustomer Age Distibution'!$E$3:$E$4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coustomer Age Distibution'!$A$5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coustomer Age Distibution'!$E$5</c:f>
              <c:numCache>
                <c:formatCode>0</c:formatCode>
                <c:ptCount val="1"/>
                <c:pt idx="0">
                  <c:v>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33-449A-B28C-53C8CBBDDFCE}"/>
            </c:ext>
          </c:extLst>
        </c:ser>
        <c:ser>
          <c:idx val="4"/>
          <c:order val="4"/>
          <c:tx>
            <c:strRef>
              <c:f>'Old coustomer Age Distibution'!$F$3:$F$4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coustomer Age Distibution'!$A$5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coustomer Age Distibution'!$F$5</c:f>
              <c:numCache>
                <c:formatCode>0</c:formatCode>
                <c:ptCount val="1"/>
                <c:pt idx="0">
                  <c:v>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33-449A-B28C-53C8CBBDDFCE}"/>
            </c:ext>
          </c:extLst>
        </c:ser>
        <c:ser>
          <c:idx val="5"/>
          <c:order val="5"/>
          <c:tx>
            <c:strRef>
              <c:f>'Old coustomer Age Distibution'!$G$3:$G$4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coustomer Age Distibution'!$A$5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coustomer Age Distibution'!$G$5</c:f>
              <c:numCache>
                <c:formatCode>0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A33-449A-B28C-53C8CBBDDFCE}"/>
            </c:ext>
          </c:extLst>
        </c:ser>
        <c:ser>
          <c:idx val="6"/>
          <c:order val="6"/>
          <c:tx>
            <c:strRef>
              <c:f>'Old coustomer Age Distibution'!$H$3:$H$4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coustomer Age Distibution'!$A$5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coustomer Age Distibution'!$H$5</c:f>
              <c:numCache>
                <c:formatCode>0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A33-449A-B28C-53C8CBBDDF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69591072"/>
        <c:axId val="1794185744"/>
      </c:barChart>
      <c:catAx>
        <c:axId val="17695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  <a:r>
                  <a:rPr lang="en-US" baseline="0"/>
                  <a:t> Distribution (30=under 30, 40 = 39 - 40)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185744"/>
        <c:crosses val="autoZero"/>
        <c:auto val="1"/>
        <c:lblAlgn val="ctr"/>
        <c:lblOffset val="100"/>
        <c:noMultiLvlLbl val="0"/>
      </c:catAx>
      <c:valAx>
        <c:axId val="179418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People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9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[KPMG_VI_New_raw_data_update_final.xlsx]Sheet9!PivotTable6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Bike related purchases over past 3 years 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Sheet9!$B$5</c:f>
              <c:numCache>
                <c:formatCode>General</c:formatCode>
                <c:ptCount val="1"/>
                <c:pt idx="0">
                  <c:v>98359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0-4B04-AA4E-C2EF62A70492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Sheet9!$C$5</c:f>
              <c:numCache>
                <c:formatCode>General</c:formatCode>
                <c:ptCount val="1"/>
                <c:pt idx="0">
                  <c:v>93396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00-4B04-AA4E-C2EF62A70492}"/>
            </c:ext>
          </c:extLst>
        </c:ser>
        <c:ser>
          <c:idx val="2"/>
          <c:order val="2"/>
          <c:tx>
            <c:strRef>
              <c:f>Sheet9!$D$3:$D$4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Sheet9!$D$5</c:f>
              <c:numCache>
                <c:formatCode>General</c:formatCode>
                <c:ptCount val="1"/>
                <c:pt idx="0">
                  <c:v>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00-4B04-AA4E-C2EF62A704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7108432"/>
        <c:axId val="573934528"/>
      </c:barChart>
      <c:catAx>
        <c:axId val="577108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934528"/>
        <c:crosses val="autoZero"/>
        <c:auto val="1"/>
        <c:lblAlgn val="ctr"/>
        <c:lblOffset val="100"/>
        <c:noMultiLvlLbl val="0"/>
      </c:catAx>
      <c:valAx>
        <c:axId val="57393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Purchases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5622034153294589E-2"/>
              <c:y val="0.217539570687356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10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[KPMG_VI_New_raw_data_update_final.xlsx]Sheet2!PivotTable2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Bike related Purchases</a:t>
            </a:r>
            <a:r>
              <a:rPr lang="en-US" sz="1200" b="1" baseline="0" dirty="0">
                <a:solidFill>
                  <a:schemeClr val="tx1"/>
                </a:solidFill>
              </a:rPr>
              <a:t> Percentage Distribution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Sheet2!$B$5</c:f>
              <c:numCache>
                <c:formatCode>0.00%</c:formatCode>
                <c:ptCount val="1"/>
                <c:pt idx="0">
                  <c:v>0.5031845830370435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6B-48F8-B31B-FAA5C84C499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Sheet2!$C$5</c:f>
              <c:numCache>
                <c:formatCode>0.00%</c:formatCode>
                <c:ptCount val="1"/>
                <c:pt idx="0">
                  <c:v>0.47779488727343417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6B-48F8-B31B-FAA5C84C499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Sheet2!$D$5</c:f>
              <c:numCache>
                <c:formatCode>0.00%</c:formatCode>
                <c:ptCount val="1"/>
                <c:pt idx="0">
                  <c:v>1.902052968952234E-2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6B-48F8-B31B-FAA5C84C49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7774608"/>
        <c:axId val="804892464"/>
      </c:barChart>
      <c:catAx>
        <c:axId val="60777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892464"/>
        <c:crosses val="autoZero"/>
        <c:auto val="1"/>
        <c:lblAlgn val="ctr"/>
        <c:lblOffset val="100"/>
        <c:noMultiLvlLbl val="0"/>
      </c:catAx>
      <c:valAx>
        <c:axId val="80489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r>
                  <a:rPr lang="en-US" baseline="0"/>
                  <a:t> of Bike Perchases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3.2051181102362207E-2"/>
              <c:y val="0.166936152976762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7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[KPMG_VI_New_raw_data_update_final.xlsx]Sheet3!PivotTable3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New </a:t>
            </a:r>
            <a:r>
              <a:rPr lang="en-US" b="1" dirty="0" err="1">
                <a:solidFill>
                  <a:schemeClr val="tx1"/>
                </a:solidFill>
              </a:rPr>
              <a:t>Coustomers</a:t>
            </a:r>
            <a:r>
              <a:rPr lang="en-US" b="1" dirty="0">
                <a:solidFill>
                  <a:schemeClr val="tx1"/>
                </a:solidFill>
              </a:rPr>
              <a:t> Job Industry </a:t>
            </a:r>
          </a:p>
        </c:rich>
      </c:tx>
      <c:layout>
        <c:manualLayout>
          <c:xMode val="edge"/>
          <c:yMode val="edge"/>
          <c:x val="3.1216317396062223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1856736657917761E-2"/>
              <c:y val="8.197725284339457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0456802274715661E-2"/>
              <c:y val="7.481773111694371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454177602799656E-2"/>
              <c:y val="1.75072907553222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0456802274715661E-2"/>
              <c:y val="7.481773111694371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1856736657917761E-2"/>
              <c:y val="8.197725284339457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454177602799656E-2"/>
              <c:y val="1.75072907553222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0456802274715661E-2"/>
              <c:y val="7.481773111694371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1856736657917761E-2"/>
              <c:y val="8.197725284339457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454177602799656E-2"/>
              <c:y val="1.75072907553222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0456802274715661E-2"/>
              <c:y val="7.481773111694371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1856736657917761E-2"/>
              <c:y val="8.197725284339457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454177602799656E-2"/>
              <c:y val="1.75072907553222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0456802274715661E-2"/>
              <c:y val="7.481773111694371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1856736657917761E-2"/>
              <c:y val="8.197725284339457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454177602799656E-2"/>
              <c:y val="1.75072907553222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7277561112071025"/>
          <c:y val="0.39666373342087796"/>
          <c:w val="0.33277836743761269"/>
          <c:h val="0.37882939608699712"/>
        </c:manualLayout>
      </c:layout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C6-4010-ACF7-4236975E82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C6-4010-ACF7-4236975E82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4C6-4010-ACF7-4236975E82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4C6-4010-ACF7-4236975E82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4C6-4010-ACF7-4236975E82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4C6-4010-ACF7-4236975E82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4C6-4010-ACF7-4236975E82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4C6-4010-ACF7-4236975E82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4C6-4010-ACF7-4236975E8286}"/>
              </c:ext>
            </c:extLst>
          </c:dPt>
          <c:dLbls>
            <c:dLbl>
              <c:idx val="0"/>
              <c:layout>
                <c:manualLayout>
                  <c:x val="8.14707624713055E-3"/>
                  <c:y val="-3.957750957597817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4C6-4010-ACF7-4236975E8286}"/>
                </c:ext>
              </c:extLst>
            </c:dLbl>
            <c:dLbl>
              <c:idx val="6"/>
              <c:layout>
                <c:manualLayout>
                  <c:x val="8.6199491521240096E-2"/>
                  <c:y val="4.019405317589036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4C6-4010-ACF7-4236975E8286}"/>
                </c:ext>
              </c:extLst>
            </c:dLbl>
            <c:dLbl>
              <c:idx val="7"/>
              <c:layout>
                <c:manualLayout>
                  <c:x val="-3.48674088152774E-3"/>
                  <c:y val="5.223878150565895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4C6-4010-ACF7-4236975E8286}"/>
                </c:ext>
              </c:extLst>
            </c:dLbl>
            <c:dLbl>
              <c:idx val="8"/>
              <c:layout>
                <c:manualLayout>
                  <c:x val="-1.1146010745522062E-2"/>
                  <c:y val="-5.089095584629917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4C6-4010-ACF7-4236975E82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Sheet3!$B$4:$B$13</c:f>
              <c:numCache>
                <c:formatCode>0.00%</c:formatCode>
                <c:ptCount val="9"/>
                <c:pt idx="0">
                  <c:v>3.1137724550898204E-2</c:v>
                </c:pt>
                <c:pt idx="1">
                  <c:v>4.431137724550898E-2</c:v>
                </c:pt>
                <c:pt idx="2">
                  <c:v>0.24311377245508983</c:v>
                </c:pt>
                <c:pt idx="3">
                  <c:v>0.18203592814371258</c:v>
                </c:pt>
                <c:pt idx="4">
                  <c:v>6.1077844311377243E-2</c:v>
                </c:pt>
                <c:pt idx="5">
                  <c:v>0.23832335329341317</c:v>
                </c:pt>
                <c:pt idx="6">
                  <c:v>7.6646706586826346E-2</c:v>
                </c:pt>
                <c:pt idx="7">
                  <c:v>9.3413173652694609E-2</c:v>
                </c:pt>
                <c:pt idx="8">
                  <c:v>2.9940119760479042E-2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4C6-4010-ACF7-4236975E828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"/>
          <c:y val="8.0026563124183075E-2"/>
          <c:w val="0.30192119402002648"/>
          <c:h val="0.91458986152238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[KPMG_VI_New_raw_data_update_final.xlsx]Sheet4!PivotTable4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Old </a:t>
            </a:r>
            <a:r>
              <a:rPr lang="en-US" b="1" dirty="0" err="1">
                <a:solidFill>
                  <a:schemeClr val="tx1"/>
                </a:solidFill>
              </a:rPr>
              <a:t>Coustomers</a:t>
            </a:r>
            <a:r>
              <a:rPr lang="en-US" b="1" dirty="0">
                <a:solidFill>
                  <a:schemeClr val="tx1"/>
                </a:solidFill>
              </a:rPr>
              <a:t>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4404308836395447E-2"/>
              <c:y val="2.659667541557305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580818022747158E-2"/>
              <c:y val="2.78885972586759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4986767279090114E-2"/>
              <c:y val="-5.69407990667833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4986767279090114E-2"/>
              <c:y val="-5.69407990667833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580818022747158E-2"/>
              <c:y val="2.78885972586759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4404308836395447E-2"/>
              <c:y val="2.659667541557305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4986767279090114E-2"/>
              <c:y val="-5.69407990667833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580818022747158E-2"/>
              <c:y val="2.78885972586759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4404308836395447E-2"/>
              <c:y val="2.659667541557305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4986767279090114E-2"/>
              <c:y val="-5.69407990667833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580818022747158E-2"/>
              <c:y val="2.78885972586759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4404308836395447E-2"/>
              <c:y val="2.659667541557305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4986767279090114E-2"/>
              <c:y val="-5.69407990667833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580818022747158E-2"/>
              <c:y val="2.78885972586759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4404308836395447E-2"/>
              <c:y val="2.659667541557305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6011706609996684"/>
          <c:y val="0.40791335638133203"/>
          <c:w val="0.31685522539011796"/>
          <c:h val="0.35800669677710373"/>
        </c:manualLayout>
      </c:layout>
      <c:pie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50-48B7-A013-AA993EA457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50-48B7-A013-AA993EA457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350-48B7-A013-AA993EA457F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350-48B7-A013-AA993EA457F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350-48B7-A013-AA993EA457F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350-48B7-A013-AA993EA457F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350-48B7-A013-AA993EA457F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350-48B7-A013-AA993EA457F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350-48B7-A013-AA993EA457F5}"/>
              </c:ext>
            </c:extLst>
          </c:dPt>
          <c:dLbls>
            <c:dLbl>
              <c:idx val="5"/>
              <c:layout>
                <c:manualLayout>
                  <c:x val="9.9417740489147102E-2"/>
                  <c:y val="-6.575425488234375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350-48B7-A013-AA993EA457F5}"/>
                </c:ext>
              </c:extLst>
            </c:dLbl>
            <c:dLbl>
              <c:idx val="6"/>
              <c:layout>
                <c:manualLayout>
                  <c:x val="8.442332968909308E-2"/>
                  <c:y val="3.944866591213912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350-48B7-A013-AA993EA457F5}"/>
                </c:ext>
              </c:extLst>
            </c:dLbl>
            <c:dLbl>
              <c:idx val="7"/>
              <c:layout>
                <c:manualLayout>
                  <c:x val="-1.6203561528287926E-2"/>
                  <c:y val="2.609832879709466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350-48B7-A013-AA993EA457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Sheet4!$B$4:$B$13</c:f>
              <c:numCache>
                <c:formatCode>0.00%</c:formatCode>
                <c:ptCount val="9"/>
                <c:pt idx="0">
                  <c:v>3.3791866028708137E-2</c:v>
                </c:pt>
                <c:pt idx="1">
                  <c:v>4.0669856459330141E-2</c:v>
                </c:pt>
                <c:pt idx="2">
                  <c:v>0.23145933014354067</c:v>
                </c:pt>
                <c:pt idx="3">
                  <c:v>0.18002392344497609</c:v>
                </c:pt>
                <c:pt idx="4">
                  <c:v>6.6686602870813391E-2</c:v>
                </c:pt>
                <c:pt idx="5">
                  <c:v>0.23893540669856458</c:v>
                </c:pt>
                <c:pt idx="6">
                  <c:v>7.9844497607655496E-2</c:v>
                </c:pt>
                <c:pt idx="7">
                  <c:v>0.10705741626794259</c:v>
                </c:pt>
                <c:pt idx="8">
                  <c:v>2.1531100478468901E-2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A350-48B7-A013-AA993EA457F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8108311734044162"/>
          <c:y val="8.8619754623249183E-2"/>
          <c:w val="0.33430949836418655"/>
          <c:h val="0.91098921684020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[KPMG_VI_New_raw_data_update_final.xlsx]Sheet5!PivotTable5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Coustomer Wealth</a:t>
            </a:r>
            <a:r>
              <a:rPr lang="en-US" baseline="0"/>
              <a:t> segment by 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Sheet5!$B$5:$B$12</c:f>
              <c:numCache>
                <c:formatCode>General</c:formatCode>
                <c:ptCount val="7"/>
                <c:pt idx="0">
                  <c:v>34</c:v>
                </c:pt>
                <c:pt idx="1">
                  <c:v>15</c:v>
                </c:pt>
                <c:pt idx="2">
                  <c:v>42</c:v>
                </c:pt>
                <c:pt idx="3">
                  <c:v>34</c:v>
                </c:pt>
                <c:pt idx="4">
                  <c:v>23</c:v>
                </c:pt>
                <c:pt idx="5">
                  <c:v>25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5-49C8-BB88-6CC5071E3D55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Sheet5!$C$5:$C$12</c:f>
              <c:numCache>
                <c:formatCode>General</c:formatCode>
                <c:ptCount val="7"/>
                <c:pt idx="0">
                  <c:v>25</c:v>
                </c:pt>
                <c:pt idx="1">
                  <c:v>25</c:v>
                </c:pt>
                <c:pt idx="2">
                  <c:v>41</c:v>
                </c:pt>
                <c:pt idx="3">
                  <c:v>27</c:v>
                </c:pt>
                <c:pt idx="4">
                  <c:v>34</c:v>
                </c:pt>
                <c:pt idx="5">
                  <c:v>22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95-49C8-BB88-6CC5071E3D55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Sheet5!$D$5:$D$12</c:f>
              <c:numCache>
                <c:formatCode>General</c:formatCode>
                <c:ptCount val="7"/>
                <c:pt idx="0">
                  <c:v>48</c:v>
                </c:pt>
                <c:pt idx="1">
                  <c:v>44</c:v>
                </c:pt>
                <c:pt idx="2">
                  <c:v>78</c:v>
                </c:pt>
                <c:pt idx="3">
                  <c:v>73</c:v>
                </c:pt>
                <c:pt idx="4">
                  <c:v>63</c:v>
                </c:pt>
                <c:pt idx="5">
                  <c:v>39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95-49C8-BB88-6CC5071E3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3767984"/>
        <c:axId val="1011083232"/>
      </c:barChart>
      <c:catAx>
        <c:axId val="100376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083232"/>
        <c:crosses val="autoZero"/>
        <c:auto val="1"/>
        <c:lblAlgn val="ctr"/>
        <c:lblOffset val="100"/>
        <c:noMultiLvlLbl val="0"/>
      </c:catAx>
      <c:valAx>
        <c:axId val="101108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</a:t>
                </a:r>
              </a:p>
            </c:rich>
          </c:tx>
          <c:layout>
            <c:manualLayout>
              <c:xMode val="edge"/>
              <c:yMode val="edge"/>
              <c:x val="0.1405303114131658"/>
              <c:y val="0.161344990063901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7679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[KPMG_VI_New_raw_data_update_final.xlsx]Old C Wealth Segment by Age!PivotTable4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Coustomer Wealth</a:t>
            </a:r>
            <a:r>
              <a:rPr lang="en-US" baseline="0"/>
              <a:t> Segement by 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'Old C Wealth Segment by Age'!$B$3:$B$4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'Old C Wealth Segment by Age'!$A$5:$A$12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'Old C Wealth Segment by Age'!$B$5:$B$12</c:f>
              <c:numCache>
                <c:formatCode>General</c:formatCode>
                <c:ptCount val="7"/>
                <c:pt idx="0">
                  <c:v>108</c:v>
                </c:pt>
                <c:pt idx="1">
                  <c:v>122</c:v>
                </c:pt>
                <c:pt idx="2">
                  <c:v>214</c:v>
                </c:pt>
                <c:pt idx="3">
                  <c:v>145</c:v>
                </c:pt>
                <c:pt idx="4">
                  <c:v>109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13-4D89-B674-9C4F55664EC1}"/>
            </c:ext>
          </c:extLst>
        </c:ser>
        <c:ser>
          <c:idx val="1"/>
          <c:order val="1"/>
          <c:tx>
            <c:strRef>
              <c:f>'Old C Wealth Segment by Age'!$C$3:$C$4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'Old C Wealth Segment by Age'!$A$5:$A$12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'Old C Wealth Segment by Age'!$C$5:$C$12</c:f>
              <c:numCache>
                <c:formatCode>General</c:formatCode>
                <c:ptCount val="7"/>
                <c:pt idx="0">
                  <c:v>98</c:v>
                </c:pt>
                <c:pt idx="1">
                  <c:v>145</c:v>
                </c:pt>
                <c:pt idx="2">
                  <c:v>240</c:v>
                </c:pt>
                <c:pt idx="3">
                  <c:v>135</c:v>
                </c:pt>
                <c:pt idx="4">
                  <c:v>111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13-4D89-B674-9C4F55664EC1}"/>
            </c:ext>
          </c:extLst>
        </c:ser>
        <c:ser>
          <c:idx val="2"/>
          <c:order val="2"/>
          <c:tx>
            <c:strRef>
              <c:f>'Old C Wealth Segment by Age'!$D$3:$D$4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'Old C Wealth Segment by Age'!$A$5:$A$12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'Old C Wealth Segment by Age'!$D$5:$D$12</c:f>
              <c:numCache>
                <c:formatCode>General</c:formatCode>
                <c:ptCount val="7"/>
                <c:pt idx="0">
                  <c:v>187</c:v>
                </c:pt>
                <c:pt idx="1">
                  <c:v>256</c:v>
                </c:pt>
                <c:pt idx="2">
                  <c:v>482</c:v>
                </c:pt>
                <c:pt idx="3">
                  <c:v>267</c:v>
                </c:pt>
                <c:pt idx="4">
                  <c:v>229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13-4D89-B674-9C4F55664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0863248"/>
        <c:axId val="931624288"/>
      </c:barChart>
      <c:catAx>
        <c:axId val="94086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624288"/>
        <c:crosses val="autoZero"/>
        <c:auto val="1"/>
        <c:lblAlgn val="ctr"/>
        <c:lblOffset val="100"/>
        <c:noMultiLvlLbl val="0"/>
      </c:catAx>
      <c:valAx>
        <c:axId val="93162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People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10528454947556015"/>
              <c:y val="0.174565025894550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8632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[KPMG_VI_New_raw_data_update_final.xlsx]No. of Car owned in state!PivotTable2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New Coustomer </a:t>
            </a:r>
            <a:r>
              <a:rPr lang="en-US" sz="1400"/>
              <a:t>Number of cars owned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'No. of Car owned in state'!$B$3:$B$4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'No. of Car owned in state'!$A$5:$A$8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'No. of Car owned in state'!$B$5:$B$8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18-4BD5-B393-79722881E1AA}"/>
            </c:ext>
          </c:extLst>
        </c:ser>
        <c:ser>
          <c:idx val="1"/>
          <c:order val="1"/>
          <c:tx>
            <c:strRef>
              <c:f>'No. of Car owned in state'!$C$3:$C$4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'No. of Car owned in state'!$A$5:$A$8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'No. of Car owned in state'!$C$5:$C$8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18-4BD5-B393-79722881E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056640"/>
        <c:axId val="285926704"/>
      </c:barChart>
      <c:catAx>
        <c:axId val="22005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926704"/>
        <c:crosses val="autoZero"/>
        <c:auto val="1"/>
        <c:lblAlgn val="ctr"/>
        <c:lblOffset val="100"/>
        <c:noMultiLvlLbl val="0"/>
      </c:catAx>
      <c:valAx>
        <c:axId val="28592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Cars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5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Rajul Gupta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Classification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379196" y="1824157"/>
            <a:ext cx="7799604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analysis is used to determine which customers a business should target to increase its revenue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RFM (Recency, Frequency and Monetary) model shows customers that have displayed high level of engagement with the business in the three categories mentioned.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Scatter-Plot based off RFM Analysis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1715452"/>
            <a:ext cx="8075375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shows that customers who purchased more recently have generated more revenue, than customers who visited a while ago.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from the recent past (50 – 100 days) also show to generate a moderate amount of revenue.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Those who visited more than 200 days ago generate low revenue.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94258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Scatter-Plot based off RFM Analysis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1715452"/>
            <a:ext cx="8329375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Customers classified as “Platinum Customer”, “Very Loyal” and “Becoming Loyal” visit frequently, which correlated with increased revenue for the business.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Naturally there is a positive relationship between frequency and monetary gain for the business.</a:t>
            </a:r>
          </a:p>
        </p:txBody>
      </p:sp>
    </p:spTree>
    <p:extLst>
      <p:ext uri="{BB962C8B-B14F-4D97-AF65-F5344CB8AC3E}">
        <p14:creationId xmlns:p14="http://schemas.microsoft.com/office/powerpoint/2010/main" val="19643569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Scatter-Plot based off RFM Analysis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1715452"/>
            <a:ext cx="7770575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Very low frequency of 0-2 correlated with high recency values. i.e. More than 250 days.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that have visited more recently (0-50 days) have a higher chance of visiting more frequently (6+)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frequency has a negative relationship with recency values. Such that very recent customers are also frequent customers.</a:t>
            </a:r>
          </a:p>
        </p:txBody>
      </p:sp>
    </p:spTree>
    <p:extLst>
      <p:ext uri="{BB962C8B-B14F-4D97-AF65-F5344CB8AC3E}">
        <p14:creationId xmlns:p14="http://schemas.microsoft.com/office/powerpoint/2010/main" val="9025765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4" y="84581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Title Definition list with RFM value assigned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348C2D-6695-707D-C956-133FAD786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44611"/>
              </p:ext>
            </p:extLst>
          </p:nvPr>
        </p:nvGraphicFramePr>
        <p:xfrm>
          <a:off x="205024" y="1309007"/>
          <a:ext cx="8565600" cy="366157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00519">
                  <a:extLst>
                    <a:ext uri="{9D8B030D-6E8A-4147-A177-3AD203B41FA5}">
                      <a16:colId xmlns:a16="http://schemas.microsoft.com/office/drawing/2014/main" val="2145194105"/>
                    </a:ext>
                  </a:extLst>
                </a:gridCol>
                <a:gridCol w="2162628">
                  <a:extLst>
                    <a:ext uri="{9D8B030D-6E8A-4147-A177-3AD203B41FA5}">
                      <a16:colId xmlns:a16="http://schemas.microsoft.com/office/drawing/2014/main" val="3907964407"/>
                    </a:ext>
                  </a:extLst>
                </a:gridCol>
                <a:gridCol w="4934858">
                  <a:extLst>
                    <a:ext uri="{9D8B030D-6E8A-4147-A177-3AD203B41FA5}">
                      <a16:colId xmlns:a16="http://schemas.microsoft.com/office/drawing/2014/main" val="3053427036"/>
                    </a:ext>
                  </a:extLst>
                </a:gridCol>
                <a:gridCol w="867595">
                  <a:extLst>
                    <a:ext uri="{9D8B030D-6E8A-4147-A177-3AD203B41FA5}">
                      <a16:colId xmlns:a16="http://schemas.microsoft.com/office/drawing/2014/main" val="1194548688"/>
                    </a:ext>
                  </a:extLst>
                </a:gridCol>
              </a:tblGrid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Customer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RFM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96565"/>
                  </a:ext>
                </a:extLst>
              </a:tr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recent buy, buys often, most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97305"/>
                  </a:ext>
                </a:extLst>
              </a:tr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recent, buy often, spent large amount of money,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52704"/>
                  </a:ext>
                </a:extLst>
              </a:tr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Relatively recent, brought more than once, spends large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68748"/>
                  </a:ext>
                </a:extLst>
              </a:tr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Recent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Brought recently, not very often, average 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5815"/>
                  </a:ext>
                </a:extLst>
              </a:tr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Potential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Brought recently, never brought before, spend small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325469"/>
                  </a:ext>
                </a:extLst>
              </a:tr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 Bloomer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purchases recently but RFM value is larger then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96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Losing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 was a while ago, below average RFM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130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Risk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 was a long time ago, frequency is quite high, amount spent is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18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Almost Lost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low recency, high frequency, but high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402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Evasive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low recency, very low frequency, small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30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Lost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low 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6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8099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125196" y="170967"/>
            <a:ext cx="8565600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800" dirty="0"/>
              <a:t>Model Development</a:t>
            </a:r>
            <a:endParaRPr sz="2800" dirty="0"/>
          </a:p>
        </p:txBody>
      </p:sp>
      <p:sp>
        <p:nvSpPr>
          <p:cNvPr id="150" name="Shape 99"/>
          <p:cNvSpPr/>
          <p:nvPr/>
        </p:nvSpPr>
        <p:spPr>
          <a:xfrm>
            <a:off x="125196" y="75638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 of the top 1000 Customers to Target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943F23-A213-3B6E-D31E-253B2D3BF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248888"/>
              </p:ext>
            </p:extLst>
          </p:nvPr>
        </p:nvGraphicFramePr>
        <p:xfrm>
          <a:off x="125197" y="1229151"/>
          <a:ext cx="8893608" cy="37089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74097">
                  <a:extLst>
                    <a:ext uri="{9D8B030D-6E8A-4147-A177-3AD203B41FA5}">
                      <a16:colId xmlns:a16="http://schemas.microsoft.com/office/drawing/2014/main" val="876461087"/>
                    </a:ext>
                  </a:extLst>
                </a:gridCol>
                <a:gridCol w="1547220">
                  <a:extLst>
                    <a:ext uri="{9D8B030D-6E8A-4147-A177-3AD203B41FA5}">
                      <a16:colId xmlns:a16="http://schemas.microsoft.com/office/drawing/2014/main" val="2350791374"/>
                    </a:ext>
                  </a:extLst>
                </a:gridCol>
                <a:gridCol w="4477657">
                  <a:extLst>
                    <a:ext uri="{9D8B030D-6E8A-4147-A177-3AD203B41FA5}">
                      <a16:colId xmlns:a16="http://schemas.microsoft.com/office/drawing/2014/main" val="3030671142"/>
                    </a:ext>
                  </a:extLst>
                </a:gridCol>
                <a:gridCol w="950686">
                  <a:extLst>
                    <a:ext uri="{9D8B030D-6E8A-4147-A177-3AD203B41FA5}">
                      <a16:colId xmlns:a16="http://schemas.microsoft.com/office/drawing/2014/main" val="502046751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2753777043"/>
                    </a:ext>
                  </a:extLst>
                </a:gridCol>
                <a:gridCol w="861776">
                  <a:extLst>
                    <a:ext uri="{9D8B030D-6E8A-4147-A177-3AD203B41FA5}">
                      <a16:colId xmlns:a16="http://schemas.microsoft.com/office/drawing/2014/main" val="3359973442"/>
                    </a:ext>
                  </a:extLst>
                </a:gridCol>
              </a:tblGrid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Customer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Cumulative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Customer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37337"/>
                  </a:ext>
                </a:extLst>
              </a:tr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recent buy, buys often, most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489856"/>
                  </a:ext>
                </a:extLst>
              </a:tr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recent, buy often, spent large amount of money,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46646"/>
                  </a:ext>
                </a:extLst>
              </a:tr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Relatively recent, brought more than once, spends large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983763"/>
                  </a:ext>
                </a:extLst>
              </a:tr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Recent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Brought recently, not very often, average 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4378"/>
                  </a:ext>
                </a:extLst>
              </a:tr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Potential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Brought recently, never brought before, spend small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97379"/>
                  </a:ext>
                </a:extLst>
              </a:tr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 Bloomer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purchases recently but RFM value is larger then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22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Losing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 was a while ago, below average RFM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3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Risk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 was a long time ago, frequency is quite high, amount spent is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62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Almost Lost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low recency, high frequency, but high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34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Evasive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low recency, very low frequency, small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8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Lost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low 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6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971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125196" y="170967"/>
            <a:ext cx="8565600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800" dirty="0"/>
              <a:t>Interpretation</a:t>
            </a:r>
            <a:endParaRPr sz="2800" dirty="0"/>
          </a:p>
        </p:txBody>
      </p:sp>
      <p:sp>
        <p:nvSpPr>
          <p:cNvPr id="150" name="Shape 99"/>
          <p:cNvSpPr/>
          <p:nvPr/>
        </p:nvSpPr>
        <p:spPr>
          <a:xfrm>
            <a:off x="125196" y="90949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Target and Methodology 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943F23-A213-3B6E-D31E-253B2D3BF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95527"/>
              </p:ext>
            </p:extLst>
          </p:nvPr>
        </p:nvGraphicFramePr>
        <p:xfrm>
          <a:off x="133396" y="1514787"/>
          <a:ext cx="8893608" cy="17918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74097">
                  <a:extLst>
                    <a:ext uri="{9D8B030D-6E8A-4147-A177-3AD203B41FA5}">
                      <a16:colId xmlns:a16="http://schemas.microsoft.com/office/drawing/2014/main" val="876461087"/>
                    </a:ext>
                  </a:extLst>
                </a:gridCol>
                <a:gridCol w="1547220">
                  <a:extLst>
                    <a:ext uri="{9D8B030D-6E8A-4147-A177-3AD203B41FA5}">
                      <a16:colId xmlns:a16="http://schemas.microsoft.com/office/drawing/2014/main" val="2350791374"/>
                    </a:ext>
                  </a:extLst>
                </a:gridCol>
                <a:gridCol w="4477657">
                  <a:extLst>
                    <a:ext uri="{9D8B030D-6E8A-4147-A177-3AD203B41FA5}">
                      <a16:colId xmlns:a16="http://schemas.microsoft.com/office/drawing/2014/main" val="3030671142"/>
                    </a:ext>
                  </a:extLst>
                </a:gridCol>
                <a:gridCol w="950686">
                  <a:extLst>
                    <a:ext uri="{9D8B030D-6E8A-4147-A177-3AD203B41FA5}">
                      <a16:colId xmlns:a16="http://schemas.microsoft.com/office/drawing/2014/main" val="502046751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2753777043"/>
                    </a:ext>
                  </a:extLst>
                </a:gridCol>
                <a:gridCol w="861776">
                  <a:extLst>
                    <a:ext uri="{9D8B030D-6E8A-4147-A177-3AD203B41FA5}">
                      <a16:colId xmlns:a16="http://schemas.microsoft.com/office/drawing/2014/main" val="3359973442"/>
                    </a:ext>
                  </a:extLst>
                </a:gridCol>
              </a:tblGrid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Customer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Cumulative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Customer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37337"/>
                  </a:ext>
                </a:extLst>
              </a:tr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recent buy, buys often, most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489856"/>
                  </a:ext>
                </a:extLst>
              </a:tr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recent, buy often, spent large amount of money,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46646"/>
                  </a:ext>
                </a:extLst>
              </a:tr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Relatively recent, brought more than once, spends large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983763"/>
                  </a:ext>
                </a:extLst>
              </a:tr>
              <a:tr h="348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Recent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Brought recently, not very often, average 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43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1A7B6A-264A-78F0-820A-2F3DA07BA12B}"/>
              </a:ext>
            </a:extLst>
          </p:cNvPr>
          <p:cNvSpPr txBox="1"/>
          <p:nvPr/>
        </p:nvSpPr>
        <p:spPr>
          <a:xfrm>
            <a:off x="195943" y="3548743"/>
            <a:ext cx="6204857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Filter out the top 1000 customers by assigning the conditions discussed in the table above.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The1000 customers discovered would have brought recently, they have brought very frequently in the past and tend to spend more than other customers.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6644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920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 Top 1000 Customer to Target from Datasets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CBC13-7965-FD32-6080-8140F0EAFD8E}"/>
              </a:ext>
            </a:extLst>
          </p:cNvPr>
          <p:cNvSpPr txBox="1"/>
          <p:nvPr/>
        </p:nvSpPr>
        <p:spPr>
          <a:xfrm>
            <a:off x="622853" y="2216344"/>
            <a:ext cx="3949147" cy="192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Outline of Problem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dirty="0" err="1"/>
              <a:t>Sproket</a:t>
            </a:r>
            <a:r>
              <a:rPr lang="en-US" sz="1000" dirty="0"/>
              <a:t> Central is a company that specializes in high-quality bikes and cycling accessories.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dirty="0"/>
              <a:t>Their marketing team is looking to boost business sales by analyzing provided datasets.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dirty="0"/>
              <a:t>Using the 3 datasets provided to aim is to analyze and recommend 1000 customers that </a:t>
            </a:r>
            <a:r>
              <a:rPr lang="en-US" sz="1000" dirty="0" err="1"/>
              <a:t>Sproket</a:t>
            </a:r>
            <a:r>
              <a:rPr lang="en-US" sz="1000" dirty="0"/>
              <a:t> Central should target to drive higher value for the company.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A5ABE-A230-75CB-FA2D-0E322D02A5E5}"/>
              </a:ext>
            </a:extLst>
          </p:cNvPr>
          <p:cNvSpPr txBox="1"/>
          <p:nvPr/>
        </p:nvSpPr>
        <p:spPr>
          <a:xfrm>
            <a:off x="4963885" y="2216344"/>
            <a:ext cx="3557262" cy="1692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Contents of Data Analysis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000" dirty="0"/>
              <a:t>“New” and “Old” Customer Age Distribution. 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Bike-related purchases over th</a:t>
            </a:r>
            <a:r>
              <a:rPr lang="en-US" sz="1000" dirty="0"/>
              <a:t>e last 3 years by gender.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 Industry Distribution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000" dirty="0"/>
              <a:t>Wealth Segmentation by age category.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 of ca</a:t>
            </a:r>
            <a:r>
              <a:rPr lang="en-US" sz="1000" dirty="0"/>
              <a:t>rs owned and not owned by the state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RFM Analysis and customer c</a:t>
            </a:r>
            <a:r>
              <a:rPr lang="en-US" sz="1000" dirty="0"/>
              <a:t>lassification.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677EA-6223-7F4B-BBFF-031ED43B0102}"/>
              </a:ext>
            </a:extLst>
          </p:cNvPr>
          <p:cNvSpPr txBox="1"/>
          <p:nvPr/>
        </p:nvSpPr>
        <p:spPr>
          <a:xfrm>
            <a:off x="689428" y="4303486"/>
            <a:ext cx="394914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This will be done with the three phases of Data Exploration, Model Development and Interpretation.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‘Clean Up’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73375" y="1559136"/>
            <a:ext cx="3488861" cy="2960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050" b="1" dirty="0"/>
              <a:t>Key Issues for Data Quality Assessment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Accuracy: Correct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Completeness: Data Field with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Consistency: Values free from contradiction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Currency: Values up to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Relevancy: Data Item with value Meta-data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Validity: Data containing Allowable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Uniqueness: Records that are duplicated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r>
              <a:rPr lang="en-US" sz="1050" dirty="0"/>
              <a:t>An in-depth analysis has been sent via email.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96F9D-F62E-9927-136F-0137FD752C16}"/>
              </a:ext>
            </a:extLst>
          </p:cNvPr>
          <p:cNvSpPr txBox="1"/>
          <p:nvPr/>
        </p:nvSpPr>
        <p:spPr>
          <a:xfrm>
            <a:off x="5524499" y="1473276"/>
            <a:ext cx="14405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Summary Table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3A64DA-3803-0A44-F54F-346010572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46248"/>
              </p:ext>
            </p:extLst>
          </p:nvPr>
        </p:nvGraphicFramePr>
        <p:xfrm>
          <a:off x="3418114" y="1781051"/>
          <a:ext cx="5653314" cy="2146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657">
                  <a:extLst>
                    <a:ext uri="{9D8B030D-6E8A-4147-A177-3AD203B41FA5}">
                      <a16:colId xmlns:a16="http://schemas.microsoft.com/office/drawing/2014/main" val="3973692165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81809486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314982156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val="294169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634025570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3346943208"/>
                    </a:ext>
                  </a:extLst>
                </a:gridCol>
                <a:gridCol w="689428">
                  <a:extLst>
                    <a:ext uri="{9D8B030D-6E8A-4147-A177-3AD203B41FA5}">
                      <a16:colId xmlns:a16="http://schemas.microsoft.com/office/drawing/2014/main" val="45798304"/>
                    </a:ext>
                  </a:extLst>
                </a:gridCol>
              </a:tblGrid>
              <a:tr h="363372"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Validity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87667"/>
                  </a:ext>
                </a:extLst>
              </a:tr>
              <a:tr h="490926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DOB: Inaccurate </a:t>
                      </a:r>
                    </a:p>
                    <a:p>
                      <a:pPr algn="l"/>
                      <a:r>
                        <a:rPr lang="en-US" sz="900" dirty="0"/>
                        <a:t>Age: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Job Title: Blank</a:t>
                      </a:r>
                    </a:p>
                    <a:p>
                      <a:pPr algn="l"/>
                      <a:r>
                        <a:rPr lang="en-US" sz="900" dirty="0"/>
                        <a:t>Customer ID: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Gender: Inconsistency</a:t>
                      </a:r>
                    </a:p>
                    <a:p>
                      <a:pPr algn="l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Deceased Customer: Filter Out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Default Column: Delete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90096"/>
                  </a:ext>
                </a:extLst>
              </a:tr>
              <a:tr h="29304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Customer ID: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State: 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64013"/>
                  </a:ext>
                </a:extLst>
              </a:tr>
              <a:tr h="589771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Profit: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Customer ID: Incomplete</a:t>
                      </a:r>
                    </a:p>
                    <a:p>
                      <a:pPr algn="l"/>
                      <a:r>
                        <a:rPr lang="en-US" sz="900" dirty="0"/>
                        <a:t>Online Orders: Blank</a:t>
                      </a:r>
                    </a:p>
                    <a:p>
                      <a:pPr algn="l"/>
                      <a:r>
                        <a:rPr lang="en-US" sz="900" dirty="0"/>
                        <a:t>Brand: 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Cancelled status order: filter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List price: format</a:t>
                      </a:r>
                    </a:p>
                    <a:p>
                      <a:pPr algn="l"/>
                      <a:r>
                        <a:rPr lang="en-US" sz="900" dirty="0"/>
                        <a:t>Product sold date: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2732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9D6993E-86AB-4E59-B405-0BF88E97BE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901630"/>
              </p:ext>
            </p:extLst>
          </p:nvPr>
        </p:nvGraphicFramePr>
        <p:xfrm>
          <a:off x="5164213" y="820525"/>
          <a:ext cx="3979787" cy="2162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B281F9E-B604-4C67-B597-40DC18BD41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503782"/>
              </p:ext>
            </p:extLst>
          </p:nvPr>
        </p:nvGraphicFramePr>
        <p:xfrm>
          <a:off x="5164213" y="2888343"/>
          <a:ext cx="3979787" cy="2255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FFDADC-DF42-0567-CC26-2DD9C989B370}"/>
              </a:ext>
            </a:extLst>
          </p:cNvPr>
          <p:cNvSpPr txBox="1"/>
          <p:nvPr/>
        </p:nvSpPr>
        <p:spPr>
          <a:xfrm>
            <a:off x="205025" y="1103974"/>
            <a:ext cx="4959188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800" b="1" dirty="0"/>
              <a:t>‘New’ and ‘Old’ Customer Age Distributions</a:t>
            </a:r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customers are aged between 40-49 in ‘New’. In ‘Old’ majority of customers are aged between 40-49 also.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lowest age groups are 80+ for both ‘New’ and ‘Old’ customer lists.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‘New’ customer list suggests that age groups 20-29 and 40-69 are most populated.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‘Old’ customer list suggests 20-69.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is a steep drop of customers in the 30-39 age group in ‘New’.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84E35-7FE6-D537-FCC4-F7600653BA4C}"/>
              </a:ext>
            </a:extLst>
          </p:cNvPr>
          <p:cNvSpPr txBox="1"/>
          <p:nvPr/>
        </p:nvSpPr>
        <p:spPr>
          <a:xfrm>
            <a:off x="-15501" y="1396093"/>
            <a:ext cx="5110015" cy="2492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1" dirty="0"/>
              <a:t>Bike-related purchases over last 3 years by gender</a:t>
            </a:r>
          </a:p>
          <a:p>
            <a:endParaRPr lang="en-US" b="1" dirty="0"/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 the last 3 years about 50% of bike related purchases were made by females to 48% of purchases made by males. Approximately 2% were made by unknown gender.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Numerically, females purchase almost 5000 more than males.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Females make up the majority of bike-related sales.</a:t>
            </a:r>
            <a:endParaRPr lang="en-US" sz="1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77FB83-8CFF-48A5-B563-664792B52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056094"/>
              </p:ext>
            </p:extLst>
          </p:nvPr>
        </p:nvGraphicFramePr>
        <p:xfrm>
          <a:off x="5254171" y="3016433"/>
          <a:ext cx="3921730" cy="2230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41B3A3A-BB1B-4D4E-9A86-BE57D2BB4D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985227"/>
              </p:ext>
            </p:extLst>
          </p:nvPr>
        </p:nvGraphicFramePr>
        <p:xfrm>
          <a:off x="5254170" y="756384"/>
          <a:ext cx="3889829" cy="226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68581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84E35-7FE6-D537-FCC4-F7600653BA4C}"/>
              </a:ext>
            </a:extLst>
          </p:cNvPr>
          <p:cNvSpPr txBox="1"/>
          <p:nvPr/>
        </p:nvSpPr>
        <p:spPr>
          <a:xfrm>
            <a:off x="54298" y="1396093"/>
            <a:ext cx="2736930" cy="29854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1" dirty="0"/>
              <a:t>Job Industry Distribution</a:t>
            </a:r>
          </a:p>
          <a:p>
            <a:endParaRPr lang="en-US" b="1" dirty="0"/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24% of ‘New’ Customers are in Manufacturing and Financial Services.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smallest number of customers are in Agriculture and telecommunication at 3%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Similar pattern in ‘Old’ customer list, at 24% and 23% in Manufacturing and Financial Services.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F3D9075-4330-4C4F-86E4-AAD2B17717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07653"/>
              </p:ext>
            </p:extLst>
          </p:nvPr>
        </p:nvGraphicFramePr>
        <p:xfrm>
          <a:off x="2859677" y="872919"/>
          <a:ext cx="4861560" cy="4270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0A583D4-2B8B-408C-B43E-237E24416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829079"/>
              </p:ext>
            </p:extLst>
          </p:nvPr>
        </p:nvGraphicFramePr>
        <p:xfrm>
          <a:off x="5184684" y="808778"/>
          <a:ext cx="4884420" cy="4334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86076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84E35-7FE6-D537-FCC4-F7600653BA4C}"/>
              </a:ext>
            </a:extLst>
          </p:cNvPr>
          <p:cNvSpPr txBox="1"/>
          <p:nvPr/>
        </p:nvSpPr>
        <p:spPr>
          <a:xfrm>
            <a:off x="-15501" y="1396093"/>
            <a:ext cx="5110015" cy="22775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1" dirty="0"/>
              <a:t>Wealth Segmentation by Age Category</a:t>
            </a:r>
          </a:p>
          <a:p>
            <a:endParaRPr lang="en-US" b="1" dirty="0"/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all age categories a large number of customers are classified as ‘Mass Customer’.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category is the ‘High Net Worth’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‘Affluent Customer’ can out perform the ‘High Net Worth’ customer in the 40-49 age group.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136F5D-ECB5-431E-B086-D3A45CBBD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837850"/>
              </p:ext>
            </p:extLst>
          </p:nvPr>
        </p:nvGraphicFramePr>
        <p:xfrm>
          <a:off x="4455886" y="820525"/>
          <a:ext cx="4789714" cy="2133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85AF0F6-259C-47BE-951D-D7BA90E19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533853"/>
              </p:ext>
            </p:extLst>
          </p:nvPr>
        </p:nvGraphicFramePr>
        <p:xfrm>
          <a:off x="4680856" y="2953656"/>
          <a:ext cx="4463143" cy="2189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70211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84E35-7FE6-D537-FCC4-F7600653BA4C}"/>
              </a:ext>
            </a:extLst>
          </p:cNvPr>
          <p:cNvSpPr txBox="1"/>
          <p:nvPr/>
        </p:nvSpPr>
        <p:spPr>
          <a:xfrm>
            <a:off x="0" y="1586364"/>
            <a:ext cx="4572000" cy="2462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NSW has the largest amount of people who </a:t>
            </a:r>
            <a:r>
              <a:rPr lang="en-US" b="1" u="sng" dirty="0"/>
              <a:t>do not </a:t>
            </a:r>
            <a:r>
              <a:rPr lang="en-US" dirty="0"/>
              <a:t>own a car. NSW seems to have a higher number of people from whom data was collected.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Victoria is also split quite evenly. But both numbers are significantly lower than those of NSW.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QLD has a relatively higher number of customers that own a car.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30AA6-C618-C07B-BB02-0A487EFBCD42}"/>
              </a:ext>
            </a:extLst>
          </p:cNvPr>
          <p:cNvSpPr txBox="1"/>
          <p:nvPr/>
        </p:nvSpPr>
        <p:spPr>
          <a:xfrm>
            <a:off x="205025" y="1027380"/>
            <a:ext cx="893897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b="1" dirty="0"/>
              <a:t>Number of cars owned and not owned by the state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D0FD209-CDE1-4A98-BDE2-D1A3B8B54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916512"/>
              </p:ext>
            </p:extLst>
          </p:nvPr>
        </p:nvGraphicFramePr>
        <p:xfrm>
          <a:off x="4463143" y="1586364"/>
          <a:ext cx="4680857" cy="308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43323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9448</TotalTime>
  <Words>1530</Words>
  <Application>Microsoft Office PowerPoint</Application>
  <PresentationFormat>On-screen Show (16:9)</PresentationFormat>
  <Paragraphs>327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Ankit Gupta</cp:lastModifiedBy>
  <cp:revision>4</cp:revision>
  <dcterms:modified xsi:type="dcterms:W3CDTF">2023-11-08T07:11:11Z</dcterms:modified>
</cp:coreProperties>
</file>