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68" r:id="rId5"/>
    <p:sldId id="259" r:id="rId6"/>
    <p:sldId id="261" r:id="rId7"/>
    <p:sldId id="266" r:id="rId8"/>
    <p:sldId id="340" r:id="rId9"/>
    <p:sldId id="306" r:id="rId10"/>
    <p:sldId id="320" r:id="rId11"/>
    <p:sldId id="269" r:id="rId12"/>
    <p:sldId id="270" r:id="rId13"/>
    <p:sldId id="272" r:id="rId14"/>
    <p:sldId id="271" r:id="rId15"/>
    <p:sldId id="274" r:id="rId16"/>
    <p:sldId id="277" r:id="rId17"/>
    <p:sldId id="262" r:id="rId18"/>
    <p:sldId id="279" r:id="rId19"/>
    <p:sldId id="278" r:id="rId20"/>
    <p:sldId id="275" r:id="rId21"/>
    <p:sldId id="280" r:id="rId22"/>
    <p:sldId id="281" r:id="rId23"/>
    <p:sldId id="283" r:id="rId24"/>
    <p:sldId id="284" r:id="rId25"/>
    <p:sldId id="285" r:id="rId26"/>
    <p:sldId id="286" r:id="rId27"/>
    <p:sldId id="282" r:id="rId28"/>
    <p:sldId id="288" r:id="rId29"/>
    <p:sldId id="289" r:id="rId30"/>
    <p:sldId id="290" r:id="rId31"/>
    <p:sldId id="295" r:id="rId32"/>
    <p:sldId id="296" r:id="rId33"/>
    <p:sldId id="291" r:id="rId34"/>
    <p:sldId id="339" r:id="rId35"/>
    <p:sldId id="293" r:id="rId36"/>
    <p:sldId id="294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43" r:id="rId45"/>
    <p:sldId id="304" r:id="rId46"/>
    <p:sldId id="307" r:id="rId47"/>
    <p:sldId id="308" r:id="rId48"/>
    <p:sldId id="309" r:id="rId49"/>
    <p:sldId id="341" r:id="rId50"/>
    <p:sldId id="321" r:id="rId51"/>
    <p:sldId id="322" r:id="rId52"/>
    <p:sldId id="323" r:id="rId53"/>
    <p:sldId id="324" r:id="rId54"/>
    <p:sldId id="325" r:id="rId55"/>
    <p:sldId id="326" r:id="rId56"/>
    <p:sldId id="327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51" r:id="rId65"/>
    <p:sldId id="350" r:id="rId66"/>
    <p:sldId id="328" r:id="rId67"/>
    <p:sldId id="329" r:id="rId68"/>
    <p:sldId id="330" r:id="rId69"/>
    <p:sldId id="331" r:id="rId70"/>
    <p:sldId id="332" r:id="rId71"/>
    <p:sldId id="333" r:id="rId72"/>
    <p:sldId id="334" r:id="rId73"/>
    <p:sldId id="335" r:id="rId74"/>
    <p:sldId id="342" r:id="rId75"/>
    <p:sldId id="336" r:id="rId76"/>
    <p:sldId id="344" r:id="rId77"/>
    <p:sldId id="345" r:id="rId78"/>
    <p:sldId id="346" r:id="rId79"/>
    <p:sldId id="347" r:id="rId80"/>
    <p:sldId id="348" r:id="rId81"/>
    <p:sldId id="349" r:id="rId82"/>
    <p:sldId id="338" r:id="rId8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>
        <p:scale>
          <a:sx n="91" d="100"/>
          <a:sy n="91" d="100"/>
        </p:scale>
        <p:origin x="-138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AF2A-E69C-421B-AB46-02F4336987A5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5CB-DF0B-4D19-A15B-A5EA0D75D7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22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AF2A-E69C-421B-AB46-02F4336987A5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5CB-DF0B-4D19-A15B-A5EA0D75D7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403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AF2A-E69C-421B-AB46-02F4336987A5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5CB-DF0B-4D19-A15B-A5EA0D75D7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99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AF2A-E69C-421B-AB46-02F4336987A5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5CB-DF0B-4D19-A15B-A5EA0D75D7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2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AF2A-E69C-421B-AB46-02F4336987A5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5CB-DF0B-4D19-A15B-A5EA0D75D7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18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AF2A-E69C-421B-AB46-02F4336987A5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5CB-DF0B-4D19-A15B-A5EA0D75D7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61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AF2A-E69C-421B-AB46-02F4336987A5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5CB-DF0B-4D19-A15B-A5EA0D75D7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AF2A-E69C-421B-AB46-02F4336987A5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5CB-DF0B-4D19-A15B-A5EA0D75D7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0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AF2A-E69C-421B-AB46-02F4336987A5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5CB-DF0B-4D19-A15B-A5EA0D75D7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34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AF2A-E69C-421B-AB46-02F4336987A5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5CB-DF0B-4D19-A15B-A5EA0D75D7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9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AF2A-E69C-421B-AB46-02F4336987A5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5CB-DF0B-4D19-A15B-A5EA0D75D7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8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2AF2A-E69C-421B-AB46-02F4336987A5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5D5CB-DF0B-4D19-A15B-A5EA0D75D7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9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library/index.html" TargetMode="External"/><Relationship Id="rId2" Type="http://schemas.openxmlformats.org/officeDocument/2006/relationships/hyperlink" Target="http://docs.python.org/library/stdtypes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tutorial/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ocs.python.org/release/2.5.2/lib/lib.html" TargetMode="External"/><Relationship Id="rId4" Type="http://schemas.openxmlformats.org/officeDocument/2006/relationships/hyperlink" Target="http://www.python.org/doc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Python</a:t>
            </a:r>
            <a:endParaRPr lang="en-US" sz="4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History of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Why use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Python vs other languages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Applications of Python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Features of Python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Installation of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Development Environment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39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The Python Standard Library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marL="228600" indent="-228600"/>
            <a:r>
              <a:rPr lang="en-US" sz="2000" dirty="0" smtClean="0">
                <a:latin typeface="Arial" pitchFamily="34" charset="0"/>
                <a:cs typeface="Arial" pitchFamily="34" charset="0"/>
              </a:rPr>
              <a:t>The “Python standard library” contains several different kinds of components. It contains data types that would normally be considered part of the “core” of a language, such as numbers, strings, lists etc…. </a:t>
            </a:r>
          </a:p>
          <a:p>
            <a:pPr marL="228600" indent="-228600"/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228600" indent="-228600"/>
            <a:r>
              <a:rPr lang="en-US" sz="2000" dirty="0" smtClean="0">
                <a:latin typeface="Arial" pitchFamily="34" charset="0"/>
                <a:cs typeface="Arial" pitchFamily="34" charset="0"/>
              </a:rPr>
              <a:t>The library also contains built-in functions and objects that can be used by all Python code without the need of an import statement. </a:t>
            </a:r>
            <a:r>
              <a:rPr lang="en-US" sz="2000" dirty="0" smtClean="0">
                <a:latin typeface="Arial" pitchFamily="34" charset="0"/>
                <a:cs typeface="Arial" pitchFamily="34" charset="0"/>
                <a:hlinkClick r:id="rId2"/>
              </a:rPr>
              <a:t>http://docs.python.org/library/stdtypes.html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228600" indent="-228600"/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228600" indent="-228600"/>
            <a:r>
              <a:rPr lang="en-US" sz="2000" dirty="0" smtClean="0">
                <a:latin typeface="Arial" pitchFamily="34" charset="0"/>
                <a:cs typeface="Arial" pitchFamily="34" charset="0"/>
              </a:rPr>
              <a:t>The bulk of the library (the good stuff) consists of a collection of modules which are accessed using the import statement. </a:t>
            </a:r>
            <a:r>
              <a:rPr lang="en-US" sz="2000" dirty="0" smtClean="0">
                <a:latin typeface="Arial" pitchFamily="34" charset="0"/>
                <a:cs typeface="Arial" pitchFamily="34" charset="0"/>
                <a:hlinkClick r:id="rId3"/>
              </a:rPr>
              <a:t>http://docs.python.org/library/index.html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228600" indent="-228600">
              <a:buFontTx/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228600" indent="-228600"/>
            <a:r>
              <a:rPr lang="en-US" sz="2000" dirty="0" smtClean="0">
                <a:latin typeface="Arial" pitchFamily="34" charset="0"/>
                <a:cs typeface="Arial" pitchFamily="34" charset="0"/>
              </a:rPr>
              <a:t>The standard library is huge – this is the power of Python……</a:t>
            </a:r>
          </a:p>
          <a:p>
            <a:pPr marL="228600" indent="-228600">
              <a:buFontTx/>
              <a:buNone/>
            </a:pPr>
            <a:endParaRPr lang="en-US" sz="2000" dirty="0" smtClean="0"/>
          </a:p>
        </p:txBody>
      </p:sp>
      <p:sp>
        <p:nvSpPr>
          <p:cNvPr id="4198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11/09/2010</a:t>
            </a:r>
          </a:p>
        </p:txBody>
      </p:sp>
      <p:sp>
        <p:nvSpPr>
          <p:cNvPr id="4198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12.010 Lec P1</a:t>
            </a:r>
          </a:p>
        </p:txBody>
      </p:sp>
      <p:sp>
        <p:nvSpPr>
          <p:cNvPr id="419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CE15F9-53F7-421A-8E37-4ED51AC2C59E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5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 </a:t>
            </a:r>
            <a:r>
              <a:rPr lang="en-US" sz="2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Data Types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2296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Variables:</a:t>
            </a:r>
            <a:r>
              <a:rPr lang="en-US" sz="2000" dirty="0"/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most of the programming languages a variable is a named location used to store data in the memory. Each variable must have a unique name called identifier. It is helpful to think of variables as container that hold data which can be changed later throughout programming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Python, variables do not need declaration to reserve memory space. The "variable declaration" or "variable initialization" happens automatically when we assign a value to a variable.</a:t>
            </a:r>
            <a:endParaRPr lang="en-US" sz="2000" dirty="0" smtClean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types: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are nothing but some of the keywords of the programing language which are used to specify what type of data has to store into the variable.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types of data types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1.Static datatype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------------ </a:t>
            </a:r>
            <a:r>
              <a:rPr lang="en-US" sz="2000" b="1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0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,c</a:t>
            </a: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++,</a:t>
            </a:r>
            <a:r>
              <a:rPr lang="en-US" sz="20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java,.net</a:t>
            </a: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2.Dynamic datatype -------- </a:t>
            </a:r>
            <a:r>
              <a:rPr lang="en-US" sz="20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python,javascript</a:t>
            </a: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…..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561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 Versus Dynamic</a:t>
            </a:r>
            <a:endParaRPr lang="en-US" sz="28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Static datatype supported languages programmer has to specify the datatype to the variable explicitly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Ex: </a:t>
            </a:r>
            <a:r>
              <a:rPr lang="en-US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=1000 </a:t>
            </a:r>
          </a:p>
          <a:p>
            <a:pPr marL="0" indent="0">
              <a:buNone/>
            </a:pPr>
            <a:endParaRPr lang="en-US" sz="16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 datatype supported languages once we declare a variable with some datatype we can not change the datatype of that variable through out the </a:t>
            </a:r>
            <a:r>
              <a:rPr lang="en-US" sz="2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excution</a:t>
            </a:r>
            <a:r>
              <a:rPr 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 datatypes supported languages programmer need not specify the datatype to the variable explicitly.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Ex: </a:t>
            </a:r>
            <a:r>
              <a:rPr lang="en-US" sz="22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2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=1000</a:t>
            </a:r>
            <a:r>
              <a:rPr lang="en-US" sz="1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2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the time of </a:t>
            </a:r>
            <a:r>
              <a:rPr lang="en-US" sz="22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excution</a:t>
            </a:r>
            <a:r>
              <a:rPr lang="en-US" sz="2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internally datatype of 		            variable is decided based on the data which is 		            assigned to variable</a:t>
            </a:r>
          </a:p>
          <a:p>
            <a:pPr marL="0" indent="0">
              <a:buNone/>
            </a:pPr>
            <a:endParaRPr lang="en-US" sz="16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Dynamic datatype supported languages we can change the datatype of variable.so one variable can store different varieties of data.</a:t>
            </a:r>
            <a:endParaRPr lang="en-US" sz="2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66473" y="2057400"/>
            <a:ext cx="3102121" cy="825044"/>
            <a:chOff x="1066473" y="2057400"/>
            <a:chExt cx="3102121" cy="825044"/>
          </a:xfrm>
        </p:grpSpPr>
        <p:sp>
          <p:nvSpPr>
            <p:cNvPr id="11" name="TextBox 10"/>
            <p:cNvSpPr txBox="1"/>
            <p:nvPr/>
          </p:nvSpPr>
          <p:spPr>
            <a:xfrm>
              <a:off x="1066473" y="2482334"/>
              <a:ext cx="11097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92D050"/>
                  </a:solidFill>
                </a:rPr>
                <a:t>datatype</a:t>
              </a:r>
              <a:endParaRPr lang="en-US" sz="2000" dirty="0">
                <a:solidFill>
                  <a:srgbClr val="92D050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2223970" y="2072789"/>
              <a:ext cx="279743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1469571" y="2148989"/>
              <a:ext cx="4572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362199" y="2482334"/>
              <a:ext cx="10144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92D050"/>
                  </a:solidFill>
                </a:rPr>
                <a:t>variable</a:t>
              </a:r>
              <a:endParaRPr lang="en-US" sz="2000" dirty="0">
                <a:solidFill>
                  <a:srgbClr val="92D05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2667000" y="2057400"/>
              <a:ext cx="9144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521366" y="2482334"/>
              <a:ext cx="647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92D050"/>
                  </a:solidFill>
                </a:rPr>
                <a:t>data</a:t>
              </a:r>
              <a:endParaRPr lang="en-US" sz="2000" dirty="0">
                <a:solidFill>
                  <a:srgbClr val="92D050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200400" y="2743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906665" y="4648200"/>
            <a:ext cx="1962756" cy="754889"/>
            <a:chOff x="906665" y="4648200"/>
            <a:chExt cx="1962756" cy="754889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371600" y="4648200"/>
              <a:ext cx="555171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2176200" y="4648200"/>
              <a:ext cx="185999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906665" y="5029200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69705" y="5033757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52326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python data types are dynamic(Why)</a:t>
            </a:r>
            <a:endParaRPr lang="en-US" sz="24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Every datatype in python language is internally implemented as one class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Ex: For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datatype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class is implemented internally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-------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------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I define a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varible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like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=1000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 = 1000		</a:t>
            </a: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Internally one </a:t>
            </a:r>
            <a:r>
              <a:rPr lang="en-US" sz="20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class object is 					created in that object 1000 value will 				be stored and that object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 is 				given to variable </a:t>
            </a:r>
            <a:r>
              <a:rPr lang="en-US" sz="20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2000" dirty="0" smtClean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endParaRPr lang="en-US" sz="16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416629" y="44196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1000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389414" y="4114800"/>
            <a:ext cx="228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844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Data Types</a:t>
            </a:r>
            <a:endParaRPr lang="en-US" sz="28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Two types of data types in python language</a:t>
            </a:r>
          </a:p>
          <a:p>
            <a:pPr marL="0" indent="0">
              <a:buNone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	1.Fundemental Data types</a:t>
            </a:r>
          </a:p>
          <a:p>
            <a:pPr marL="0" indent="0">
              <a:buNone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	2.Collection Types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Fundemental</a:t>
            </a:r>
            <a:r>
              <a:rPr lang="en-US" sz="16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Collection Types</a:t>
            </a:r>
          </a:p>
          <a:p>
            <a:pPr marL="0" indent="0">
              <a:buNone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			List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	Float			Tuple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	Complex			Set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	Bool			Dictionary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Fundemental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datatypes represented class objects will store the data</a:t>
            </a: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</a:t>
            </a: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Collection type represented class objects will store group of other objects.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993571" y="3962400"/>
            <a:ext cx="2805948" cy="685800"/>
            <a:chOff x="2993571" y="3962400"/>
            <a:chExt cx="2805948" cy="685800"/>
          </a:xfrm>
        </p:grpSpPr>
        <p:sp>
          <p:nvSpPr>
            <p:cNvPr id="4" name="Oval 3"/>
            <p:cNvSpPr/>
            <p:nvPr/>
          </p:nvSpPr>
          <p:spPr>
            <a:xfrm>
              <a:off x="2993571" y="4114800"/>
              <a:ext cx="892629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810000" y="3962400"/>
              <a:ext cx="19895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B0F0"/>
                  </a:solidFill>
                </a:rPr>
                <a:t>Fundemental</a:t>
              </a:r>
              <a:r>
                <a:rPr lang="en-US" dirty="0" smtClean="0"/>
                <a:t> </a:t>
              </a:r>
              <a:r>
                <a:rPr lang="en-US" dirty="0" smtClean="0">
                  <a:solidFill>
                    <a:srgbClr val="00B0F0"/>
                  </a:solidFill>
                </a:rPr>
                <a:t>types</a:t>
              </a:r>
              <a:endParaRPr lang="en-US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828800" y="5105400"/>
            <a:ext cx="6587628" cy="1213757"/>
            <a:chOff x="1828800" y="5105400"/>
            <a:chExt cx="6587628" cy="1213757"/>
          </a:xfrm>
        </p:grpSpPr>
        <p:sp>
          <p:nvSpPr>
            <p:cNvPr id="7" name="Oval 6"/>
            <p:cNvSpPr/>
            <p:nvPr/>
          </p:nvSpPr>
          <p:spPr>
            <a:xfrm>
              <a:off x="3810000" y="5105400"/>
              <a:ext cx="6096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828800" y="5240110"/>
              <a:ext cx="2590801" cy="1079047"/>
              <a:chOff x="1828800" y="5240110"/>
              <a:chExt cx="2590801" cy="1079047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1828800" y="5240110"/>
                <a:ext cx="1132114" cy="8708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810001" y="5524500"/>
                <a:ext cx="609600" cy="2667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815444" y="5938157"/>
                <a:ext cx="604157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Arrow Connector 12"/>
              <p:cNvCxnSpPr>
                <a:endCxn id="7" idx="2"/>
              </p:cNvCxnSpPr>
              <p:nvPr/>
            </p:nvCxnSpPr>
            <p:spPr>
              <a:xfrm flipV="1">
                <a:off x="2993571" y="5257800"/>
                <a:ext cx="816429" cy="2667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stCxn id="6" idx="6"/>
                <a:endCxn id="8" idx="2"/>
              </p:cNvCxnSpPr>
              <p:nvPr/>
            </p:nvCxnSpPr>
            <p:spPr>
              <a:xfrm flipV="1">
                <a:off x="2960914" y="5657850"/>
                <a:ext cx="849087" cy="1768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endCxn id="9" idx="2"/>
              </p:cNvCxnSpPr>
              <p:nvPr/>
            </p:nvCxnSpPr>
            <p:spPr>
              <a:xfrm>
                <a:off x="2960914" y="5791200"/>
                <a:ext cx="854530" cy="33745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5105400" y="5220091"/>
              <a:ext cx="1683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Collection</a:t>
              </a:r>
              <a:r>
                <a:rPr lang="en-US" dirty="0" smtClean="0"/>
                <a:t> </a:t>
              </a:r>
              <a:r>
                <a:rPr lang="en-US" dirty="0" smtClean="0">
                  <a:solidFill>
                    <a:srgbClr val="00B0F0"/>
                  </a:solidFill>
                </a:rPr>
                <a:t>types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629400" y="5206484"/>
              <a:ext cx="17870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B0F0"/>
                  </a:solidFill>
                </a:rPr>
                <a:t>List,tuple,set,dict</a:t>
              </a:r>
              <a:endParaRPr lang="en-US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674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19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 of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Fundemental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data types 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x=1000</a:t>
            </a:r>
            <a:r>
              <a:rPr lang="en-US" sz="1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--------------------------------------</a:t>
            </a:r>
            <a:r>
              <a:rPr lang="en-US" sz="16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datatype declaration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Print(x)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Print(type(x))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Print(id(x))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y=12.12</a:t>
            </a:r>
            <a:r>
              <a:rPr lang="en-US" sz="1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--------------------------------------</a:t>
            </a:r>
            <a:r>
              <a:rPr lang="en-US" sz="16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 datatype declaration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Print(y)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Print(type(y))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Print(id(y))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z=3+4j</a:t>
            </a:r>
            <a:r>
              <a:rPr lang="en-US" sz="1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--------------------------------------</a:t>
            </a:r>
            <a:r>
              <a:rPr lang="en-US" sz="16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 datatype declaration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Print(z)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Print(type(z))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Print(id(z))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p=True</a:t>
            </a:r>
            <a:r>
              <a:rPr lang="en-US" sz="1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--------------------------------------</a:t>
            </a:r>
            <a:r>
              <a:rPr lang="en-US" sz="16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 datatype declaration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Print(type(p))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print(id(p))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q=‘python’ </a:t>
            </a:r>
            <a:r>
              <a:rPr lang="en-US" sz="1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----------------------------------</a:t>
            </a:r>
            <a:r>
              <a:rPr lang="en-US" sz="16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datatype declaration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print(q)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Print(type(q))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Print(id(q))</a:t>
            </a:r>
          </a:p>
          <a:p>
            <a:pPr marL="0" indent="0">
              <a:buNone/>
            </a:pPr>
            <a:endParaRPr lang="en-US" sz="2000" dirty="0" smtClean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48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943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Example of collection data types: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list=[1,2,3,4,5] 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---------------------------- </a:t>
            </a: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datatype declaration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Print(list)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Print(type(list))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Print(id(list))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tuple</a:t>
            </a: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=(1,2,3,4,5) 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-------------------------</a:t>
            </a: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tuple datatype declaration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</a:t>
            </a:r>
            <a:r>
              <a:rPr lang="en-US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tuple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Print(type(</a:t>
            </a:r>
            <a:r>
              <a:rPr lang="en-US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tuple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Print(id(</a:t>
            </a:r>
            <a:r>
              <a:rPr lang="en-US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tuple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set={1,2,3,4,5} 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-----------------------------</a:t>
            </a: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datatype declaration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Print(set)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Print(type(set))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Print(id(set))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</a:t>
            </a: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={‘a’:1,’b’:2,’c’:3}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----------------------</a:t>
            </a:r>
            <a:r>
              <a:rPr lang="en-US" sz="20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</a:t>
            </a: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datatype declaration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</a:t>
            </a:r>
            <a:r>
              <a:rPr lang="en-US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Print(type(</a:t>
            </a:r>
            <a:r>
              <a:rPr lang="en-US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Print(id(</a:t>
            </a:r>
            <a:r>
              <a:rPr lang="en-US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marL="0" indent="0">
              <a:buNone/>
            </a:pPr>
            <a:endParaRPr lang="en-US" sz="2000" dirty="0" smtClean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552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objects</a:t>
            </a:r>
            <a:endParaRPr lang="en-US" sz="24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Two varieties of objects are available in python language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1.Mutable objects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2.Immutable objects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Mutable objects: </a:t>
            </a:r>
          </a:p>
          <a:p>
            <a:pPr marL="0" indent="0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objects which allow  to modify the data or  elements later those kind of objects are mutable objects.</a:t>
            </a:r>
          </a:p>
          <a:p>
            <a:pPr marL="0" indent="0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create different mutable objects with same data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Ex:List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class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objects,set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class objects and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class objects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X=[10,20,30]			y=[10,20,30]</a:t>
            </a:r>
            <a:endParaRPr lang="en-US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343400" y="4267200"/>
            <a:ext cx="2895600" cy="1965178"/>
            <a:chOff x="4343400" y="4267200"/>
            <a:chExt cx="2895600" cy="1965178"/>
          </a:xfrm>
        </p:grpSpPr>
        <p:grpSp>
          <p:nvGrpSpPr>
            <p:cNvPr id="35" name="Group 34"/>
            <p:cNvGrpSpPr/>
            <p:nvPr/>
          </p:nvGrpSpPr>
          <p:grpSpPr>
            <a:xfrm>
              <a:off x="5105400" y="4708378"/>
              <a:ext cx="2133600" cy="1524000"/>
              <a:chOff x="5105400" y="4708378"/>
              <a:chExt cx="2133600" cy="1524000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5105400" y="4708378"/>
                <a:ext cx="2133600" cy="1524000"/>
                <a:chOff x="1066800" y="4648200"/>
                <a:chExt cx="2133600" cy="1524000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1066800" y="4648200"/>
                  <a:ext cx="2133600" cy="1524000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1752600" y="4724400"/>
                  <a:ext cx="762000" cy="13716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10</a:t>
                  </a:r>
                </a:p>
                <a:p>
                  <a:pPr algn="ctr"/>
                  <a:endParaRPr lang="en-US" dirty="0" smtClean="0"/>
                </a:p>
                <a:p>
                  <a:pPr algn="ctr"/>
                  <a:r>
                    <a:rPr lang="en-US" dirty="0" smtClean="0"/>
                    <a:t>20</a:t>
                  </a:r>
                  <a:endParaRPr lang="en-US" dirty="0"/>
                </a:p>
                <a:p>
                  <a:pPr algn="ctr"/>
                  <a:endParaRPr lang="en-US" dirty="0" smtClean="0"/>
                </a:p>
                <a:p>
                  <a:pPr algn="ctr"/>
                  <a:r>
                    <a:rPr lang="en-US" dirty="0" smtClean="0"/>
                    <a:t>30</a:t>
                  </a:r>
                  <a:endParaRPr lang="en-US" dirty="0"/>
                </a:p>
              </p:txBody>
            </p: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1752600" y="5133115"/>
                  <a:ext cx="762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1752600" y="5624955"/>
                  <a:ext cx="762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TextBox 31"/>
              <p:cNvSpPr txBox="1"/>
              <p:nvPr/>
            </p:nvSpPr>
            <p:spPr>
              <a:xfrm>
                <a:off x="5489514" y="482396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489514" y="527186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489514" y="570351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</p:grpSp>
        <p:cxnSp>
          <p:nvCxnSpPr>
            <p:cNvPr id="38" name="Straight Arrow Connector 37"/>
            <p:cNvCxnSpPr/>
            <p:nvPr/>
          </p:nvCxnSpPr>
          <p:spPr>
            <a:xfrm flipH="1" flipV="1">
              <a:off x="4343400" y="4267200"/>
              <a:ext cx="762000" cy="1374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609600" y="4267200"/>
            <a:ext cx="3221182" cy="1995055"/>
            <a:chOff x="609600" y="4267200"/>
            <a:chExt cx="3221182" cy="1995055"/>
          </a:xfrm>
        </p:grpSpPr>
        <p:grpSp>
          <p:nvGrpSpPr>
            <p:cNvPr id="36" name="Group 35"/>
            <p:cNvGrpSpPr/>
            <p:nvPr/>
          </p:nvGrpSpPr>
          <p:grpSpPr>
            <a:xfrm>
              <a:off x="1697182" y="4738255"/>
              <a:ext cx="2133600" cy="1524000"/>
              <a:chOff x="1066800" y="4648200"/>
              <a:chExt cx="2133600" cy="1524000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1066800" y="4648200"/>
                <a:ext cx="2133600" cy="1524000"/>
                <a:chOff x="1066800" y="4648200"/>
                <a:chExt cx="2133600" cy="1524000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1066800" y="4648200"/>
                  <a:ext cx="2133600" cy="1524000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1752600" y="4724400"/>
                  <a:ext cx="762000" cy="13716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10</a:t>
                  </a:r>
                </a:p>
                <a:p>
                  <a:pPr algn="ctr"/>
                  <a:endParaRPr lang="en-US" dirty="0" smtClean="0"/>
                </a:p>
                <a:p>
                  <a:pPr algn="ctr"/>
                  <a:r>
                    <a:rPr lang="en-US" dirty="0" smtClean="0"/>
                    <a:t>20</a:t>
                  </a:r>
                  <a:endParaRPr lang="en-US" dirty="0"/>
                </a:p>
                <a:p>
                  <a:pPr algn="ctr"/>
                  <a:endParaRPr lang="en-US" dirty="0" smtClean="0"/>
                </a:p>
                <a:p>
                  <a:pPr algn="ctr"/>
                  <a:r>
                    <a:rPr lang="en-US" dirty="0" smtClean="0"/>
                    <a:t>30</a:t>
                  </a:r>
                  <a:endParaRPr lang="en-US" dirty="0"/>
                </a:p>
              </p:txBody>
            </p: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1752600" y="5133115"/>
                  <a:ext cx="762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1752600" y="5624955"/>
                  <a:ext cx="762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/>
              <p:cNvGrpSpPr/>
              <p:nvPr/>
            </p:nvGrpSpPr>
            <p:grpSpPr>
              <a:xfrm>
                <a:off x="1456284" y="4768334"/>
                <a:ext cx="301686" cy="1359932"/>
                <a:chOff x="1456284" y="4768334"/>
                <a:chExt cx="301686" cy="1359932"/>
              </a:xfrm>
            </p:grpSpPr>
            <p:sp>
              <p:nvSpPr>
                <p:cNvPr id="17" name="TextBox 16"/>
                <p:cNvSpPr txBox="1"/>
                <p:nvPr/>
              </p:nvSpPr>
              <p:spPr>
                <a:xfrm>
                  <a:off x="1456284" y="4768334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1456284" y="525562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2</a:t>
                  </a:r>
                  <a:endParaRPr lang="en-US" dirty="0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1456284" y="5758934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3</a:t>
                  </a:r>
                  <a:endParaRPr lang="en-US" dirty="0"/>
                </a:p>
              </p:txBody>
            </p:sp>
          </p:grpSp>
        </p:grpSp>
        <p:cxnSp>
          <p:nvCxnSpPr>
            <p:cNvPr id="44" name="Straight Arrow Connector 43"/>
            <p:cNvCxnSpPr>
              <a:stCxn id="4" idx="2"/>
            </p:cNvCxnSpPr>
            <p:nvPr/>
          </p:nvCxnSpPr>
          <p:spPr>
            <a:xfrm flipH="1" flipV="1">
              <a:off x="609600" y="4267200"/>
              <a:ext cx="1087582" cy="12330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630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324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Example of mutable objects: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Program1: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	x=[10,20,30]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	print(x)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	print(type(x))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	print(id(x))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	y=[10,20,30]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	print(y)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	print(type(y))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	print(id(y))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Program2: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	x=[10,20,30]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	print(x)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	print(type(x))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	print(id(x))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	x[1]=123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	print(x)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	print(id(x))</a:t>
            </a:r>
          </a:p>
          <a:p>
            <a:pPr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81600" y="685800"/>
            <a:ext cx="1752600" cy="266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o/p:</a:t>
            </a:r>
          </a:p>
          <a:p>
            <a:pPr algn="ctr"/>
            <a:r>
              <a:rPr lang="en-IN" dirty="0" smtClean="0"/>
              <a:t>[10, 20, 30]</a:t>
            </a:r>
          </a:p>
          <a:p>
            <a:pPr algn="ctr"/>
            <a:r>
              <a:rPr lang="en-IN" dirty="0" smtClean="0"/>
              <a:t>&lt;class 'list'&gt;</a:t>
            </a:r>
          </a:p>
          <a:p>
            <a:pPr algn="ctr"/>
            <a:r>
              <a:rPr lang="en-IN" dirty="0" smtClean="0"/>
              <a:t>2850503452040</a:t>
            </a:r>
          </a:p>
          <a:p>
            <a:pPr algn="ctr"/>
            <a:r>
              <a:rPr lang="en-IN" dirty="0" smtClean="0"/>
              <a:t>[10, 20, 30]</a:t>
            </a:r>
          </a:p>
          <a:p>
            <a:pPr algn="ctr"/>
            <a:r>
              <a:rPr lang="en-IN" dirty="0" smtClean="0"/>
              <a:t>&lt;class 'list'&gt;</a:t>
            </a:r>
          </a:p>
          <a:p>
            <a:pPr algn="ctr"/>
            <a:r>
              <a:rPr lang="en-IN" dirty="0" smtClean="0"/>
              <a:t>2850503450888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57800" y="3962400"/>
            <a:ext cx="17526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o/p:</a:t>
            </a:r>
          </a:p>
          <a:p>
            <a:pPr algn="ctr"/>
            <a:r>
              <a:rPr lang="en-IN" dirty="0" smtClean="0"/>
              <a:t>[10, 20, 30]</a:t>
            </a:r>
          </a:p>
          <a:p>
            <a:pPr algn="ctr"/>
            <a:r>
              <a:rPr lang="en-IN" dirty="0" smtClean="0"/>
              <a:t>&lt;class 'list'&gt;</a:t>
            </a:r>
          </a:p>
          <a:p>
            <a:pPr algn="ctr"/>
            <a:r>
              <a:rPr lang="en-IN" dirty="0" smtClean="0"/>
              <a:t>2335439382088</a:t>
            </a:r>
          </a:p>
          <a:p>
            <a:pPr algn="ctr"/>
            <a:r>
              <a:rPr lang="en-IN" dirty="0" smtClean="0"/>
              <a:t>[10, 123, 30]</a:t>
            </a:r>
          </a:p>
          <a:p>
            <a:pPr algn="ctr"/>
            <a:r>
              <a:rPr lang="en-IN" dirty="0" smtClean="0"/>
              <a:t>2335439382088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77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Immutable objects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objects which do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allow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modify the data or elements those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kind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objects are Immutable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</a:p>
          <a:p>
            <a:pPr marL="0" indent="0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 creating immutable objects with some data python interpreter verifies is </a:t>
            </a:r>
            <a:r>
              <a:rPr lang="en-US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already any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 is available in memory location with same data or not</a:t>
            </a:r>
          </a:p>
          <a:p>
            <a:pPr marL="0" indent="0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already object is not available then python interpreter creates new objects with that data and store that object address into reference variable.</a:t>
            </a:r>
          </a:p>
          <a:p>
            <a:pPr marL="0" indent="0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already object is present in memory location with same content without creating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new object already existing object address will be given to the reference variable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Ex: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class,float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class,str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class,bool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class,complex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class and tuple class objects</a:t>
            </a: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867400" y="4800600"/>
            <a:ext cx="1905000" cy="1740932"/>
            <a:chOff x="5867400" y="4800600"/>
            <a:chExt cx="1905000" cy="1740932"/>
          </a:xfrm>
        </p:grpSpPr>
        <p:sp>
          <p:nvSpPr>
            <p:cNvPr id="12" name="Oval 11"/>
            <p:cNvSpPr/>
            <p:nvPr/>
          </p:nvSpPr>
          <p:spPr>
            <a:xfrm>
              <a:off x="6858000" y="51816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3000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43600" y="4800600"/>
              <a:ext cx="888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X=3000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67400" y="6172200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Y=3000</a:t>
              </a:r>
              <a:endParaRPr lang="en-US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10800000">
              <a:off x="6096000" y="5029200"/>
              <a:ext cx="7620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10800000" flipV="1">
              <a:off x="6019800" y="5791200"/>
              <a:ext cx="9144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066800" y="4800600"/>
            <a:ext cx="2286000" cy="1828800"/>
            <a:chOff x="1066800" y="4800600"/>
            <a:chExt cx="2286000" cy="1828800"/>
          </a:xfrm>
        </p:grpSpPr>
        <p:grpSp>
          <p:nvGrpSpPr>
            <p:cNvPr id="7" name="Group 6"/>
            <p:cNvGrpSpPr/>
            <p:nvPr/>
          </p:nvGrpSpPr>
          <p:grpSpPr>
            <a:xfrm>
              <a:off x="2362200" y="4800600"/>
              <a:ext cx="990600" cy="1828800"/>
              <a:chOff x="2362200" y="4800600"/>
              <a:chExt cx="990600" cy="18288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2362200" y="4800600"/>
                <a:ext cx="914400" cy="838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1000</a:t>
                </a:r>
                <a:endParaRPr lang="en-US" dirty="0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2438400" y="571500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2000</a:t>
                </a:r>
                <a:endParaRPr lang="en-US" dirty="0"/>
              </a:p>
            </p:txBody>
          </p:sp>
        </p:grp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rot="5400000" flipH="1">
              <a:off x="1657911" y="5581090"/>
              <a:ext cx="475689" cy="13531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10800000">
              <a:off x="1219200" y="5181600"/>
              <a:ext cx="12192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066800" y="4876800"/>
              <a:ext cx="821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</a:t>
              </a:r>
              <a:r>
                <a:rPr lang="en-US" dirty="0" smtClean="0"/>
                <a:t>=1000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66800" y="5638800"/>
              <a:ext cx="841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J=2000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87190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History of Python</a:t>
            </a:r>
            <a:endParaRPr lang="en-US" sz="4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Python was introduced by Guido van Rossum in 1989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G.V.R implemented python and made it available to public in 1991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Currently copy rights of the python language are registered with an open community and non profitable organization called as python software foundation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Python language is an open source and its source code also open source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 python the pre defined programs called modules or packages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Currently 1 lakh 7000+ modules are available in python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2.7 text version of python software available(old)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3.7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text version of python software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available(new)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Python is platform independent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34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Example of immutable objects: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=1000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	print(</a:t>
            </a:r>
            <a:r>
              <a:rPr lang="en-US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	print(type(</a:t>
            </a:r>
            <a:r>
              <a:rPr lang="en-US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))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	print(id(</a:t>
            </a:r>
            <a:r>
              <a:rPr lang="en-US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))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	j=2000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	print(j)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	print(type(j))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	print(id(j))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	x=3000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	print(x)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	print(type(x))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	print(id(x))</a:t>
            </a:r>
          </a:p>
        </p:txBody>
      </p:sp>
      <p:sp>
        <p:nvSpPr>
          <p:cNvPr id="4" name="Rectangle 3"/>
          <p:cNvSpPr/>
          <p:nvPr/>
        </p:nvSpPr>
        <p:spPr>
          <a:xfrm>
            <a:off x="4724400" y="1219200"/>
            <a:ext cx="2590800" cy="41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o/p</a:t>
            </a:r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o/p:</a:t>
            </a:r>
          </a:p>
          <a:p>
            <a:r>
              <a:rPr lang="en-IN" dirty="0" smtClean="0"/>
              <a:t>1000</a:t>
            </a:r>
          </a:p>
          <a:p>
            <a:r>
              <a:rPr lang="en-IN" dirty="0" smtClean="0"/>
              <a:t>&lt;class '</a:t>
            </a:r>
            <a:r>
              <a:rPr lang="en-IN" dirty="0" err="1" smtClean="0"/>
              <a:t>int</a:t>
            </a:r>
            <a:r>
              <a:rPr lang="en-IN" dirty="0" smtClean="0"/>
              <a:t>'&gt;</a:t>
            </a:r>
          </a:p>
          <a:p>
            <a:r>
              <a:rPr lang="en-IN" dirty="0" smtClean="0"/>
              <a:t>2872809493296</a:t>
            </a:r>
          </a:p>
          <a:p>
            <a:r>
              <a:rPr lang="en-IN" dirty="0" smtClean="0"/>
              <a:t>2000</a:t>
            </a:r>
          </a:p>
          <a:p>
            <a:r>
              <a:rPr lang="en-IN" dirty="0" smtClean="0"/>
              <a:t>&lt;class '</a:t>
            </a:r>
            <a:r>
              <a:rPr lang="en-IN" dirty="0" err="1" smtClean="0"/>
              <a:t>int</a:t>
            </a:r>
            <a:r>
              <a:rPr lang="en-IN" dirty="0" smtClean="0"/>
              <a:t>'&gt;</a:t>
            </a:r>
          </a:p>
          <a:p>
            <a:r>
              <a:rPr lang="en-IN" dirty="0" smtClean="0"/>
              <a:t>2872809493264</a:t>
            </a:r>
          </a:p>
          <a:p>
            <a:r>
              <a:rPr lang="en-IN" dirty="0" smtClean="0"/>
              <a:t>3000</a:t>
            </a:r>
          </a:p>
          <a:p>
            <a:r>
              <a:rPr lang="en-IN" dirty="0" smtClean="0"/>
              <a:t>&lt;class '</a:t>
            </a:r>
            <a:r>
              <a:rPr lang="en-IN" dirty="0" err="1" smtClean="0"/>
              <a:t>int</a:t>
            </a:r>
            <a:r>
              <a:rPr lang="en-IN" dirty="0" smtClean="0"/>
              <a:t>'&gt;</a:t>
            </a:r>
          </a:p>
          <a:p>
            <a:r>
              <a:rPr lang="en-IN" dirty="0" smtClean="0"/>
              <a:t>2872809493328</a:t>
            </a:r>
            <a:endParaRPr lang="en-US" dirty="0" smtClean="0"/>
          </a:p>
          <a:p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744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96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Program2: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Here already existing one is deleted and creating new object and address also different so ‘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’ is immutable object.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=1000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print(</a:t>
            </a:r>
            <a:r>
              <a:rPr lang="en-U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print(type(</a:t>
            </a:r>
            <a:r>
              <a:rPr lang="en-U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))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print(id(</a:t>
            </a:r>
            <a:r>
              <a:rPr lang="en-U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))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=2000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print(</a:t>
            </a:r>
            <a:r>
              <a:rPr lang="en-U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print(type(</a:t>
            </a:r>
            <a:r>
              <a:rPr lang="en-U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))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print(id(</a:t>
            </a:r>
            <a:r>
              <a:rPr lang="en-U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))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029200" y="1676400"/>
            <a:ext cx="2186821" cy="2286000"/>
            <a:chOff x="5029200" y="1676400"/>
            <a:chExt cx="2186821" cy="2286000"/>
          </a:xfrm>
        </p:grpSpPr>
        <p:grpSp>
          <p:nvGrpSpPr>
            <p:cNvPr id="10" name="Group 9"/>
            <p:cNvGrpSpPr/>
            <p:nvPr/>
          </p:nvGrpSpPr>
          <p:grpSpPr>
            <a:xfrm>
              <a:off x="5029200" y="1676400"/>
              <a:ext cx="2186821" cy="2286000"/>
              <a:chOff x="5029200" y="1676400"/>
              <a:chExt cx="2186821" cy="22860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5867400" y="190500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5867400" y="304800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5105400" y="1676400"/>
                <a:ext cx="8210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i</a:t>
                </a:r>
                <a:r>
                  <a:rPr lang="en-US" dirty="0" smtClean="0"/>
                  <a:t>=1000</a:t>
                </a:r>
                <a:endParaRPr 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029200" y="2971800"/>
                <a:ext cx="8210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i</a:t>
                </a:r>
                <a:r>
                  <a:rPr lang="en-US" dirty="0" smtClean="0"/>
                  <a:t>=2000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781800" y="2971800"/>
                <a:ext cx="4342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int</a:t>
                </a:r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781800" y="1828800"/>
                <a:ext cx="4342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int</a:t>
                </a:r>
                <a:endParaRPr lang="en-US" dirty="0"/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 rot="10800000">
              <a:off x="5105400" y="3352800"/>
              <a:ext cx="8382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4" idx="3"/>
            </p:cNvCxnSpPr>
            <p:nvPr/>
          </p:nvCxnSpPr>
          <p:spPr>
            <a:xfrm rot="5400000" flipH="1">
              <a:off x="5277411" y="1961590"/>
              <a:ext cx="628089" cy="8197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5334000" y="4114800"/>
            <a:ext cx="18288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o/p:</a:t>
            </a:r>
          </a:p>
          <a:p>
            <a:pPr algn="ctr"/>
            <a:r>
              <a:rPr lang="en-IN" dirty="0" smtClean="0"/>
              <a:t>1000</a:t>
            </a:r>
          </a:p>
          <a:p>
            <a:pPr algn="ctr"/>
            <a:r>
              <a:rPr lang="en-IN" dirty="0" smtClean="0"/>
              <a:t>&lt;class '</a:t>
            </a:r>
            <a:r>
              <a:rPr lang="en-IN" dirty="0" err="1" smtClean="0"/>
              <a:t>int</a:t>
            </a:r>
            <a:r>
              <a:rPr lang="en-IN" dirty="0" smtClean="0"/>
              <a:t>'&gt;</a:t>
            </a:r>
          </a:p>
          <a:p>
            <a:pPr algn="ctr"/>
            <a:r>
              <a:rPr lang="en-IN" dirty="0" smtClean="0"/>
              <a:t>1871977911088</a:t>
            </a:r>
          </a:p>
          <a:p>
            <a:pPr algn="ctr"/>
            <a:r>
              <a:rPr lang="en-IN" dirty="0" smtClean="0"/>
              <a:t>2000</a:t>
            </a:r>
          </a:p>
          <a:p>
            <a:pPr algn="ctr"/>
            <a:r>
              <a:rPr lang="en-IN" dirty="0" smtClean="0"/>
              <a:t>&lt;class '</a:t>
            </a:r>
            <a:r>
              <a:rPr lang="en-IN" dirty="0" err="1" smtClean="0"/>
              <a:t>int</a:t>
            </a:r>
            <a:r>
              <a:rPr lang="en-IN" dirty="0" smtClean="0"/>
              <a:t>'&gt;</a:t>
            </a:r>
          </a:p>
          <a:p>
            <a:pPr algn="ctr"/>
            <a:r>
              <a:rPr lang="en-IN" dirty="0" smtClean="0"/>
              <a:t>1871977911056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Operators in python</a:t>
            </a:r>
            <a:endParaRPr lang="en-US" sz="40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Operators are the constructs which are used to perform the operations on the data of the objects which are pointed by operands.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Python supports following types of operators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1.Arithmetic operators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2.Comparision(Relational operators)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3.Logical(Boolean operators)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4.Bitwise operators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5.Assignment operators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6.Special operators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Arithmetic Operators</a:t>
            </a:r>
            <a:endParaRPr lang="en-US" sz="40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Arithmetic operators are used to perform mathematical arithmetic operations like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addition,subtraction,multiplication,division,fllor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division,modulus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and exponential.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Program:</a:t>
            </a:r>
          </a:p>
          <a:p>
            <a:pPr>
              <a:buNone/>
            </a:pP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x=15</a:t>
            </a:r>
          </a:p>
          <a:p>
            <a:pPr>
              <a:buNone/>
            </a:pP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y=4</a:t>
            </a:r>
          </a:p>
          <a:p>
            <a:pPr>
              <a:buNone/>
            </a:pP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('</a:t>
            </a:r>
            <a:r>
              <a:rPr lang="es-E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x+y</a:t>
            </a: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=',</a:t>
            </a:r>
            <a:r>
              <a:rPr lang="es-E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x+y</a:t>
            </a: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None/>
            </a:pP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('x-y=',x-y)</a:t>
            </a:r>
          </a:p>
          <a:p>
            <a:pPr>
              <a:buNone/>
            </a:pP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('x*y=',x*y)</a:t>
            </a:r>
          </a:p>
          <a:p>
            <a:pPr>
              <a:buNone/>
            </a:pP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('x/y=',x/y)</a:t>
            </a:r>
          </a:p>
          <a:p>
            <a:pPr>
              <a:buNone/>
            </a:pP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('x//y=',x//y)</a:t>
            </a:r>
          </a:p>
          <a:p>
            <a:pPr>
              <a:buNone/>
            </a:pP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('</a:t>
            </a:r>
            <a:r>
              <a:rPr lang="es-E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x%y</a:t>
            </a: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=',</a:t>
            </a:r>
            <a:r>
              <a:rPr lang="es-E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x%y</a:t>
            </a: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None/>
            </a:pP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('x**y=',x**y)</a:t>
            </a:r>
            <a:endParaRPr lang="en-US" sz="2000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57800" y="2667000"/>
            <a:ext cx="175260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o/p:</a:t>
            </a:r>
          </a:p>
          <a:p>
            <a:pPr algn="ctr"/>
            <a:r>
              <a:rPr lang="es-ES" dirty="0" err="1" smtClean="0"/>
              <a:t>x+y</a:t>
            </a:r>
            <a:r>
              <a:rPr lang="es-ES" dirty="0" smtClean="0"/>
              <a:t>= 19</a:t>
            </a:r>
          </a:p>
          <a:p>
            <a:pPr algn="ctr"/>
            <a:r>
              <a:rPr lang="es-ES" dirty="0" smtClean="0"/>
              <a:t>x-y= 11</a:t>
            </a:r>
          </a:p>
          <a:p>
            <a:pPr algn="ctr"/>
            <a:r>
              <a:rPr lang="es-ES" dirty="0" smtClean="0"/>
              <a:t>x*y= 60</a:t>
            </a:r>
          </a:p>
          <a:p>
            <a:pPr algn="ctr"/>
            <a:r>
              <a:rPr lang="es-ES" dirty="0" smtClean="0"/>
              <a:t>x/y= 3.75</a:t>
            </a:r>
          </a:p>
          <a:p>
            <a:pPr algn="ctr"/>
            <a:r>
              <a:rPr lang="es-ES" dirty="0" smtClean="0"/>
              <a:t>x//y= 3</a:t>
            </a:r>
          </a:p>
          <a:p>
            <a:pPr algn="ctr"/>
            <a:r>
              <a:rPr lang="es-ES" dirty="0" err="1" smtClean="0"/>
              <a:t>x%y</a:t>
            </a:r>
            <a:r>
              <a:rPr lang="es-ES" dirty="0" smtClean="0"/>
              <a:t>= 3</a:t>
            </a:r>
          </a:p>
          <a:p>
            <a:pPr algn="ctr"/>
            <a:r>
              <a:rPr lang="es-ES" dirty="0" smtClean="0"/>
              <a:t>x**y= 50625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Comparision</a:t>
            </a:r>
            <a:r>
              <a:rPr lang="en-US" sz="4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Operators</a:t>
            </a:r>
            <a:endParaRPr lang="en-US" sz="40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Comparision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operators are used to compare the data of the objects which are pointed by the operands.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Program: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x=10</a:t>
            </a:r>
          </a:p>
          <a:p>
            <a:pPr>
              <a:buNone/>
            </a:pP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y=12</a:t>
            </a:r>
          </a:p>
          <a:p>
            <a:pPr>
              <a:buNone/>
            </a:pP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('x&gt;y </a:t>
            </a:r>
            <a:r>
              <a:rPr lang="es-E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is',x</a:t>
            </a: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&gt;y)</a:t>
            </a:r>
          </a:p>
          <a:p>
            <a:pPr>
              <a:buNone/>
            </a:pP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('x&lt;y </a:t>
            </a:r>
            <a:r>
              <a:rPr lang="es-E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is',x</a:t>
            </a: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&lt;y)</a:t>
            </a:r>
          </a:p>
          <a:p>
            <a:pPr>
              <a:buNone/>
            </a:pP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('x==y </a:t>
            </a:r>
            <a:r>
              <a:rPr lang="es-E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is',x</a:t>
            </a: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==y)</a:t>
            </a:r>
          </a:p>
          <a:p>
            <a:pPr>
              <a:buNone/>
            </a:pP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('x!=y </a:t>
            </a:r>
            <a:r>
              <a:rPr lang="es-E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is',x</a:t>
            </a: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!=y)</a:t>
            </a:r>
          </a:p>
          <a:p>
            <a:pPr>
              <a:buNone/>
            </a:pP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('x&gt;=y </a:t>
            </a:r>
            <a:r>
              <a:rPr lang="es-E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is',x</a:t>
            </a: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&gt;=y)</a:t>
            </a:r>
          </a:p>
          <a:p>
            <a:pPr>
              <a:buNone/>
            </a:pP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('x&lt;=y </a:t>
            </a:r>
            <a:r>
              <a:rPr lang="es-E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is',x</a:t>
            </a: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&lt;=y)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81600" y="2667000"/>
            <a:ext cx="17526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o/p:</a:t>
            </a:r>
          </a:p>
          <a:p>
            <a:pPr algn="ctr"/>
            <a:r>
              <a:rPr lang="en-IN" dirty="0" smtClean="0"/>
              <a:t>x&gt;y is False</a:t>
            </a:r>
          </a:p>
          <a:p>
            <a:pPr algn="ctr"/>
            <a:r>
              <a:rPr lang="en-IN" dirty="0" smtClean="0"/>
              <a:t>x&lt;y is True</a:t>
            </a:r>
          </a:p>
          <a:p>
            <a:pPr algn="ctr"/>
            <a:r>
              <a:rPr lang="en-IN" dirty="0" smtClean="0"/>
              <a:t>x==y is False</a:t>
            </a:r>
          </a:p>
          <a:p>
            <a:pPr algn="ctr"/>
            <a:r>
              <a:rPr lang="en-IN" dirty="0" smtClean="0"/>
              <a:t>x!=y is True</a:t>
            </a:r>
          </a:p>
          <a:p>
            <a:pPr algn="ctr"/>
            <a:r>
              <a:rPr lang="en-IN" dirty="0" smtClean="0"/>
              <a:t>x&gt;=y is False</a:t>
            </a:r>
          </a:p>
          <a:p>
            <a:pPr algn="ctr"/>
            <a:r>
              <a:rPr lang="en-IN" dirty="0" smtClean="0"/>
              <a:t>x&lt;=y is True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Logical Operators</a:t>
            </a:r>
            <a:endParaRPr lang="en-US" sz="40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Logical operators are used to perform the mathematical logical operators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Program:</a:t>
            </a:r>
          </a:p>
          <a:p>
            <a:pPr>
              <a:buNone/>
            </a:pPr>
            <a:r>
              <a:rPr lang="en-IN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x=True</a:t>
            </a:r>
          </a:p>
          <a:p>
            <a:pPr>
              <a:buNone/>
            </a:pPr>
            <a:r>
              <a:rPr lang="en-IN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y=False</a:t>
            </a:r>
          </a:p>
          <a:p>
            <a:pPr>
              <a:buNone/>
            </a:pPr>
            <a:r>
              <a:rPr lang="en-IN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print('x and </a:t>
            </a:r>
            <a:r>
              <a:rPr lang="en-IN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y',x</a:t>
            </a:r>
            <a:r>
              <a:rPr lang="en-IN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and y)</a:t>
            </a:r>
          </a:p>
          <a:p>
            <a:pPr>
              <a:buNone/>
            </a:pPr>
            <a:r>
              <a:rPr lang="en-IN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print('x or </a:t>
            </a:r>
            <a:r>
              <a:rPr lang="en-IN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y',x</a:t>
            </a:r>
            <a:r>
              <a:rPr lang="en-IN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or y)</a:t>
            </a:r>
          </a:p>
          <a:p>
            <a:pPr>
              <a:buNone/>
            </a:pPr>
            <a:r>
              <a:rPr lang="en-IN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print('not x </a:t>
            </a:r>
            <a:r>
              <a:rPr lang="en-IN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is',not</a:t>
            </a:r>
            <a:r>
              <a:rPr lang="en-IN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x)</a:t>
            </a:r>
            <a:endParaRPr lang="en-US" sz="2000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38800" y="2057400"/>
            <a:ext cx="15240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o/p:</a:t>
            </a:r>
          </a:p>
          <a:p>
            <a:pPr algn="ctr"/>
            <a:r>
              <a:rPr lang="en-IN" dirty="0" smtClean="0"/>
              <a:t>x and y False</a:t>
            </a:r>
          </a:p>
          <a:p>
            <a:pPr algn="ctr"/>
            <a:r>
              <a:rPr lang="en-IN" dirty="0" smtClean="0"/>
              <a:t>x or y True</a:t>
            </a:r>
          </a:p>
          <a:p>
            <a:pPr algn="ctr"/>
            <a:r>
              <a:rPr lang="en-IN" dirty="0" smtClean="0"/>
              <a:t>not x is False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Bitwise Operators</a:t>
            </a:r>
            <a:endParaRPr lang="en-US" sz="40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Bitwise operators converts the data in the form of binary format and performs the operations on the binary data.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Bitwise operator gives the results in the form of decimal format.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Example: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x=10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y=4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print(</a:t>
            </a:r>
            <a:r>
              <a:rPr lang="en-U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x&amp;y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print(x/y)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print(</a:t>
            </a:r>
            <a:r>
              <a:rPr lang="en-U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x^y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print(~x)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print(x&gt;&gt;2)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print(x&lt;&lt;2)</a:t>
            </a:r>
          </a:p>
          <a:p>
            <a:pPr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62600" y="2743200"/>
            <a:ext cx="12954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o/p:</a:t>
            </a:r>
          </a:p>
          <a:p>
            <a:pPr algn="ctr"/>
            <a:r>
              <a:rPr lang="en-US" dirty="0" smtClean="0"/>
              <a:t>0</a:t>
            </a:r>
          </a:p>
          <a:p>
            <a:pPr algn="ctr"/>
            <a:r>
              <a:rPr lang="en-US" dirty="0" smtClean="0"/>
              <a:t>2.5</a:t>
            </a:r>
          </a:p>
          <a:p>
            <a:pPr algn="ctr"/>
            <a:r>
              <a:rPr lang="en-US" dirty="0" smtClean="0"/>
              <a:t>14</a:t>
            </a:r>
          </a:p>
          <a:p>
            <a:pPr algn="ctr"/>
            <a:r>
              <a:rPr lang="en-US" dirty="0" smtClean="0"/>
              <a:t>-11</a:t>
            </a:r>
          </a:p>
          <a:p>
            <a:pPr algn="ctr"/>
            <a:r>
              <a:rPr lang="en-US" dirty="0" smtClean="0"/>
              <a:t>2</a:t>
            </a:r>
          </a:p>
          <a:p>
            <a:pPr algn="ctr"/>
            <a:r>
              <a:rPr lang="en-US" dirty="0" smtClean="0"/>
              <a:t>40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Assignment operators are used to assign the data to the variables.</a:t>
            </a:r>
          </a:p>
          <a:p>
            <a:pPr>
              <a:buNone/>
            </a:pP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382976"/>
              </p:ext>
            </p:extLst>
          </p:nvPr>
        </p:nvGraphicFramePr>
        <p:xfrm>
          <a:off x="1295400" y="1524000"/>
          <a:ext cx="6324600" cy="4998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200"/>
                <a:gridCol w="2108200"/>
                <a:gridCol w="2108200"/>
              </a:tblGrid>
              <a:tr h="38451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F0"/>
                          </a:solidFill>
                          <a:latin typeface="Arial" pitchFamily="34" charset="0"/>
                          <a:cs typeface="Arial" pitchFamily="34" charset="0"/>
                        </a:rPr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F0"/>
                          </a:solidFill>
                          <a:latin typeface="Arial" pitchFamily="34" charset="0"/>
                          <a:cs typeface="Arial" pitchFamily="34" charset="0"/>
                        </a:rPr>
                        <a:t>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F0"/>
                          </a:solidFill>
                          <a:latin typeface="Arial" pitchFamily="34" charset="0"/>
                          <a:cs typeface="Arial" pitchFamily="34" charset="0"/>
                        </a:rPr>
                        <a:t>Equivalent to</a:t>
                      </a:r>
                      <a:endParaRPr lang="en-US" dirty="0"/>
                    </a:p>
                  </a:txBody>
                  <a:tcPr/>
                </a:tc>
              </a:tr>
              <a:tr h="38451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=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x.=5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x=5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8451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+=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x+=5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x=x+5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8451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-=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x-=5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x=x-5</a:t>
                      </a:r>
                      <a:endParaRPr lang="en-US" dirty="0"/>
                    </a:p>
                  </a:txBody>
                  <a:tcPr/>
                </a:tc>
              </a:tr>
              <a:tr h="38451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*=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x*=5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x=x*5</a:t>
                      </a:r>
                      <a:endParaRPr lang="en-US" dirty="0"/>
                    </a:p>
                  </a:txBody>
                  <a:tcPr/>
                </a:tc>
              </a:tr>
              <a:tr h="38451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/=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x/=5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x=x/5</a:t>
                      </a:r>
                      <a:endParaRPr lang="en-US" dirty="0"/>
                    </a:p>
                  </a:txBody>
                  <a:tcPr/>
                </a:tc>
              </a:tr>
              <a:tr h="38451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%=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x%=5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x=x%5</a:t>
                      </a:r>
                      <a:endParaRPr lang="en-US" dirty="0"/>
                    </a:p>
                  </a:txBody>
                  <a:tcPr/>
                </a:tc>
              </a:tr>
              <a:tr h="38451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//=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x//=5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x=x//5</a:t>
                      </a:r>
                      <a:endParaRPr lang="en-US" dirty="0"/>
                    </a:p>
                  </a:txBody>
                  <a:tcPr/>
                </a:tc>
              </a:tr>
              <a:tr h="38451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**=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x**=5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x=x**5</a:t>
                      </a:r>
                      <a:endParaRPr lang="en-US" dirty="0"/>
                    </a:p>
                  </a:txBody>
                  <a:tcPr/>
                </a:tc>
              </a:tr>
              <a:tr h="38451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&amp;=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x&amp;=5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x=x&amp;5</a:t>
                      </a:r>
                      <a:endParaRPr lang="en-US" dirty="0"/>
                    </a:p>
                  </a:txBody>
                  <a:tcPr/>
                </a:tc>
              </a:tr>
              <a:tr h="38451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^=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x^=5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x=x^5</a:t>
                      </a:r>
                      <a:endParaRPr lang="en-US" dirty="0"/>
                    </a:p>
                  </a:txBody>
                  <a:tcPr/>
                </a:tc>
              </a:tr>
              <a:tr h="38451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&gt;&gt;=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x&gt;&gt;=5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x=x&gt;&gt;5</a:t>
                      </a:r>
                      <a:endParaRPr lang="en-US" dirty="0"/>
                    </a:p>
                  </a:txBody>
                  <a:tcPr/>
                </a:tc>
              </a:tr>
              <a:tr h="38451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&lt;&lt;=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x&lt;&lt;=5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x=x&lt;&lt;5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Assignment Operators</a:t>
            </a:r>
            <a:endParaRPr lang="en-US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Special Operators</a:t>
            </a:r>
            <a:endParaRPr lang="en-US" sz="40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Python supports two types of special operators.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1. Membership operator 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2.</a:t>
            </a: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Identity operator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Membership operator :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Membership operators are used to search for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the required element in the given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iterable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object.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Program: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='</a:t>
            </a:r>
            <a:r>
              <a:rPr lang="en-US" sz="2000" dirty="0" err="1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tvashtaa</a:t>
            </a:r>
            <a:r>
              <a:rPr lang="en-US" sz="2000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'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	print</a:t>
            </a:r>
            <a:r>
              <a:rPr lang="en-US" sz="2000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('t' in </a:t>
            </a:r>
            <a:r>
              <a:rPr lang="en-US" sz="2000" dirty="0" err="1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	print</a:t>
            </a:r>
            <a:r>
              <a:rPr lang="en-US" sz="2000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('t' not in </a:t>
            </a:r>
            <a:r>
              <a:rPr lang="en-US" sz="2000" dirty="0" err="1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	print</a:t>
            </a:r>
            <a:r>
              <a:rPr lang="en-US" sz="2000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('p' in </a:t>
            </a:r>
            <a:r>
              <a:rPr lang="en-US" sz="2000" dirty="0" err="1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	print</a:t>
            </a:r>
            <a:r>
              <a:rPr lang="en-US" sz="2000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('p' not in </a:t>
            </a:r>
            <a:r>
              <a:rPr lang="en-US" sz="2000" dirty="0" err="1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4800600" y="3657600"/>
            <a:ext cx="11430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o/p:</a:t>
            </a:r>
          </a:p>
          <a:p>
            <a:pPr algn="ctr"/>
            <a:r>
              <a:rPr lang="en-US" dirty="0"/>
              <a:t>True</a:t>
            </a:r>
          </a:p>
          <a:p>
            <a:pPr algn="ctr"/>
            <a:r>
              <a:rPr lang="en-US" dirty="0"/>
              <a:t>False</a:t>
            </a:r>
          </a:p>
          <a:p>
            <a:pPr algn="ctr"/>
            <a:r>
              <a:rPr lang="en-US" dirty="0"/>
              <a:t>False</a:t>
            </a:r>
          </a:p>
          <a:p>
            <a:pPr algn="ctr"/>
            <a:r>
              <a:rPr lang="en-US" dirty="0"/>
              <a:t>True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248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Identity operators: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used to compare the addresses of the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objects,which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pointed by the operands.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=1000</a:t>
            </a:r>
            <a:endParaRPr lang="en-US" sz="20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</a:t>
            </a:r>
            <a:r>
              <a:rPr lang="en-US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print(id(</a:t>
            </a:r>
            <a:r>
              <a:rPr lang="en-US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j=2000</a:t>
            </a:r>
            <a:endParaRPr lang="en-US" sz="20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print(j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print(id(j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</a:t>
            </a:r>
            <a:r>
              <a:rPr lang="en-US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j)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</a:t>
            </a:r>
            <a:r>
              <a:rPr lang="en-US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not j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k=3000</a:t>
            </a:r>
            <a:endParaRPr lang="en-US" sz="20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print(k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print(id(k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x=3000</a:t>
            </a:r>
            <a:endParaRPr lang="en-US" sz="20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print(x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print(id(x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print(k 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x)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print(k 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not x)</a:t>
            </a:r>
          </a:p>
          <a:p>
            <a:pPr marL="0" indent="0">
              <a:buNone/>
            </a:pPr>
            <a:endParaRPr lang="en-US" sz="20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24400" y="1350818"/>
            <a:ext cx="1524000" cy="441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o/p:</a:t>
            </a:r>
          </a:p>
          <a:p>
            <a:pPr algn="ctr"/>
            <a:r>
              <a:rPr lang="da-DK" dirty="0"/>
              <a:t>1000</a:t>
            </a:r>
          </a:p>
          <a:p>
            <a:pPr algn="ctr"/>
            <a:r>
              <a:rPr lang="da-DK" dirty="0"/>
              <a:t>49844016</a:t>
            </a:r>
          </a:p>
          <a:p>
            <a:pPr algn="ctr"/>
            <a:r>
              <a:rPr lang="da-DK" dirty="0"/>
              <a:t>2000</a:t>
            </a:r>
          </a:p>
          <a:p>
            <a:pPr algn="ctr"/>
            <a:r>
              <a:rPr lang="da-DK" dirty="0"/>
              <a:t>49844000</a:t>
            </a:r>
          </a:p>
          <a:p>
            <a:pPr algn="ctr"/>
            <a:r>
              <a:rPr lang="da-DK" dirty="0"/>
              <a:t>False</a:t>
            </a:r>
          </a:p>
          <a:p>
            <a:pPr algn="ctr"/>
            <a:r>
              <a:rPr lang="da-DK" dirty="0"/>
              <a:t>True</a:t>
            </a:r>
          </a:p>
          <a:p>
            <a:pPr algn="ctr"/>
            <a:r>
              <a:rPr lang="da-DK" dirty="0"/>
              <a:t>3000</a:t>
            </a:r>
          </a:p>
          <a:p>
            <a:pPr algn="ctr"/>
            <a:r>
              <a:rPr lang="da-DK" dirty="0"/>
              <a:t>49844032</a:t>
            </a:r>
          </a:p>
          <a:p>
            <a:pPr algn="ctr"/>
            <a:r>
              <a:rPr lang="da-DK" dirty="0"/>
              <a:t>3000</a:t>
            </a:r>
          </a:p>
          <a:p>
            <a:pPr algn="ctr"/>
            <a:r>
              <a:rPr lang="da-DK" dirty="0"/>
              <a:t>49844032</a:t>
            </a:r>
          </a:p>
          <a:p>
            <a:pPr algn="ctr"/>
            <a:r>
              <a:rPr lang="da-DK" dirty="0"/>
              <a:t>True</a:t>
            </a:r>
          </a:p>
          <a:p>
            <a:pPr algn="ctr"/>
            <a:r>
              <a:rPr lang="da-DK" dirty="0"/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793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sz="4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use Python</a:t>
            </a:r>
            <a:endParaRPr lang="en-US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Python is an open source and its source code is also open source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Python is Interpreted Language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Python is Procedure oriented language,Object oriented language,Scripting language and Modular language.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Simple and easy to learn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It has a lot of great libraries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38278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p=[10,20,30]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print(p)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print(id(p))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q=[10,20,30]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print(q)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print(id(q))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print(p is q)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print(p is not q)</a:t>
            </a:r>
          </a:p>
          <a:p>
            <a:pPr marL="0" indent="0">
              <a:buNone/>
            </a:pPr>
            <a:endParaRPr lang="en-US" sz="20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0" y="609600"/>
            <a:ext cx="1447800" cy="289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o/p:</a:t>
            </a:r>
          </a:p>
          <a:p>
            <a:pPr algn="ctr"/>
            <a:r>
              <a:rPr lang="da-DK" dirty="0"/>
              <a:t>[10, 20, 30]</a:t>
            </a:r>
          </a:p>
          <a:p>
            <a:pPr algn="ctr"/>
            <a:r>
              <a:rPr lang="da-DK" dirty="0"/>
              <a:t>48419544</a:t>
            </a:r>
          </a:p>
          <a:p>
            <a:pPr algn="ctr"/>
            <a:r>
              <a:rPr lang="da-DK" dirty="0"/>
              <a:t>[10, 20, 30]</a:t>
            </a:r>
          </a:p>
          <a:p>
            <a:pPr algn="ctr"/>
            <a:r>
              <a:rPr lang="da-DK" dirty="0"/>
              <a:t>48419464</a:t>
            </a:r>
          </a:p>
          <a:p>
            <a:pPr algn="ctr"/>
            <a:r>
              <a:rPr lang="da-DK" dirty="0"/>
              <a:t>False</a:t>
            </a:r>
          </a:p>
          <a:p>
            <a:pPr algn="ctr"/>
            <a:r>
              <a:rPr lang="da-DK" dirty="0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5871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Reading the data from keyboard</a:t>
            </a:r>
            <a:endParaRPr lang="en-US" sz="4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 can read the data from the keyboard by calling input() function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Input function is a predefined function which reads the data in the form of string format only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After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readung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the data in the form of string format we can convert string represented data in the form of required form by using conversion function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Example1: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fn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=input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("enter </a:t>
            </a:r>
            <a:r>
              <a:rPr lang="en-US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:")</a:t>
            </a:r>
            <a:endParaRPr lang="en-US" sz="20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ln=input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("enter </a:t>
            </a:r>
            <a:r>
              <a:rPr lang="en-US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lname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:")</a:t>
            </a:r>
            <a:endParaRPr lang="en-US" sz="20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</a:t>
            </a:r>
            <a:r>
              <a:rPr lang="en-US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fn+ln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Example2:</a:t>
            </a:r>
            <a:endParaRPr lang="en-US" sz="20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=input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("enter 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fno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:")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j=input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("enter 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lno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:")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</a:t>
            </a:r>
            <a:r>
              <a:rPr lang="en-US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i+j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3048000"/>
            <a:ext cx="22860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o/p:</a:t>
            </a:r>
          </a:p>
          <a:p>
            <a:pPr algn="ctr"/>
            <a:r>
              <a:rPr lang="en-US" dirty="0"/>
              <a:t>enter </a:t>
            </a:r>
            <a:r>
              <a:rPr lang="en-US" dirty="0" err="1" smtClean="0"/>
              <a:t>fname:shailaja</a:t>
            </a:r>
            <a:endParaRPr lang="en-US" dirty="0"/>
          </a:p>
          <a:p>
            <a:pPr algn="ctr"/>
            <a:r>
              <a:rPr lang="en-US" dirty="0"/>
              <a:t>enter </a:t>
            </a:r>
            <a:r>
              <a:rPr lang="en-US" dirty="0" err="1" smtClean="0"/>
              <a:t>lname:reddy</a:t>
            </a:r>
            <a:endParaRPr lang="en-US" dirty="0"/>
          </a:p>
          <a:p>
            <a:pPr algn="ctr"/>
            <a:r>
              <a:rPr lang="en-US" dirty="0" err="1"/>
              <a:t>shailajareddy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86400" y="4558145"/>
            <a:ext cx="2286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o/p:</a:t>
            </a:r>
          </a:p>
          <a:p>
            <a:pPr algn="ctr"/>
            <a:r>
              <a:rPr lang="en-US" dirty="0"/>
              <a:t>enter fno:1000</a:t>
            </a:r>
          </a:p>
          <a:p>
            <a:pPr algn="ctr"/>
            <a:r>
              <a:rPr lang="en-US" dirty="0"/>
              <a:t>enter lno:2000</a:t>
            </a:r>
          </a:p>
          <a:p>
            <a:pPr algn="ctr"/>
            <a:r>
              <a:rPr lang="en-US" dirty="0"/>
              <a:t>10002000</a:t>
            </a:r>
          </a:p>
        </p:txBody>
      </p:sp>
    </p:spTree>
    <p:extLst>
      <p:ext uri="{BB962C8B-B14F-4D97-AF65-F5344CB8AC3E}">
        <p14:creationId xmlns:p14="http://schemas.microsoft.com/office/powerpoint/2010/main" val="8486236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using type </a:t>
            </a:r>
            <a:r>
              <a:rPr lang="en-US" sz="20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convertion</a:t>
            </a: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functions: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Example1: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=input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("enter 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fno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:")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x=</a:t>
            </a:r>
            <a:r>
              <a:rPr lang="en-US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j=input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("enter 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lno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:")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y=</a:t>
            </a:r>
            <a:r>
              <a:rPr lang="en-US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(j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</a:t>
            </a:r>
            <a:r>
              <a:rPr lang="en-US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x+y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Example2:</a:t>
            </a:r>
            <a:endParaRPr lang="en-US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="python"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django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c=1000</a:t>
            </a:r>
            <a:endParaRPr lang="en-US" sz="20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d=2000</a:t>
            </a:r>
            <a:endParaRPr lang="en-US" sz="20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e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="1234"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</a:t>
            </a:r>
            <a:r>
              <a:rPr lang="en-US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a+b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</a:t>
            </a:r>
            <a:r>
              <a:rPr lang="en-US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c+d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</a:t>
            </a:r>
            <a:r>
              <a:rPr lang="en-US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a+e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</a:t>
            </a:r>
            <a:r>
              <a:rPr lang="en-US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a+str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</a:t>
            </a:r>
            <a:r>
              <a:rPr lang="en-US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c+int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</a:t>
            </a:r>
            <a:r>
              <a:rPr lang="en-US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)+e)</a:t>
            </a:r>
          </a:p>
        </p:txBody>
      </p:sp>
      <p:sp>
        <p:nvSpPr>
          <p:cNvPr id="4" name="Rectangle 3"/>
          <p:cNvSpPr/>
          <p:nvPr/>
        </p:nvSpPr>
        <p:spPr>
          <a:xfrm>
            <a:off x="5715000" y="762000"/>
            <a:ext cx="2286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o/p:</a:t>
            </a:r>
          </a:p>
          <a:p>
            <a:pPr algn="ctr"/>
            <a:r>
              <a:rPr lang="en-US" dirty="0"/>
              <a:t>enter fno:1000</a:t>
            </a:r>
          </a:p>
          <a:p>
            <a:pPr algn="ctr"/>
            <a:r>
              <a:rPr lang="en-US" dirty="0"/>
              <a:t>enter lno:2000</a:t>
            </a:r>
          </a:p>
          <a:p>
            <a:pPr algn="ctr"/>
            <a:r>
              <a:rPr lang="en-US" dirty="0"/>
              <a:t>3000</a:t>
            </a:r>
          </a:p>
        </p:txBody>
      </p:sp>
      <p:sp>
        <p:nvSpPr>
          <p:cNvPr id="5" name="Rectangle 4"/>
          <p:cNvSpPr/>
          <p:nvPr/>
        </p:nvSpPr>
        <p:spPr>
          <a:xfrm>
            <a:off x="5562600" y="3657600"/>
            <a:ext cx="22098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o/p:</a:t>
            </a:r>
          </a:p>
          <a:p>
            <a:pPr algn="ctr"/>
            <a:r>
              <a:rPr lang="en-US" dirty="0" err="1"/>
              <a:t>pythondjango</a:t>
            </a:r>
            <a:endParaRPr lang="en-US" dirty="0"/>
          </a:p>
          <a:p>
            <a:pPr algn="ctr"/>
            <a:r>
              <a:rPr lang="en-US" dirty="0"/>
              <a:t>3000</a:t>
            </a:r>
          </a:p>
          <a:p>
            <a:pPr algn="ctr"/>
            <a:r>
              <a:rPr lang="en-US" dirty="0"/>
              <a:t>python1234</a:t>
            </a:r>
          </a:p>
          <a:p>
            <a:pPr algn="ctr"/>
            <a:r>
              <a:rPr lang="en-US" dirty="0"/>
              <a:t>python1000</a:t>
            </a:r>
          </a:p>
          <a:p>
            <a:pPr algn="ctr"/>
            <a:r>
              <a:rPr lang="en-US" dirty="0"/>
              <a:t>2234</a:t>
            </a:r>
          </a:p>
          <a:p>
            <a:pPr algn="ctr"/>
            <a:r>
              <a:rPr lang="en-US" dirty="0"/>
              <a:t>10001234</a:t>
            </a:r>
          </a:p>
        </p:txBody>
      </p:sp>
    </p:spTree>
    <p:extLst>
      <p:ext uri="{BB962C8B-B14F-4D97-AF65-F5344CB8AC3E}">
        <p14:creationId xmlns:p14="http://schemas.microsoft.com/office/powerpoint/2010/main" val="9579807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flow statements</a:t>
            </a:r>
            <a:endParaRPr lang="en-US" sz="4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By default python program execution starts from 1</a:t>
            </a:r>
            <a:r>
              <a:rPr lang="en-US" sz="20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line, it executes each and every statement only once and terminates the program if the last statement of the program execution is over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 statements are used to disturb the normal flow of the execution of the program.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Python supports two types of control flow statements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1.Conditional statements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2.Looping statements</a:t>
            </a: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Condition: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evaluating the expression result is given as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value then we call that expression as a condition.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condition is a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expression,but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every expression is not a condition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1483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Blocks and </a:t>
            </a:r>
            <a:r>
              <a:rPr lang="en-US" sz="4000" dirty="0">
                <a:solidFill>
                  <a:srgbClr val="00B0F0"/>
                </a:solidFill>
              </a:rPr>
              <a:t>Indentation</a:t>
            </a:r>
            <a:endParaRPr lang="en-US" sz="4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set of statements which are following same space indentation is known as a block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1. Blocks of code are denoted by line indentation. 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2.Blocks begin when the indentation increases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3.Blocks can contain other blocks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4.Blocks end when the indentation decreases to zero or to end its    containing blocks indentation.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True: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print(‘True’)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print(‘False’)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3199532" y="3925632"/>
            <a:ext cx="5119230" cy="2438400"/>
            <a:chOff x="2743200" y="3352800"/>
            <a:chExt cx="5119230" cy="2438400"/>
          </a:xfrm>
        </p:grpSpPr>
        <p:sp>
          <p:nvSpPr>
            <p:cNvPr id="5" name="Rectangle 4"/>
            <p:cNvSpPr/>
            <p:nvPr/>
          </p:nvSpPr>
          <p:spPr>
            <a:xfrm>
              <a:off x="2743200" y="3352800"/>
              <a:ext cx="2362200" cy="24384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124200" y="3657600"/>
              <a:ext cx="152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124200" y="3886200"/>
              <a:ext cx="152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124200" y="4114800"/>
              <a:ext cx="152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3429000" y="4281054"/>
              <a:ext cx="1433945" cy="58189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688772" y="4419600"/>
              <a:ext cx="914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3678381" y="4571997"/>
              <a:ext cx="87630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678381" y="4724400"/>
              <a:ext cx="8763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162300" y="51054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162300" y="5334000"/>
              <a:ext cx="14859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162300" y="5562600"/>
              <a:ext cx="14859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5105400" y="3886200"/>
              <a:ext cx="1371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6477000" y="3886200"/>
              <a:ext cx="12802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Outer block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629400" y="4572000"/>
              <a:ext cx="1233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Inner block</a:t>
              </a:r>
              <a:endParaRPr lang="en-US" dirty="0"/>
            </a:p>
          </p:txBody>
        </p:sp>
        <p:cxnSp>
          <p:nvCxnSpPr>
            <p:cNvPr id="33" name="Straight Arrow Connector 32"/>
            <p:cNvCxnSpPr>
              <a:endCxn id="31" idx="1"/>
            </p:cNvCxnSpPr>
            <p:nvPr/>
          </p:nvCxnSpPr>
          <p:spPr>
            <a:xfrm>
              <a:off x="4862945" y="4724400"/>
              <a:ext cx="1766455" cy="322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07489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Con</a:t>
            </a:r>
            <a:r>
              <a:rPr lang="en-US" sz="4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ditional statements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831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Conditional statements are used to decide whether block has to execute or skip the execution of the block.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Python supports three conditional statements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1.If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2.else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3.elif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6701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Syntax: 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condition:statement</a:t>
            </a:r>
            <a:endParaRPr lang="en-US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(or)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if condition: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stmt1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stmt2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returns true it executes the block otherwise skip the execution of the block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 smtClean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for If condition: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print("begin")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x=input("enter positive no.")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&lt;10: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print("given no. is 1 digit no")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print("end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marL="0" indent="0">
              <a:buNone/>
            </a:pPr>
            <a:endParaRPr lang="en-US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68191" y="3657600"/>
            <a:ext cx="23622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o/p:</a:t>
            </a:r>
          </a:p>
          <a:p>
            <a:pPr algn="ctr"/>
            <a:r>
              <a:rPr lang="en-US" dirty="0"/>
              <a:t>begin</a:t>
            </a:r>
          </a:p>
          <a:p>
            <a:pPr algn="ctr"/>
            <a:r>
              <a:rPr lang="en-US" dirty="0"/>
              <a:t>enter positive no.5</a:t>
            </a:r>
          </a:p>
          <a:p>
            <a:pPr algn="ctr"/>
            <a:r>
              <a:rPr lang="en-US" dirty="0"/>
              <a:t>given no. is 1 digit no</a:t>
            </a:r>
          </a:p>
          <a:p>
            <a:pPr algn="ctr"/>
            <a:r>
              <a:rPr lang="en-US" dirty="0"/>
              <a:t>end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40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Condition:if</a:t>
            </a:r>
            <a:endParaRPr lang="en-US" sz="4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4365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40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Conditon:else</a:t>
            </a:r>
            <a:endParaRPr lang="en-US" sz="4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15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Else block should be preceded by ‘if’ block or else-if block or while block or for block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Syntax: If 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stmt1</a:t>
            </a:r>
            <a:endParaRPr lang="en-US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stmt2</a:t>
            </a:r>
            <a:endParaRPr lang="en-US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stmt1</a:t>
            </a:r>
            <a:endParaRPr lang="en-US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stmt2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print("begin")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x=input("enter positive no.")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&lt;10: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print("given no. is 1 digit no")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print("given no. is &gt;=2 digit no")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print("end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  <a:endParaRPr lang="en-US" sz="20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38800" y="4495800"/>
            <a:ext cx="27432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o/p:</a:t>
            </a:r>
          </a:p>
          <a:p>
            <a:pPr algn="ctr"/>
            <a:r>
              <a:rPr lang="en-US" dirty="0"/>
              <a:t>begin</a:t>
            </a:r>
          </a:p>
          <a:p>
            <a:pPr algn="ctr"/>
            <a:r>
              <a:rPr lang="en-US" dirty="0"/>
              <a:t>enter positive no.45</a:t>
            </a:r>
          </a:p>
          <a:p>
            <a:pPr algn="ctr"/>
            <a:r>
              <a:rPr lang="en-US" dirty="0"/>
              <a:t>given no. is &gt;=2 digit no</a:t>
            </a:r>
          </a:p>
          <a:p>
            <a:pPr algn="ctr"/>
            <a:r>
              <a:rPr lang="en-US" dirty="0"/>
              <a:t>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62400" y="1828800"/>
            <a:ext cx="39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Note: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else block preceding block condition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returns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false then only else block will be executed.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973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Condition:elif</a:t>
            </a:r>
            <a:endParaRPr lang="en-US" sz="4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should be preceded by either if block or another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block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Syntax: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If condition: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stmt1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stmt2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condition: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stmt1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stmt2</a:t>
            </a:r>
          </a:p>
          <a:p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block preceding block condition returns false then only control will go to the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block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control reaches to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condition if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block condition returns true then only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block will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excute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en-US" sz="2000" dirty="0" smtClean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2421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for </a:t>
            </a:r>
            <a:r>
              <a:rPr lang="en-US" sz="20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condition: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print("begin")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x=input("enter positive no.")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&lt;10: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print("given no. is 1 digit no")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&lt;100: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print("given no. is 2 digit no")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&lt;1000: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print("given no. is 3 digit no")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print("given no. is &gt;=4 digit no")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print("end")</a:t>
            </a:r>
          </a:p>
          <a:p>
            <a:pPr marL="0" indent="0">
              <a:buNone/>
            </a:pPr>
            <a:endParaRPr lang="en-US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10200" y="1295401"/>
            <a:ext cx="27432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o/p:</a:t>
            </a:r>
          </a:p>
          <a:p>
            <a:pPr algn="ctr"/>
            <a:r>
              <a:rPr lang="en-US" dirty="0"/>
              <a:t>begin</a:t>
            </a:r>
          </a:p>
          <a:p>
            <a:pPr algn="ctr"/>
            <a:r>
              <a:rPr lang="en-US" dirty="0"/>
              <a:t>enter positive no.10</a:t>
            </a:r>
          </a:p>
          <a:p>
            <a:pPr algn="ctr"/>
            <a:r>
              <a:rPr lang="en-US" dirty="0"/>
              <a:t>given no. is 2 digit no</a:t>
            </a:r>
          </a:p>
          <a:p>
            <a:pPr algn="ctr"/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769318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vs other languages</a:t>
            </a:r>
            <a:endParaRPr lang="en-US" sz="4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All programing languages are categorised into different categories</a:t>
            </a:r>
          </a:p>
          <a:p>
            <a:pPr marL="0" indent="0">
              <a:buNone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1.procedure oriented programing language – </a:t>
            </a:r>
            <a:r>
              <a:rPr lang="en-US" sz="22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C,Python</a:t>
            </a:r>
            <a:endParaRPr lang="en-US" sz="2200" dirty="0" smtClean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2.Object oriented programing language -- </a:t>
            </a:r>
            <a:r>
              <a:rPr lang="en-US" sz="2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 ,Python</a:t>
            </a:r>
          </a:p>
          <a:p>
            <a:pPr marL="0" indent="0">
              <a:buNone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3.Scripting language – </a:t>
            </a:r>
            <a:r>
              <a:rPr lang="en-US" sz="2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shell </a:t>
            </a:r>
            <a:r>
              <a:rPr lang="en-US" sz="22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script,Python</a:t>
            </a:r>
            <a:endParaRPr lang="en-US" sz="2200" dirty="0" smtClean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4.Modular programing language — </a:t>
            </a:r>
            <a:r>
              <a:rPr lang="en-US" sz="2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Modula3,Python</a:t>
            </a:r>
          </a:p>
          <a:p>
            <a:pPr marL="0" indent="0">
              <a:buNone/>
            </a:pPr>
            <a:endParaRPr lang="en-US" sz="2200" dirty="0" smtClean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is everything means python is procedure oriented </a:t>
            </a:r>
            <a:r>
              <a:rPr lang="en-US" sz="2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language,Object</a:t>
            </a: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oriented language,Scripting language and 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Modular language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is a general purpose language </a:t>
            </a:r>
          </a:p>
          <a:p>
            <a:pPr marL="0" indent="0">
              <a:buNone/>
            </a:pPr>
            <a:endParaRPr lang="en-US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98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Looping </a:t>
            </a:r>
            <a:r>
              <a:rPr lang="en-US" sz="40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statement:while</a:t>
            </a:r>
            <a:endParaRPr lang="en-US" sz="4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Looping statements are used to execute set of statements repeatedly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Python supports two looping statements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1.while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2.for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loop: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loop executes set of statements repeatedly until condition becomes false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condition: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stmt1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stmt2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---------</a:t>
            </a:r>
          </a:p>
          <a:p>
            <a:pPr marL="0" indent="0">
              <a:buNone/>
            </a:pPr>
            <a:endParaRPr lang="en-US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8189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19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Program1: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("begin")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</a:t>
            </a:r>
            <a:endParaRPr lang="en-US" sz="20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&lt;=5: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=i+1</a:t>
            </a:r>
            <a:endParaRPr lang="en-US" sz="20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("end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Program2: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print("begin")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&lt;=5: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print("welcome")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=i+1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print("in while else")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print("end")</a:t>
            </a:r>
          </a:p>
        </p:txBody>
      </p:sp>
      <p:sp>
        <p:nvSpPr>
          <p:cNvPr id="4" name="Rectangle 3"/>
          <p:cNvSpPr/>
          <p:nvPr/>
        </p:nvSpPr>
        <p:spPr>
          <a:xfrm>
            <a:off x="4876800" y="685800"/>
            <a:ext cx="18288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o/p:</a:t>
            </a:r>
          </a:p>
          <a:p>
            <a:pPr algn="ctr"/>
            <a:r>
              <a:rPr lang="en-US" dirty="0"/>
              <a:t>begin</a:t>
            </a:r>
          </a:p>
          <a:p>
            <a:pPr algn="ctr"/>
            <a:r>
              <a:rPr lang="en-US" dirty="0"/>
              <a:t>1</a:t>
            </a:r>
          </a:p>
          <a:p>
            <a:pPr algn="ctr"/>
            <a:r>
              <a:rPr lang="en-US" dirty="0"/>
              <a:t>2</a:t>
            </a:r>
          </a:p>
          <a:p>
            <a:pPr algn="ctr"/>
            <a:r>
              <a:rPr lang="en-US" dirty="0"/>
              <a:t>3</a:t>
            </a:r>
          </a:p>
          <a:p>
            <a:pPr algn="ctr"/>
            <a:r>
              <a:rPr lang="en-US" dirty="0"/>
              <a:t>4</a:t>
            </a:r>
          </a:p>
          <a:p>
            <a:pPr algn="ctr"/>
            <a:r>
              <a:rPr lang="en-US" dirty="0"/>
              <a:t>end</a:t>
            </a:r>
          </a:p>
        </p:txBody>
      </p:sp>
      <p:sp>
        <p:nvSpPr>
          <p:cNvPr id="5" name="Rectangle 4"/>
          <p:cNvSpPr/>
          <p:nvPr/>
        </p:nvSpPr>
        <p:spPr>
          <a:xfrm>
            <a:off x="4876800" y="2895600"/>
            <a:ext cx="18288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o/p:</a:t>
            </a:r>
          </a:p>
          <a:p>
            <a:pPr algn="ctr"/>
            <a:r>
              <a:rPr lang="en-US" dirty="0"/>
              <a:t>begin</a:t>
            </a:r>
          </a:p>
          <a:p>
            <a:pPr algn="ctr"/>
            <a:r>
              <a:rPr lang="en-US" dirty="0"/>
              <a:t>welcome</a:t>
            </a:r>
          </a:p>
          <a:p>
            <a:pPr algn="ctr"/>
            <a:r>
              <a:rPr lang="en-US" dirty="0"/>
              <a:t>welcome</a:t>
            </a:r>
          </a:p>
          <a:p>
            <a:pPr algn="ctr"/>
            <a:r>
              <a:rPr lang="en-US" dirty="0"/>
              <a:t>welcome</a:t>
            </a:r>
          </a:p>
          <a:p>
            <a:pPr algn="ctr"/>
            <a:r>
              <a:rPr lang="en-US" dirty="0"/>
              <a:t>welcome</a:t>
            </a:r>
          </a:p>
          <a:p>
            <a:pPr algn="ctr"/>
            <a:r>
              <a:rPr lang="en-US" dirty="0"/>
              <a:t>welcome</a:t>
            </a:r>
          </a:p>
          <a:p>
            <a:pPr algn="ctr"/>
            <a:r>
              <a:rPr lang="en-US" dirty="0"/>
              <a:t>in while else</a:t>
            </a:r>
          </a:p>
          <a:p>
            <a:pPr algn="ctr"/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4769199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  <a:endParaRPr lang="en-US" sz="4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Break is a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statement,which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can be used in looping statements.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Whenever control reaches to the break statement of loop then without executing the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loop,control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comes out from the loop.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print("begin")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&lt;=5: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print("welcome")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if 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==3: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break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=i+1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print("in while else")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("end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marL="0" indent="0">
              <a:buNone/>
            </a:pP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statement is used to exist from the infinite loops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29000" y="2438400"/>
            <a:ext cx="15240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o/p:</a:t>
            </a:r>
          </a:p>
          <a:p>
            <a:pPr algn="ctr"/>
            <a:r>
              <a:rPr lang="en-US" dirty="0"/>
              <a:t>begin</a:t>
            </a:r>
          </a:p>
          <a:p>
            <a:pPr algn="ctr"/>
            <a:r>
              <a:rPr lang="en-US" dirty="0"/>
              <a:t>welcome</a:t>
            </a:r>
          </a:p>
          <a:p>
            <a:pPr algn="ctr"/>
            <a:r>
              <a:rPr lang="en-US" dirty="0"/>
              <a:t>welcome</a:t>
            </a:r>
          </a:p>
          <a:p>
            <a:pPr algn="ctr"/>
            <a:r>
              <a:rPr lang="en-US" dirty="0"/>
              <a:t>welcome</a:t>
            </a:r>
          </a:p>
          <a:p>
            <a:pPr algn="ctr"/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5256466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  <a:endParaRPr lang="en-US" sz="4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Continue is a statement which can be used in looping statements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Whenever control reach to the continue statement of the looping statements then without executing the remaining part of that iteration control will go to the next iteration.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("begin")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=0</a:t>
            </a:r>
            <a:endParaRPr lang="en-US" sz="20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&lt;=5: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=i+1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if 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==3: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continue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print("welcome",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print("in while else")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print("end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71800" y="2667000"/>
            <a:ext cx="16002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begin</a:t>
            </a:r>
          </a:p>
          <a:p>
            <a:pPr algn="ctr"/>
            <a:r>
              <a:rPr lang="en-US" dirty="0"/>
              <a:t>welcome 1</a:t>
            </a:r>
          </a:p>
          <a:p>
            <a:pPr algn="ctr"/>
            <a:r>
              <a:rPr lang="en-US" dirty="0"/>
              <a:t>welcome 2</a:t>
            </a:r>
          </a:p>
          <a:p>
            <a:pPr algn="ctr"/>
            <a:r>
              <a:rPr lang="en-US" dirty="0"/>
              <a:t>welcome 4</a:t>
            </a:r>
          </a:p>
          <a:p>
            <a:pPr algn="ctr"/>
            <a:r>
              <a:rPr lang="en-US" dirty="0"/>
              <a:t>welcome 5</a:t>
            </a:r>
          </a:p>
          <a:p>
            <a:pPr algn="ctr"/>
            <a:r>
              <a:rPr lang="en-US" dirty="0"/>
              <a:t>welcome 6</a:t>
            </a:r>
          </a:p>
          <a:p>
            <a:pPr algn="ctr"/>
            <a:r>
              <a:rPr lang="en-US" dirty="0"/>
              <a:t>in while else</a:t>
            </a:r>
          </a:p>
        </p:txBody>
      </p:sp>
    </p:spTree>
    <p:extLst>
      <p:ext uri="{BB962C8B-B14F-4D97-AF65-F5344CB8AC3E}">
        <p14:creationId xmlns:p14="http://schemas.microsoft.com/office/powerpoint/2010/main" val="10470625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 and Continue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in [3, 1, 4, 1, 5, 9, 2]: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print("Checking", value)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if value &gt; 8: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print("Exiting for loop")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   </a:t>
            </a:r>
            <a:endParaRPr lang="en-US" sz="20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value &lt; 3: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print("Ignoring")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continue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print("The square is", value**2)</a:t>
            </a:r>
          </a:p>
        </p:txBody>
      </p:sp>
      <p:sp>
        <p:nvSpPr>
          <p:cNvPr id="4" name="Rectangle 3"/>
          <p:cNvSpPr/>
          <p:nvPr/>
        </p:nvSpPr>
        <p:spPr>
          <a:xfrm>
            <a:off x="5138816" y="1429830"/>
            <a:ext cx="2667000" cy="350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o/p:</a:t>
            </a:r>
          </a:p>
          <a:p>
            <a:pPr algn="ctr"/>
            <a:r>
              <a:rPr lang="en-US" dirty="0"/>
              <a:t>Checking 3</a:t>
            </a:r>
          </a:p>
          <a:p>
            <a:pPr algn="ctr"/>
            <a:r>
              <a:rPr lang="en-US" dirty="0"/>
              <a:t>The square is 9</a:t>
            </a:r>
          </a:p>
          <a:p>
            <a:pPr algn="ctr"/>
            <a:r>
              <a:rPr lang="en-US" dirty="0"/>
              <a:t>Checking 1</a:t>
            </a:r>
          </a:p>
          <a:p>
            <a:pPr algn="ctr"/>
            <a:r>
              <a:rPr lang="en-US" dirty="0"/>
              <a:t>Ignoring</a:t>
            </a:r>
          </a:p>
          <a:p>
            <a:pPr algn="ctr"/>
            <a:r>
              <a:rPr lang="en-US" dirty="0"/>
              <a:t>Checking 4</a:t>
            </a:r>
          </a:p>
          <a:p>
            <a:pPr algn="ctr"/>
            <a:r>
              <a:rPr lang="en-US" dirty="0"/>
              <a:t>The square is 16</a:t>
            </a:r>
          </a:p>
          <a:p>
            <a:pPr algn="ctr"/>
            <a:r>
              <a:rPr lang="en-US" dirty="0"/>
              <a:t>Checking 1</a:t>
            </a:r>
          </a:p>
          <a:p>
            <a:pPr algn="ctr"/>
            <a:r>
              <a:rPr lang="en-US" dirty="0"/>
              <a:t>Ignoring</a:t>
            </a:r>
          </a:p>
          <a:p>
            <a:pPr algn="ctr"/>
            <a:r>
              <a:rPr lang="en-US" dirty="0"/>
              <a:t>Checking 5</a:t>
            </a:r>
          </a:p>
          <a:p>
            <a:pPr algn="ctr"/>
            <a:r>
              <a:rPr lang="en-US" dirty="0"/>
              <a:t>The square is 25</a:t>
            </a:r>
          </a:p>
          <a:p>
            <a:pPr algn="ctr"/>
            <a:r>
              <a:rPr lang="en-US" dirty="0"/>
              <a:t>Checking 9</a:t>
            </a:r>
          </a:p>
          <a:p>
            <a:pPr algn="ctr"/>
            <a:r>
              <a:rPr lang="en-US" dirty="0"/>
              <a:t>Exiting for loop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752600" y="3182430"/>
            <a:ext cx="1877064" cy="369332"/>
            <a:chOff x="1752600" y="3182430"/>
            <a:chExt cx="1877064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1981199" y="3182430"/>
              <a:ext cx="16484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To stop for loop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7" name="Straight Arrow Connector 6"/>
            <p:cNvCxnSpPr>
              <a:endCxn id="5" idx="1"/>
            </p:cNvCxnSpPr>
            <p:nvPr/>
          </p:nvCxnSpPr>
          <p:spPr>
            <a:xfrm>
              <a:off x="1752600" y="3367096"/>
              <a:ext cx="22859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057400" y="4234934"/>
            <a:ext cx="3094554" cy="369332"/>
            <a:chOff x="2057400" y="4234934"/>
            <a:chExt cx="3094554" cy="369332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2057400" y="441960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333297" y="4234934"/>
              <a:ext cx="2818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To stop the current iteration</a:t>
              </a:r>
              <a:endParaRPr lang="en-US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56719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Looping </a:t>
            </a:r>
            <a:r>
              <a:rPr lang="en-US" sz="4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statement:for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For loop executes set of statements with respect to every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elemnet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of given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object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iterableobject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stmt1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stmt2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x="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tvashtaa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x: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print(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*2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Range()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:It is a predefined function in python.it is used to generate group of values or sequence of values and those values stored in to the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0" y="2514600"/>
            <a:ext cx="12192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o/p:</a:t>
            </a:r>
          </a:p>
          <a:p>
            <a:pPr algn="ctr"/>
            <a:r>
              <a:rPr lang="en-US" dirty="0" err="1"/>
              <a:t>tt</a:t>
            </a:r>
            <a:endParaRPr lang="en-US" dirty="0"/>
          </a:p>
          <a:p>
            <a:pPr algn="ctr"/>
            <a:r>
              <a:rPr lang="en-US" dirty="0" err="1"/>
              <a:t>vv</a:t>
            </a:r>
            <a:endParaRPr lang="en-US" dirty="0"/>
          </a:p>
          <a:p>
            <a:pPr algn="ctr"/>
            <a:r>
              <a:rPr lang="en-US" dirty="0"/>
              <a:t>aa</a:t>
            </a:r>
          </a:p>
          <a:p>
            <a:pPr algn="ctr"/>
            <a:r>
              <a:rPr lang="en-US" dirty="0" err="1"/>
              <a:t>ss</a:t>
            </a:r>
            <a:endParaRPr lang="en-US" dirty="0"/>
          </a:p>
          <a:p>
            <a:pPr algn="ctr"/>
            <a:r>
              <a:rPr lang="en-US" dirty="0" err="1"/>
              <a:t>hh</a:t>
            </a:r>
            <a:endParaRPr lang="en-US" dirty="0"/>
          </a:p>
          <a:p>
            <a:pPr algn="ctr"/>
            <a:r>
              <a:rPr lang="en-US" dirty="0" err="1"/>
              <a:t>tt</a:t>
            </a:r>
            <a:endParaRPr lang="en-US" dirty="0"/>
          </a:p>
          <a:p>
            <a:pPr algn="ctr"/>
            <a:r>
              <a:rPr lang="en-US" dirty="0"/>
              <a:t>aa</a:t>
            </a:r>
          </a:p>
          <a:p>
            <a:pPr algn="ctr"/>
            <a:r>
              <a:rPr lang="en-US" dirty="0"/>
              <a:t>aa</a:t>
            </a:r>
          </a:p>
        </p:txBody>
      </p:sp>
    </p:spTree>
    <p:extLst>
      <p:ext uri="{BB962C8B-B14F-4D97-AF65-F5344CB8AC3E}">
        <p14:creationId xmlns:p14="http://schemas.microsoft.com/office/powerpoint/2010/main" val="304689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Handling</a:t>
            </a:r>
            <a:endParaRPr lang="en-US" sz="4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Group of characters or sequence of characters is known as string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 python strings can be stored in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class objects</a:t>
            </a:r>
          </a:p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class objects can be created in two ways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1.single quote ‘  ’ or “  ”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2.triple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quote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‘’’  ‘’’ or “””  “””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Single quote is used to represent one line string and triple quote is used to represent multiple line strings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class objects every character is represented with unique index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’ objects support both positive and negative indexing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Positive indexing starts from zero and negative indexing starts from  -1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By using indexes we can read the data from the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objects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6687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indexing and slicing</a:t>
            </a:r>
            <a:endParaRPr lang="en-US" sz="4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x="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tvashtaa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print(x)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print(x[2])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print(x[-2])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print(x[1:5])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print(x[5:-1])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print(x[:7])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print(x[4:1])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print(x[-6:-1])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print(x[-2:-8])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print(x[2:-2])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print(x[8:-7])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0" y="1390194"/>
            <a:ext cx="1676400" cy="3297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o/p:</a:t>
            </a:r>
          </a:p>
          <a:p>
            <a:pPr algn="ctr"/>
            <a:r>
              <a:rPr lang="en-US" dirty="0" err="1"/>
              <a:t>tvashtaa</a:t>
            </a:r>
            <a:endParaRPr lang="en-US" dirty="0"/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 err="1"/>
              <a:t>vash</a:t>
            </a:r>
            <a:endParaRPr lang="en-US" dirty="0"/>
          </a:p>
          <a:p>
            <a:pPr algn="ctr"/>
            <a:r>
              <a:rPr lang="en-US" dirty="0"/>
              <a:t>ta</a:t>
            </a:r>
          </a:p>
          <a:p>
            <a:pPr algn="ctr"/>
            <a:r>
              <a:rPr lang="en-US" dirty="0" err="1"/>
              <a:t>tvashta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err="1"/>
              <a:t>ashta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err="1"/>
              <a:t>asht</a:t>
            </a:r>
            <a:endParaRPr lang="en-US" dirty="0"/>
          </a:p>
          <a:p>
            <a:pPr algn="ctr"/>
            <a:endParaRPr 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2576133" y="1390194"/>
            <a:ext cx="3276600" cy="3505200"/>
            <a:chOff x="4648200" y="1143000"/>
            <a:chExt cx="3276600" cy="3505200"/>
          </a:xfrm>
        </p:grpSpPr>
        <p:grpSp>
          <p:nvGrpSpPr>
            <p:cNvPr id="55" name="Group 54"/>
            <p:cNvGrpSpPr/>
            <p:nvPr/>
          </p:nvGrpSpPr>
          <p:grpSpPr>
            <a:xfrm>
              <a:off x="5562600" y="1143000"/>
              <a:ext cx="2209800" cy="3505200"/>
              <a:chOff x="5562600" y="1143000"/>
              <a:chExt cx="2209800" cy="35052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5562600" y="1143000"/>
                <a:ext cx="2209800" cy="3505200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6210300" y="1357745"/>
                <a:ext cx="914400" cy="3124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6210300" y="1676400"/>
                <a:ext cx="914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6210300" y="2057400"/>
                <a:ext cx="914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210300" y="2438400"/>
                <a:ext cx="914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6210300" y="2819400"/>
                <a:ext cx="914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6210300" y="3276600"/>
                <a:ext cx="914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6241244" y="3699164"/>
                <a:ext cx="914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6210300" y="4114800"/>
                <a:ext cx="914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6536695" y="1313811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</a:t>
                </a:r>
                <a:endParaRPr 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554013" y="1676400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</a:t>
                </a:r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518564" y="2045732"/>
                <a:ext cx="295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523871" y="2450068"/>
                <a:ext cx="2744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</a:t>
                </a:r>
                <a:endParaRPr 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523871" y="2854036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h</a:t>
                </a:r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581265" y="3329832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</a:t>
                </a:r>
                <a:endParaRPr 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564433" y="3701534"/>
                <a:ext cx="295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554013" y="4158734"/>
                <a:ext cx="295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5890717" y="1688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908614" y="2080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890717" y="13577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908614" y="24103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890717" y="28540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908614" y="33298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90717" y="3745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908614" y="411261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057506" y="4070866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-1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124700" y="3736354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-2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124700" y="3302306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-3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124700" y="2967243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-4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155644" y="2484704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-5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124700" y="2115372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-6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155644" y="1746040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-7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071589" y="1357745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-8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648200" y="13138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>
              <a:off x="5257800" y="1357745"/>
              <a:ext cx="152400" cy="30824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7924800" y="1313811"/>
              <a:ext cx="0" cy="32142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58" idx="2"/>
            </p:cNvCxnSpPr>
            <p:nvPr/>
          </p:nvCxnSpPr>
          <p:spPr>
            <a:xfrm flipH="1" flipV="1">
              <a:off x="4790226" y="1683143"/>
              <a:ext cx="772374" cy="9515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18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methods</a:t>
            </a:r>
            <a:endParaRPr lang="en-US" sz="4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String class object provides some methods to perform operations on given string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x="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tvashtaa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datasolutions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print(x)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x.capitalize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x.title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x.upper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x.lower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x.isdigit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y='1234'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print(y)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y.isdigit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</a:p>
        </p:txBody>
      </p:sp>
      <p:sp>
        <p:nvSpPr>
          <p:cNvPr id="4" name="Rectangle 3"/>
          <p:cNvSpPr/>
          <p:nvPr/>
        </p:nvSpPr>
        <p:spPr>
          <a:xfrm>
            <a:off x="4191000" y="2590800"/>
            <a:ext cx="3429000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o/p:</a:t>
            </a:r>
          </a:p>
          <a:p>
            <a:pPr algn="ctr"/>
            <a:r>
              <a:rPr lang="en-US" dirty="0" err="1"/>
              <a:t>tvashtaa</a:t>
            </a:r>
            <a:r>
              <a:rPr lang="en-US" dirty="0"/>
              <a:t> </a:t>
            </a:r>
            <a:r>
              <a:rPr lang="en-US" dirty="0" err="1"/>
              <a:t>datasolutions</a:t>
            </a:r>
            <a:endParaRPr lang="en-US" dirty="0"/>
          </a:p>
          <a:p>
            <a:pPr algn="ctr"/>
            <a:r>
              <a:rPr lang="en-US" dirty="0"/>
              <a:t>22</a:t>
            </a:r>
          </a:p>
          <a:p>
            <a:pPr algn="ctr"/>
            <a:r>
              <a:rPr lang="en-US" dirty="0" err="1"/>
              <a:t>Tvashtaa</a:t>
            </a:r>
            <a:r>
              <a:rPr lang="en-US" dirty="0"/>
              <a:t> </a:t>
            </a:r>
            <a:r>
              <a:rPr lang="en-US" dirty="0" err="1"/>
              <a:t>datasolutions</a:t>
            </a:r>
            <a:endParaRPr lang="en-US" dirty="0"/>
          </a:p>
          <a:p>
            <a:pPr algn="ctr"/>
            <a:r>
              <a:rPr lang="en-US" dirty="0" err="1"/>
              <a:t>Tvashtaa</a:t>
            </a:r>
            <a:r>
              <a:rPr lang="en-US" dirty="0"/>
              <a:t> </a:t>
            </a:r>
            <a:r>
              <a:rPr lang="en-US" dirty="0" err="1"/>
              <a:t>Datasolutions</a:t>
            </a:r>
            <a:endParaRPr lang="en-US" dirty="0"/>
          </a:p>
          <a:p>
            <a:pPr algn="ctr"/>
            <a:r>
              <a:rPr lang="en-US" dirty="0"/>
              <a:t>TVASHTAA DATASOLUTIONS</a:t>
            </a:r>
          </a:p>
          <a:p>
            <a:pPr algn="ctr"/>
            <a:r>
              <a:rPr lang="en-US" dirty="0" err="1"/>
              <a:t>tvashtaa</a:t>
            </a:r>
            <a:r>
              <a:rPr lang="en-US" dirty="0"/>
              <a:t> </a:t>
            </a:r>
            <a:r>
              <a:rPr lang="en-US" dirty="0" err="1"/>
              <a:t>datasolutions</a:t>
            </a:r>
            <a:endParaRPr lang="en-US" dirty="0"/>
          </a:p>
          <a:p>
            <a:pPr algn="ctr"/>
            <a:r>
              <a:rPr lang="en-US" dirty="0"/>
              <a:t>False</a:t>
            </a:r>
          </a:p>
          <a:p>
            <a:pPr algn="ctr"/>
            <a:r>
              <a:rPr lang="en-US" dirty="0"/>
              <a:t>1234</a:t>
            </a:r>
          </a:p>
        </p:txBody>
      </p:sp>
    </p:spTree>
    <p:extLst>
      <p:ext uri="{BB962C8B-B14F-4D97-AF65-F5344CB8AC3E}">
        <p14:creationId xmlns:p14="http://schemas.microsoft.com/office/powerpoint/2010/main" val="384450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en-US" sz="40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methods:find,split</a:t>
            </a:r>
            <a:endParaRPr lang="en-US" sz="4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Find()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:find method is used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find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start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a substring.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Split()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:split method is used to split the string based on delimiter.</a:t>
            </a:r>
            <a:endParaRPr lang="en-US" sz="2000" dirty="0" smtClean="0">
              <a:solidFill>
                <a:srgbClr val="92D05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smiles </a:t>
            </a:r>
            <a:r>
              <a:rPr lang="en-US" sz="2000" dirty="0">
                <a:solidFill>
                  <a:srgbClr val="92D05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= "C(=N)(N)N.C(=O)(O)O"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smiles.find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("(O)")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smiles.find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(".")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smiles.find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(".", 10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n-US" sz="20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smiles.split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(".")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['C(=N)(N)N', 'C(=O)(O)O']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rgbClr val="00B0F0"/>
                </a:solidFill>
              </a:rPr>
              <a:t>String Method: </a:t>
            </a:r>
            <a:r>
              <a:rPr lang="en-US" sz="2000" dirty="0" smtClean="0">
                <a:solidFill>
                  <a:srgbClr val="00B0F0"/>
                </a:solidFill>
              </a:rPr>
              <a:t>strip, </a:t>
            </a:r>
            <a:r>
              <a:rPr lang="en-US" sz="2000" dirty="0" err="1" smtClean="0">
                <a:solidFill>
                  <a:srgbClr val="00B0F0"/>
                </a:solidFill>
              </a:rPr>
              <a:t>rstrip</a:t>
            </a:r>
            <a:r>
              <a:rPr lang="en-US" sz="2000" dirty="0" smtClean="0">
                <a:solidFill>
                  <a:srgbClr val="00B0F0"/>
                </a:solidFill>
              </a:rPr>
              <a:t>, </a:t>
            </a:r>
            <a:r>
              <a:rPr lang="en-US" sz="2000" dirty="0" err="1" smtClean="0">
                <a:solidFill>
                  <a:srgbClr val="00B0F0"/>
                </a:solidFill>
              </a:rPr>
              <a:t>lstrip</a:t>
            </a:r>
            <a:r>
              <a:rPr lang="en-US" sz="2000" dirty="0" smtClean="0">
                <a:solidFill>
                  <a:srgbClr val="00B0F0"/>
                </a:solidFill>
              </a:rPr>
              <a:t>: </a:t>
            </a:r>
            <a:r>
              <a:rPr lang="en-US" sz="2000" dirty="0"/>
              <a:t>are ways </a:t>
            </a:r>
            <a:r>
              <a:rPr lang="en-US" sz="2000" dirty="0" smtClean="0"/>
              <a:t>to remove </a:t>
            </a:r>
            <a:r>
              <a:rPr lang="en-US" sz="2000" dirty="0"/>
              <a:t>whitespace or selected characters</a:t>
            </a:r>
            <a:endParaRPr lang="en-US" sz="20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 = " # This is a comment line \n"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line.strip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line.rstrip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line.rstrip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("\n"))</a:t>
            </a:r>
          </a:p>
          <a:p>
            <a:pPr marL="0" indent="0">
              <a:buNone/>
            </a:pPr>
            <a:endParaRPr lang="en-US" sz="20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200400" y="3810000"/>
            <a:ext cx="1447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08234" y="3348335"/>
            <a:ext cx="35035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Start looking at position 10</a:t>
            </a:r>
            <a:r>
              <a:rPr lang="en-US" dirty="0" smtClean="0">
                <a:solidFill>
                  <a:srgbClr val="00B0F0"/>
                </a:solidFill>
              </a:rPr>
              <a:t>.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find method returns </a:t>
            </a:r>
            <a:r>
              <a:rPr lang="en-US" dirty="0">
                <a:solidFill>
                  <a:srgbClr val="00B0F0"/>
                </a:solidFill>
              </a:rPr>
              <a:t>-1 if it couldn’t</a:t>
            </a:r>
          </a:p>
          <a:p>
            <a:r>
              <a:rPr lang="en-US" dirty="0">
                <a:solidFill>
                  <a:srgbClr val="00B0F0"/>
                </a:solidFill>
              </a:rPr>
              <a:t>find a match</a:t>
            </a:r>
            <a:r>
              <a:rPr lang="en-US" dirty="0" smtClean="0">
                <a:solidFill>
                  <a:srgbClr val="00B0F0"/>
                </a:solidFill>
              </a:rPr>
              <a:t>.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05400" y="4800600"/>
            <a:ext cx="2573795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o/p:</a:t>
            </a:r>
          </a:p>
          <a:p>
            <a:pPr algn="ctr"/>
            <a:r>
              <a:rPr lang="en-US" dirty="0"/>
              <a:t># This is a comment line</a:t>
            </a:r>
          </a:p>
          <a:p>
            <a:pPr algn="ctr"/>
            <a:r>
              <a:rPr lang="en-US" dirty="0" smtClean="0"/>
              <a:t>  </a:t>
            </a:r>
            <a:r>
              <a:rPr lang="en-US" dirty="0"/>
              <a:t># This is a comment line</a:t>
            </a:r>
          </a:p>
          <a:p>
            <a:pPr algn="ctr"/>
            <a:r>
              <a:rPr lang="en-US" dirty="0"/>
              <a:t> </a:t>
            </a:r>
            <a:r>
              <a:rPr lang="en-US" dirty="0" smtClean="0"/>
              <a:t> # </a:t>
            </a:r>
            <a:r>
              <a:rPr lang="en-US" dirty="0"/>
              <a:t>This is a comment line </a:t>
            </a:r>
          </a:p>
        </p:txBody>
      </p:sp>
    </p:spTree>
    <p:extLst>
      <p:ext uri="{BB962C8B-B14F-4D97-AF65-F5344CB8AC3E}">
        <p14:creationId xmlns:p14="http://schemas.microsoft.com/office/powerpoint/2010/main" val="37806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sz="4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  <a:r>
              <a:rPr lang="en-US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Python</a:t>
            </a:r>
            <a:endParaRPr lang="en-US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Python can be used in various types of applications</a:t>
            </a:r>
          </a:p>
          <a:p>
            <a:r>
              <a:rPr lang="en-US" sz="2000" dirty="0">
                <a:solidFill>
                  <a:srgbClr val="FFC000"/>
                </a:solidFill>
                <a:cs typeface="Arial" panose="020B0604020202020204" pitchFamily="34" charset="0"/>
              </a:rPr>
              <a:t>Data Analytics</a:t>
            </a:r>
          </a:p>
          <a:p>
            <a:r>
              <a:rPr lang="en-US" sz="2000" dirty="0">
                <a:solidFill>
                  <a:srgbClr val="FFC000"/>
                </a:solidFill>
                <a:cs typeface="Arial" panose="020B0604020202020204" pitchFamily="34" charset="0"/>
              </a:rPr>
              <a:t>Automation Applications</a:t>
            </a:r>
          </a:p>
          <a:p>
            <a:r>
              <a:rPr lang="en-US" sz="2000" dirty="0">
                <a:solidFill>
                  <a:srgbClr val="FFC000"/>
                </a:solidFill>
                <a:cs typeface="Arial" panose="020B0604020202020204" pitchFamily="34" charset="0"/>
              </a:rPr>
              <a:t>Web Applications</a:t>
            </a:r>
          </a:p>
          <a:p>
            <a:r>
              <a:rPr lang="en-US" sz="2000" dirty="0">
                <a:solidFill>
                  <a:srgbClr val="FFC000"/>
                </a:solidFill>
                <a:cs typeface="Arial" panose="020B0604020202020204" pitchFamily="34" charset="0"/>
              </a:rPr>
              <a:t>Web Scrapping techniques</a:t>
            </a:r>
          </a:p>
          <a:p>
            <a:r>
              <a:rPr lang="en-US" sz="2000" dirty="0">
                <a:solidFill>
                  <a:srgbClr val="FFC000"/>
                </a:solidFill>
                <a:cs typeface="Arial" panose="020B0604020202020204" pitchFamily="34" charset="0"/>
              </a:rPr>
              <a:t>Scientific Applications</a:t>
            </a:r>
          </a:p>
          <a:p>
            <a:r>
              <a:rPr lang="en-US" sz="2000" dirty="0">
                <a:solidFill>
                  <a:srgbClr val="FFC000"/>
                </a:solidFill>
                <a:cs typeface="Arial" panose="020B0604020202020204" pitchFamily="34" charset="0"/>
              </a:rPr>
              <a:t>Networking Applications</a:t>
            </a:r>
          </a:p>
          <a:p>
            <a:r>
              <a:rPr lang="en-US" sz="2000" dirty="0">
                <a:solidFill>
                  <a:srgbClr val="FFC000"/>
                </a:solidFill>
                <a:cs typeface="Arial" panose="020B0604020202020204" pitchFamily="34" charset="0"/>
              </a:rPr>
              <a:t>Test cases</a:t>
            </a:r>
          </a:p>
          <a:p>
            <a:r>
              <a:rPr lang="en-US" sz="2000" dirty="0">
                <a:solidFill>
                  <a:srgbClr val="FFC000"/>
                </a:solidFill>
                <a:cs typeface="Arial" panose="020B0604020202020204" pitchFamily="34" charset="0"/>
              </a:rPr>
              <a:t>GUI Applications</a:t>
            </a:r>
          </a:p>
          <a:p>
            <a:r>
              <a:rPr lang="en-US" sz="2000" dirty="0">
                <a:solidFill>
                  <a:srgbClr val="FFC000"/>
                </a:solidFill>
                <a:cs typeface="Arial" panose="020B0604020202020204" pitchFamily="34" charset="0"/>
              </a:rPr>
              <a:t>Admin Scripts</a:t>
            </a:r>
          </a:p>
          <a:p>
            <a:r>
              <a:rPr lang="en-US" sz="2000" dirty="0">
                <a:solidFill>
                  <a:srgbClr val="FFC000"/>
                </a:solidFill>
                <a:cs typeface="Arial" panose="020B0604020202020204" pitchFamily="34" charset="0"/>
              </a:rPr>
              <a:t>Gaming Applications</a:t>
            </a:r>
          </a:p>
          <a:p>
            <a:r>
              <a:rPr lang="en-US" sz="2000" dirty="0">
                <a:solidFill>
                  <a:srgbClr val="FFC000"/>
                </a:solidFill>
                <a:cs typeface="Arial" panose="020B0604020202020204" pitchFamily="34" charset="0"/>
              </a:rPr>
              <a:t>Animation applications</a:t>
            </a: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4812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Collections</a:t>
            </a:r>
            <a:endParaRPr lang="en-US" sz="40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Collection types 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represented class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objects store the group of objects(elements)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Collection types represented classes objects are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iterable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objects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Every collection type represented class provides methods to perform operations on elements of those objects.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Python supports following collection types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1.list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2.tuple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3.set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4.dict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0574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Collection </a:t>
            </a:r>
            <a:r>
              <a:rPr lang="en-US" sz="4000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type:List</a:t>
            </a:r>
            <a:endParaRPr lang="en-US" sz="40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List class object can be created by using square brackets or by calling list function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List class objects are mutable objects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Insertion order is preserved in list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Heterogeneous elements are allowed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Duplicate elements are allowed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Every element in the list is represented with unique index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List supports both positive and negative indexing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Example1: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a=[]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print(a)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print(type(a))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</a:t>
            </a:r>
            <a:r>
              <a:rPr lang="en-US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(a))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b=list()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print(b)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print(type(b))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</a:t>
            </a:r>
            <a:r>
              <a:rPr lang="en-US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(b))</a:t>
            </a:r>
          </a:p>
          <a:p>
            <a:pPr>
              <a:buNone/>
            </a:pPr>
            <a:endParaRPr lang="en-US" sz="20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86200" y="3733800"/>
            <a:ext cx="3657600" cy="289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o/p:</a:t>
            </a:r>
          </a:p>
          <a:p>
            <a:pPr algn="ctr"/>
            <a:r>
              <a:rPr lang="en-IN" dirty="0" smtClean="0"/>
              <a:t>[]</a:t>
            </a:r>
          </a:p>
          <a:p>
            <a:pPr algn="ctr"/>
            <a:r>
              <a:rPr lang="en-IN" dirty="0" smtClean="0"/>
              <a:t>&lt;class 'list'&gt;</a:t>
            </a:r>
          </a:p>
          <a:p>
            <a:pPr algn="ctr"/>
            <a:r>
              <a:rPr lang="en-IN" dirty="0" smtClean="0"/>
              <a:t>0</a:t>
            </a:r>
          </a:p>
          <a:p>
            <a:pPr algn="ctr"/>
            <a:r>
              <a:rPr lang="en-IN" dirty="0" smtClean="0"/>
              <a:t>[]</a:t>
            </a:r>
          </a:p>
          <a:p>
            <a:pPr algn="ctr"/>
            <a:r>
              <a:rPr lang="en-IN" dirty="0" smtClean="0"/>
              <a:t>&lt;class 'list'&gt;</a:t>
            </a:r>
          </a:p>
          <a:p>
            <a:pPr algn="ctr"/>
            <a:r>
              <a:rPr lang="en-IN" dirty="0" smtClean="0"/>
              <a:t>0</a:t>
            </a:r>
          </a:p>
          <a:p>
            <a:pPr algn="ctr"/>
            <a:r>
              <a:rPr lang="en-IN" dirty="0" smtClean="0"/>
              <a:t>[10, 20, 30, 40, 50, 60]</a:t>
            </a:r>
          </a:p>
          <a:p>
            <a:pPr algn="ctr"/>
            <a:r>
              <a:rPr lang="en-IN" dirty="0" smtClean="0"/>
              <a:t>[10, 12.12, True, (3+4j), 'python']</a:t>
            </a:r>
          </a:p>
          <a:p>
            <a:pPr algn="ctr"/>
            <a:r>
              <a:rPr lang="en-IN" dirty="0" smtClean="0"/>
              <a:t>[1, 2, 1, 3, 2, 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8819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c=[10,20,30,40,50,60]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print(c)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d=[10,12.12,True,3+4j,'python']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print(d)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e=[1,2,1,3,2,1]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print(e)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Example2: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x=[10,20,30,40,50,60]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print(x)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print(x[2])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print(x[-2])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print(x[1:4])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print(x[4:1])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print(x[-4:-1])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x[2]=123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print(x)</a:t>
            </a:r>
          </a:p>
          <a:p>
            <a:pPr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57800" y="3048000"/>
            <a:ext cx="2514600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o/p:</a:t>
            </a:r>
          </a:p>
          <a:p>
            <a:pPr algn="ctr"/>
            <a:r>
              <a:rPr lang="en-US" dirty="0" smtClean="0"/>
              <a:t>[10, 20, 30, 40, 50, 60]</a:t>
            </a:r>
          </a:p>
          <a:p>
            <a:pPr algn="ctr"/>
            <a:r>
              <a:rPr lang="en-US" dirty="0" smtClean="0"/>
              <a:t>30</a:t>
            </a:r>
          </a:p>
          <a:p>
            <a:pPr algn="ctr"/>
            <a:r>
              <a:rPr lang="en-US" dirty="0" smtClean="0"/>
              <a:t>50</a:t>
            </a:r>
          </a:p>
          <a:p>
            <a:pPr algn="ctr"/>
            <a:r>
              <a:rPr lang="en-US" dirty="0" smtClean="0"/>
              <a:t>[20, 30, 40]</a:t>
            </a:r>
          </a:p>
          <a:p>
            <a:pPr algn="ctr"/>
            <a:r>
              <a:rPr lang="en-US" dirty="0" smtClean="0"/>
              <a:t>[]</a:t>
            </a:r>
          </a:p>
          <a:p>
            <a:pPr algn="ctr"/>
            <a:r>
              <a:rPr lang="en-US" dirty="0" smtClean="0"/>
              <a:t>[30, 40, 50]</a:t>
            </a:r>
          </a:p>
          <a:p>
            <a:pPr algn="ctr"/>
            <a:r>
              <a:rPr lang="en-US" dirty="0" smtClean="0"/>
              <a:t>[10, 20, 123, 40, 50, 60]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6113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nn-NO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Example3:</a:t>
            </a:r>
          </a:p>
          <a:p>
            <a:pPr>
              <a:buNone/>
            </a:pPr>
            <a:r>
              <a:rPr lang="nn-NO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x=[10,20,30,40,50,60]</a:t>
            </a:r>
          </a:p>
          <a:p>
            <a:pPr>
              <a:buNone/>
            </a:pPr>
            <a:r>
              <a:rPr lang="nn-NO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print(x)</a:t>
            </a:r>
          </a:p>
          <a:p>
            <a:pPr>
              <a:buNone/>
            </a:pPr>
            <a:r>
              <a:rPr lang="nn-NO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sum=0</a:t>
            </a:r>
          </a:p>
          <a:p>
            <a:pPr>
              <a:buNone/>
            </a:pPr>
            <a:r>
              <a:rPr lang="nn-NO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for p in x:</a:t>
            </a:r>
          </a:p>
          <a:p>
            <a:pPr>
              <a:buNone/>
            </a:pPr>
            <a:r>
              <a:rPr lang="nn-NO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  sum=sum+p</a:t>
            </a:r>
          </a:p>
          <a:p>
            <a:pPr>
              <a:buNone/>
            </a:pPr>
            <a:r>
              <a:rPr lang="nn-NO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print(sum)</a:t>
            </a:r>
          </a:p>
          <a:p>
            <a:pPr>
              <a:buNone/>
            </a:pPr>
            <a:r>
              <a:rPr lang="nn-NO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i=0</a:t>
            </a:r>
          </a:p>
          <a:p>
            <a:pPr>
              <a:buNone/>
            </a:pPr>
            <a:r>
              <a:rPr lang="nn-NO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sum1=0</a:t>
            </a:r>
          </a:p>
          <a:p>
            <a:pPr>
              <a:buNone/>
            </a:pPr>
            <a:r>
              <a:rPr lang="nn-NO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while i&lt;len(x):</a:t>
            </a:r>
          </a:p>
          <a:p>
            <a:pPr>
              <a:buNone/>
            </a:pPr>
            <a:r>
              <a:rPr lang="nn-NO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  sum1=sum1+x[i]</a:t>
            </a:r>
          </a:p>
          <a:p>
            <a:pPr>
              <a:buNone/>
            </a:pPr>
            <a:r>
              <a:rPr lang="nn-NO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  i=i+1</a:t>
            </a:r>
          </a:p>
          <a:p>
            <a:pPr>
              <a:buNone/>
            </a:pPr>
            <a:r>
              <a:rPr lang="nn-NO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print(sum1)</a:t>
            </a:r>
            <a:endParaRPr lang="en-US" sz="2000" dirty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33800" y="1981200"/>
            <a:ext cx="4114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o/p:</a:t>
            </a:r>
          </a:p>
          <a:p>
            <a:pPr algn="ctr"/>
            <a:r>
              <a:rPr lang="en-US" dirty="0" smtClean="0"/>
              <a:t>[10, 20, 30, 40, 50, 60]</a:t>
            </a:r>
          </a:p>
          <a:p>
            <a:pPr algn="ctr"/>
            <a:r>
              <a:rPr lang="en-US" dirty="0" smtClean="0"/>
              <a:t>210</a:t>
            </a:r>
          </a:p>
          <a:p>
            <a:pPr algn="ctr"/>
            <a:r>
              <a:rPr lang="en-US" dirty="0" smtClean="0"/>
              <a:t>210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1860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Nested List</a:t>
            </a:r>
            <a:endParaRPr lang="en-US" sz="40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x=[[10,20,30],[40,50,60],[70,80,90]]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for p in x: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  print(</a:t>
            </a:r>
            <a:r>
              <a:rPr lang="en-US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p,type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(p))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  for q in p: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      print(q)</a:t>
            </a:r>
            <a:endParaRPr lang="en-US" sz="2000" dirty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48200" y="1295400"/>
            <a:ext cx="2743200" cy="358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o/p:</a:t>
            </a:r>
          </a:p>
          <a:p>
            <a:pPr algn="ctr"/>
            <a:r>
              <a:rPr lang="en-IN" dirty="0" smtClean="0"/>
              <a:t>[10, 20, 30] &lt;class 'list'&gt;</a:t>
            </a:r>
          </a:p>
          <a:p>
            <a:pPr algn="ctr"/>
            <a:r>
              <a:rPr lang="en-IN" dirty="0" smtClean="0"/>
              <a:t>10</a:t>
            </a:r>
          </a:p>
          <a:p>
            <a:pPr algn="ctr"/>
            <a:r>
              <a:rPr lang="en-IN" dirty="0" smtClean="0"/>
              <a:t>20</a:t>
            </a:r>
          </a:p>
          <a:p>
            <a:pPr algn="ctr"/>
            <a:r>
              <a:rPr lang="en-IN" dirty="0" smtClean="0"/>
              <a:t>30</a:t>
            </a:r>
          </a:p>
          <a:p>
            <a:pPr algn="ctr"/>
            <a:r>
              <a:rPr lang="en-IN" dirty="0" smtClean="0"/>
              <a:t>[40, 50, 60] &lt;class 'list'&gt;</a:t>
            </a:r>
          </a:p>
          <a:p>
            <a:pPr algn="ctr"/>
            <a:r>
              <a:rPr lang="en-IN" dirty="0" smtClean="0"/>
              <a:t>40</a:t>
            </a:r>
          </a:p>
          <a:p>
            <a:pPr algn="ctr"/>
            <a:r>
              <a:rPr lang="en-IN" dirty="0" smtClean="0"/>
              <a:t>50</a:t>
            </a:r>
          </a:p>
          <a:p>
            <a:pPr algn="ctr"/>
            <a:r>
              <a:rPr lang="en-IN" dirty="0" smtClean="0"/>
              <a:t>60</a:t>
            </a:r>
          </a:p>
          <a:p>
            <a:pPr algn="ctr"/>
            <a:r>
              <a:rPr lang="en-IN" dirty="0" smtClean="0"/>
              <a:t>[70, 80, 90] &lt;class 'list'&gt;</a:t>
            </a:r>
          </a:p>
          <a:p>
            <a:pPr algn="ctr"/>
            <a:r>
              <a:rPr lang="en-IN" dirty="0" smtClean="0"/>
              <a:t>70</a:t>
            </a:r>
          </a:p>
          <a:p>
            <a:pPr algn="ctr"/>
            <a:r>
              <a:rPr lang="en-IN" dirty="0" smtClean="0"/>
              <a:t>80</a:t>
            </a:r>
          </a:p>
          <a:p>
            <a:pPr algn="ctr"/>
            <a:r>
              <a:rPr lang="en-IN" dirty="0" smtClean="0"/>
              <a:t>90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3927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Working with methods of list</a:t>
            </a:r>
            <a:endParaRPr lang="en-US" sz="40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762000"/>
            <a:ext cx="8229600" cy="5562600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sz="4200" dirty="0" smtClean="0">
                <a:latin typeface="Arial" pitchFamily="34" charset="0"/>
                <a:cs typeface="Arial" pitchFamily="34" charset="0"/>
              </a:rPr>
              <a:t>List class object provides some methods to perform operations on list.</a:t>
            </a:r>
          </a:p>
          <a:p>
            <a:pPr>
              <a:buNone/>
            </a:pPr>
            <a:r>
              <a:rPr lang="en-US" sz="42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x=[10,20,30,40,10]</a:t>
            </a:r>
          </a:p>
          <a:p>
            <a:pPr>
              <a:buNone/>
            </a:pPr>
            <a:r>
              <a:rPr lang="en-US" sz="42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print(x)</a:t>
            </a:r>
          </a:p>
          <a:p>
            <a:pPr>
              <a:buNone/>
            </a:pPr>
            <a:r>
              <a:rPr lang="en-US" sz="42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x.append</a:t>
            </a:r>
            <a:r>
              <a:rPr lang="en-US" sz="42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(50)</a:t>
            </a:r>
          </a:p>
          <a:p>
            <a:pPr>
              <a:buNone/>
            </a:pPr>
            <a:r>
              <a:rPr lang="en-US" sz="42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print(x)</a:t>
            </a:r>
          </a:p>
          <a:p>
            <a:pPr>
              <a:buNone/>
            </a:pPr>
            <a:r>
              <a:rPr lang="en-US" sz="42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</a:t>
            </a:r>
            <a:r>
              <a:rPr lang="en-US" sz="42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x.count</a:t>
            </a:r>
            <a:r>
              <a:rPr lang="en-US" sz="42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(10))</a:t>
            </a:r>
          </a:p>
          <a:p>
            <a:pPr>
              <a:buNone/>
            </a:pPr>
            <a:r>
              <a:rPr lang="en-US" sz="42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</a:t>
            </a:r>
            <a:r>
              <a:rPr lang="en-US" sz="42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x.index</a:t>
            </a:r>
            <a:r>
              <a:rPr lang="en-US" sz="42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(30))</a:t>
            </a:r>
          </a:p>
          <a:p>
            <a:pPr>
              <a:buNone/>
            </a:pPr>
            <a:r>
              <a:rPr lang="en-US" sz="42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y=</a:t>
            </a:r>
            <a:r>
              <a:rPr lang="en-US" sz="42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x.copy</a:t>
            </a:r>
            <a:r>
              <a:rPr lang="en-US" sz="42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>
              <a:buNone/>
            </a:pPr>
            <a:r>
              <a:rPr lang="en-US" sz="42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print(y)</a:t>
            </a:r>
          </a:p>
          <a:p>
            <a:pPr>
              <a:buNone/>
            </a:pPr>
            <a:r>
              <a:rPr lang="en-US" sz="42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x.insert</a:t>
            </a:r>
            <a:r>
              <a:rPr lang="en-US" sz="42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(2,123)</a:t>
            </a:r>
          </a:p>
          <a:p>
            <a:pPr>
              <a:buNone/>
            </a:pPr>
            <a:r>
              <a:rPr lang="en-US" sz="42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print(x)</a:t>
            </a:r>
          </a:p>
          <a:p>
            <a:pPr>
              <a:buNone/>
            </a:pPr>
            <a:r>
              <a:rPr lang="en-US" sz="42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x.remove</a:t>
            </a:r>
            <a:r>
              <a:rPr lang="en-US" sz="42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(30)</a:t>
            </a:r>
          </a:p>
          <a:p>
            <a:pPr>
              <a:buNone/>
            </a:pPr>
            <a:r>
              <a:rPr lang="en-US" sz="42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print(x)</a:t>
            </a:r>
          </a:p>
          <a:p>
            <a:pPr>
              <a:buNone/>
            </a:pPr>
            <a:r>
              <a:rPr lang="en-US" sz="42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x.pop(3)</a:t>
            </a:r>
          </a:p>
          <a:p>
            <a:pPr>
              <a:buNone/>
            </a:pPr>
            <a:r>
              <a:rPr lang="en-US" sz="42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print(x)</a:t>
            </a:r>
          </a:p>
          <a:p>
            <a:pPr>
              <a:buNone/>
            </a:pPr>
            <a:r>
              <a:rPr lang="en-US" sz="42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z=[80,70,90]</a:t>
            </a:r>
          </a:p>
          <a:p>
            <a:pPr>
              <a:buNone/>
            </a:pPr>
            <a:r>
              <a:rPr lang="en-US" sz="42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print(z)</a:t>
            </a:r>
          </a:p>
          <a:p>
            <a:pPr>
              <a:buNone/>
            </a:pPr>
            <a:r>
              <a:rPr lang="en-US" sz="42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x.extend</a:t>
            </a:r>
            <a:r>
              <a:rPr lang="en-US" sz="42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(z)</a:t>
            </a:r>
          </a:p>
          <a:p>
            <a:pPr>
              <a:buNone/>
            </a:pPr>
            <a:r>
              <a:rPr lang="en-US" sz="42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print(x)</a:t>
            </a:r>
          </a:p>
          <a:p>
            <a:pPr>
              <a:buNone/>
            </a:pPr>
            <a:r>
              <a:rPr lang="en-US" sz="42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x.sort</a:t>
            </a:r>
            <a:r>
              <a:rPr lang="en-US" sz="42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(reverse=True)</a:t>
            </a:r>
          </a:p>
          <a:p>
            <a:pPr>
              <a:buNone/>
            </a:pPr>
            <a:r>
              <a:rPr lang="en-US" sz="42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print(x)</a:t>
            </a:r>
          </a:p>
          <a:p>
            <a:pPr>
              <a:buNone/>
            </a:pPr>
            <a:r>
              <a:rPr lang="en-US" sz="42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x.reverse</a:t>
            </a:r>
            <a:r>
              <a:rPr lang="en-US" sz="42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>
              <a:buNone/>
            </a:pPr>
            <a:r>
              <a:rPr lang="en-US" sz="42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print(x)</a:t>
            </a:r>
          </a:p>
          <a:p>
            <a:pPr>
              <a:buNone/>
            </a:pPr>
            <a:r>
              <a:rPr lang="en-US" sz="42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x.clear</a:t>
            </a:r>
            <a:r>
              <a:rPr lang="en-US" sz="42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>
              <a:buNone/>
            </a:pPr>
            <a:r>
              <a:rPr lang="en-US" sz="42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print(x)</a:t>
            </a:r>
          </a:p>
        </p:txBody>
      </p:sp>
      <p:sp>
        <p:nvSpPr>
          <p:cNvPr id="4" name="Rectangle 3"/>
          <p:cNvSpPr/>
          <p:nvPr/>
        </p:nvSpPr>
        <p:spPr>
          <a:xfrm>
            <a:off x="4114800" y="1219200"/>
            <a:ext cx="3352800" cy="396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o/p:</a:t>
            </a:r>
          </a:p>
          <a:p>
            <a:pPr algn="ctr"/>
            <a:r>
              <a:rPr lang="en-US" dirty="0" smtClean="0"/>
              <a:t>[10, 20, 30, 40, 10]</a:t>
            </a:r>
          </a:p>
          <a:p>
            <a:pPr algn="ctr"/>
            <a:r>
              <a:rPr lang="en-US" dirty="0" smtClean="0"/>
              <a:t>[10, 20, 30, 40, 10, 50]</a:t>
            </a:r>
          </a:p>
          <a:p>
            <a:pPr algn="ctr"/>
            <a:r>
              <a:rPr lang="en-US" dirty="0" smtClean="0"/>
              <a:t>2</a:t>
            </a:r>
          </a:p>
          <a:p>
            <a:pPr algn="ctr"/>
            <a:r>
              <a:rPr lang="en-US" dirty="0" smtClean="0"/>
              <a:t>2</a:t>
            </a:r>
          </a:p>
          <a:p>
            <a:pPr algn="ctr"/>
            <a:r>
              <a:rPr lang="en-US" dirty="0" smtClean="0"/>
              <a:t>[10, 20, 30, 40, 10, 50]</a:t>
            </a:r>
          </a:p>
          <a:p>
            <a:pPr algn="ctr"/>
            <a:r>
              <a:rPr lang="en-US" dirty="0" smtClean="0"/>
              <a:t>[10, 20, 123, 30, 40, 10, 50]</a:t>
            </a:r>
          </a:p>
          <a:p>
            <a:pPr algn="ctr"/>
            <a:r>
              <a:rPr lang="en-US" dirty="0" smtClean="0"/>
              <a:t>[10, 20, 123, 40, 10, 50]</a:t>
            </a:r>
          </a:p>
          <a:p>
            <a:pPr algn="ctr"/>
            <a:r>
              <a:rPr lang="en-US" dirty="0" smtClean="0"/>
              <a:t>[10, 20, 123, 10, 50]</a:t>
            </a:r>
          </a:p>
          <a:p>
            <a:pPr algn="ctr"/>
            <a:r>
              <a:rPr lang="en-US" dirty="0" smtClean="0"/>
              <a:t>[80, 70, 90]</a:t>
            </a:r>
          </a:p>
          <a:p>
            <a:pPr algn="ctr"/>
            <a:r>
              <a:rPr lang="en-US" dirty="0" smtClean="0"/>
              <a:t>[10, 20, 123, 10, 50, 80, 70, 90]</a:t>
            </a:r>
          </a:p>
          <a:p>
            <a:pPr algn="ctr"/>
            <a:r>
              <a:rPr lang="en-US" dirty="0" smtClean="0"/>
              <a:t>[123, 90, 80, 70, 50, 20, 10, 10]</a:t>
            </a:r>
          </a:p>
          <a:p>
            <a:pPr algn="ctr"/>
            <a:r>
              <a:rPr lang="en-US" dirty="0" smtClean="0"/>
              <a:t>[10, 10, 20, 50, 70, 80, 90, 123]</a:t>
            </a:r>
          </a:p>
          <a:p>
            <a:pPr algn="ctr"/>
            <a:r>
              <a:rPr lang="en-US" dirty="0" smtClean="0"/>
              <a:t>[]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465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List comprehensions</a:t>
            </a:r>
            <a:endParaRPr lang="en-US" sz="40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The concept of generating the elements into the list object by writing some logic in the list is known as a list comprehension 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Range()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Range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is a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pre defined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function,it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is used to generate sequence of values in a specified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range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range([start,] stop[, step]) -&gt; list of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integers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When step is given, it specifies the increment (or decrement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Example1:</a:t>
            </a: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x=[p for p in range(10)] </a:t>
            </a: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print(x)</a:t>
            </a:r>
          </a:p>
          <a:p>
            <a:pPr>
              <a:buNone/>
            </a:pPr>
            <a:r>
              <a:rPr lang="en-IN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Example2:</a:t>
            </a: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x=[p*p for p in range(10)]</a:t>
            </a: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print(x)</a:t>
            </a: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y=[q*q for q in range(10,20) if q%2 ==0]</a:t>
            </a: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print(y)</a:t>
            </a:r>
            <a:endParaRPr lang="en-US" sz="2000" dirty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05400" y="3733800"/>
            <a:ext cx="3124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o/p:</a:t>
            </a:r>
          </a:p>
          <a:p>
            <a:pPr algn="ctr"/>
            <a:r>
              <a:rPr lang="en-US" dirty="0" smtClean="0"/>
              <a:t>[0, 1, 2, 3, 4, 5, 6, 7, 8, 9]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05400" y="5029200"/>
            <a:ext cx="3200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[0, 1, 4, 9, 16, 25, 36, 49, 64, 81]</a:t>
            </a:r>
          </a:p>
          <a:p>
            <a:pPr algn="ctr"/>
            <a:r>
              <a:rPr lang="en-US" dirty="0" smtClean="0"/>
              <a:t>[100, 144, 196, 256, 324]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4291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Collection </a:t>
            </a:r>
            <a:r>
              <a:rPr lang="en-US" dirty="0" err="1" smtClean="0">
                <a:solidFill>
                  <a:srgbClr val="00B0F0"/>
                </a:solidFill>
              </a:rPr>
              <a:t>type:tuple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Tuple objects can be created by using parenthesis or by calling tuple function or by assigning values to a single variable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Tuple objects are immutable objects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Insertion order is preserver in tuple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Duplicate elements are allowed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Heterogeneous elements are allowed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Tuple supports both positive and negative indexing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elements of the tuple can be mutable or immutable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Example1: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fr-FR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=() --------</a:t>
            </a:r>
            <a:r>
              <a:rPr lang="fr-FR" sz="20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fr-FR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parenthesis </a:t>
            </a:r>
            <a:endParaRPr lang="fr-FR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fr-FR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(x)</a:t>
            </a:r>
          </a:p>
          <a:p>
            <a:pPr marL="0" indent="0">
              <a:buNone/>
            </a:pPr>
            <a:r>
              <a:rPr lang="fr-FR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fr-FR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(type(x))</a:t>
            </a:r>
          </a:p>
          <a:p>
            <a:pPr marL="0" indent="0">
              <a:buNone/>
            </a:pPr>
            <a:r>
              <a:rPr lang="fr-FR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fr-FR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fr-FR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(x))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y=</a:t>
            </a:r>
            <a:r>
              <a:rPr lang="fr-FR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tuple</a:t>
            </a:r>
            <a:r>
              <a:rPr lang="fr-FR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fr-FR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--------</a:t>
            </a:r>
            <a:r>
              <a:rPr lang="fr-F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fr-F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tuple function </a:t>
            </a:r>
            <a:endParaRPr lang="fr-FR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fr-FR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(y)</a:t>
            </a:r>
          </a:p>
          <a:p>
            <a:pPr marL="0" indent="0">
              <a:buNone/>
            </a:pPr>
            <a:r>
              <a:rPr lang="fr-FR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fr-FR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(type(y))</a:t>
            </a:r>
          </a:p>
          <a:p>
            <a:pPr marL="0" indent="0">
              <a:buNone/>
            </a:pPr>
            <a:r>
              <a:rPr lang="fr-FR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fr-FR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fr-FR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(y))</a:t>
            </a:r>
            <a:endParaRPr lang="en-US" sz="20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67400" y="4267200"/>
            <a:ext cx="16002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o/p:</a:t>
            </a:r>
          </a:p>
          <a:p>
            <a:pPr algn="ctr"/>
            <a:r>
              <a:rPr lang="en-US" dirty="0"/>
              <a:t>()</a:t>
            </a:r>
          </a:p>
          <a:p>
            <a:pPr algn="ctr"/>
            <a:r>
              <a:rPr lang="en-US" dirty="0"/>
              <a:t>&lt;class 'tuple'&gt;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()</a:t>
            </a:r>
          </a:p>
          <a:p>
            <a:pPr algn="ctr"/>
            <a:r>
              <a:rPr lang="en-US" dirty="0"/>
              <a:t>&lt;class 'tuple'&gt;</a:t>
            </a:r>
          </a:p>
          <a:p>
            <a:pPr algn="ctr"/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1227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19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z=10,20 -------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assigning values to a single </a:t>
            </a: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</a:t>
            </a:r>
            <a:endParaRPr lang="fr-FR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fr-FR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(z)</a:t>
            </a:r>
          </a:p>
          <a:p>
            <a:pPr marL="0" indent="0">
              <a:buNone/>
            </a:pPr>
            <a:r>
              <a:rPr lang="fr-FR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fr-FR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(type(z))</a:t>
            </a:r>
          </a:p>
          <a:p>
            <a:pPr marL="0" indent="0">
              <a:buNone/>
            </a:pPr>
            <a:r>
              <a:rPr lang="fr-FR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fr-FR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fr-FR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(z))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p=(10,20,30,40,10,10,20</a:t>
            </a:r>
            <a:r>
              <a:rPr lang="fr-FR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)---</a:t>
            </a:r>
            <a:r>
              <a:rPr lang="fr-FR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duplicates </a:t>
            </a:r>
            <a:r>
              <a:rPr lang="fr-FR" sz="20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allowed</a:t>
            </a:r>
            <a:endParaRPr lang="fr-FR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fr-FR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(p)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q=(100,True,'python',12.12</a:t>
            </a:r>
            <a:r>
              <a:rPr lang="fr-FR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)---</a:t>
            </a:r>
            <a:r>
              <a:rPr lang="fr-FR" sz="20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heterogeneous</a:t>
            </a:r>
            <a:r>
              <a:rPr lang="fr-FR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allowed</a:t>
            </a:r>
            <a:endParaRPr lang="fr-FR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fr-FR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(q)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Example2: tuple indexing and slicing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p=(10,20,30,40,10,10,20)</a:t>
            </a:r>
          </a:p>
          <a:p>
            <a:pPr marL="0" indent="0">
              <a:buNone/>
            </a:pPr>
            <a:r>
              <a:rPr lang="fr-FR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fr-FR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(p)</a:t>
            </a:r>
          </a:p>
          <a:p>
            <a:pPr marL="0" indent="0">
              <a:buNone/>
            </a:pPr>
            <a:r>
              <a:rPr lang="fr-FR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fr-FR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(p[2])</a:t>
            </a:r>
          </a:p>
          <a:p>
            <a:pPr marL="0" indent="0">
              <a:buNone/>
            </a:pPr>
            <a:r>
              <a:rPr lang="fr-FR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fr-FR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(p[-2])</a:t>
            </a:r>
          </a:p>
          <a:p>
            <a:pPr marL="0" indent="0">
              <a:buNone/>
            </a:pPr>
            <a:r>
              <a:rPr lang="fr-FR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fr-FR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(p[2:5])</a:t>
            </a:r>
          </a:p>
          <a:p>
            <a:pPr marL="0" indent="0">
              <a:buNone/>
            </a:pPr>
            <a:r>
              <a:rPr lang="fr-FR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fr-FR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(p[-6:-2])</a:t>
            </a:r>
            <a:endParaRPr lang="en-US" sz="20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91200" y="838200"/>
            <a:ext cx="28956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o/p:</a:t>
            </a:r>
          </a:p>
          <a:p>
            <a:pPr algn="ctr"/>
            <a:r>
              <a:rPr lang="en-US" dirty="0"/>
              <a:t>(10, 20)</a:t>
            </a:r>
          </a:p>
          <a:p>
            <a:pPr algn="ctr"/>
            <a:r>
              <a:rPr lang="en-US" dirty="0"/>
              <a:t>&lt;class 'tuple'&gt;</a:t>
            </a:r>
          </a:p>
          <a:p>
            <a:pPr algn="ctr"/>
            <a:r>
              <a:rPr lang="en-US" dirty="0"/>
              <a:t>2</a:t>
            </a:r>
          </a:p>
          <a:p>
            <a:pPr algn="ctr"/>
            <a:r>
              <a:rPr lang="en-US" dirty="0"/>
              <a:t>(10, 20, 30, 40, 10, 10, 20)</a:t>
            </a:r>
          </a:p>
          <a:p>
            <a:pPr algn="ctr"/>
            <a:r>
              <a:rPr lang="en-US" dirty="0"/>
              <a:t>(100, True, 'python', 12.12)</a:t>
            </a:r>
          </a:p>
        </p:txBody>
      </p:sp>
      <p:sp>
        <p:nvSpPr>
          <p:cNvPr id="5" name="Rectangle 4"/>
          <p:cNvSpPr/>
          <p:nvPr/>
        </p:nvSpPr>
        <p:spPr>
          <a:xfrm>
            <a:off x="5562600" y="4114799"/>
            <a:ext cx="2971800" cy="181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o/p:</a:t>
            </a:r>
          </a:p>
          <a:p>
            <a:pPr algn="ctr"/>
            <a:r>
              <a:rPr lang="en-US" dirty="0"/>
              <a:t>(10, 20, 30, 40, 10, 10, 20)</a:t>
            </a:r>
          </a:p>
          <a:p>
            <a:pPr algn="ctr"/>
            <a:r>
              <a:rPr lang="en-US" dirty="0"/>
              <a:t>30</a:t>
            </a:r>
          </a:p>
          <a:p>
            <a:pPr algn="ctr"/>
            <a:r>
              <a:rPr lang="en-US" dirty="0"/>
              <a:t>10</a:t>
            </a:r>
          </a:p>
          <a:p>
            <a:pPr algn="ctr"/>
            <a:r>
              <a:rPr lang="en-US" dirty="0"/>
              <a:t>(30, 40, 10)</a:t>
            </a:r>
          </a:p>
          <a:p>
            <a:pPr algn="ctr"/>
            <a:r>
              <a:rPr lang="en-US" dirty="0"/>
              <a:t>(20, 30, 40, 10)</a:t>
            </a:r>
          </a:p>
        </p:txBody>
      </p:sp>
    </p:spTree>
    <p:extLst>
      <p:ext uri="{BB962C8B-B14F-4D97-AF65-F5344CB8AC3E}">
        <p14:creationId xmlns:p14="http://schemas.microsoft.com/office/powerpoint/2010/main" val="69899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324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Applying loops on tuple object:</a:t>
            </a:r>
          </a:p>
          <a:p>
            <a:pPr marL="0" indent="0">
              <a:buNone/>
            </a:pPr>
            <a:r>
              <a:rPr lang="nn-NO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p=(10,20,30,40,10,10,20)</a:t>
            </a:r>
          </a:p>
          <a:p>
            <a:pPr marL="0" indent="0">
              <a:buNone/>
            </a:pPr>
            <a:r>
              <a:rPr lang="nn-NO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sum=0</a:t>
            </a:r>
          </a:p>
          <a:p>
            <a:pPr marL="0" indent="0">
              <a:buNone/>
            </a:pPr>
            <a:r>
              <a:rPr lang="nn-NO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x in p:</a:t>
            </a:r>
          </a:p>
          <a:p>
            <a:pPr marL="0" indent="0">
              <a:buNone/>
            </a:pPr>
            <a:r>
              <a:rPr lang="nn-NO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sum=sum+x</a:t>
            </a:r>
          </a:p>
          <a:p>
            <a:pPr marL="0" indent="0">
              <a:buNone/>
            </a:pPr>
            <a:r>
              <a:rPr lang="nn-NO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print(sum)</a:t>
            </a:r>
          </a:p>
          <a:p>
            <a:pPr marL="0" indent="0">
              <a:buNone/>
            </a:pPr>
            <a:r>
              <a:rPr lang="nn-NO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sum1=0</a:t>
            </a:r>
          </a:p>
          <a:p>
            <a:pPr marL="0" indent="0">
              <a:buNone/>
            </a:pPr>
            <a:r>
              <a:rPr lang="nn-NO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i=0</a:t>
            </a:r>
          </a:p>
          <a:p>
            <a:pPr marL="0" indent="0">
              <a:buNone/>
            </a:pPr>
            <a:r>
              <a:rPr lang="nn-NO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i&lt;len(p):</a:t>
            </a:r>
          </a:p>
          <a:p>
            <a:pPr marL="0" indent="0">
              <a:buNone/>
            </a:pPr>
            <a:r>
              <a:rPr lang="nn-NO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sum1=sum1+p[i]</a:t>
            </a:r>
          </a:p>
          <a:p>
            <a:pPr marL="0" indent="0">
              <a:buNone/>
            </a:pPr>
            <a:r>
              <a:rPr lang="nn-NO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i=i+1</a:t>
            </a:r>
          </a:p>
          <a:p>
            <a:pPr marL="0" indent="0">
              <a:buNone/>
            </a:pPr>
            <a:r>
              <a:rPr lang="nn-NO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print(sum1</a:t>
            </a:r>
            <a:r>
              <a:rPr lang="nn-NO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nn-NO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methods of tuple: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p=(10,20,30,40,10,60,20)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print(p)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p.index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(30))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p.index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(10,2))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p.count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(10))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p.count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(40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  <a:endParaRPr lang="nn-NO" sz="20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67400" y="990600"/>
            <a:ext cx="1066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o/p:</a:t>
            </a:r>
          </a:p>
          <a:p>
            <a:pPr algn="ctr"/>
            <a:r>
              <a:rPr lang="en-US" dirty="0"/>
              <a:t>140</a:t>
            </a:r>
          </a:p>
          <a:p>
            <a:pPr algn="ctr"/>
            <a:r>
              <a:rPr lang="en-US" dirty="0"/>
              <a:t>140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0" y="4191000"/>
            <a:ext cx="2351809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o/p:</a:t>
            </a:r>
          </a:p>
          <a:p>
            <a:pPr algn="ctr"/>
            <a:r>
              <a:rPr lang="en-US" dirty="0"/>
              <a:t>(10, 20, 30, 40, 10, 60, 20)</a:t>
            </a:r>
          </a:p>
          <a:p>
            <a:pPr algn="ctr"/>
            <a:r>
              <a:rPr lang="en-US" dirty="0"/>
              <a:t>2</a:t>
            </a:r>
          </a:p>
          <a:p>
            <a:pPr algn="ctr"/>
            <a:r>
              <a:rPr lang="en-US" dirty="0"/>
              <a:t>4</a:t>
            </a:r>
          </a:p>
          <a:p>
            <a:pPr algn="ctr"/>
            <a:r>
              <a:rPr lang="en-US" dirty="0"/>
              <a:t>2</a:t>
            </a:r>
          </a:p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40460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B0F0"/>
                </a:solidFill>
              </a:rPr>
              <a:t>Installation of Python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 can install Python software from </a:t>
            </a: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www.python.org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Python programs can be developed in two modes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Interactive Mode: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	The concept of submitting one by one statements explicitly to 	the python interpreter is known as Interactive mode.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print("hello world")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	 hello 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	&gt;&gt;&gt; 4+5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	 9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	&gt;&gt;&gt; 2*3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	6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	&gt;&gt;&gt; </a:t>
            </a:r>
            <a:r>
              <a:rPr lang="en-US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="python"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	&gt;&gt;&gt; print(</a:t>
            </a:r>
            <a:r>
              <a:rPr lang="en-US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	python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	&gt;&gt;&gt; 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endParaRPr lang="en-US" sz="1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7567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9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Nested tuple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:A tuple inside a tuple is known as nested tuple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x=((10,20,30),(40,50,60))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print(x)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p in x: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print(p)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for q in p: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print(q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in tuple: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x=((10,20,30),[40,50,60],(70,80,90))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print(x)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p in x: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print(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p,type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x[1][1]=100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print(x)</a:t>
            </a:r>
          </a:p>
          <a:p>
            <a:pPr marL="0" indent="0">
              <a:buNone/>
            </a:pPr>
            <a:endParaRPr lang="en-US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76800" y="838200"/>
            <a:ext cx="2819399" cy="2660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o/p:</a:t>
            </a:r>
          </a:p>
          <a:p>
            <a:pPr algn="ctr"/>
            <a:r>
              <a:rPr lang="en-US" dirty="0"/>
              <a:t>((10, 20, 30), (40, 50, 60))</a:t>
            </a:r>
          </a:p>
          <a:p>
            <a:pPr algn="ctr"/>
            <a:r>
              <a:rPr lang="en-US" dirty="0"/>
              <a:t>(10, 20, 30)</a:t>
            </a:r>
          </a:p>
          <a:p>
            <a:pPr algn="ctr"/>
            <a:r>
              <a:rPr lang="en-US" dirty="0"/>
              <a:t>10</a:t>
            </a:r>
          </a:p>
          <a:p>
            <a:pPr algn="ctr"/>
            <a:r>
              <a:rPr lang="en-US" dirty="0"/>
              <a:t>20</a:t>
            </a:r>
          </a:p>
          <a:p>
            <a:pPr algn="ctr"/>
            <a:r>
              <a:rPr lang="en-US" dirty="0"/>
              <a:t>30</a:t>
            </a:r>
          </a:p>
          <a:p>
            <a:pPr algn="ctr"/>
            <a:r>
              <a:rPr lang="en-US" dirty="0"/>
              <a:t>(40, 50, 60)</a:t>
            </a:r>
          </a:p>
          <a:p>
            <a:pPr algn="ctr"/>
            <a:r>
              <a:rPr lang="en-US" dirty="0"/>
              <a:t>40</a:t>
            </a:r>
          </a:p>
          <a:p>
            <a:pPr algn="ctr"/>
            <a:r>
              <a:rPr lang="en-US" dirty="0"/>
              <a:t>50</a:t>
            </a:r>
          </a:p>
          <a:p>
            <a:pPr algn="ctr"/>
            <a:r>
              <a:rPr lang="en-US" dirty="0"/>
              <a:t>60</a:t>
            </a:r>
          </a:p>
        </p:txBody>
      </p:sp>
      <p:sp>
        <p:nvSpPr>
          <p:cNvPr id="5" name="Rectangle 4"/>
          <p:cNvSpPr/>
          <p:nvPr/>
        </p:nvSpPr>
        <p:spPr>
          <a:xfrm>
            <a:off x="3657600" y="3810000"/>
            <a:ext cx="4038599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o/p:</a:t>
            </a:r>
          </a:p>
          <a:p>
            <a:pPr algn="ctr"/>
            <a:r>
              <a:rPr lang="en-US" dirty="0"/>
              <a:t>((10, 20, 30), [40, 50, 60], (70, 80, 90))</a:t>
            </a:r>
          </a:p>
          <a:p>
            <a:pPr algn="ctr"/>
            <a:r>
              <a:rPr lang="en-US" dirty="0"/>
              <a:t>(10, 20, 30) &lt;class 'tuple'&gt;</a:t>
            </a:r>
          </a:p>
          <a:p>
            <a:pPr algn="ctr"/>
            <a:r>
              <a:rPr lang="en-US" dirty="0"/>
              <a:t>[40, 50, 60] &lt;class 'list'&gt;</a:t>
            </a:r>
          </a:p>
          <a:p>
            <a:pPr algn="ctr"/>
            <a:r>
              <a:rPr lang="en-US" dirty="0"/>
              <a:t>(70, 80, 90) &lt;class 'tuple'&gt;</a:t>
            </a:r>
          </a:p>
          <a:p>
            <a:pPr algn="ctr"/>
            <a:r>
              <a:rPr lang="en-US" dirty="0"/>
              <a:t>((10, 20, 30), [40, 100, 60], (70, 80, 90))</a:t>
            </a:r>
          </a:p>
        </p:txBody>
      </p:sp>
    </p:spTree>
    <p:extLst>
      <p:ext uri="{BB962C8B-B14F-4D97-AF65-F5344CB8AC3E}">
        <p14:creationId xmlns:p14="http://schemas.microsoft.com/office/powerpoint/2010/main" val="35890487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Differences</a:t>
            </a:r>
            <a:r>
              <a:rPr lang="en-US" sz="4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b/n List and Tuple </a:t>
            </a:r>
            <a:endParaRPr lang="en-US" sz="4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2280233"/>
              </p:ext>
            </p:extLst>
          </p:nvPr>
        </p:nvGraphicFramePr>
        <p:xfrm>
          <a:off x="457200" y="1143000"/>
          <a:ext cx="8229600" cy="47320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14800"/>
                <a:gridCol w="4114800"/>
              </a:tblGrid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Tuple</a:t>
                      </a:r>
                      <a:endParaRPr lang="en-US" dirty="0"/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mtClean="0"/>
                        <a:t>1. List objects are mutable objects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smtClean="0"/>
                        <a:t>1.Tuple objects</a:t>
                      </a:r>
                      <a:r>
                        <a:rPr lang="en-US" baseline="0" dirty="0" smtClean="0"/>
                        <a:t> are Immutable objects</a:t>
                      </a:r>
                      <a:endParaRPr lang="en-US" dirty="0"/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r>
                        <a:rPr lang="en-US" dirty="0" smtClean="0"/>
                        <a:t>2. Applying iterations on the list takes longer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 Applying iterations on the list takes less</a:t>
                      </a:r>
                    </a:p>
                    <a:p>
                      <a:r>
                        <a:rPr lang="en-US" dirty="0" smtClean="0"/>
                        <a:t>time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r>
                        <a:rPr lang="en-US" dirty="0" smtClean="0"/>
                        <a:t>3. If</a:t>
                      </a:r>
                      <a:r>
                        <a:rPr lang="en-US" baseline="0" dirty="0" smtClean="0"/>
                        <a:t> the frequent operation is insertion or </a:t>
                      </a:r>
                    </a:p>
                    <a:p>
                      <a:r>
                        <a:rPr lang="en-US" baseline="0" dirty="0" smtClean="0"/>
                        <a:t>deletion of the elements then it is recommended to use 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 If</a:t>
                      </a:r>
                      <a:r>
                        <a:rPr lang="en-US" baseline="0" dirty="0" smtClean="0"/>
                        <a:t> the frequent operation is </a:t>
                      </a:r>
                      <a:r>
                        <a:rPr lang="en-US" baseline="0" dirty="0" err="1" smtClean="0"/>
                        <a:t>retrival</a:t>
                      </a:r>
                      <a:r>
                        <a:rPr lang="en-US" baseline="0" dirty="0" smtClean="0"/>
                        <a:t> of the elements then it is recommended to use tuple</a:t>
                      </a:r>
                      <a:endParaRPr lang="en-US" dirty="0" smtClean="0"/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r>
                        <a:rPr lang="en-US" dirty="0" smtClean="0"/>
                        <a:t>4. List can</a:t>
                      </a:r>
                      <a:r>
                        <a:rPr lang="en-US" baseline="0" dirty="0" smtClean="0"/>
                        <a:t> not be used as a key for the dictionary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4. Tuple  can</a:t>
                      </a:r>
                      <a:r>
                        <a:rPr lang="en-US" baseline="0" dirty="0" smtClean="0"/>
                        <a:t>  be used as a key for the dictionary if the tuple stores only immutable elements.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833544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Collection </a:t>
            </a:r>
            <a:r>
              <a:rPr lang="en-US" sz="40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type:Set</a:t>
            </a:r>
            <a:endParaRPr lang="en-US" sz="4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Set objects can be created by using curly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brases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oy by calling set function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Insertion order is not preserved in set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Duplicate elements is not allowed</a:t>
            </a:r>
          </a:p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Heterogenous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elements are allowed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Set does not support indexing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Set objects are mutable objects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Elements of the set must me immutable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By using set we can perform mathematical operations like union,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intersection,difference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and symmetric difference on set objects.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90041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Example1: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x={10}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print(x)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print(type(x))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y=set()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print(y)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print(type(y))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(y))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z={10,20,30,40,50}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print(z)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p={10,20,30,40,10,10,20}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print(p)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q={100,True,'python',12.12}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print(q)</a:t>
            </a:r>
          </a:p>
        </p:txBody>
      </p:sp>
      <p:sp>
        <p:nvSpPr>
          <p:cNvPr id="4" name="Rectangle 3"/>
          <p:cNvSpPr/>
          <p:nvPr/>
        </p:nvSpPr>
        <p:spPr>
          <a:xfrm>
            <a:off x="4876800" y="1219200"/>
            <a:ext cx="289560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o/p:</a:t>
            </a:r>
          </a:p>
          <a:p>
            <a:pPr algn="ctr"/>
            <a:r>
              <a:rPr lang="en-US" dirty="0"/>
              <a:t>{10}</a:t>
            </a:r>
          </a:p>
          <a:p>
            <a:pPr algn="ctr"/>
            <a:r>
              <a:rPr lang="en-US" dirty="0"/>
              <a:t>&lt;class 'set'&gt;</a:t>
            </a:r>
          </a:p>
          <a:p>
            <a:pPr algn="ctr"/>
            <a:r>
              <a:rPr lang="en-US" dirty="0"/>
              <a:t>1</a:t>
            </a:r>
          </a:p>
          <a:p>
            <a:pPr algn="ctr"/>
            <a:r>
              <a:rPr lang="en-US" dirty="0"/>
              <a:t>set()</a:t>
            </a:r>
          </a:p>
          <a:p>
            <a:pPr algn="ctr"/>
            <a:r>
              <a:rPr lang="en-US" dirty="0"/>
              <a:t>&lt;class 'set'&gt;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{40, 10, 50, 20, 30}</a:t>
            </a:r>
          </a:p>
          <a:p>
            <a:pPr algn="ctr"/>
            <a:r>
              <a:rPr lang="en-US" dirty="0"/>
              <a:t>{40, 10, 20, 30}</a:t>
            </a:r>
          </a:p>
          <a:p>
            <a:pPr algn="ctr"/>
            <a:r>
              <a:rPr lang="en-US" dirty="0"/>
              <a:t>{'python', True, 100, 12.12}</a:t>
            </a:r>
          </a:p>
        </p:txBody>
      </p:sp>
    </p:spTree>
    <p:extLst>
      <p:ext uri="{BB962C8B-B14F-4D97-AF65-F5344CB8AC3E}">
        <p14:creationId xmlns:p14="http://schemas.microsoft.com/office/powerpoint/2010/main" val="27532971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324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Applying loops on set object:</a:t>
            </a:r>
          </a:p>
          <a:p>
            <a:pPr marL="0" indent="0">
              <a:buNone/>
            </a:pPr>
            <a:r>
              <a:rPr lang="nn-NO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p={10,20,30,40,10,10,20}</a:t>
            </a:r>
            <a:endParaRPr lang="nn-NO" sz="20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nn-NO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sum=0</a:t>
            </a:r>
          </a:p>
          <a:p>
            <a:pPr marL="0" indent="0">
              <a:buNone/>
            </a:pPr>
            <a:r>
              <a:rPr lang="nn-NO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x in p:</a:t>
            </a:r>
          </a:p>
          <a:p>
            <a:pPr marL="0" indent="0">
              <a:buNone/>
            </a:pPr>
            <a:r>
              <a:rPr lang="nn-NO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sum=sum+x</a:t>
            </a:r>
          </a:p>
          <a:p>
            <a:pPr marL="0" indent="0">
              <a:buNone/>
            </a:pPr>
            <a:r>
              <a:rPr lang="nn-NO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print(sum)</a:t>
            </a:r>
          </a:p>
          <a:p>
            <a:pPr marL="0" indent="0">
              <a:buNone/>
            </a:pPr>
            <a:r>
              <a:rPr lang="nn-NO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methods of set:</a:t>
            </a:r>
          </a:p>
          <a:p>
            <a:pPr marL="0" indent="0">
              <a:buNone/>
            </a:pPr>
            <a:r>
              <a:rPr lang="nn-NO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p={10,12.12,True}</a:t>
            </a:r>
          </a:p>
          <a:p>
            <a:pPr marL="0" indent="0">
              <a:buNone/>
            </a:pPr>
            <a:r>
              <a:rPr lang="nn-NO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print(p)</a:t>
            </a:r>
          </a:p>
          <a:p>
            <a:pPr marL="0" indent="0">
              <a:buNone/>
            </a:pPr>
            <a:r>
              <a:rPr lang="nn-NO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p.add(30)</a:t>
            </a:r>
          </a:p>
          <a:p>
            <a:pPr marL="0" indent="0">
              <a:buNone/>
            </a:pPr>
            <a:r>
              <a:rPr lang="nn-NO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print(p)</a:t>
            </a:r>
          </a:p>
          <a:p>
            <a:pPr marL="0" indent="0">
              <a:buNone/>
            </a:pPr>
            <a:r>
              <a:rPr lang="nn-NO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p.remove(12.12)</a:t>
            </a:r>
          </a:p>
          <a:p>
            <a:pPr marL="0" indent="0">
              <a:buNone/>
            </a:pPr>
            <a:r>
              <a:rPr lang="nn-NO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print(p)</a:t>
            </a:r>
          </a:p>
          <a:p>
            <a:pPr marL="0" indent="0">
              <a:buNone/>
            </a:pPr>
            <a:r>
              <a:rPr lang="nn-NO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p.discard(10)</a:t>
            </a:r>
          </a:p>
          <a:p>
            <a:pPr marL="0" indent="0">
              <a:buNone/>
            </a:pPr>
            <a:r>
              <a:rPr lang="nn-NO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print(p)</a:t>
            </a:r>
          </a:p>
          <a:p>
            <a:pPr marL="0" indent="0">
              <a:buNone/>
            </a:pPr>
            <a:r>
              <a:rPr lang="nn-NO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p.pop()</a:t>
            </a:r>
          </a:p>
          <a:p>
            <a:pPr marL="0" indent="0">
              <a:buNone/>
            </a:pPr>
            <a:r>
              <a:rPr lang="nn-NO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print(p)</a:t>
            </a:r>
          </a:p>
          <a:p>
            <a:pPr marL="0" indent="0">
              <a:buNone/>
            </a:pPr>
            <a:endParaRPr lang="en-US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67400" y="990600"/>
            <a:ext cx="1066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o/p:</a:t>
            </a:r>
          </a:p>
          <a:p>
            <a:pPr algn="ctr"/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0" y="4191000"/>
            <a:ext cx="2351809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o/p:</a:t>
            </a:r>
          </a:p>
          <a:p>
            <a:pPr algn="ctr"/>
            <a:r>
              <a:rPr lang="en-US" dirty="0" smtClean="0"/>
              <a:t>{</a:t>
            </a:r>
            <a:r>
              <a:rPr lang="en-US" dirty="0"/>
              <a:t>12.12, 10, True}</a:t>
            </a:r>
          </a:p>
          <a:p>
            <a:pPr algn="ctr"/>
            <a:r>
              <a:rPr lang="en-US" dirty="0"/>
              <a:t>{12.12, 10, True, 30}</a:t>
            </a:r>
          </a:p>
          <a:p>
            <a:pPr algn="ctr"/>
            <a:r>
              <a:rPr lang="en-US" dirty="0"/>
              <a:t>{10, True, 30}</a:t>
            </a:r>
          </a:p>
          <a:p>
            <a:pPr algn="ctr"/>
            <a:r>
              <a:rPr lang="en-US" dirty="0"/>
              <a:t>{True, 30}</a:t>
            </a:r>
          </a:p>
          <a:p>
            <a:pPr algn="ctr"/>
            <a:r>
              <a:rPr lang="en-US" dirty="0"/>
              <a:t>{30}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732650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 can not store set element in the set object because elements of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set must be immutable but we can use tuple as element to the set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Nested set is not possible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 can apply comprehensions on set object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p={(10,20,30),(40,50,60)}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print(p)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20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p: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for j in i: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20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print(j)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p={p for p in range(10)}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print(p) 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0" y="2209800"/>
            <a:ext cx="26670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o/p:</a:t>
            </a:r>
          </a:p>
          <a:p>
            <a:pPr algn="ctr"/>
            <a:r>
              <a:rPr lang="en-US" dirty="0"/>
              <a:t>{(10, 20, 30), (40, 50, 60)}</a:t>
            </a:r>
          </a:p>
          <a:p>
            <a:pPr algn="ctr"/>
            <a:r>
              <a:rPr lang="en-US" dirty="0"/>
              <a:t>10</a:t>
            </a:r>
          </a:p>
          <a:p>
            <a:pPr algn="ctr"/>
            <a:r>
              <a:rPr lang="en-US" dirty="0"/>
              <a:t>20</a:t>
            </a:r>
          </a:p>
          <a:p>
            <a:pPr algn="ctr"/>
            <a:r>
              <a:rPr lang="en-US" dirty="0"/>
              <a:t>30</a:t>
            </a:r>
          </a:p>
          <a:p>
            <a:pPr algn="ctr"/>
            <a:r>
              <a:rPr lang="en-US" dirty="0"/>
              <a:t>40</a:t>
            </a:r>
          </a:p>
          <a:p>
            <a:pPr algn="ctr"/>
            <a:r>
              <a:rPr lang="en-US" dirty="0"/>
              <a:t>50</a:t>
            </a:r>
          </a:p>
          <a:p>
            <a:pPr algn="ctr"/>
            <a:r>
              <a:rPr lang="en-US" dirty="0"/>
              <a:t>60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5257800" y="4800600"/>
            <a:ext cx="2667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o/p:</a:t>
            </a:r>
          </a:p>
          <a:p>
            <a:pPr algn="ctr"/>
            <a:r>
              <a:rPr lang="en-US" dirty="0"/>
              <a:t>{0, 1, 2, 3, 4, 5, 6, 7, 8, 9}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7575147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Collection </a:t>
            </a:r>
            <a:r>
              <a:rPr lang="en-US" sz="4000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type:Dict</a:t>
            </a:r>
            <a:endParaRPr lang="en-US" sz="40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Dictionary objects can be created by using curly braces {} or by calling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dict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function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Dictionary objects are mutable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Dictionary represents key-value base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Each key-value pair of dictionary is known as a item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Dictionary keys must be immutable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Dictionary values can be mutable or immutable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Duplicate keys are not allowed but values can be duplicate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Insertion order is not preserves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Heterogeneous keys and Heterogeneous values are allowed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2292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Example1: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x={}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print(x)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print(type(x))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</a:t>
            </a:r>
            <a:r>
              <a:rPr lang="en-US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(x))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y=</a:t>
            </a:r>
            <a:r>
              <a:rPr lang="en-US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dict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print(y)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print(type(y))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</a:t>
            </a:r>
            <a:r>
              <a:rPr lang="en-US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(y))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z={'python':95,'java':80,'django':90}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print(z)</a:t>
            </a:r>
            <a:endParaRPr lang="en-US" sz="2000" dirty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86200" y="1447800"/>
            <a:ext cx="38100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o/p:</a:t>
            </a:r>
          </a:p>
          <a:p>
            <a:pPr algn="ctr"/>
            <a:r>
              <a:rPr lang="en-US" dirty="0" smtClean="0"/>
              <a:t>{}</a:t>
            </a:r>
          </a:p>
          <a:p>
            <a:pPr algn="ctr"/>
            <a:r>
              <a:rPr lang="en-US" dirty="0" smtClean="0"/>
              <a:t>&lt;class '</a:t>
            </a:r>
            <a:r>
              <a:rPr lang="en-US" dirty="0" err="1" smtClean="0"/>
              <a:t>dict</a:t>
            </a:r>
            <a:r>
              <a:rPr lang="en-US" dirty="0" smtClean="0"/>
              <a:t>'&gt;</a:t>
            </a:r>
          </a:p>
          <a:p>
            <a:pPr algn="ctr"/>
            <a:r>
              <a:rPr lang="en-US" dirty="0" smtClean="0"/>
              <a:t>0</a:t>
            </a:r>
          </a:p>
          <a:p>
            <a:pPr algn="ctr"/>
            <a:r>
              <a:rPr lang="en-US" dirty="0" smtClean="0"/>
              <a:t>{}</a:t>
            </a:r>
          </a:p>
          <a:p>
            <a:pPr algn="ctr"/>
            <a:r>
              <a:rPr lang="en-US" dirty="0" smtClean="0"/>
              <a:t>&lt;class '</a:t>
            </a:r>
            <a:r>
              <a:rPr lang="en-US" dirty="0" err="1" smtClean="0"/>
              <a:t>dict</a:t>
            </a:r>
            <a:r>
              <a:rPr lang="en-US" dirty="0" smtClean="0"/>
              <a:t>'&gt;</a:t>
            </a:r>
          </a:p>
          <a:p>
            <a:pPr algn="ctr"/>
            <a:r>
              <a:rPr lang="en-US" dirty="0" smtClean="0"/>
              <a:t>0</a:t>
            </a:r>
          </a:p>
          <a:p>
            <a:pPr algn="ctr"/>
            <a:r>
              <a:rPr lang="en-US" dirty="0" smtClean="0"/>
              <a:t>{'python': 95, 'java': 80, '</a:t>
            </a:r>
            <a:r>
              <a:rPr lang="en-US" dirty="0" err="1" smtClean="0"/>
              <a:t>django</a:t>
            </a:r>
            <a:r>
              <a:rPr lang="en-US" dirty="0" smtClean="0"/>
              <a:t>': 90}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7040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Example2: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x={'python':95,'java':80,'django':90}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print(x)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x['</a:t>
            </a:r>
            <a:r>
              <a:rPr lang="en-US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bigdata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']=85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print(x)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y={100:'hyd',12.12:'bang',True:'pune',3+4j:'chennai'}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print(y)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z={10:1000,20:12.12,30:True,40:3+4j}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print(z)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p={(1,2,3):"</a:t>
            </a:r>
            <a:r>
              <a:rPr lang="en-US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flask","hyd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":[5,6,7]}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print(p)</a:t>
            </a:r>
          </a:p>
          <a:p>
            <a:pPr>
              <a:buNone/>
            </a:pPr>
            <a:endParaRPr lang="en-US" sz="2000" dirty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62400" y="3581400"/>
            <a:ext cx="46482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{'python': 95, 'java': 80, '</a:t>
            </a:r>
            <a:r>
              <a:rPr lang="en-US" dirty="0" err="1" smtClean="0"/>
              <a:t>django</a:t>
            </a:r>
            <a:r>
              <a:rPr lang="en-US" dirty="0" smtClean="0"/>
              <a:t>': 90}</a:t>
            </a:r>
          </a:p>
          <a:p>
            <a:pPr algn="ctr"/>
            <a:r>
              <a:rPr lang="en-US" dirty="0" smtClean="0"/>
              <a:t>{'python': 95, 'java': 80, '</a:t>
            </a:r>
            <a:r>
              <a:rPr lang="en-US" dirty="0" err="1" smtClean="0"/>
              <a:t>django</a:t>
            </a:r>
            <a:r>
              <a:rPr lang="en-US" dirty="0" smtClean="0"/>
              <a:t>': 90, '</a:t>
            </a:r>
            <a:r>
              <a:rPr lang="en-US" dirty="0" err="1" smtClean="0"/>
              <a:t>bigdata</a:t>
            </a:r>
            <a:r>
              <a:rPr lang="en-US" dirty="0" smtClean="0"/>
              <a:t>': 85}</a:t>
            </a:r>
          </a:p>
          <a:p>
            <a:pPr algn="ctr"/>
            <a:r>
              <a:rPr lang="en-US" dirty="0" smtClean="0"/>
              <a:t>{100: '</a:t>
            </a:r>
            <a:r>
              <a:rPr lang="en-US" dirty="0" err="1" smtClean="0"/>
              <a:t>hyd</a:t>
            </a:r>
            <a:r>
              <a:rPr lang="en-US" dirty="0" smtClean="0"/>
              <a:t>', 12.12: 'bang', True: '</a:t>
            </a:r>
            <a:r>
              <a:rPr lang="en-US" dirty="0" err="1" smtClean="0"/>
              <a:t>pune</a:t>
            </a:r>
            <a:r>
              <a:rPr lang="en-US" dirty="0" smtClean="0"/>
              <a:t>', (3+4j): '</a:t>
            </a:r>
            <a:r>
              <a:rPr lang="en-US" dirty="0" err="1" smtClean="0"/>
              <a:t>chennai</a:t>
            </a:r>
            <a:r>
              <a:rPr lang="en-US" dirty="0" smtClean="0"/>
              <a:t>'}</a:t>
            </a:r>
          </a:p>
          <a:p>
            <a:pPr algn="ctr"/>
            <a:r>
              <a:rPr lang="en-US" dirty="0" smtClean="0"/>
              <a:t>{10: 1000, 20: 12.12, 30: True, 40: (3+4j)}</a:t>
            </a:r>
          </a:p>
          <a:p>
            <a:pPr algn="ctr"/>
            <a:r>
              <a:rPr lang="en-US" dirty="0" smtClean="0"/>
              <a:t>{(1, 2, 3): 'flask', '</a:t>
            </a:r>
            <a:r>
              <a:rPr lang="en-US" dirty="0" err="1" smtClean="0"/>
              <a:t>hyd</a:t>
            </a:r>
            <a:r>
              <a:rPr lang="en-US" dirty="0" smtClean="0"/>
              <a:t>': [5, 6, 7]}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84434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Working with methods of </a:t>
            </a:r>
            <a:r>
              <a:rPr lang="en-US" sz="4000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Dict</a:t>
            </a:r>
            <a:endParaRPr lang="en-US" sz="40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Dict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class object provides some methods to perform operations on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dict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class object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x={'python':95,'java':80,'django':90,'oracle':82}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print(x)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x['</a:t>
            </a:r>
            <a:r>
              <a:rPr lang="en-US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bigdata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']=85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print(x)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print(x['python'])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</a:t>
            </a:r>
            <a:r>
              <a:rPr lang="en-US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x.get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("</a:t>
            </a:r>
            <a:r>
              <a:rPr lang="en-US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django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"))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x.pop("oracle")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print(x)</a:t>
            </a:r>
          </a:p>
          <a:p>
            <a:pPr>
              <a:buNone/>
            </a:pPr>
            <a:r>
              <a:rPr lang="en-US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x.popitem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print(x)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k=</a:t>
            </a:r>
            <a:r>
              <a:rPr lang="en-US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x.keys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print(k)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v=</a:t>
            </a:r>
            <a:r>
              <a:rPr lang="en-US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x.keys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print(v)</a:t>
            </a:r>
            <a:endParaRPr lang="en-US" sz="2000" dirty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0" y="1905000"/>
            <a:ext cx="4800600" cy="289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o/p:</a:t>
            </a:r>
          </a:p>
          <a:p>
            <a:pPr algn="ctr"/>
            <a:r>
              <a:rPr lang="en-US" dirty="0" smtClean="0"/>
              <a:t>{'python': 95, 'java': 80, '</a:t>
            </a:r>
            <a:r>
              <a:rPr lang="en-US" dirty="0" err="1" smtClean="0"/>
              <a:t>django</a:t>
            </a:r>
            <a:r>
              <a:rPr lang="en-US" dirty="0" smtClean="0"/>
              <a:t>': 90, 'oracle': 82}</a:t>
            </a:r>
          </a:p>
          <a:p>
            <a:pPr algn="ctr"/>
            <a:r>
              <a:rPr lang="en-US" dirty="0" smtClean="0"/>
              <a:t>{'python': 95, 'java': 80, '</a:t>
            </a:r>
            <a:r>
              <a:rPr lang="en-US" dirty="0" err="1" smtClean="0"/>
              <a:t>django</a:t>
            </a:r>
            <a:r>
              <a:rPr lang="en-US" dirty="0" smtClean="0"/>
              <a:t>': 90, 'oracle': 82, '</a:t>
            </a:r>
            <a:r>
              <a:rPr lang="en-US" dirty="0" err="1" smtClean="0"/>
              <a:t>bigdata</a:t>
            </a:r>
            <a:r>
              <a:rPr lang="en-US" dirty="0" smtClean="0"/>
              <a:t>': 85}</a:t>
            </a:r>
          </a:p>
          <a:p>
            <a:pPr algn="ctr"/>
            <a:r>
              <a:rPr lang="en-US" dirty="0" smtClean="0"/>
              <a:t>95</a:t>
            </a:r>
          </a:p>
          <a:p>
            <a:pPr algn="ctr"/>
            <a:r>
              <a:rPr lang="en-US" dirty="0" smtClean="0"/>
              <a:t>90</a:t>
            </a:r>
          </a:p>
          <a:p>
            <a:pPr algn="ctr"/>
            <a:r>
              <a:rPr lang="en-US" dirty="0" smtClean="0"/>
              <a:t>{'python': 95, 'java': 80, '</a:t>
            </a:r>
            <a:r>
              <a:rPr lang="en-US" dirty="0" err="1" smtClean="0"/>
              <a:t>django</a:t>
            </a:r>
            <a:r>
              <a:rPr lang="en-US" dirty="0" smtClean="0"/>
              <a:t>': 90, '</a:t>
            </a:r>
            <a:r>
              <a:rPr lang="en-US" dirty="0" err="1" smtClean="0"/>
              <a:t>bigdata</a:t>
            </a:r>
            <a:r>
              <a:rPr lang="en-US" dirty="0" smtClean="0"/>
              <a:t>': 85}</a:t>
            </a:r>
          </a:p>
          <a:p>
            <a:pPr algn="ctr"/>
            <a:r>
              <a:rPr lang="en-US" dirty="0" smtClean="0"/>
              <a:t>{'python': 95, 'java': 80, '</a:t>
            </a:r>
            <a:r>
              <a:rPr lang="en-US" dirty="0" err="1" smtClean="0"/>
              <a:t>django</a:t>
            </a:r>
            <a:r>
              <a:rPr lang="en-US" dirty="0" smtClean="0"/>
              <a:t>': 90}</a:t>
            </a:r>
          </a:p>
          <a:p>
            <a:pPr algn="ctr"/>
            <a:r>
              <a:rPr lang="en-US" dirty="0" err="1" smtClean="0"/>
              <a:t>dict_keys</a:t>
            </a:r>
            <a:r>
              <a:rPr lang="en-US" dirty="0" smtClean="0"/>
              <a:t>(['python', 'java', '</a:t>
            </a:r>
            <a:r>
              <a:rPr lang="en-US" dirty="0" err="1" smtClean="0"/>
              <a:t>django</a:t>
            </a:r>
            <a:r>
              <a:rPr lang="en-US" dirty="0" smtClean="0"/>
              <a:t>'])</a:t>
            </a:r>
          </a:p>
          <a:p>
            <a:pPr algn="ctr"/>
            <a:r>
              <a:rPr lang="en-US" dirty="0" err="1" smtClean="0"/>
              <a:t>dict_values</a:t>
            </a:r>
            <a:r>
              <a:rPr lang="en-US" dirty="0" smtClean="0"/>
              <a:t>([95, 80, 90])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816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324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 Mode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concept of writing the group of python statements in 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file,save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the file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with extention.py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and submit that entire file to the python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interpreter is known as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batch mode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 order to develop the python files we use editors or IDE’s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Different editors are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notepad,notepad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++,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IDLE,editplus,vi,nano,gedit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and so on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Open the notepad and write the following code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x=1000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y=2000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x+y,x-y,x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*y)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Save the file in any drive python folder with demo.py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Open command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promt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and execute following commands.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go to D:\python\demo.py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3000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-1000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2000.000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156285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Dictionary comprehensions</a:t>
            </a:r>
            <a:endParaRPr lang="en-US" sz="40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The concept of generating items into the dictionary by writing some logic in the dictionary is known as dictionary comprehensions.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Example:</a:t>
            </a: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x={p:p*p for p in range(5)}</a:t>
            </a: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print(x)</a:t>
            </a: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y={q:q*q for q in range(5,15) if q%2!=0}</a:t>
            </a: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print(y)</a:t>
            </a:r>
          </a:p>
          <a:p>
            <a:pPr>
              <a:buNone/>
            </a:pPr>
            <a:endParaRPr lang="en-US" sz="20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05200" y="3505200"/>
            <a:ext cx="3886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o/p:</a:t>
            </a:r>
          </a:p>
          <a:p>
            <a:pPr algn="ctr"/>
            <a:r>
              <a:rPr lang="en-US" dirty="0" smtClean="0"/>
              <a:t>{0: 0, 1: 1, 2: 4, 3: 9, 4: 16}</a:t>
            </a:r>
          </a:p>
          <a:p>
            <a:pPr algn="ctr"/>
            <a:r>
              <a:rPr lang="en-US" dirty="0" smtClean="0"/>
              <a:t>{5: 25, 7: 49, 9: 81, 11: 121, 13: 169}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83167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File Handling</a:t>
            </a:r>
            <a:endParaRPr lang="en-US" sz="40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File is a named location on the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disk,which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stores the data in permanent manner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Python language provides various functions and methods to provide the communication between python programs and files.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Python programs can open the file and close the file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We can open the files by calling open function of built-in-modules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At the time of opening the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file,we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have to specify the mode of the file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Mode of the file indicates for what purpose the file is going to be opened(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r,w,a,b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66424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Possible modes to read and write data: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8097365"/>
              </p:ext>
            </p:extLst>
          </p:nvPr>
        </p:nvGraphicFramePr>
        <p:xfrm>
          <a:off x="457200" y="1371600"/>
          <a:ext cx="8229600" cy="4668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52600"/>
                <a:gridCol w="6477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‘r’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Open file for reading only. Starts reading from beginning of file. This default mode</a:t>
                      </a:r>
                      <a:r>
                        <a:rPr lang="en-US" sz="1800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‘w’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Open file for writing only. File pointer placed at beginning of the file. Overwrites existing file and creates a new one if it does not exists.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‘x’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Open a file for exclusive creation, if the file already exists the operation fails.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‘a’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Open file for appending at the end of the file with out truncating </a:t>
                      </a:r>
                      <a:r>
                        <a:rPr lang="en-US" sz="2000" dirty="0" err="1" smtClean="0"/>
                        <a:t>it.creates</a:t>
                      </a:r>
                      <a:r>
                        <a:rPr lang="en-US" sz="2000" dirty="0" smtClean="0"/>
                        <a:t> a new file if it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does not exists.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‘t’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Open in text mode(default)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‘b’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Open in binary mode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‘+’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Open a file for updating(reading and updating)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25240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Reading data from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‘Open function’ open the file in the specified mode and creates file object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File object provides various methods  by using those methods we can perform the read or write operations on the files and we can close the files.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Example1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x=open("E://myfile.txt")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</a:t>
            </a:r>
            <a:r>
              <a:rPr lang="en-US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x.read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())</a:t>
            </a:r>
          </a:p>
          <a:p>
            <a:pPr>
              <a:buNone/>
            </a:pPr>
            <a:r>
              <a:rPr lang="en-US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x.close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Example2: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x=open("E://myfile.txt")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</a:t>
            </a:r>
            <a:r>
              <a:rPr lang="en-US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x.tell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())</a:t>
            </a:r>
          </a:p>
          <a:p>
            <a:pPr>
              <a:buNone/>
            </a:pPr>
            <a:r>
              <a:rPr lang="en-US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x.seek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(8)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</a:t>
            </a:r>
            <a:r>
              <a:rPr lang="en-US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x.tell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())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</a:t>
            </a:r>
            <a:r>
              <a:rPr lang="en-US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x.readline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())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</a:t>
            </a:r>
            <a:r>
              <a:rPr lang="en-US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x.tell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())</a:t>
            </a:r>
          </a:p>
          <a:p>
            <a:pPr>
              <a:buNone/>
            </a:pPr>
            <a:r>
              <a:rPr lang="en-US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x.close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()</a:t>
            </a:r>
            <a:endParaRPr lang="en-US" sz="2000" dirty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0" y="2667000"/>
            <a:ext cx="19050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o/p:</a:t>
            </a:r>
          </a:p>
          <a:p>
            <a:pPr algn="ctr"/>
            <a:r>
              <a:rPr lang="en-US" dirty="0" smtClean="0"/>
              <a:t>python</a:t>
            </a:r>
          </a:p>
          <a:p>
            <a:pPr algn="ctr"/>
            <a:r>
              <a:rPr lang="en-US" dirty="0" err="1" smtClean="0"/>
              <a:t>django</a:t>
            </a:r>
            <a:endParaRPr lang="en-US" dirty="0" smtClean="0"/>
          </a:p>
          <a:p>
            <a:pPr algn="ctr"/>
            <a:r>
              <a:rPr lang="en-US" dirty="0" err="1" smtClean="0"/>
              <a:t>tvashtaa</a:t>
            </a:r>
            <a:endParaRPr lang="en-US" dirty="0" smtClean="0"/>
          </a:p>
          <a:p>
            <a:pPr algn="ctr"/>
            <a:r>
              <a:rPr lang="en-US" dirty="0" smtClean="0"/>
              <a:t>data analytics</a:t>
            </a:r>
          </a:p>
          <a:p>
            <a:pPr algn="ctr"/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48200" y="4800600"/>
            <a:ext cx="19050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</a:p>
          <a:p>
            <a:pPr algn="ctr"/>
            <a:r>
              <a:rPr lang="en-US" dirty="0" smtClean="0"/>
              <a:t>8</a:t>
            </a:r>
          </a:p>
          <a:p>
            <a:pPr algn="ctr"/>
            <a:r>
              <a:rPr lang="en-US" dirty="0" err="1" smtClean="0"/>
              <a:t>django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1895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Quick way</a:t>
            </a:r>
            <a:endParaRPr lang="en-US" sz="4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lst</a:t>
            </a:r>
            <a:r>
              <a:rPr lang="en-US" sz="16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[ x for x </a:t>
            </a:r>
            <a:r>
              <a:rPr lang="en-US" sz="1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open</a:t>
            </a:r>
            <a:r>
              <a:rPr lang="en-US" sz="16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("C:/Users/</a:t>
            </a:r>
            <a:r>
              <a:rPr lang="en-US" sz="16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Tvasthaa</a:t>
            </a:r>
            <a:r>
              <a:rPr lang="en-US" sz="16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/Desktop/</a:t>
            </a:r>
            <a:r>
              <a:rPr lang="en-US" sz="16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myfile.txt","r</a:t>
            </a:r>
            <a:r>
              <a:rPr lang="en-US" sz="16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").</a:t>
            </a:r>
            <a:r>
              <a:rPr lang="en-US" sz="16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readlines</a:t>
            </a:r>
            <a:r>
              <a:rPr lang="en-US" sz="16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sz="16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lst</a:t>
            </a:r>
            <a:r>
              <a:rPr lang="en-US" sz="16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o/p: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['Chen Lin \n', 'clin@brandeis.edu\n', '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Volen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110 \n', 'Office Hour: Thurs. 3-5 \n', '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Yaqin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Yang\n', 'yaqin@brandeis.edu\n', '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Volen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110\n', '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Offiche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Hour: Tues. 3-5 \n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']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Ignore the header</a:t>
            </a:r>
            <a:r>
              <a:rPr lang="en-US" sz="20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?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92D05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for (</a:t>
            </a:r>
            <a:r>
              <a:rPr lang="en-US" sz="1600" dirty="0" err="1">
                <a:solidFill>
                  <a:srgbClr val="92D05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i,line</a:t>
            </a:r>
            <a:r>
              <a:rPr lang="en-US" sz="1600" dirty="0">
                <a:solidFill>
                  <a:srgbClr val="92D05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) in enumerate(open("C:/Users/</a:t>
            </a:r>
            <a:r>
              <a:rPr lang="en-US" sz="1600" dirty="0" err="1">
                <a:solidFill>
                  <a:srgbClr val="92D05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Tvasthaa</a:t>
            </a:r>
            <a:r>
              <a:rPr lang="en-US" sz="1600" dirty="0">
                <a:solidFill>
                  <a:srgbClr val="92D05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/Desktop/</a:t>
            </a:r>
            <a:r>
              <a:rPr lang="en-US" sz="1600" dirty="0" err="1">
                <a:solidFill>
                  <a:srgbClr val="92D05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myfile.txt","r</a:t>
            </a:r>
            <a:r>
              <a:rPr lang="en-US" sz="1600" dirty="0">
                <a:solidFill>
                  <a:srgbClr val="92D05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").</a:t>
            </a:r>
            <a:r>
              <a:rPr lang="en-US" sz="1600" dirty="0" err="1">
                <a:solidFill>
                  <a:srgbClr val="92D05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readlines</a:t>
            </a:r>
            <a:r>
              <a:rPr lang="en-US" sz="1600" dirty="0">
                <a:solidFill>
                  <a:srgbClr val="92D05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()):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92D05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if </a:t>
            </a:r>
            <a:r>
              <a:rPr lang="en-US" sz="1600" dirty="0" err="1">
                <a:solidFill>
                  <a:srgbClr val="92D05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dirty="0">
                <a:solidFill>
                  <a:srgbClr val="92D05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== 0: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92D05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 continue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92D05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print(line</a:t>
            </a:r>
            <a:r>
              <a:rPr lang="en-US" sz="16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o/p:</a:t>
            </a:r>
            <a:endParaRPr lang="en-US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0" y="4114800"/>
            <a:ext cx="242104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clin@brandeis.edu</a:t>
            </a:r>
            <a:endParaRPr lang="en-US" dirty="0"/>
          </a:p>
          <a:p>
            <a:r>
              <a:rPr lang="en-US" dirty="0" err="1"/>
              <a:t>Volen</a:t>
            </a:r>
            <a:r>
              <a:rPr lang="en-US" dirty="0"/>
              <a:t> 110 </a:t>
            </a:r>
          </a:p>
          <a:p>
            <a:r>
              <a:rPr lang="en-US" dirty="0"/>
              <a:t>Office Hour: Thurs. 3-5  </a:t>
            </a:r>
          </a:p>
          <a:p>
            <a:r>
              <a:rPr lang="en-US" dirty="0" err="1"/>
              <a:t>Yaqin</a:t>
            </a:r>
            <a:r>
              <a:rPr lang="en-US" dirty="0"/>
              <a:t> </a:t>
            </a:r>
            <a:r>
              <a:rPr lang="en-US" dirty="0" smtClean="0"/>
              <a:t>Yang</a:t>
            </a:r>
            <a:endParaRPr lang="en-US" dirty="0"/>
          </a:p>
          <a:p>
            <a:r>
              <a:rPr lang="en-US" dirty="0" smtClean="0"/>
              <a:t>yaqin@brandeis.edu</a:t>
            </a:r>
            <a:endParaRPr lang="en-US" dirty="0"/>
          </a:p>
          <a:p>
            <a:r>
              <a:rPr lang="en-US" dirty="0" err="1"/>
              <a:t>Volen</a:t>
            </a:r>
            <a:r>
              <a:rPr lang="en-US" dirty="0"/>
              <a:t> </a:t>
            </a:r>
            <a:r>
              <a:rPr lang="en-US" dirty="0" smtClean="0"/>
              <a:t>110</a:t>
            </a:r>
            <a:endParaRPr lang="en-US" dirty="0"/>
          </a:p>
          <a:p>
            <a:r>
              <a:rPr lang="en-US" dirty="0" err="1"/>
              <a:t>Offiche</a:t>
            </a:r>
            <a:r>
              <a:rPr lang="en-US" dirty="0"/>
              <a:t> Hour: Tues. 3-5 </a:t>
            </a:r>
          </a:p>
        </p:txBody>
      </p:sp>
    </p:spTree>
    <p:extLst>
      <p:ext uri="{BB962C8B-B14F-4D97-AF65-F5344CB8AC3E}">
        <p14:creationId xmlns:p14="http://schemas.microsoft.com/office/powerpoint/2010/main" val="334077452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writing data into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‘Open function’ open the file in the specified mode and creates file object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File object provides various methods  by using those methods we can perform the read or write operations on the files and we can close the files.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Example1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x=open("E://myfile.txt",'w')</a:t>
            </a:r>
          </a:p>
          <a:p>
            <a:pPr>
              <a:buNone/>
            </a:pPr>
            <a:r>
              <a:rPr lang="en-US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x.write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("</a:t>
            </a:r>
            <a:r>
              <a:rPr lang="en-US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tvashataa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datasolutions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")</a:t>
            </a:r>
          </a:p>
          <a:p>
            <a:pPr>
              <a:buNone/>
            </a:pPr>
            <a:r>
              <a:rPr lang="en-US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x.close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Example2: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x=open("E://</a:t>
            </a:r>
            <a:r>
              <a:rPr lang="en-US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myfile.txt“,’a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’)</a:t>
            </a: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             o/p:copy will be stored in python file</a:t>
            </a:r>
            <a:endParaRPr lang="en-US" sz="2000" dirty="0" smtClean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x.write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(“</a:t>
            </a:r>
            <a:r>
              <a:rPr lang="en-US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hyderabad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n-US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telangana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”)</a:t>
            </a:r>
          </a:p>
          <a:p>
            <a:pPr>
              <a:buNone/>
            </a:pPr>
            <a:r>
              <a:rPr lang="en-US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x.close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()</a:t>
            </a:r>
            <a:endParaRPr lang="en-US" sz="2000" dirty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19600" y="3124200"/>
            <a:ext cx="42306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o/p:copy will be stored in python file</a:t>
            </a:r>
            <a:endParaRPr lang="en-US" sz="20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61279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Oop’s</a:t>
            </a:r>
            <a:r>
              <a:rPr lang="en-US" sz="4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principles</a:t>
            </a:r>
            <a:endParaRPr lang="en-US" sz="4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programing languages which provides special syntaxes according to the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oop’s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principles to implement the applications is known as object oriented programming languages.</a:t>
            </a:r>
          </a:p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Oop’s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are nothing but certain rules or guidelines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Different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oop’s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principles are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1.Encapsulation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2.Inheritance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3.polymorphism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4.Abstraction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If we follow the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op’s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principles while implementing business applications we will get following benefits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1.Security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2.Reusability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3.Flexibility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98173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Oop’s</a:t>
            </a:r>
            <a:r>
              <a:rPr lang="en-US" sz="4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Principle:Encapsulation</a:t>
            </a:r>
            <a:endParaRPr lang="en-US" sz="4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concept of binding or grouping related data members along with its related functionalities is known as Encapsulation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cname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caccno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cbal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	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deposit():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withdraw()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balenqueiry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ename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eid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esal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da():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hra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pf():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581400" y="1905000"/>
            <a:ext cx="2230788" cy="1676400"/>
            <a:chOff x="3581400" y="1905000"/>
            <a:chExt cx="2230788" cy="1676400"/>
          </a:xfrm>
        </p:grpSpPr>
        <p:sp>
          <p:nvSpPr>
            <p:cNvPr id="8" name="Right Brace 7"/>
            <p:cNvSpPr/>
            <p:nvPr/>
          </p:nvSpPr>
          <p:spPr>
            <a:xfrm>
              <a:off x="3581400" y="1905000"/>
              <a:ext cx="457200" cy="16764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14800" y="2743200"/>
              <a:ext cx="1697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Customer group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581400" y="4038600"/>
            <a:ext cx="2210719" cy="1752600"/>
            <a:chOff x="3581400" y="4038600"/>
            <a:chExt cx="2210719" cy="1752600"/>
          </a:xfrm>
        </p:grpSpPr>
        <p:sp>
          <p:nvSpPr>
            <p:cNvPr id="10" name="Right Brace 9"/>
            <p:cNvSpPr/>
            <p:nvPr/>
          </p:nvSpPr>
          <p:spPr>
            <a:xfrm>
              <a:off x="3581400" y="4038600"/>
              <a:ext cx="381000" cy="17526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14800" y="4914900"/>
              <a:ext cx="1677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Employer group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6365438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endParaRPr lang="en-US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94360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class is a syntax or structure is used to group related data members along with its related functionalities is known as class.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With in the class we can represent the data  and operations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Data can be represented with in the class by using variables.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Operations can be represented by using methods.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 can define 3 types of variables with in the class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1.static variables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2.Non static variables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3.Local variables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 can define 3 types of methods with in the class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1.Static methods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2.Non static methods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3.Class methods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362200" y="1384738"/>
            <a:ext cx="4593627" cy="1295400"/>
            <a:chOff x="2362200" y="1384738"/>
            <a:chExt cx="4593627" cy="1295400"/>
          </a:xfrm>
        </p:grpSpPr>
        <p:sp>
          <p:nvSpPr>
            <p:cNvPr id="4" name="Rectangle 3"/>
            <p:cNvSpPr/>
            <p:nvPr/>
          </p:nvSpPr>
          <p:spPr>
            <a:xfrm>
              <a:off x="2362200" y="1384738"/>
              <a:ext cx="2514600" cy="1295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92D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Class </a:t>
              </a:r>
              <a:r>
                <a:rPr lang="en-US" dirty="0" err="1">
                  <a:solidFill>
                    <a:srgbClr val="92D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classneme</a:t>
              </a:r>
              <a:r>
                <a:rPr lang="en-US" dirty="0">
                  <a:solidFill>
                    <a:srgbClr val="92D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  <a:p>
              <a:r>
                <a:rPr lang="en-US" dirty="0">
                  <a:solidFill>
                    <a:srgbClr val="92D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“”” doc string”””</a:t>
              </a:r>
            </a:p>
            <a:p>
              <a:r>
                <a:rPr lang="en-US" dirty="0">
                  <a:solidFill>
                    <a:srgbClr val="92D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--------------</a:t>
              </a:r>
            </a:p>
            <a:p>
              <a:r>
                <a:rPr lang="en-US" dirty="0">
                  <a:solidFill>
                    <a:srgbClr val="92D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----------------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3886200" y="2133600"/>
              <a:ext cx="1905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4114800" y="2438400"/>
              <a:ext cx="1676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764924" y="194893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64924" y="2253734"/>
              <a:ext cx="11909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operations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6490504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Documentation string</a:t>
            </a:r>
            <a:endParaRPr lang="en-US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 define documentation string with in the class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Documentation string of a class is used to provide description about the class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With in the class syntax documentation string is optional but it is highly recommended to define documentation string with in the class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Whenever any body call help function on our class then it will the display documentation of that class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Test: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“””sample class to test the doc </a:t>
            </a:r>
            <a:r>
              <a:rPr lang="en-US" sz="20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”””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u call help(Test)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o/p: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sample class to test the doc </a:t>
            </a:r>
            <a:r>
              <a:rPr lang="en-US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312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Environment</a:t>
            </a:r>
            <a:endParaRPr lang="en-US" sz="4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0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Idle</a:t>
            </a:r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Eclipse </a:t>
            </a:r>
            <a:endParaRPr lang="en-US" sz="2000" dirty="0" smtClean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NotePad</a:t>
            </a: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 (Windows</a:t>
            </a:r>
            <a:r>
              <a:rPr lang="en-US" sz="20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Vim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2000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TextMate</a:t>
            </a:r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US" sz="2000" dirty="0" err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Gedit</a:t>
            </a:r>
            <a:r>
              <a:rPr lang="en-US" sz="20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(Linux)</a:t>
            </a:r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</a:t>
            </a:r>
            <a:r>
              <a:rPr lang="en-US" sz="20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Nano(</a:t>
            </a: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(Linux</a:t>
            </a:r>
            <a:r>
              <a:rPr lang="en-US" sz="20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 PIDA (Linux)(VIM Based)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 </a:t>
            </a:r>
            <a:r>
              <a:rPr lang="en-US" sz="20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10.BlueFish </a:t>
            </a: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(Linux</a:t>
            </a:r>
            <a:r>
              <a:rPr lang="en-US" sz="20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10.Pycharm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11.Jupyter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12.Spyder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 dirty="0" smtClean="0">
              <a:solidFill>
                <a:srgbClr val="FFC000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87897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endParaRPr lang="en-US" sz="4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concept of allocating memory space for non static variables of a class at runtime is known as object.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Instance of a class is known as object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syntax:Referencevariable</a:t>
            </a: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0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classname</a:t>
            </a: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variable which is storing object address is known as reference variable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address which contains two parts first part contains class name and second part contains hexadecimal representation of hash code.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Through the reference variable we can put the data in to the object, we can get the data from the object and we can call the methods on the object.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 can create n no. of objects for a class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Two different objects of the class or two different classes objects do not contain same address.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24400" y="2514600"/>
            <a:ext cx="2104872" cy="787118"/>
            <a:chOff x="4724400" y="2514600"/>
            <a:chExt cx="2104872" cy="787118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5029200" y="2514600"/>
              <a:ext cx="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724400" y="2932386"/>
              <a:ext cx="21048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Object creation </a:t>
              </a:r>
              <a:r>
                <a:rPr lang="en-US" dirty="0" err="1" smtClean="0">
                  <a:solidFill>
                    <a:srgbClr val="00B0F0"/>
                  </a:solidFill>
                </a:rPr>
                <a:t>stmt</a:t>
              </a:r>
              <a:endParaRPr lang="en-US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353712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print("begin")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Demo: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=1000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print(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display(self):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print("welcome to 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oop's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principles")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t1=Demo()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print(t1)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t1.display()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t2=Demo()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print(t2)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t2.display()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print("end")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286000" y="1752600"/>
            <a:ext cx="3048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33999" y="1567934"/>
            <a:ext cx="180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B0F0"/>
                </a:solidFill>
              </a:rPr>
              <a:t>Creation of </a:t>
            </a:r>
            <a:r>
              <a:rPr lang="en-US" dirty="0" smtClean="0">
                <a:solidFill>
                  <a:srgbClr val="00B0F0"/>
                </a:solidFill>
              </a:rPr>
              <a:t>Class 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81200" y="3581400"/>
            <a:ext cx="3429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10200" y="3396734"/>
            <a:ext cx="1869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Creation of object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29000" y="4038600"/>
            <a:ext cx="46482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begin</a:t>
            </a:r>
          </a:p>
          <a:p>
            <a:pPr algn="ctr"/>
            <a:r>
              <a:rPr lang="en-US" dirty="0"/>
              <a:t>1000</a:t>
            </a:r>
          </a:p>
          <a:p>
            <a:pPr algn="ctr"/>
            <a:r>
              <a:rPr lang="en-US" dirty="0"/>
              <a:t>&lt;__</a:t>
            </a:r>
            <a:r>
              <a:rPr lang="en-US" dirty="0" err="1"/>
              <a:t>main__.Demo</a:t>
            </a:r>
            <a:r>
              <a:rPr lang="en-US" dirty="0"/>
              <a:t> object at 0x0337E270&gt;</a:t>
            </a:r>
          </a:p>
          <a:p>
            <a:pPr algn="ctr"/>
            <a:r>
              <a:rPr lang="en-US" dirty="0"/>
              <a:t>welcome to </a:t>
            </a:r>
            <a:r>
              <a:rPr lang="en-US" dirty="0" err="1"/>
              <a:t>oop's</a:t>
            </a:r>
            <a:r>
              <a:rPr lang="en-US" dirty="0"/>
              <a:t> principles</a:t>
            </a:r>
          </a:p>
          <a:p>
            <a:pPr algn="ctr"/>
            <a:r>
              <a:rPr lang="en-US" dirty="0"/>
              <a:t>&lt;__</a:t>
            </a:r>
            <a:r>
              <a:rPr lang="en-US" dirty="0" err="1"/>
              <a:t>main__.Demo</a:t>
            </a:r>
            <a:r>
              <a:rPr lang="en-US" dirty="0"/>
              <a:t> object at 0x035ECD90&gt;</a:t>
            </a:r>
          </a:p>
          <a:p>
            <a:pPr algn="ctr"/>
            <a:r>
              <a:rPr lang="en-US" dirty="0"/>
              <a:t>welcome to </a:t>
            </a:r>
            <a:r>
              <a:rPr lang="en-US" dirty="0" err="1"/>
              <a:t>oop's</a:t>
            </a:r>
            <a:r>
              <a:rPr lang="en-US" dirty="0"/>
              <a:t> principles</a:t>
            </a:r>
          </a:p>
          <a:p>
            <a:pPr algn="ctr"/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84281570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Python References</a:t>
            </a:r>
            <a:endParaRPr lang="en-US" sz="40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lvl="1"/>
            <a:r>
              <a:rPr lang="en-GB" dirty="0" smtClean="0"/>
              <a:t>Python Homepage</a:t>
            </a:r>
          </a:p>
          <a:p>
            <a:pPr lvl="1">
              <a:buNone/>
            </a:pPr>
            <a:r>
              <a:rPr lang="en-GB" dirty="0" smtClean="0"/>
              <a:t>	• </a:t>
            </a:r>
            <a:r>
              <a:rPr lang="en-GB" dirty="0" smtClean="0">
                <a:hlinkClick r:id="rId2"/>
              </a:rPr>
              <a:t>http://www.python.org</a:t>
            </a:r>
            <a:endParaRPr lang="en-GB" dirty="0" smtClean="0"/>
          </a:p>
          <a:p>
            <a:pPr lvl="1"/>
            <a:r>
              <a:rPr lang="en-GB" dirty="0" smtClean="0"/>
              <a:t>Python Tutorial</a:t>
            </a:r>
          </a:p>
          <a:p>
            <a:pPr lvl="1">
              <a:buNone/>
            </a:pPr>
            <a:r>
              <a:rPr lang="en-GB" dirty="0" smtClean="0"/>
              <a:t>	• </a:t>
            </a:r>
            <a:r>
              <a:rPr lang="en-GB" dirty="0" smtClean="0">
                <a:hlinkClick r:id="rId3"/>
              </a:rPr>
              <a:t>http://docs.python.org/tutorial/</a:t>
            </a:r>
            <a:endParaRPr lang="en-GB" dirty="0" smtClean="0"/>
          </a:p>
          <a:p>
            <a:pPr lvl="1"/>
            <a:r>
              <a:rPr lang="en-GB" dirty="0" smtClean="0"/>
              <a:t>Python Documentation</a:t>
            </a:r>
          </a:p>
          <a:p>
            <a:pPr lvl="1">
              <a:buNone/>
            </a:pPr>
            <a:r>
              <a:rPr lang="en-GB" dirty="0" smtClean="0"/>
              <a:t>	• </a:t>
            </a:r>
            <a:r>
              <a:rPr lang="en-GB" dirty="0" smtClean="0">
                <a:hlinkClick r:id="rId4"/>
              </a:rPr>
              <a:t>http://www.python.org/doc</a:t>
            </a:r>
            <a:endParaRPr lang="en-GB" dirty="0" smtClean="0"/>
          </a:p>
          <a:p>
            <a:pPr lvl="1"/>
            <a:r>
              <a:rPr lang="en-GB" dirty="0" smtClean="0"/>
              <a:t>Python Library References</a:t>
            </a:r>
          </a:p>
          <a:p>
            <a:pPr lvl="2"/>
            <a:r>
              <a:rPr lang="en-GB" dirty="0" smtClean="0">
                <a:hlinkClick r:id="rId5"/>
              </a:rPr>
              <a:t>http://docs.python.org/release/2.5.2/lib/lib.html</a:t>
            </a:r>
            <a:endParaRPr lang="en-GB" dirty="0" smtClean="0"/>
          </a:p>
          <a:p>
            <a:pPr lvl="1"/>
            <a:r>
              <a:rPr lang="en-GB" dirty="0" smtClean="0"/>
              <a:t>Python Add-on Packages: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http://pypi.python.org/pypi</a:t>
            </a:r>
            <a:r>
              <a:rPr lang="en-GB" dirty="0" smtClean="0"/>
              <a:t>	</a:t>
            </a:r>
          </a:p>
          <a:p>
            <a:pPr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027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Problems by using Editors:</a:t>
            </a:r>
            <a:endParaRPr lang="en-US" sz="4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By using editors time consumption is more and cost also increases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If we develop the python programs or applications by using editors then we face following problems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1.Development time and cost will be increased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2.Automatic debugging operations can’t be applied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3.Code generation tools can’t be used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To overcome the above problems we develop the python applications by using Integrated Development Environment(IDE’s)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Different IDE’s are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Pycharm,ERIC,Eclipse,NetBeans,Spyder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…..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11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4585</TotalTime>
  <Words>5488</Words>
  <Application>Microsoft Office PowerPoint</Application>
  <PresentationFormat>On-screen Show (4:3)</PresentationFormat>
  <Paragraphs>1560</Paragraphs>
  <Slides>82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3" baseType="lpstr">
      <vt:lpstr>Office Theme</vt:lpstr>
      <vt:lpstr>Introduction to Python</vt:lpstr>
      <vt:lpstr>History of Python</vt:lpstr>
      <vt:lpstr>Why use Python</vt:lpstr>
      <vt:lpstr>Python vs other languages</vt:lpstr>
      <vt:lpstr>Applications of Python</vt:lpstr>
      <vt:lpstr>Installation of Python</vt:lpstr>
      <vt:lpstr>PowerPoint Presentation</vt:lpstr>
      <vt:lpstr>Development Environment</vt:lpstr>
      <vt:lpstr>Problems by using Editors:</vt:lpstr>
      <vt:lpstr>The Python Standard Library</vt:lpstr>
      <vt:lpstr>Variables and Data Types </vt:lpstr>
      <vt:lpstr>Static Versus Dynamic</vt:lpstr>
      <vt:lpstr> python data types are dynamic(Why)</vt:lpstr>
      <vt:lpstr>Types of Data Types</vt:lpstr>
      <vt:lpstr>PowerPoint Presentation</vt:lpstr>
      <vt:lpstr>PowerPoint Presentation</vt:lpstr>
      <vt:lpstr>Types of objects</vt:lpstr>
      <vt:lpstr>PowerPoint Presentation</vt:lpstr>
      <vt:lpstr>PowerPoint Presentation</vt:lpstr>
      <vt:lpstr>PowerPoint Presentation</vt:lpstr>
      <vt:lpstr>PowerPoint Presentation</vt:lpstr>
      <vt:lpstr>Operators in python</vt:lpstr>
      <vt:lpstr>Arithmetic Operators</vt:lpstr>
      <vt:lpstr>Comparision Operators</vt:lpstr>
      <vt:lpstr>Logical Operators</vt:lpstr>
      <vt:lpstr>Bitwise Operators</vt:lpstr>
      <vt:lpstr>Assignment Operators</vt:lpstr>
      <vt:lpstr>Special Operators</vt:lpstr>
      <vt:lpstr>PowerPoint Presentation</vt:lpstr>
      <vt:lpstr>PowerPoint Presentation</vt:lpstr>
      <vt:lpstr>Reading the data from keyboard</vt:lpstr>
      <vt:lpstr>PowerPoint Presentation</vt:lpstr>
      <vt:lpstr>Control flow statements</vt:lpstr>
      <vt:lpstr>Blocks and Indentation</vt:lpstr>
      <vt:lpstr>Conditional statements</vt:lpstr>
      <vt:lpstr>Condition:if</vt:lpstr>
      <vt:lpstr>Conditon:else</vt:lpstr>
      <vt:lpstr>Condition:elif</vt:lpstr>
      <vt:lpstr>PowerPoint Presentation</vt:lpstr>
      <vt:lpstr>Looping statement:while</vt:lpstr>
      <vt:lpstr>PowerPoint Presentation</vt:lpstr>
      <vt:lpstr>Break</vt:lpstr>
      <vt:lpstr>Continue</vt:lpstr>
      <vt:lpstr>Break and Continue</vt:lpstr>
      <vt:lpstr>Looping statement:for</vt:lpstr>
      <vt:lpstr>String Handling</vt:lpstr>
      <vt:lpstr>String indexing and slicing</vt:lpstr>
      <vt:lpstr>String methods</vt:lpstr>
      <vt:lpstr>String methods:find,split</vt:lpstr>
      <vt:lpstr>Collections</vt:lpstr>
      <vt:lpstr>Collection type:List</vt:lpstr>
      <vt:lpstr>PowerPoint Presentation</vt:lpstr>
      <vt:lpstr>PowerPoint Presentation</vt:lpstr>
      <vt:lpstr>Nested List</vt:lpstr>
      <vt:lpstr>Working with methods of list</vt:lpstr>
      <vt:lpstr>List comprehensions</vt:lpstr>
      <vt:lpstr>Collection type:tuple</vt:lpstr>
      <vt:lpstr>PowerPoint Presentation</vt:lpstr>
      <vt:lpstr>PowerPoint Presentation</vt:lpstr>
      <vt:lpstr>PowerPoint Presentation</vt:lpstr>
      <vt:lpstr>Differences b/n List and Tuple </vt:lpstr>
      <vt:lpstr>Collection type:Set</vt:lpstr>
      <vt:lpstr>PowerPoint Presentation</vt:lpstr>
      <vt:lpstr>PowerPoint Presentation</vt:lpstr>
      <vt:lpstr>PowerPoint Presentation</vt:lpstr>
      <vt:lpstr>Collection type:Dict</vt:lpstr>
      <vt:lpstr>PowerPoint Presentation</vt:lpstr>
      <vt:lpstr>PowerPoint Presentation</vt:lpstr>
      <vt:lpstr>Working with methods of Dict</vt:lpstr>
      <vt:lpstr>Dictionary comprehensions</vt:lpstr>
      <vt:lpstr>File Handling</vt:lpstr>
      <vt:lpstr>Possible modes to read and write data:</vt:lpstr>
      <vt:lpstr>Reading data from file</vt:lpstr>
      <vt:lpstr>Quick way</vt:lpstr>
      <vt:lpstr>writing data into file</vt:lpstr>
      <vt:lpstr>Oop’s principles</vt:lpstr>
      <vt:lpstr>Oop’s Principle:Encapsulation</vt:lpstr>
      <vt:lpstr>Class</vt:lpstr>
      <vt:lpstr>Documentation string</vt:lpstr>
      <vt:lpstr>Object</vt:lpstr>
      <vt:lpstr>PowerPoint Presentation</vt:lpstr>
      <vt:lpstr>Python 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Introduction</dc:title>
  <dc:creator>Tvasthaa</dc:creator>
  <cp:lastModifiedBy>Tvasthaa</cp:lastModifiedBy>
  <cp:revision>309</cp:revision>
  <dcterms:created xsi:type="dcterms:W3CDTF">2019-01-23T04:24:02Z</dcterms:created>
  <dcterms:modified xsi:type="dcterms:W3CDTF">2019-04-09T11:04:49Z</dcterms:modified>
</cp:coreProperties>
</file>