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8" r:id="rId5"/>
    <p:sldId id="259" r:id="rId6"/>
    <p:sldId id="261" r:id="rId7"/>
    <p:sldId id="266" r:id="rId8"/>
    <p:sldId id="340" r:id="rId9"/>
    <p:sldId id="306" r:id="rId10"/>
    <p:sldId id="320" r:id="rId11"/>
    <p:sldId id="269" r:id="rId12"/>
    <p:sldId id="270" r:id="rId13"/>
    <p:sldId id="272" r:id="rId14"/>
    <p:sldId id="271" r:id="rId15"/>
    <p:sldId id="274" r:id="rId16"/>
    <p:sldId id="277" r:id="rId17"/>
    <p:sldId id="262" r:id="rId18"/>
    <p:sldId id="279" r:id="rId19"/>
    <p:sldId id="278" r:id="rId20"/>
    <p:sldId id="275" r:id="rId21"/>
    <p:sldId id="280" r:id="rId22"/>
    <p:sldId id="281" r:id="rId23"/>
    <p:sldId id="283" r:id="rId24"/>
    <p:sldId id="284" r:id="rId25"/>
    <p:sldId id="285" r:id="rId26"/>
    <p:sldId id="286" r:id="rId27"/>
    <p:sldId id="282" r:id="rId28"/>
    <p:sldId id="288" r:id="rId29"/>
    <p:sldId id="289" r:id="rId30"/>
    <p:sldId id="290" r:id="rId31"/>
    <p:sldId id="295" r:id="rId32"/>
    <p:sldId id="296" r:id="rId33"/>
    <p:sldId id="291" r:id="rId34"/>
    <p:sldId id="339" r:id="rId35"/>
    <p:sldId id="293" r:id="rId36"/>
    <p:sldId id="294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43" r:id="rId45"/>
    <p:sldId id="304" r:id="rId46"/>
    <p:sldId id="307" r:id="rId47"/>
    <p:sldId id="308" r:id="rId48"/>
    <p:sldId id="309" r:id="rId49"/>
    <p:sldId id="341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28" r:id="rId65"/>
    <p:sldId id="329" r:id="rId66"/>
    <p:sldId id="330" r:id="rId67"/>
    <p:sldId id="331" r:id="rId68"/>
    <p:sldId id="332" r:id="rId69"/>
    <p:sldId id="350" r:id="rId70"/>
    <p:sldId id="351" r:id="rId71"/>
    <p:sldId id="352" r:id="rId72"/>
    <p:sldId id="353" r:id="rId73"/>
    <p:sldId id="354" r:id="rId74"/>
    <p:sldId id="355" r:id="rId75"/>
    <p:sldId id="333" r:id="rId76"/>
    <p:sldId id="334" r:id="rId77"/>
    <p:sldId id="335" r:id="rId78"/>
    <p:sldId id="342" r:id="rId79"/>
    <p:sldId id="336" r:id="rId80"/>
    <p:sldId id="344" r:id="rId81"/>
    <p:sldId id="345" r:id="rId82"/>
    <p:sldId id="346" r:id="rId83"/>
    <p:sldId id="347" r:id="rId84"/>
    <p:sldId id="348" r:id="rId85"/>
    <p:sldId id="349" r:id="rId86"/>
    <p:sldId id="338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>
        <p:scale>
          <a:sx n="91" d="100"/>
          <a:sy n="91" d="100"/>
        </p:scale>
        <p:origin x="-786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342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740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8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01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40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92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83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358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AF2A-E69C-421B-AB46-02F4336987A5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8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index.html" TargetMode="External"/><Relationship Id="rId2" Type="http://schemas.openxmlformats.org/officeDocument/2006/relationships/hyperlink" Target="http://docs.python.org/library/stdtyp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python.org/release/2.5.2/lib/lib.html" TargetMode="External"/><Relationship Id="rId4" Type="http://schemas.openxmlformats.org/officeDocument/2006/relationships/hyperlink" Target="http://www.python.org/do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Python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History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vs other languages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Applications of Python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Features of Python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Installation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3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The Python Standard Library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228600" indent="-22860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“Python standard library” contains several different kinds of components. It contains data types that would normally be considered part of the “core” of a language, such as numbers, strings, lists etc…. </a:t>
            </a:r>
          </a:p>
          <a:p>
            <a:pPr marL="228600" indent="-228600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28600" indent="-22860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library also contains built-in functions and objects that can be used by all Python code without the need of an import statement.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http://docs.python.org/library/stdtypes.html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28600" indent="-228600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28600" indent="-22860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bulk of the library (the good stuff) consists of a collection of modules which are accessed using the import statement.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http://docs.python.org/library/index.html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28600" indent="-22860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standard library is huge – this is the power of Python……</a:t>
            </a:r>
          </a:p>
          <a:p>
            <a:pPr marL="228600" indent="-228600">
              <a:buFontTx/>
              <a:buNone/>
            </a:pPr>
            <a:endParaRPr lang="en-US" sz="2000" dirty="0" smtClean="0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11/09/2010</a:t>
            </a: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12.010 Lec P1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E15F9-53F7-421A-8E37-4ED51AC2C59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47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Variables: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most of the programming languages a variable is a named location used to store data in the memory. Each variable must have a unique name called identifier. It is helpful to think of variables as container that hold data which can be changed later throughout programming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Python, variables do not need declaration to reserve memory space. The "variable declaration" or "variable initialization" happens automatically when we assign a value to a variable.</a:t>
            </a:r>
            <a:endParaRPr lang="en-US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nothing but some of the keywords of the programing language which are used to specify what type of data has to store into the variable.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of data types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1.Static datatype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 </a:t>
            </a:r>
            <a:r>
              <a:rPr lang="en-US" sz="20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,c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++,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java,.net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2.Dynamic datatype --------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python,javascript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156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Versus Dynamic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datatype supported languages programmer has to specify the datatype to the variable explicitly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 </a:t>
            </a:r>
          </a:p>
          <a:p>
            <a:pPr marL="0" indent="0">
              <a:buNone/>
            </a:pP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datatype supported languages once we declare a variable with some datatype we can not change the datatype of that variable through out the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excution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datatypes supported languages programmer need not specify the datatype to the variable explicitly.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22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time of </a:t>
            </a:r>
            <a:r>
              <a:rPr lang="en-US" sz="2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excution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internally datatype of 		            variable is decided based on the data which is 		            assigned to variable</a:t>
            </a:r>
          </a:p>
          <a:p>
            <a:pPr marL="0" indent="0">
              <a:buNone/>
            </a:pP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Dynamic datatype supported languages we can change the datatype of variable.so one variable can store different varieties of data.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6473" y="2057400"/>
            <a:ext cx="3102121" cy="825044"/>
            <a:chOff x="1066473" y="2057400"/>
            <a:chExt cx="3102121" cy="825044"/>
          </a:xfrm>
        </p:grpSpPr>
        <p:sp>
          <p:nvSpPr>
            <p:cNvPr id="11" name="TextBox 10"/>
            <p:cNvSpPr txBox="1"/>
            <p:nvPr/>
          </p:nvSpPr>
          <p:spPr>
            <a:xfrm>
              <a:off x="1066473" y="2482334"/>
              <a:ext cx="11097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92D050"/>
                  </a:solidFill>
                </a:rPr>
                <a:t>datatype</a:t>
              </a:r>
              <a:endParaRPr lang="en-US" sz="2000" dirty="0">
                <a:solidFill>
                  <a:srgbClr val="92D05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23970" y="2072789"/>
              <a:ext cx="279743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469571" y="2148989"/>
              <a:ext cx="457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62199" y="2482334"/>
              <a:ext cx="1014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92D050"/>
                  </a:solidFill>
                </a:rPr>
                <a:t>variable</a:t>
              </a:r>
              <a:endParaRPr lang="en-US" sz="2000" dirty="0">
                <a:solidFill>
                  <a:srgbClr val="92D05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667000" y="20574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21366" y="2482334"/>
              <a:ext cx="647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92D050"/>
                  </a:solidFill>
                </a:rPr>
                <a:t>data</a:t>
              </a:r>
              <a:endParaRPr lang="en-US" sz="2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0040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06665" y="4648200"/>
            <a:ext cx="1962756" cy="754889"/>
            <a:chOff x="906665" y="4648200"/>
            <a:chExt cx="1962756" cy="754889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371600" y="4648200"/>
              <a:ext cx="55517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176200" y="4648200"/>
              <a:ext cx="185999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06665" y="5029200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705" y="5033757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5232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 data types are dynamic(Why)</a:t>
            </a:r>
            <a:endParaRPr lang="en-US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Every datatype in python language is internally implemented as one class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Ex: For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datatype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is implemented internally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-------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------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define a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varible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 = 1000	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Internally one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object is 					created in that object 1000 value will 				be stored and that object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is 				given to variable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16629" y="4419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389414" y="4114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084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Data Types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Two types of data types in python language</a:t>
            </a: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1.Fundemental Data types</a:t>
            </a: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2.Collection Types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Fundemental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Collection Types</a:t>
            </a: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List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Float			Tuple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Complex			Set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Bool			Dictionary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Fundemental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datatypes represented class objects will store the data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type represented class objects will store group of other objects.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93571" y="3962400"/>
            <a:ext cx="2805948" cy="685800"/>
            <a:chOff x="2993571" y="3962400"/>
            <a:chExt cx="2805948" cy="685800"/>
          </a:xfrm>
        </p:grpSpPr>
        <p:sp>
          <p:nvSpPr>
            <p:cNvPr id="4" name="Oval 3"/>
            <p:cNvSpPr/>
            <p:nvPr/>
          </p:nvSpPr>
          <p:spPr>
            <a:xfrm>
              <a:off x="2993571" y="4114800"/>
              <a:ext cx="892629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10000" y="3962400"/>
              <a:ext cx="198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B0F0"/>
                  </a:solidFill>
                </a:rPr>
                <a:t>Fundemental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00B0F0"/>
                  </a:solidFill>
                </a:rPr>
                <a:t>types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28800" y="5105400"/>
            <a:ext cx="6587628" cy="1213757"/>
            <a:chOff x="1828800" y="5105400"/>
            <a:chExt cx="6587628" cy="1213757"/>
          </a:xfrm>
        </p:grpSpPr>
        <p:sp>
          <p:nvSpPr>
            <p:cNvPr id="7" name="Oval 6"/>
            <p:cNvSpPr/>
            <p:nvPr/>
          </p:nvSpPr>
          <p:spPr>
            <a:xfrm>
              <a:off x="3810000" y="5105400"/>
              <a:ext cx="6096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828800" y="5240110"/>
              <a:ext cx="2590801" cy="1079047"/>
              <a:chOff x="1828800" y="5240110"/>
              <a:chExt cx="2590801" cy="107904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828800" y="5240110"/>
                <a:ext cx="1132114" cy="8708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10001" y="5524500"/>
                <a:ext cx="609600" cy="266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815444" y="5938157"/>
                <a:ext cx="604157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7" idx="2"/>
              </p:cNvCxnSpPr>
              <p:nvPr/>
            </p:nvCxnSpPr>
            <p:spPr>
              <a:xfrm flipV="1">
                <a:off x="2993571" y="5257800"/>
                <a:ext cx="816429" cy="266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6"/>
                <a:endCxn id="8" idx="2"/>
              </p:cNvCxnSpPr>
              <p:nvPr/>
            </p:nvCxnSpPr>
            <p:spPr>
              <a:xfrm flipV="1">
                <a:off x="2960914" y="5657850"/>
                <a:ext cx="849087" cy="176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endCxn id="9" idx="2"/>
              </p:cNvCxnSpPr>
              <p:nvPr/>
            </p:nvCxnSpPr>
            <p:spPr>
              <a:xfrm>
                <a:off x="2960914" y="5791200"/>
                <a:ext cx="854530" cy="3374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105400" y="5220091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Collection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00B0F0"/>
                  </a:solidFill>
                </a:rPr>
                <a:t>types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9400" y="5206484"/>
              <a:ext cx="1787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B0F0"/>
                  </a:solidFill>
                </a:rPr>
                <a:t>List,tuple,set,dict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367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Fundemental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types 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x=1000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--------------------------------------</a:t>
            </a:r>
            <a:r>
              <a:rPr lang="en-US" sz="1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Print(x)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Print(type(x))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Print(id(x))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y=12.12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Print(y)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Print(type(y))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Print(id(y))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z=3+4j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--------------------------------------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Print(z)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Print(type(z))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Print(id(z))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p=True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--------------------------------------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Print(type(p))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print(id(p))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q=‘python’ 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</a:t>
            </a:r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datatype declaration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print(q)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Print(type(q))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Print(id(q))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4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collection data types: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list=[1,2,3,4,5]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datatype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Print(list)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Print(type(list))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Print(id(list))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=(1,2,3,4,5)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 datatype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set={1,2,3,4,5}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datatype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Print(set)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Print(type(set))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Print(id(set))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={‘a’:1,’b’:2,’c’:3}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----------------------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datatype declaration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Print(type(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55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objects</a:t>
            </a:r>
            <a:endParaRPr lang="en-US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Two varieties of objects are available in python language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1.Mutable objects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2.Immutable objects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Mutable objects: 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objects which allow  to modify the data or  elements later those kind of objects are mutable objects.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create different mutable objects with same data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Ex:List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objects,set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objects and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objects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X=[10,20,30]			y=[1,20,30]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43400" y="4267200"/>
            <a:ext cx="2895600" cy="1965178"/>
            <a:chOff x="4343400" y="4267200"/>
            <a:chExt cx="2895600" cy="1965178"/>
          </a:xfrm>
        </p:grpSpPr>
        <p:grpSp>
          <p:nvGrpSpPr>
            <p:cNvPr id="35" name="Group 34"/>
            <p:cNvGrpSpPr/>
            <p:nvPr/>
          </p:nvGrpSpPr>
          <p:grpSpPr>
            <a:xfrm>
              <a:off x="5105400" y="4708378"/>
              <a:ext cx="2133600" cy="1524000"/>
              <a:chOff x="5105400" y="4708378"/>
              <a:chExt cx="2133600" cy="15240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5400" y="4708378"/>
                <a:ext cx="2133600" cy="1524000"/>
                <a:chOff x="1066800" y="4648200"/>
                <a:chExt cx="2133600" cy="15240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066800" y="4648200"/>
                  <a:ext cx="2133600" cy="1524000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752600" y="4724400"/>
                  <a:ext cx="762000" cy="13716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10</a:t>
                  </a:r>
                </a:p>
                <a:p>
                  <a:pPr algn="ctr"/>
                  <a:endParaRPr lang="en-US" dirty="0" smtClean="0"/>
                </a:p>
                <a:p>
                  <a:pPr algn="ctr"/>
                  <a:r>
                    <a:rPr lang="en-US" dirty="0" smtClean="0"/>
                    <a:t>20</a:t>
                  </a:r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r>
                    <a:rPr lang="en-US" dirty="0" smtClean="0"/>
                    <a:t>30</a:t>
                  </a:r>
                  <a:endParaRPr lang="en-US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752600" y="5133115"/>
                  <a:ext cx="76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752600" y="5624955"/>
                  <a:ext cx="76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5489514" y="482396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489514" y="527186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489514" y="570351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H="1" flipV="1">
              <a:off x="4343400" y="4267200"/>
              <a:ext cx="762000" cy="137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09600" y="4267200"/>
            <a:ext cx="3221182" cy="1995055"/>
            <a:chOff x="609600" y="4267200"/>
            <a:chExt cx="3221182" cy="1995055"/>
          </a:xfrm>
        </p:grpSpPr>
        <p:grpSp>
          <p:nvGrpSpPr>
            <p:cNvPr id="36" name="Group 35"/>
            <p:cNvGrpSpPr/>
            <p:nvPr/>
          </p:nvGrpSpPr>
          <p:grpSpPr>
            <a:xfrm>
              <a:off x="1697182" y="4738255"/>
              <a:ext cx="2133600" cy="1524000"/>
              <a:chOff x="1066800" y="4648200"/>
              <a:chExt cx="2133600" cy="152400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066800" y="4648200"/>
                <a:ext cx="2133600" cy="1524000"/>
                <a:chOff x="1066800" y="4648200"/>
                <a:chExt cx="2133600" cy="15240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066800" y="4648200"/>
                  <a:ext cx="2133600" cy="1524000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752600" y="4724400"/>
                  <a:ext cx="762000" cy="13716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10</a:t>
                  </a:r>
                </a:p>
                <a:p>
                  <a:pPr algn="ctr"/>
                  <a:endParaRPr lang="en-US" dirty="0" smtClean="0"/>
                </a:p>
                <a:p>
                  <a:pPr algn="ctr"/>
                  <a:r>
                    <a:rPr lang="en-US" dirty="0" smtClean="0"/>
                    <a:t>20</a:t>
                  </a:r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r>
                    <a:rPr lang="en-US" dirty="0" smtClean="0"/>
                    <a:t>30</a:t>
                  </a:r>
                  <a:endParaRPr lang="en-US" dirty="0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752600" y="5133115"/>
                  <a:ext cx="76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52600" y="5624955"/>
                  <a:ext cx="76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1456284" y="4768334"/>
                <a:ext cx="301686" cy="1359932"/>
                <a:chOff x="1456284" y="4768334"/>
                <a:chExt cx="301686" cy="1359932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456284" y="476833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456284" y="525562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456284" y="575893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</p:grpSp>
        <p:cxnSp>
          <p:nvCxnSpPr>
            <p:cNvPr id="44" name="Straight Arrow Connector 43"/>
            <p:cNvCxnSpPr>
              <a:stCxn id="4" idx="2"/>
            </p:cNvCxnSpPr>
            <p:nvPr/>
          </p:nvCxnSpPr>
          <p:spPr>
            <a:xfrm flipH="1" flipV="1">
              <a:off x="609600" y="4267200"/>
              <a:ext cx="1087582" cy="12330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163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 of mutable objects: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Program1: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x=[10,20,30]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y=[10,20,30]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print(y)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print(type(y))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print(id(y))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Program2: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x=[10,20,30]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x[1]=123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print(id(x))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685800"/>
            <a:ext cx="1752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[10, 20, 30]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2850503452040</a:t>
            </a:r>
          </a:p>
          <a:p>
            <a:pPr algn="ctr"/>
            <a:r>
              <a:rPr lang="en-IN" dirty="0" smtClean="0"/>
              <a:t>[10, 20, 30]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2850503450888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3962400"/>
            <a:ext cx="1752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[10, 20, 30]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2335439382088</a:t>
            </a:r>
          </a:p>
          <a:p>
            <a:pPr algn="ctr"/>
            <a:r>
              <a:rPr lang="en-IN" dirty="0" smtClean="0"/>
              <a:t>[10, 123, 30]</a:t>
            </a:r>
          </a:p>
          <a:p>
            <a:pPr algn="ctr"/>
            <a:r>
              <a:rPr lang="en-IN" dirty="0" smtClean="0"/>
              <a:t>2335439382088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Immutable objects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objects which do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allow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modify the data or elements those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kind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objects are Immutable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creating immutable objects with some data python interpreter verifies is already any object any object is available in memory location with same data or not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already object is not available then python interpreter creates new objects with that data and store that object address into reference variable.</a:t>
            </a:r>
          </a:p>
          <a:p>
            <a:pPr marL="0" indent="0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already object is present in memory location with same content without creating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object already existing object address will be given to the reference variable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class,float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class,str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class,bool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class,complex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and tuple class objects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67400" y="4800600"/>
            <a:ext cx="1905000" cy="1740932"/>
            <a:chOff x="5867400" y="4800600"/>
            <a:chExt cx="1905000" cy="1740932"/>
          </a:xfrm>
        </p:grpSpPr>
        <p:sp>
          <p:nvSpPr>
            <p:cNvPr id="12" name="Oval 11"/>
            <p:cNvSpPr/>
            <p:nvPr/>
          </p:nvSpPr>
          <p:spPr>
            <a:xfrm>
              <a:off x="6858000" y="5181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3000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3600" y="4800600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X=3000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67400" y="617220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Y=3000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>
              <a:off x="6096000" y="5029200"/>
              <a:ext cx="762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 flipV="1">
              <a:off x="6019800" y="57912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66800" y="4800600"/>
            <a:ext cx="2286000" cy="1828800"/>
            <a:chOff x="1066800" y="4800600"/>
            <a:chExt cx="2286000" cy="1828800"/>
          </a:xfrm>
        </p:grpSpPr>
        <p:grpSp>
          <p:nvGrpSpPr>
            <p:cNvPr id="7" name="Group 6"/>
            <p:cNvGrpSpPr/>
            <p:nvPr/>
          </p:nvGrpSpPr>
          <p:grpSpPr>
            <a:xfrm>
              <a:off x="2362200" y="4800600"/>
              <a:ext cx="990600" cy="1828800"/>
              <a:chOff x="2362200" y="4800600"/>
              <a:chExt cx="990600" cy="1828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362200" y="4800600"/>
                <a:ext cx="9144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1000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38400" y="5715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2000</a:t>
                </a:r>
                <a:endParaRPr lang="en-US" dirty="0"/>
              </a:p>
            </p:txBody>
          </p:sp>
        </p:grp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rot="5400000" flipH="1">
              <a:off x="1657911" y="5581090"/>
              <a:ext cx="475689" cy="1353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1219200" y="5181600"/>
              <a:ext cx="1219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4876800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r>
                <a:rPr lang="en-US" dirty="0" smtClean="0"/>
                <a:t>=1000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56388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J=2000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8719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of Python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was introduced by Guido van Rossum in 1989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G.V.R implemented python and made it available to public in 1991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copy rights of the python language are registered with an open community and non profitable organization called as python software foundation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language is an open source and its source code also open source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python the pre defined programs called modules or packages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1 lakh 7000+ modules are available in python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2.7 text version of python software available(old)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3.7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 version of python software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available(new)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is platform independent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43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 of immutable objects: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=1000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j=2000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print(j)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print(type(j))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print(id(j))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x=3000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print(type(x))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print(id(x))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1219200"/>
            <a:ext cx="2590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</a:t>
            </a:r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o/p:</a:t>
            </a:r>
          </a:p>
          <a:p>
            <a:r>
              <a:rPr lang="en-IN" dirty="0" smtClean="0"/>
              <a:t>1000</a:t>
            </a:r>
          </a:p>
          <a:p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r>
              <a:rPr lang="en-IN" dirty="0" smtClean="0"/>
              <a:t>2872809493296</a:t>
            </a:r>
          </a:p>
          <a:p>
            <a:r>
              <a:rPr lang="en-IN" dirty="0" smtClean="0"/>
              <a:t>2000</a:t>
            </a:r>
          </a:p>
          <a:p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r>
              <a:rPr lang="en-IN" dirty="0" smtClean="0"/>
              <a:t>2872809493264</a:t>
            </a:r>
          </a:p>
          <a:p>
            <a:r>
              <a:rPr lang="en-IN" dirty="0" smtClean="0"/>
              <a:t>3000</a:t>
            </a:r>
          </a:p>
          <a:p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r>
              <a:rPr lang="en-IN" dirty="0" smtClean="0"/>
              <a:t>2872809493328</a:t>
            </a:r>
            <a:endParaRPr lang="en-US" dirty="0" smtClean="0"/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274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Program2: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Here already existing one is deleted and creating new object and address also different so ‘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’ is immutable object.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=1000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print(type(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print(id(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=2000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print(type(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print(id(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29200" y="1676400"/>
            <a:ext cx="2186821" cy="2286000"/>
            <a:chOff x="5029200" y="1676400"/>
            <a:chExt cx="2186821" cy="2286000"/>
          </a:xfrm>
        </p:grpSpPr>
        <p:grpSp>
          <p:nvGrpSpPr>
            <p:cNvPr id="10" name="Group 9"/>
            <p:cNvGrpSpPr/>
            <p:nvPr/>
          </p:nvGrpSpPr>
          <p:grpSpPr>
            <a:xfrm>
              <a:off x="5029200" y="1676400"/>
              <a:ext cx="2186821" cy="2286000"/>
              <a:chOff x="5029200" y="1676400"/>
              <a:chExt cx="2186821" cy="2286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867400" y="1905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8674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105400" y="1676400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</a:t>
                </a:r>
                <a:r>
                  <a:rPr lang="en-US" dirty="0" smtClean="0"/>
                  <a:t>=1000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029200" y="2971800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</a:t>
                </a:r>
                <a:r>
                  <a:rPr lang="en-US" dirty="0" smtClean="0"/>
                  <a:t>=2000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781800" y="2971800"/>
                <a:ext cx="43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int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81800" y="1828800"/>
                <a:ext cx="43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int</a:t>
                </a:r>
                <a:endParaRPr lang="en-US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rot="10800000">
              <a:off x="5105400" y="3352800"/>
              <a:ext cx="838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</p:cNvCxnSpPr>
            <p:nvPr/>
          </p:nvCxnSpPr>
          <p:spPr>
            <a:xfrm rot="5400000" flipH="1">
              <a:off x="5277411" y="1961590"/>
              <a:ext cx="628089" cy="819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34000" y="4114800"/>
            <a:ext cx="1828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1000</a:t>
            </a:r>
          </a:p>
          <a:p>
            <a:pPr algn="ctr"/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pPr algn="ctr"/>
            <a:r>
              <a:rPr lang="en-IN" dirty="0" smtClean="0"/>
              <a:t>1871977911088</a:t>
            </a:r>
          </a:p>
          <a:p>
            <a:pPr algn="ctr"/>
            <a:r>
              <a:rPr lang="en-IN" dirty="0" smtClean="0"/>
              <a:t>2000</a:t>
            </a:r>
          </a:p>
          <a:p>
            <a:pPr algn="ctr"/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</a:p>
          <a:p>
            <a:pPr algn="ctr"/>
            <a:r>
              <a:rPr lang="en-IN" dirty="0" smtClean="0"/>
              <a:t>1871977911056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Operators in python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Operators are the constructs which are used to perform the operations on the data of the objects which are pointed by operands.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supports following types of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1.Arithmetic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2.Comparision(Relational operators)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3.Logical(Boolean operators)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4.Bitwise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5.Assignment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6.Special operators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Arithmetic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Arithmetic operators are used to perform mathematical arithmetic operations like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addition,subtraction,multiplication,division,fllor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division,modulus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exponential.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Program: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x=15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y=4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x+y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=',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x+y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('x-y=',x-y)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('x*y=',x*y)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('x/y=',x/y)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('x//y=',x//y)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x%y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=',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x%y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('x**y=',x**y)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2667000"/>
            <a:ext cx="1752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s-ES" dirty="0" err="1" smtClean="0"/>
              <a:t>x+y</a:t>
            </a:r>
            <a:r>
              <a:rPr lang="es-ES" dirty="0" smtClean="0"/>
              <a:t>= 19</a:t>
            </a:r>
          </a:p>
          <a:p>
            <a:pPr algn="ctr"/>
            <a:r>
              <a:rPr lang="es-ES" dirty="0" smtClean="0"/>
              <a:t>x-y= 11</a:t>
            </a:r>
          </a:p>
          <a:p>
            <a:pPr algn="ctr"/>
            <a:r>
              <a:rPr lang="es-ES" dirty="0" smtClean="0"/>
              <a:t>x*y= 60</a:t>
            </a:r>
          </a:p>
          <a:p>
            <a:pPr algn="ctr"/>
            <a:r>
              <a:rPr lang="es-ES" dirty="0" smtClean="0"/>
              <a:t>x/y= 3.75</a:t>
            </a:r>
          </a:p>
          <a:p>
            <a:pPr algn="ctr"/>
            <a:r>
              <a:rPr lang="es-ES" dirty="0" smtClean="0"/>
              <a:t>x//y= 3</a:t>
            </a:r>
          </a:p>
          <a:p>
            <a:pPr algn="ctr"/>
            <a:r>
              <a:rPr lang="es-ES" dirty="0" err="1" smtClean="0"/>
              <a:t>x%y</a:t>
            </a:r>
            <a:r>
              <a:rPr lang="es-ES" dirty="0" smtClean="0"/>
              <a:t>= 3</a:t>
            </a:r>
          </a:p>
          <a:p>
            <a:pPr algn="ctr"/>
            <a:r>
              <a:rPr lang="es-ES" dirty="0" smtClean="0"/>
              <a:t>x**y= 50625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Comparision</a:t>
            </a:r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Comparision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operators are used to compare the data of the objects which are pointed by the operands.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Program: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x=10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y=12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('x&gt;y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('x&lt;y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('x==y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==y)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('x!=y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!=y)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('x&gt;=y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&gt;=y)</a:t>
            </a:r>
          </a:p>
          <a:p>
            <a:pPr>
              <a:buNone/>
            </a:pP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('x&lt;=y </a:t>
            </a:r>
            <a:r>
              <a:rPr lang="es-E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is',x</a:t>
            </a:r>
            <a:r>
              <a:rPr lang="es-E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&lt;=y)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2667000"/>
            <a:ext cx="1752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x&gt;y is False</a:t>
            </a:r>
          </a:p>
          <a:p>
            <a:pPr algn="ctr"/>
            <a:r>
              <a:rPr lang="en-IN" dirty="0" smtClean="0"/>
              <a:t>x&lt;y is True</a:t>
            </a:r>
          </a:p>
          <a:p>
            <a:pPr algn="ctr"/>
            <a:r>
              <a:rPr lang="en-IN" dirty="0" smtClean="0"/>
              <a:t>x==y is False</a:t>
            </a:r>
          </a:p>
          <a:p>
            <a:pPr algn="ctr"/>
            <a:r>
              <a:rPr lang="en-IN" dirty="0" smtClean="0"/>
              <a:t>x!=y is True</a:t>
            </a:r>
          </a:p>
          <a:p>
            <a:pPr algn="ctr"/>
            <a:r>
              <a:rPr lang="en-IN" dirty="0" smtClean="0"/>
              <a:t>x&gt;=y is False</a:t>
            </a:r>
          </a:p>
          <a:p>
            <a:pPr algn="ctr"/>
            <a:r>
              <a:rPr lang="en-IN" dirty="0" smtClean="0"/>
              <a:t>x&lt;=y is True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Logical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Logical operators are used to perform the mathematical logical operators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Program: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x=True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y=False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print('x and </a:t>
            </a:r>
            <a:r>
              <a:rPr lang="en-IN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y',x</a:t>
            </a: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and y)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print('x or </a:t>
            </a:r>
            <a:r>
              <a:rPr lang="en-IN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y',x</a:t>
            </a: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or y)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print('not x </a:t>
            </a:r>
            <a:r>
              <a:rPr lang="en-IN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is',not</a:t>
            </a:r>
            <a:r>
              <a:rPr lang="en-IN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x)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2057400"/>
            <a:ext cx="152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x and y False</a:t>
            </a:r>
          </a:p>
          <a:p>
            <a:pPr algn="ctr"/>
            <a:r>
              <a:rPr lang="en-IN" dirty="0" smtClean="0"/>
              <a:t>x or y True</a:t>
            </a:r>
          </a:p>
          <a:p>
            <a:pPr algn="ctr"/>
            <a:r>
              <a:rPr lang="en-IN" dirty="0" smtClean="0"/>
              <a:t>not x is False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Bitwise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Bitwise operators converts the data in the form of binary format and performs the operations on the binary data.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Bitwise operator gives the results in the form of decimal format.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x=10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y=4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x&amp;y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print(x/y)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x^y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print(~x)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print(x&gt;&gt;2)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print(x&lt;&lt;2)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1295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2.5</a:t>
            </a:r>
          </a:p>
          <a:p>
            <a:pPr algn="ctr"/>
            <a:r>
              <a:rPr lang="en-US" dirty="0" smtClean="0"/>
              <a:t>14</a:t>
            </a:r>
          </a:p>
          <a:p>
            <a:pPr algn="ctr"/>
            <a:r>
              <a:rPr lang="en-US" dirty="0" smtClean="0"/>
              <a:t>-11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Assignment operators are used to assign the data to the variables.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4382976"/>
              </p:ext>
            </p:extLst>
          </p:nvPr>
        </p:nvGraphicFramePr>
        <p:xfrm>
          <a:off x="1295400" y="1524000"/>
          <a:ext cx="6324600" cy="499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2108200"/>
                <a:gridCol w="2108200"/>
              </a:tblGrid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Equivalent to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x.=5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x=5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+=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x+=5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x=x+5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-=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x-=5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x=x-5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x*=5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x=x*5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x/=5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x=x/5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x%=5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x=x%5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//=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x//=5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x=x//5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**=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x**=5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x=x**5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&amp;=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x&amp;=5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x=x&amp;5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^=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x^=5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x=x^5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x&gt;&gt;=5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x=x&gt;&gt;5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&lt;&lt;=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x&lt;&lt;=5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x=x&lt;&lt;5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Assignment Operators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Special Operators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supports two types of special operators.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1. Membership operator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Identity operator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Membership operator :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Membership operators are used to search for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required element in the given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object.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='</a:t>
            </a:r>
            <a:r>
              <a:rPr lang="en-US" sz="20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tvashtaa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'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('t' in </a:t>
            </a:r>
            <a:r>
              <a:rPr lang="en-US" sz="20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('t' not in </a:t>
            </a:r>
            <a:r>
              <a:rPr lang="en-US" sz="20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('p' in </a:t>
            </a:r>
            <a:r>
              <a:rPr lang="en-US" sz="20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print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('p' not in </a:t>
            </a:r>
            <a:r>
              <a:rPr lang="en-US" sz="2000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3657600"/>
            <a:ext cx="1143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True</a:t>
            </a:r>
          </a:p>
          <a:p>
            <a:pPr algn="ctr"/>
            <a:r>
              <a:rPr lang="en-US" dirty="0"/>
              <a:t>False</a:t>
            </a:r>
          </a:p>
          <a:p>
            <a:pPr algn="ctr"/>
            <a:r>
              <a:rPr lang="en-US" dirty="0"/>
              <a:t>False</a:t>
            </a:r>
          </a:p>
          <a:p>
            <a:pPr algn="ctr"/>
            <a:r>
              <a:rPr lang="en-US" dirty="0"/>
              <a:t>True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operators: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used to compare the addresses of the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objects,which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pointed by the operands.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j=2000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print(j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print(id(j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j)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j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k=3000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print(k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print(id(k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x=3000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print(x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print(id(x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print(k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x)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print(k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x)</a:t>
            </a: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1350818"/>
            <a:ext cx="15240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da-DK" dirty="0"/>
              <a:t>1000</a:t>
            </a:r>
          </a:p>
          <a:p>
            <a:pPr algn="ctr"/>
            <a:r>
              <a:rPr lang="da-DK" dirty="0"/>
              <a:t>49844016</a:t>
            </a:r>
          </a:p>
          <a:p>
            <a:pPr algn="ctr"/>
            <a:r>
              <a:rPr lang="da-DK" dirty="0"/>
              <a:t>2000</a:t>
            </a:r>
          </a:p>
          <a:p>
            <a:pPr algn="ctr"/>
            <a:r>
              <a:rPr lang="da-DK" dirty="0"/>
              <a:t>49844000</a:t>
            </a:r>
          </a:p>
          <a:p>
            <a:pPr algn="ctr"/>
            <a:r>
              <a:rPr lang="da-DK" dirty="0"/>
              <a:t>False</a:t>
            </a:r>
          </a:p>
          <a:p>
            <a:pPr algn="ctr"/>
            <a:r>
              <a:rPr lang="da-DK" dirty="0"/>
              <a:t>True</a:t>
            </a:r>
          </a:p>
          <a:p>
            <a:pPr algn="ctr"/>
            <a:r>
              <a:rPr lang="da-DK" dirty="0"/>
              <a:t>3000</a:t>
            </a:r>
          </a:p>
          <a:p>
            <a:pPr algn="ctr"/>
            <a:r>
              <a:rPr lang="da-DK" dirty="0"/>
              <a:t>49844032</a:t>
            </a:r>
          </a:p>
          <a:p>
            <a:pPr algn="ctr"/>
            <a:r>
              <a:rPr lang="da-DK" dirty="0"/>
              <a:t>3000</a:t>
            </a:r>
          </a:p>
          <a:p>
            <a:pPr algn="ctr"/>
            <a:r>
              <a:rPr lang="da-DK" dirty="0"/>
              <a:t>49844032</a:t>
            </a:r>
          </a:p>
          <a:p>
            <a:pPr algn="ctr"/>
            <a:r>
              <a:rPr lang="da-DK" dirty="0"/>
              <a:t>True</a:t>
            </a:r>
          </a:p>
          <a:p>
            <a:pPr algn="ctr"/>
            <a:r>
              <a:rPr lang="da-DK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479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Python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is an open source and its source code is also open source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is Interpreted Language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is Procedure oriented language,Object oriented language,Scripting language and Modular language.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and easy to learn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has a lot of great libraries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33827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p=[10,20,30]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print(id(p))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q=[10,20,30]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print(q)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print(id(q))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 is q)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 is not q)</a:t>
            </a: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609600"/>
            <a:ext cx="14478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da-DK" dirty="0"/>
              <a:t>[10, 20, 30]</a:t>
            </a:r>
          </a:p>
          <a:p>
            <a:pPr algn="ctr"/>
            <a:r>
              <a:rPr lang="da-DK" dirty="0"/>
              <a:t>48419544</a:t>
            </a:r>
          </a:p>
          <a:p>
            <a:pPr algn="ctr"/>
            <a:r>
              <a:rPr lang="da-DK" dirty="0"/>
              <a:t>[10, 20, 30]</a:t>
            </a:r>
          </a:p>
          <a:p>
            <a:pPr algn="ctr"/>
            <a:r>
              <a:rPr lang="da-DK" dirty="0"/>
              <a:t>48419464</a:t>
            </a:r>
          </a:p>
          <a:p>
            <a:pPr algn="ctr"/>
            <a:r>
              <a:rPr lang="da-DK" dirty="0"/>
              <a:t>False</a:t>
            </a:r>
          </a:p>
          <a:p>
            <a:pPr algn="ctr"/>
            <a:r>
              <a:rPr lang="da-DK" dirty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4587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the data from keyboard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read the data from the keyboard by calling input() function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function is a predefined function which reads the data in the form of string format only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readung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 data in the form of string format we can convert string represented data in the form of required form by using conversion function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Example1: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ln=input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fn+ln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Example2: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j=input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i+j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30480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enter </a:t>
            </a:r>
            <a:r>
              <a:rPr lang="en-US" dirty="0" err="1" smtClean="0"/>
              <a:t>fname:shailaja</a:t>
            </a:r>
            <a:endParaRPr lang="en-US" dirty="0"/>
          </a:p>
          <a:p>
            <a:pPr algn="ctr"/>
            <a:r>
              <a:rPr lang="en-US" dirty="0"/>
              <a:t>enter </a:t>
            </a:r>
            <a:r>
              <a:rPr lang="en-US" dirty="0" err="1" smtClean="0"/>
              <a:t>lname:reddy</a:t>
            </a:r>
            <a:endParaRPr lang="en-US" dirty="0"/>
          </a:p>
          <a:p>
            <a:pPr algn="ctr"/>
            <a:r>
              <a:rPr lang="en-US" dirty="0" err="1"/>
              <a:t>shailajareddy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00" y="4558145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enter fno:1000</a:t>
            </a:r>
          </a:p>
          <a:p>
            <a:pPr algn="ctr"/>
            <a:r>
              <a:rPr lang="en-US" dirty="0"/>
              <a:t>enter lno:2000</a:t>
            </a:r>
          </a:p>
          <a:p>
            <a:pPr algn="ctr"/>
            <a:r>
              <a:rPr lang="en-US" dirty="0"/>
              <a:t>10002000</a:t>
            </a:r>
          </a:p>
        </p:txBody>
      </p:sp>
    </p:spTree>
    <p:extLst>
      <p:ext uri="{BB962C8B-B14F-4D97-AF65-F5344CB8AC3E}">
        <p14:creationId xmlns:p14="http://schemas.microsoft.com/office/powerpoint/2010/main" xmlns="" val="84862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using type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convertion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Example1: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x=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j=input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y=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x+y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Example2: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="python"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c=1000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d=2000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="1234"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c+d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a+str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c+int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)+e)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0" y="7620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enter fno:1000</a:t>
            </a:r>
          </a:p>
          <a:p>
            <a:pPr algn="ctr"/>
            <a:r>
              <a:rPr lang="en-US" dirty="0"/>
              <a:t>enter lno:2000</a:t>
            </a:r>
          </a:p>
          <a:p>
            <a:pPr algn="ctr"/>
            <a:r>
              <a:rPr lang="en-US" dirty="0"/>
              <a:t>3000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3657600"/>
            <a:ext cx="2209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err="1"/>
              <a:t>pythondjango</a:t>
            </a:r>
            <a:endParaRPr lang="en-US" dirty="0"/>
          </a:p>
          <a:p>
            <a:pPr algn="ctr"/>
            <a:r>
              <a:rPr lang="en-US" dirty="0"/>
              <a:t>3000</a:t>
            </a:r>
          </a:p>
          <a:p>
            <a:pPr algn="ctr"/>
            <a:r>
              <a:rPr lang="en-US" dirty="0"/>
              <a:t>python1234</a:t>
            </a:r>
          </a:p>
          <a:p>
            <a:pPr algn="ctr"/>
            <a:r>
              <a:rPr lang="en-US" dirty="0"/>
              <a:t>python1000</a:t>
            </a:r>
          </a:p>
          <a:p>
            <a:pPr algn="ctr"/>
            <a:r>
              <a:rPr lang="en-US" dirty="0"/>
              <a:t>2234</a:t>
            </a:r>
          </a:p>
          <a:p>
            <a:pPr algn="ctr"/>
            <a:r>
              <a:rPr lang="en-US" dirty="0"/>
              <a:t>10001234</a:t>
            </a:r>
          </a:p>
        </p:txBody>
      </p:sp>
    </p:spTree>
    <p:extLst>
      <p:ext uri="{BB962C8B-B14F-4D97-AF65-F5344CB8AC3E}">
        <p14:creationId xmlns:p14="http://schemas.microsoft.com/office/powerpoint/2010/main" xmlns="" val="957980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 statements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default python program execution starts from 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line, it executes each and every statement only once and terminates the program if the last statement of the program execution is over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statements are used to disturb the normal flow of the execution of the program.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supports two types of control flow statements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1.Conditional statements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2.Looping statements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evaluating the expression result is given as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then we call that expression as a condition.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condition is a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expression,but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every expression is not a condition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148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 and </a:t>
            </a:r>
            <a:r>
              <a:rPr lang="en-US" sz="4000" dirty="0">
                <a:solidFill>
                  <a:srgbClr val="00B0F0"/>
                </a:solidFill>
              </a:rPr>
              <a:t>Indentation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set of statements which are following same space indentation is known as a block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Blocks of code are denoted by line indentation.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2.Blocks begin when the indentation increases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3.Blocks can contain other blocks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4.Blocks end when the indentation decreases to zero or to end its    containing blocks indentation.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True: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print(‘True’)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print(‘False’)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199532" y="3925632"/>
            <a:ext cx="5119230" cy="2438400"/>
            <a:chOff x="2743200" y="3352800"/>
            <a:chExt cx="5119230" cy="2438400"/>
          </a:xfrm>
        </p:grpSpPr>
        <p:sp>
          <p:nvSpPr>
            <p:cNvPr id="5" name="Rectangle 4"/>
            <p:cNvSpPr/>
            <p:nvPr/>
          </p:nvSpPr>
          <p:spPr>
            <a:xfrm>
              <a:off x="2743200" y="3352800"/>
              <a:ext cx="2362200" cy="2438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124200" y="36576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4200" y="38862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24200" y="41148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429000" y="4281054"/>
              <a:ext cx="1433945" cy="5818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88772" y="44196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678381" y="4571997"/>
              <a:ext cx="8763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78381" y="4724400"/>
              <a:ext cx="876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1623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162300" y="5334000"/>
              <a:ext cx="1485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62300" y="5562600"/>
              <a:ext cx="1485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105400" y="3886200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77000" y="3886200"/>
              <a:ext cx="1280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Outer block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29400" y="4572000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Inner block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>
              <a:off x="4862945" y="4724400"/>
              <a:ext cx="1766455" cy="322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500748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ditional statements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statements are used to decide whether block has to execute or skip the execution of the block.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supports three conditional statements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1.If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2.else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3.elif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8670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condition:statement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(or)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stmt1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stmt2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returns true it executes the block otherwise skip the execution of the block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for If 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x=input("enter positive no.")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1 digit no")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68191" y="3657600"/>
            <a:ext cx="2362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enter positive no.5</a:t>
            </a:r>
          </a:p>
          <a:p>
            <a:pPr algn="ctr"/>
            <a:r>
              <a:rPr lang="en-US" dirty="0"/>
              <a:t>given no. is 1 digit no</a:t>
            </a:r>
          </a:p>
          <a:p>
            <a:pPr algn="ctr"/>
            <a:r>
              <a:rPr lang="en-US" dirty="0"/>
              <a:t>end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Condition:if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43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Conditon:else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Else block should be preceded by ‘if’ block or else-if block or while block or for block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If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stmt1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stmt2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stmt1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stmt2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x=input("enter positive no.")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1 digit no")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&gt;=2 digit no")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4495800"/>
            <a:ext cx="2743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enter positive no.45</a:t>
            </a:r>
          </a:p>
          <a:p>
            <a:pPr algn="ctr"/>
            <a:r>
              <a:rPr lang="en-US" dirty="0"/>
              <a:t>given no. is &gt;=2 digit no</a:t>
            </a:r>
          </a:p>
          <a:p>
            <a:pPr algn="ctr"/>
            <a:r>
              <a:rPr lang="en-US" dirty="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18288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 block preceding block condition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then only else block will be executed.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697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Condition:elif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should be preceded by either if block or another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Syntax: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stmt2</a:t>
            </a:r>
          </a:p>
          <a:p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preceding block condition returns false then only control will go to the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control reaches to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condition if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condition returns true then only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will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excute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6242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for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x=input("enter positive no.")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1 digit no")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&lt;100: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2 digit no")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&lt;1000: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3 digit no")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print("given no. is &gt;=4 digit no")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print("end")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0200" y="1295401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enter positive no.10</a:t>
            </a:r>
          </a:p>
          <a:p>
            <a:pPr algn="ctr"/>
            <a:r>
              <a:rPr lang="en-US" dirty="0"/>
              <a:t>given no. is 2 digit no</a:t>
            </a:r>
          </a:p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37693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vs other languages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All programing languages are categorised into different categories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1.procedure oriented programing language – </a:t>
            </a:r>
            <a:r>
              <a:rPr lang="en-US" sz="2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C,Python</a:t>
            </a:r>
            <a:endParaRPr lang="en-US" sz="2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2.Object oriented programing language -- 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,Python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3.Scripting language – 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shell </a:t>
            </a:r>
            <a:r>
              <a:rPr lang="en-US" sz="2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script,Python</a:t>
            </a:r>
            <a:endParaRPr lang="en-US" sz="2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4.Modular programing language — </a:t>
            </a:r>
            <a:r>
              <a:rPr lang="en-US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Modula3,Python</a:t>
            </a:r>
          </a:p>
          <a:p>
            <a:pPr marL="0" indent="0">
              <a:buNone/>
            </a:pPr>
            <a:endParaRPr lang="en-US" sz="22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is everything means python is procedure oriented 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language,Object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oriented language,Scripting language and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Modular language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is a general purpose language 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79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 </a:t>
            </a:r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statement:while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Looping statements are used to execute set of statements repeatedly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supports two looping statements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1.while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2.for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 executes set of statements repeatedly until condition becomes false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condition: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---------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818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Program1: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("begin")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&lt;=5: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=i+1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("end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Program2: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&lt;=5: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print("welcome")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=i+1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print("in while else")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print("end")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685800"/>
            <a:ext cx="1828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2895600"/>
            <a:ext cx="1828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in while else</a:t>
            </a:r>
          </a:p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2476919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Break is 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statement,which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can be used in looping statements.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control reaches to the break statement of loop then without executing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loop,control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comes out from the loop.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&lt;=5: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print("welcome")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==3: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break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=i+1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print("in while else")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("end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 is used to exist from the infinite loops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2438400"/>
            <a:ext cx="1524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3525646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is a statement which can be used in looping statements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control reach to the continue statement of the looping statements then without executing the remaining part of that iteration control will go to the next iteration.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("begin")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&lt;=5: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=i+1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==3: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continue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print("welcome",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print("in while else")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2667000"/>
            <a:ext cx="1600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welcome 1</a:t>
            </a:r>
          </a:p>
          <a:p>
            <a:pPr algn="ctr"/>
            <a:r>
              <a:rPr lang="en-US" dirty="0"/>
              <a:t>welcome 2</a:t>
            </a:r>
          </a:p>
          <a:p>
            <a:pPr algn="ctr"/>
            <a:r>
              <a:rPr lang="en-US" dirty="0"/>
              <a:t>welcome 4</a:t>
            </a:r>
          </a:p>
          <a:p>
            <a:pPr algn="ctr"/>
            <a:r>
              <a:rPr lang="en-US" dirty="0"/>
              <a:t>welcome 5</a:t>
            </a:r>
          </a:p>
          <a:p>
            <a:pPr algn="ctr"/>
            <a:r>
              <a:rPr lang="en-US" dirty="0"/>
              <a:t>welcome 6</a:t>
            </a:r>
          </a:p>
          <a:p>
            <a:pPr algn="ctr"/>
            <a:r>
              <a:rPr lang="en-US" dirty="0"/>
              <a:t>in while else</a:t>
            </a:r>
          </a:p>
        </p:txBody>
      </p:sp>
    </p:spTree>
    <p:extLst>
      <p:ext uri="{BB962C8B-B14F-4D97-AF65-F5344CB8AC3E}">
        <p14:creationId xmlns:p14="http://schemas.microsoft.com/office/powerpoint/2010/main" xmlns="" val="1047062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and Continue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in [3, 1, 4, 1, 5, 9, 2]: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print("Checking", value)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value &gt; 8: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print("Exiting for loop")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  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&lt; 3: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print("Ignoring")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continue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print("The square is", value**2)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8816" y="1429830"/>
            <a:ext cx="2667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Checking 3</a:t>
            </a:r>
          </a:p>
          <a:p>
            <a:pPr algn="ctr"/>
            <a:r>
              <a:rPr lang="en-US" dirty="0"/>
              <a:t>The square is 9</a:t>
            </a:r>
          </a:p>
          <a:p>
            <a:pPr algn="ctr"/>
            <a:r>
              <a:rPr lang="en-US" dirty="0"/>
              <a:t>Checking 1</a:t>
            </a:r>
          </a:p>
          <a:p>
            <a:pPr algn="ctr"/>
            <a:r>
              <a:rPr lang="en-US" dirty="0"/>
              <a:t>Ignoring</a:t>
            </a:r>
          </a:p>
          <a:p>
            <a:pPr algn="ctr"/>
            <a:r>
              <a:rPr lang="en-US" dirty="0"/>
              <a:t>Checking 4</a:t>
            </a:r>
          </a:p>
          <a:p>
            <a:pPr algn="ctr"/>
            <a:r>
              <a:rPr lang="en-US" dirty="0"/>
              <a:t>The square is 16</a:t>
            </a:r>
          </a:p>
          <a:p>
            <a:pPr algn="ctr"/>
            <a:r>
              <a:rPr lang="en-US" dirty="0"/>
              <a:t>Checking 1</a:t>
            </a:r>
          </a:p>
          <a:p>
            <a:pPr algn="ctr"/>
            <a:r>
              <a:rPr lang="en-US" dirty="0"/>
              <a:t>Ignoring</a:t>
            </a:r>
          </a:p>
          <a:p>
            <a:pPr algn="ctr"/>
            <a:r>
              <a:rPr lang="en-US" dirty="0"/>
              <a:t>Checking 5</a:t>
            </a:r>
          </a:p>
          <a:p>
            <a:pPr algn="ctr"/>
            <a:r>
              <a:rPr lang="en-US" dirty="0"/>
              <a:t>The square is 25</a:t>
            </a:r>
          </a:p>
          <a:p>
            <a:pPr algn="ctr"/>
            <a:r>
              <a:rPr lang="en-US" dirty="0"/>
              <a:t>Checking 9</a:t>
            </a:r>
          </a:p>
          <a:p>
            <a:pPr algn="ctr"/>
            <a:r>
              <a:rPr lang="en-US" dirty="0"/>
              <a:t>Exiting for loop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52600" y="3182430"/>
            <a:ext cx="1877064" cy="369332"/>
            <a:chOff x="1752600" y="3182430"/>
            <a:chExt cx="187706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981199" y="3182430"/>
              <a:ext cx="1648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To stop for loop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1752600" y="3367096"/>
              <a:ext cx="2285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057400" y="4234934"/>
            <a:ext cx="3094554" cy="369332"/>
            <a:chOff x="2057400" y="4234934"/>
            <a:chExt cx="3094554" cy="3693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057400" y="44196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333297" y="4234934"/>
              <a:ext cx="28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To stop the current iteration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45671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 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statement:for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loop executes set of statements with respect to every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elemnet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given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iterableobject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stmt2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x="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tvashtaa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2514600"/>
            <a:ext cx="12192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err="1"/>
              <a:t>tt</a:t>
            </a:r>
            <a:endParaRPr lang="en-US" dirty="0"/>
          </a:p>
          <a:p>
            <a:pPr algn="ctr"/>
            <a:r>
              <a:rPr lang="en-US" dirty="0" err="1"/>
              <a:t>vv</a:t>
            </a:r>
            <a:endParaRPr lang="en-US" dirty="0"/>
          </a:p>
          <a:p>
            <a:pPr algn="ctr"/>
            <a:r>
              <a:rPr lang="en-US" dirty="0"/>
              <a:t>aa</a:t>
            </a:r>
          </a:p>
          <a:p>
            <a:pPr algn="ctr"/>
            <a:r>
              <a:rPr lang="en-US" dirty="0" err="1"/>
              <a:t>ss</a:t>
            </a:r>
            <a:endParaRPr lang="en-US" dirty="0"/>
          </a:p>
          <a:p>
            <a:pPr algn="ctr"/>
            <a:r>
              <a:rPr lang="en-US" dirty="0" err="1"/>
              <a:t>hh</a:t>
            </a:r>
            <a:endParaRPr lang="en-US" dirty="0"/>
          </a:p>
          <a:p>
            <a:pPr algn="ctr"/>
            <a:r>
              <a:rPr lang="en-US" dirty="0" err="1"/>
              <a:t>tt</a:t>
            </a:r>
            <a:endParaRPr lang="en-US" dirty="0"/>
          </a:p>
          <a:p>
            <a:pPr algn="ctr"/>
            <a:r>
              <a:rPr lang="en-US" dirty="0"/>
              <a:t>aa</a:t>
            </a:r>
          </a:p>
          <a:p>
            <a:pPr algn="ctr"/>
            <a:r>
              <a:rPr lang="en-US" dirty="0"/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xmlns="" val="30468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Handling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Group of characters or sequence of characters is known as string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python strings can be stored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objects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objects can be created in two ways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1.single quote ‘  ’ or “  ”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2.triple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quote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‘’’  ‘’’ or “””  “””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quote is used to represent one line string and triple quote is used to represent multiple line strings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objects every character is represented with unique index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 objects support both positive and negative indexing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Positive indexing starts from zero and negative indexing starts from  -1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using indexes we can read the data from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668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indexing and slicing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x="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tvashtaa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print(x[2])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print(x[-2])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print(x[1:5])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print(x[5:-1])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print(x[:7])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print(x[4:1])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print(x[-6:-1])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print(x[-2:-8])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print(x[2:-2])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print(x[8:-7])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1390194"/>
            <a:ext cx="1676400" cy="329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err="1"/>
              <a:t>tvashtaa</a:t>
            </a:r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 err="1"/>
              <a:t>vash</a:t>
            </a:r>
            <a:endParaRPr lang="en-US" dirty="0"/>
          </a:p>
          <a:p>
            <a:pPr algn="ctr"/>
            <a:r>
              <a:rPr lang="en-US" dirty="0"/>
              <a:t>ta</a:t>
            </a:r>
          </a:p>
          <a:p>
            <a:pPr algn="ctr"/>
            <a:r>
              <a:rPr lang="en-US" dirty="0" err="1"/>
              <a:t>tvashta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ashta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asht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576133" y="1390194"/>
            <a:ext cx="3276600" cy="3505200"/>
            <a:chOff x="4648200" y="1143000"/>
            <a:chExt cx="3276600" cy="3505200"/>
          </a:xfrm>
        </p:grpSpPr>
        <p:grpSp>
          <p:nvGrpSpPr>
            <p:cNvPr id="55" name="Group 54"/>
            <p:cNvGrpSpPr/>
            <p:nvPr/>
          </p:nvGrpSpPr>
          <p:grpSpPr>
            <a:xfrm>
              <a:off x="5562600" y="1143000"/>
              <a:ext cx="2209800" cy="3505200"/>
              <a:chOff x="5562600" y="1143000"/>
              <a:chExt cx="2209800" cy="35052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562600" y="1143000"/>
                <a:ext cx="2209800" cy="35052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210300" y="1357745"/>
                <a:ext cx="914400" cy="3124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210300" y="16764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210300" y="20574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10300" y="24384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210300" y="28194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210300" y="32766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241244" y="3699164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210300" y="41148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36695" y="1313811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554013" y="16764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518564" y="204573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23871" y="2450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23871" y="28540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581265" y="3329832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564433" y="3701534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54013" y="4158734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890717" y="1688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08614" y="2080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90717" y="13577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08614" y="2410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90717" y="2854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08614" y="33298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90717" y="3745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08614" y="41126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57506" y="407086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24700" y="373635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24700" y="330230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24700" y="29672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-4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55644" y="248470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-5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24700" y="2115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-6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55644" y="174604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-7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71589" y="135774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-8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48200" y="13138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5257800" y="1357745"/>
              <a:ext cx="152400" cy="3082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924800" y="1313811"/>
              <a:ext cx="0" cy="3214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58" idx="2"/>
            </p:cNvCxnSpPr>
            <p:nvPr/>
          </p:nvCxnSpPr>
          <p:spPr>
            <a:xfrm flipH="1" flipV="1">
              <a:off x="4790226" y="1683143"/>
              <a:ext cx="772374" cy="9515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321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class object provides some methods to perform operations on given string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x="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tvashtaa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datasolutions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x.capitalize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x.title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x.upper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x.lower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x.isdigit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y='1234'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print(y)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y.isdigit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2590800"/>
            <a:ext cx="3429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err="1"/>
              <a:t>tvashtaa</a:t>
            </a:r>
            <a:r>
              <a:rPr lang="en-US" dirty="0"/>
              <a:t> </a:t>
            </a:r>
            <a:r>
              <a:rPr lang="en-US" dirty="0" err="1"/>
              <a:t>datasolutions</a:t>
            </a:r>
            <a:endParaRPr lang="en-US" dirty="0"/>
          </a:p>
          <a:p>
            <a:pPr algn="ctr"/>
            <a:r>
              <a:rPr lang="en-US" dirty="0"/>
              <a:t>22</a:t>
            </a:r>
          </a:p>
          <a:p>
            <a:pPr algn="ctr"/>
            <a:r>
              <a:rPr lang="en-US" dirty="0" err="1"/>
              <a:t>Tvashtaa</a:t>
            </a:r>
            <a:r>
              <a:rPr lang="en-US" dirty="0"/>
              <a:t> </a:t>
            </a:r>
            <a:r>
              <a:rPr lang="en-US" dirty="0" err="1"/>
              <a:t>datasolutions</a:t>
            </a:r>
            <a:endParaRPr lang="en-US" dirty="0"/>
          </a:p>
          <a:p>
            <a:pPr algn="ctr"/>
            <a:r>
              <a:rPr lang="en-US" dirty="0" err="1"/>
              <a:t>Tvashtaa</a:t>
            </a:r>
            <a:r>
              <a:rPr lang="en-US" dirty="0"/>
              <a:t> </a:t>
            </a:r>
            <a:r>
              <a:rPr lang="en-US" dirty="0" err="1"/>
              <a:t>Datasolutions</a:t>
            </a:r>
            <a:endParaRPr lang="en-US" dirty="0"/>
          </a:p>
          <a:p>
            <a:pPr algn="ctr"/>
            <a:r>
              <a:rPr lang="en-US" dirty="0"/>
              <a:t>TVASHTAA DATASOLUTIONS</a:t>
            </a:r>
          </a:p>
          <a:p>
            <a:pPr algn="ctr"/>
            <a:r>
              <a:rPr lang="en-US" dirty="0" err="1"/>
              <a:t>tvashtaa</a:t>
            </a:r>
            <a:r>
              <a:rPr lang="en-US" dirty="0"/>
              <a:t> </a:t>
            </a:r>
            <a:r>
              <a:rPr lang="en-US" dirty="0" err="1"/>
              <a:t>datasolutions</a:t>
            </a:r>
            <a:endParaRPr lang="en-US" dirty="0"/>
          </a:p>
          <a:p>
            <a:pPr algn="ctr"/>
            <a:r>
              <a:rPr lang="en-US" dirty="0"/>
              <a:t>False</a:t>
            </a:r>
          </a:p>
          <a:p>
            <a:pPr algn="ctr"/>
            <a:r>
              <a:rPr lang="en-US" dirty="0"/>
              <a:t>1234</a:t>
            </a:r>
          </a:p>
        </p:txBody>
      </p:sp>
    </p:spTree>
    <p:extLst>
      <p:ext uri="{BB962C8B-B14F-4D97-AF65-F5344CB8AC3E}">
        <p14:creationId xmlns:p14="http://schemas.microsoft.com/office/powerpoint/2010/main" xmlns="" val="38445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methods:find,split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Find()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:find method is used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find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start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substring.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:split method is used to split the string based on delimiter.</a:t>
            </a:r>
            <a:endParaRPr lang="en-US" sz="2000" dirty="0" smtClean="0">
              <a:solidFill>
                <a:srgbClr val="92D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smiles </a:t>
            </a:r>
            <a:r>
              <a:rPr lang="en-U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"C(=N)(N)N.C(=O)(O)O"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smiles.find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("(O)")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smiles.find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(".")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smiles.find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(".", 10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smiles.split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(".")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['C(=N)(N)N', 'C(=O)(O)O']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B0F0"/>
                </a:solidFill>
              </a:rPr>
              <a:t>String Method: </a:t>
            </a:r>
            <a:r>
              <a:rPr lang="en-US" sz="2000" dirty="0" smtClean="0">
                <a:solidFill>
                  <a:srgbClr val="00B0F0"/>
                </a:solidFill>
              </a:rPr>
              <a:t>strip, </a:t>
            </a:r>
            <a:r>
              <a:rPr lang="en-US" sz="2000" dirty="0" err="1" smtClean="0">
                <a:solidFill>
                  <a:srgbClr val="00B0F0"/>
                </a:solidFill>
              </a:rPr>
              <a:t>rstrip</a:t>
            </a:r>
            <a:r>
              <a:rPr lang="en-US" sz="2000" dirty="0" smtClean="0">
                <a:solidFill>
                  <a:srgbClr val="00B0F0"/>
                </a:solidFill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</a:rPr>
              <a:t>lstrip</a:t>
            </a:r>
            <a:r>
              <a:rPr lang="en-US" sz="2000" dirty="0" smtClean="0">
                <a:solidFill>
                  <a:srgbClr val="00B0F0"/>
                </a:solidFill>
              </a:rPr>
              <a:t>: </a:t>
            </a:r>
            <a:r>
              <a:rPr lang="en-US" sz="2000" dirty="0"/>
              <a:t>are ways </a:t>
            </a:r>
            <a:r>
              <a:rPr lang="en-US" sz="2000" dirty="0" smtClean="0"/>
              <a:t>to remove </a:t>
            </a:r>
            <a:r>
              <a:rPr lang="en-US" sz="2000" dirty="0"/>
              <a:t>whitespace or selected characters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= " # This is a comment line \n"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line.strip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line.rstrip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line.rstrip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("\n"))</a:t>
            </a: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400" y="3810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08234" y="3348335"/>
            <a:ext cx="3503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Start looking at position 10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find method returns </a:t>
            </a:r>
            <a:r>
              <a:rPr lang="en-US" dirty="0">
                <a:solidFill>
                  <a:srgbClr val="00B0F0"/>
                </a:solidFill>
              </a:rPr>
              <a:t>-1 if it couldn’t</a:t>
            </a:r>
          </a:p>
          <a:p>
            <a:r>
              <a:rPr lang="en-US" dirty="0">
                <a:solidFill>
                  <a:srgbClr val="00B0F0"/>
                </a:solidFill>
              </a:rPr>
              <a:t>find a match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4800600"/>
            <a:ext cx="257379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# This is a comment line</a:t>
            </a:r>
          </a:p>
          <a:p>
            <a:pPr algn="ctr"/>
            <a:r>
              <a:rPr lang="en-US" dirty="0" smtClean="0"/>
              <a:t>  </a:t>
            </a:r>
            <a:r>
              <a:rPr lang="en-US" dirty="0"/>
              <a:t># This is a comment line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# </a:t>
            </a:r>
            <a:r>
              <a:rPr lang="en-US" dirty="0"/>
              <a:t>This is a comment line </a:t>
            </a:r>
          </a:p>
        </p:txBody>
      </p:sp>
    </p:spTree>
    <p:extLst>
      <p:ext uri="{BB962C8B-B14F-4D97-AF65-F5344CB8AC3E}">
        <p14:creationId xmlns:p14="http://schemas.microsoft.com/office/powerpoint/2010/main" xmlns="" val="3780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Python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can be used in various types of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Data Analytics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Automation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Web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Web Scrapping techniques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Scientific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Networking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Test cases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GUI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Admin Scripts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Gaming Applications</a:t>
            </a:r>
          </a:p>
          <a:p>
            <a:r>
              <a:rPr lang="en-US" sz="2000" dirty="0">
                <a:solidFill>
                  <a:srgbClr val="FFC000"/>
                </a:solidFill>
                <a:cs typeface="Arial" panose="020B0604020202020204" pitchFamily="34" charset="0"/>
              </a:rPr>
              <a:t>Animation applications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481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Collections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Collection types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represented 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objects store the group of objects(elements)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Collection types represented classes objects 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iterable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objects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Every collection type represented class provides methods to perform operations on elements of those objects.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supports following collection types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1.list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2.tuple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3.set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4.dict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3057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Collection </a:t>
            </a:r>
            <a:r>
              <a:rPr lang="en-US" sz="4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type:List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List class object can be created by using square brackets or by calling list function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List class objects are mutable objects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Insertion order is preserved in list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Heterogeneous elements are allowed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Duplicate elements are allowed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Every element in the list is represented with unique index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List supports both positive and negative indexing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Example1: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a=[]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print(a)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print(type(a))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(a))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b=list()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print(b)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print(type(b))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(b))</a:t>
            </a:r>
          </a:p>
          <a:p>
            <a:pPr>
              <a:buNone/>
            </a:pP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3733800"/>
            <a:ext cx="3657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[]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0</a:t>
            </a:r>
          </a:p>
          <a:p>
            <a:pPr algn="ctr"/>
            <a:r>
              <a:rPr lang="en-IN" dirty="0" smtClean="0"/>
              <a:t>[]</a:t>
            </a:r>
          </a:p>
          <a:p>
            <a:pPr algn="ctr"/>
            <a:r>
              <a:rPr lang="en-IN" dirty="0" smtClean="0"/>
              <a:t>&lt;class 'list'&gt;</a:t>
            </a:r>
          </a:p>
          <a:p>
            <a:pPr algn="ctr"/>
            <a:r>
              <a:rPr lang="en-IN" dirty="0" smtClean="0"/>
              <a:t>0</a:t>
            </a:r>
          </a:p>
          <a:p>
            <a:pPr algn="ctr"/>
            <a:r>
              <a:rPr lang="en-IN" dirty="0" smtClean="0"/>
              <a:t>[10, 20, 30, 40, 50, 60]</a:t>
            </a:r>
          </a:p>
          <a:p>
            <a:pPr algn="ctr"/>
            <a:r>
              <a:rPr lang="en-IN" dirty="0" smtClean="0"/>
              <a:t>[10, 12.12, True, (3+4j), 'python']</a:t>
            </a:r>
          </a:p>
          <a:p>
            <a:pPr algn="ctr"/>
            <a:r>
              <a:rPr lang="en-IN" dirty="0" smtClean="0"/>
              <a:t>[1, 2, 1, 3, 2,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1881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c=[10,20,30,40,50,60]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print(c)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d=[10,12.12,True,3+4j,'python']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print(d)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e=[1,2,1,3,2,1]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print(e)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Example2: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x=[10,20,30,40,50,60]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print(x[2])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print(x[-2])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print(x[1:4])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print(x[4:1])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print(x[-4:-1])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x[2]=123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3048000"/>
            <a:ext cx="2514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[10, 20, 30, 40, 50, 60]</a:t>
            </a:r>
          </a:p>
          <a:p>
            <a:pPr algn="ctr"/>
            <a:r>
              <a:rPr lang="en-US" dirty="0" smtClean="0"/>
              <a:t>30</a:t>
            </a:r>
          </a:p>
          <a:p>
            <a:pPr algn="ctr"/>
            <a:r>
              <a:rPr lang="en-US" dirty="0" smtClean="0"/>
              <a:t>50</a:t>
            </a:r>
          </a:p>
          <a:p>
            <a:pPr algn="ctr"/>
            <a:r>
              <a:rPr lang="en-US" dirty="0" smtClean="0"/>
              <a:t>[20, 30, 40]</a:t>
            </a:r>
          </a:p>
          <a:p>
            <a:pPr algn="ctr"/>
            <a:r>
              <a:rPr lang="en-US" dirty="0" smtClean="0"/>
              <a:t>[]</a:t>
            </a:r>
          </a:p>
          <a:p>
            <a:pPr algn="ctr"/>
            <a:r>
              <a:rPr lang="en-US" dirty="0" smtClean="0"/>
              <a:t>[30, 40, 50]</a:t>
            </a:r>
          </a:p>
          <a:p>
            <a:pPr algn="ctr"/>
            <a:r>
              <a:rPr lang="en-US" dirty="0" smtClean="0"/>
              <a:t>[10, 20, 123, 40, 50, 60]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0611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n-NO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Example3: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x=[10,20,30,40,50,60]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sum=0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for p in x: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sum=sum+p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print(sum)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i=0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sum1=0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while i&lt;len(x):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sum1=sum1+x[i]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i=i+1</a:t>
            </a:r>
          </a:p>
          <a:p>
            <a:pPr>
              <a:buNone/>
            </a:pPr>
            <a:r>
              <a:rPr lang="nn-NO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print(sum1)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3800" y="1981200"/>
            <a:ext cx="4114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[10, 20, 30, 40, 50, 60]</a:t>
            </a:r>
          </a:p>
          <a:p>
            <a:pPr algn="ctr"/>
            <a:r>
              <a:rPr lang="en-US" dirty="0" smtClean="0"/>
              <a:t>210</a:t>
            </a:r>
          </a:p>
          <a:p>
            <a:pPr algn="ctr"/>
            <a:r>
              <a:rPr lang="en-US" dirty="0" smtClean="0"/>
              <a:t>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186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Nested List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x=[[10,20,30],[40,50,60],[70,80,90]]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for p in x: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p,type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(p))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for q in p: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    print(q)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8200" y="1295400"/>
            <a:ext cx="27432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IN" dirty="0" smtClean="0"/>
              <a:t>[10, 20, 30] &lt;class 'list'&gt;</a:t>
            </a:r>
          </a:p>
          <a:p>
            <a:pPr algn="ctr"/>
            <a:r>
              <a:rPr lang="en-IN" dirty="0" smtClean="0"/>
              <a:t>10</a:t>
            </a:r>
          </a:p>
          <a:p>
            <a:pPr algn="ctr"/>
            <a:r>
              <a:rPr lang="en-IN" dirty="0" smtClean="0"/>
              <a:t>20</a:t>
            </a:r>
          </a:p>
          <a:p>
            <a:pPr algn="ctr"/>
            <a:r>
              <a:rPr lang="en-IN" dirty="0" smtClean="0"/>
              <a:t>30</a:t>
            </a:r>
          </a:p>
          <a:p>
            <a:pPr algn="ctr"/>
            <a:r>
              <a:rPr lang="en-IN" dirty="0" smtClean="0"/>
              <a:t>[40, 50, 60] &lt;class 'list'&gt;</a:t>
            </a:r>
          </a:p>
          <a:p>
            <a:pPr algn="ctr"/>
            <a:r>
              <a:rPr lang="en-IN" dirty="0" smtClean="0"/>
              <a:t>40</a:t>
            </a:r>
          </a:p>
          <a:p>
            <a:pPr algn="ctr"/>
            <a:r>
              <a:rPr lang="en-IN" dirty="0" smtClean="0"/>
              <a:t>50</a:t>
            </a:r>
          </a:p>
          <a:p>
            <a:pPr algn="ctr"/>
            <a:r>
              <a:rPr lang="en-IN" dirty="0" smtClean="0"/>
              <a:t>60</a:t>
            </a:r>
          </a:p>
          <a:p>
            <a:pPr algn="ctr"/>
            <a:r>
              <a:rPr lang="en-IN" dirty="0" smtClean="0"/>
              <a:t>[70, 80, 90] &lt;class 'list'&gt;</a:t>
            </a:r>
          </a:p>
          <a:p>
            <a:pPr algn="ctr"/>
            <a:r>
              <a:rPr lang="en-IN" dirty="0" smtClean="0"/>
              <a:t>70</a:t>
            </a:r>
          </a:p>
          <a:p>
            <a:pPr algn="ctr"/>
            <a:r>
              <a:rPr lang="en-IN" dirty="0" smtClean="0"/>
              <a:t>80</a:t>
            </a:r>
          </a:p>
          <a:p>
            <a:pPr algn="ctr"/>
            <a:r>
              <a:rPr lang="en-IN" dirty="0" smtClean="0"/>
              <a:t>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2392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Working with methods of list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229600" cy="5562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200" dirty="0" smtClean="0">
                <a:latin typeface="Arial" pitchFamily="34" charset="0"/>
                <a:cs typeface="Arial" pitchFamily="34" charset="0"/>
              </a:rPr>
              <a:t>List class object provides some methods to perform operations on list.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x=[10,20,30,40,10]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x.append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(50)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x.count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(10))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x.index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(30))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y=</a:t>
            </a: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x.copy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print(y)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x.insert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(2,123)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x.remove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(30)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x.pop(3)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z=[80,70,90]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print(z)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x.extend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(z)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x.sort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(reverse=True)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x.reverse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42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x.clear</a:t>
            </a: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4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1219200"/>
            <a:ext cx="33528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[10, 20, 30, 40, 10]</a:t>
            </a:r>
          </a:p>
          <a:p>
            <a:pPr algn="ctr"/>
            <a:r>
              <a:rPr lang="en-US" dirty="0" smtClean="0"/>
              <a:t>[10, 20, 30, 40, 10, 50]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[10, 20, 30, 40, 10, 50]</a:t>
            </a:r>
          </a:p>
          <a:p>
            <a:pPr algn="ctr"/>
            <a:r>
              <a:rPr lang="en-US" dirty="0" smtClean="0"/>
              <a:t>[10, 20, 123, 30, 40, 10, 50]</a:t>
            </a:r>
          </a:p>
          <a:p>
            <a:pPr algn="ctr"/>
            <a:r>
              <a:rPr lang="en-US" dirty="0" smtClean="0"/>
              <a:t>[10, 20, 123, 40, 10, 50]</a:t>
            </a:r>
          </a:p>
          <a:p>
            <a:pPr algn="ctr"/>
            <a:r>
              <a:rPr lang="en-US" dirty="0" smtClean="0"/>
              <a:t>[10, 20, 123, 10, 50]</a:t>
            </a:r>
          </a:p>
          <a:p>
            <a:pPr algn="ctr"/>
            <a:r>
              <a:rPr lang="en-US" dirty="0" smtClean="0"/>
              <a:t>[80, 70, 90]</a:t>
            </a:r>
          </a:p>
          <a:p>
            <a:pPr algn="ctr"/>
            <a:r>
              <a:rPr lang="en-US" dirty="0" smtClean="0"/>
              <a:t>[10, 20, 123, 10, 50, 80, 70, 90]</a:t>
            </a:r>
          </a:p>
          <a:p>
            <a:pPr algn="ctr"/>
            <a:r>
              <a:rPr lang="en-US" dirty="0" smtClean="0"/>
              <a:t>[123, 90, 80, 70, 50, 20, 10, 10]</a:t>
            </a:r>
          </a:p>
          <a:p>
            <a:pPr algn="ctr"/>
            <a:r>
              <a:rPr lang="en-US" dirty="0" smtClean="0"/>
              <a:t>[10, 10, 20, 50, 70, 80, 90, 123]</a:t>
            </a:r>
          </a:p>
          <a:p>
            <a:pPr algn="ctr"/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3946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List comprehensions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concept of generating the elements into the list object by writing some logic in the list is known as a list comprehension 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Range()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Range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pre defined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function,it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used to generate sequence of values in a specified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range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range([start,] stop[, step]) -&gt; list of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When step is given, it specifies the increment (or decrement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Example1: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x=[p for p in range(10)] 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Example2: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x=[p*p for p in range(10)]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y=[q*q for q in range(10,20) if q%2 ==0]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print(y)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5400" y="3733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[0, 1, 2, 3, 4, 5, 6, 7, 8, 9]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5029200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[0, 1, 4, 9, 16, 25, 36, 49, 64, 81]</a:t>
            </a:r>
          </a:p>
          <a:p>
            <a:pPr algn="ctr"/>
            <a:r>
              <a:rPr lang="en-US" dirty="0" smtClean="0"/>
              <a:t>[100, 144, 196, 256, 324]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1429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Collection </a:t>
            </a:r>
            <a:r>
              <a:rPr lang="en-US" dirty="0" err="1" smtClean="0">
                <a:solidFill>
                  <a:srgbClr val="00B0F0"/>
                </a:solidFill>
              </a:rPr>
              <a:t>type:tuple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Tuple objects can be created by using parenthesis or by calling tuple function or by assigning values to a single variable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Tuple objects are immutable objects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order is preserver in tuple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Duplicate elements are allowed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Heterogeneous elements are allowed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Tuple supports both positive and negative indexing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elements of the tuple can be mutable or immutable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Example1: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=() --------</a:t>
            </a:r>
            <a:r>
              <a:rPr lang="fr-FR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parenthesis </a:t>
            </a:r>
            <a:endParaRPr lang="fr-F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(type(x))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</a:t>
            </a: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fr-F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</a:t>
            </a:r>
            <a:r>
              <a:rPr lang="fr-F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 function </a:t>
            </a:r>
            <a:endParaRPr lang="fr-F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(type(y))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(y))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4267200"/>
            <a:ext cx="1600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()</a:t>
            </a:r>
          </a:p>
          <a:p>
            <a:pPr algn="ctr"/>
            <a:r>
              <a:rPr lang="en-US" dirty="0"/>
              <a:t>&lt;class 'tuple'&gt;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()</a:t>
            </a:r>
          </a:p>
          <a:p>
            <a:pPr algn="ctr"/>
            <a:r>
              <a:rPr lang="en-US" dirty="0"/>
              <a:t>&lt;class 'tuple'&gt;</a:t>
            </a:r>
          </a:p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122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z=10,20 -------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assigning values to a single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fr-F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(type(z))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(z))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p=(10,20,30,40,10,10,20</a:t>
            </a:r>
            <a:r>
              <a:rPr lang="fr-F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)---</a:t>
            </a:r>
            <a:r>
              <a:rPr lang="fr-FR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 </a:t>
            </a:r>
            <a:r>
              <a:rPr lang="fr-FR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fr-F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q=(100,True,'python',12.12</a:t>
            </a:r>
            <a:r>
              <a:rPr lang="fr-FR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)---</a:t>
            </a:r>
            <a:r>
              <a:rPr lang="fr-FR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heterogeneous</a:t>
            </a:r>
            <a:r>
              <a:rPr lang="fr-FR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fr-F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Example2: tuple indexing and slicing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p=(10,20,30,40,10,10,20)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(p[2])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(p[-2])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(p[2:5])</a:t>
            </a:r>
          </a:p>
          <a:p>
            <a:pPr marL="0" indent="0">
              <a:buNone/>
            </a:pPr>
            <a:r>
              <a:rPr lang="fr-FR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(p[-6:-2])</a:t>
            </a:r>
            <a:endParaRPr lang="en-US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1200" y="838200"/>
            <a:ext cx="2895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(10, 20)</a:t>
            </a:r>
          </a:p>
          <a:p>
            <a:pPr algn="ctr"/>
            <a:r>
              <a:rPr lang="en-US" dirty="0"/>
              <a:t>&lt;class 'tuple'&gt;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(10, 20, 30, 40, 10, 10, 20)</a:t>
            </a:r>
          </a:p>
          <a:p>
            <a:pPr algn="ctr"/>
            <a:r>
              <a:rPr lang="en-US" dirty="0"/>
              <a:t>(100, True, 'python', 12.12)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4114799"/>
            <a:ext cx="2971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(10, 20, 30, 40, 10, 10, 20)</a:t>
            </a:r>
          </a:p>
          <a:p>
            <a:pPr algn="ctr"/>
            <a:r>
              <a:rPr lang="en-US" dirty="0"/>
              <a:t>30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(30, 40, 10)</a:t>
            </a:r>
          </a:p>
          <a:p>
            <a:pPr algn="ctr"/>
            <a:r>
              <a:rPr lang="en-US" dirty="0"/>
              <a:t>(20, 30, 40, 10)</a:t>
            </a:r>
          </a:p>
        </p:txBody>
      </p:sp>
    </p:spTree>
    <p:extLst>
      <p:ext uri="{BB962C8B-B14F-4D97-AF65-F5344CB8AC3E}">
        <p14:creationId xmlns:p14="http://schemas.microsoft.com/office/powerpoint/2010/main" xmlns="" val="6989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loops on tuple object: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p=(10,20,30,40,10,10,20)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sum=0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x in p: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sum=sum+x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print(sum)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sum1=0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i=0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i&lt;len(p):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sum1=sum1+p[i]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i=i+1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print(sum1</a:t>
            </a:r>
            <a:r>
              <a:rPr lang="nn-NO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methods of tuple: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p=(10,20,30,40,10,60,20)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p.index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(30))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p.index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(10,2))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p.count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p.count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nn-NO" sz="2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7400" y="990600"/>
            <a:ext cx="1066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140</a:t>
            </a:r>
          </a:p>
          <a:p>
            <a:pPr algn="ctr"/>
            <a:r>
              <a:rPr lang="en-US" dirty="0"/>
              <a:t>140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4191000"/>
            <a:ext cx="235180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(10, 20, 30, 40, 10, 60, 20)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54046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Installation of Python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install Python software from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www.python.org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programs can be developed in two modes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Mode: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The concept of submitting one by one statements explicitly to 	the python interpreter is known as Interactive mode.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print("hello world")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 hello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&gt;&gt;&gt; 4+5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 9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&gt;&gt;&gt; 2*3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&gt;&gt;&gt; 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="python"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&gt;&gt;&gt; 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python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&gt;&gt;&gt;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8756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tuple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:A tuple inside a tuple is known as nested tuple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x=((10,20,30),(40,50,60))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 in 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print(p)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q in p: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print(q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in tuple: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x=((10,20,30),[40,50,60],(70,80,90))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 in 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p,type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x[1][1]=100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838200"/>
            <a:ext cx="2819399" cy="266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((10, 20, 30), (40, 50, 60))</a:t>
            </a:r>
          </a:p>
          <a:p>
            <a:pPr algn="ctr"/>
            <a:r>
              <a:rPr lang="en-US" dirty="0"/>
              <a:t>(10, 20, 30)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20</a:t>
            </a:r>
          </a:p>
          <a:p>
            <a:pPr algn="ctr"/>
            <a:r>
              <a:rPr lang="en-US" dirty="0"/>
              <a:t>30</a:t>
            </a:r>
          </a:p>
          <a:p>
            <a:pPr algn="ctr"/>
            <a:r>
              <a:rPr lang="en-US" dirty="0"/>
              <a:t>(40, 50, 60)</a:t>
            </a:r>
          </a:p>
          <a:p>
            <a:pPr algn="ctr"/>
            <a:r>
              <a:rPr lang="en-US" dirty="0"/>
              <a:t>40</a:t>
            </a:r>
          </a:p>
          <a:p>
            <a:pPr algn="ctr"/>
            <a:r>
              <a:rPr lang="en-US" dirty="0"/>
              <a:t>50</a:t>
            </a:r>
          </a:p>
          <a:p>
            <a:pPr algn="ctr"/>
            <a:r>
              <a:rPr lang="en-US" dirty="0"/>
              <a:t>60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3810000"/>
            <a:ext cx="4038599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((10, 20, 30), [40, 50, 60], (70, 80, 90))</a:t>
            </a:r>
          </a:p>
          <a:p>
            <a:pPr algn="ctr"/>
            <a:r>
              <a:rPr lang="en-US" dirty="0"/>
              <a:t>(10, 20, 30) &lt;class 'tuple'&gt;</a:t>
            </a:r>
          </a:p>
          <a:p>
            <a:pPr algn="ctr"/>
            <a:r>
              <a:rPr lang="en-US" dirty="0"/>
              <a:t>[40, 50, 60] &lt;class 'list'&gt;</a:t>
            </a:r>
          </a:p>
          <a:p>
            <a:pPr algn="ctr"/>
            <a:r>
              <a:rPr lang="en-US" dirty="0"/>
              <a:t>(70, 80, 90) &lt;class 'tuple'&gt;</a:t>
            </a:r>
          </a:p>
          <a:p>
            <a:pPr algn="ctr"/>
            <a:r>
              <a:rPr lang="en-US" dirty="0"/>
              <a:t>((10, 20, 30), [40, 100, 60], (70, 80, 90))</a:t>
            </a:r>
          </a:p>
        </p:txBody>
      </p:sp>
    </p:spTree>
    <p:extLst>
      <p:ext uri="{BB962C8B-B14F-4D97-AF65-F5344CB8AC3E}">
        <p14:creationId xmlns:p14="http://schemas.microsoft.com/office/powerpoint/2010/main" xmlns="" val="35890487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b/n List and Tuple 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07908091"/>
              </p:ext>
            </p:extLst>
          </p:nvPr>
        </p:nvGraphicFramePr>
        <p:xfrm>
          <a:off x="457200" y="1143000"/>
          <a:ext cx="8229600" cy="4732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mtClean="0"/>
                        <a:t>1. List objects are mutable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1.Tuple objects</a:t>
                      </a:r>
                      <a:r>
                        <a:rPr lang="en-US" baseline="0" dirty="0" smtClean="0"/>
                        <a:t> are Immutable objects</a:t>
                      </a:r>
                      <a:endParaRPr lang="en-US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 smtClean="0"/>
                        <a:t>2. Applying iterations on the list takes longer</a:t>
                      </a:r>
                    </a:p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Applying iterations on the list takes less</a:t>
                      </a:r>
                    </a:p>
                    <a:p>
                      <a:r>
                        <a:rPr lang="en-US" dirty="0" smtClean="0"/>
                        <a:t>time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 smtClean="0"/>
                        <a:t>3. If</a:t>
                      </a:r>
                      <a:r>
                        <a:rPr lang="en-US" baseline="0" dirty="0" smtClean="0"/>
                        <a:t> the frequent operation is insertion or </a:t>
                      </a:r>
                    </a:p>
                    <a:p>
                      <a:r>
                        <a:rPr lang="en-US" baseline="0" dirty="0" smtClean="0"/>
                        <a:t>deletion of the elements then it is recommended to use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If</a:t>
                      </a:r>
                      <a:r>
                        <a:rPr lang="en-US" baseline="0" dirty="0" smtClean="0"/>
                        <a:t> the frequent operation is </a:t>
                      </a:r>
                      <a:r>
                        <a:rPr lang="en-US" baseline="0" dirty="0" err="1" smtClean="0"/>
                        <a:t>retrival</a:t>
                      </a:r>
                      <a:r>
                        <a:rPr lang="en-US" baseline="0" dirty="0" smtClean="0"/>
                        <a:t> of the elements then it is recommended to use tuple</a:t>
                      </a:r>
                      <a:endParaRPr lang="en-US" dirty="0" smtClean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 smtClean="0"/>
                        <a:t>4. List can</a:t>
                      </a:r>
                      <a:r>
                        <a:rPr lang="en-US" baseline="0" dirty="0" smtClean="0"/>
                        <a:t> not be used as a key for the 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 Tuple  can</a:t>
                      </a:r>
                      <a:r>
                        <a:rPr lang="en-US" baseline="0" dirty="0" smtClean="0"/>
                        <a:t>  be used as a key for the dictionary if the tuple stores only immutable elements.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78335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type:Set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objects can be created by using curly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brases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oy by calling set function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order is not preserved in set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Duplicate elements is not allowed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Heterogenous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elements are allowed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does not support indexing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objects are mutable objects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of the set must me immutable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using set we can perform mathematical operations like union,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intersection,difference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symmetric difference on set objects.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900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Example1: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x={10}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print(type(x))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y=set()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print(y)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print(type(y))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z={10,20,30,40,50}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print(z)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p={10,20,30,40,10,10,20}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print(p)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q={100,True,'python',12.12}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print(q)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219200"/>
            <a:ext cx="2895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/>
              <a:t>{10}</a:t>
            </a:r>
          </a:p>
          <a:p>
            <a:pPr algn="ctr"/>
            <a:r>
              <a:rPr lang="en-US" dirty="0"/>
              <a:t>&lt;class 'set'&gt;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set()</a:t>
            </a:r>
          </a:p>
          <a:p>
            <a:pPr algn="ctr"/>
            <a:r>
              <a:rPr lang="en-US" dirty="0"/>
              <a:t>&lt;class 'set'&gt;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{40, 10, 50, 20, 30}</a:t>
            </a:r>
          </a:p>
          <a:p>
            <a:pPr algn="ctr"/>
            <a:r>
              <a:rPr lang="en-US" dirty="0"/>
              <a:t>{40, 10, 20, 30}</a:t>
            </a:r>
          </a:p>
          <a:p>
            <a:pPr algn="ctr"/>
            <a:r>
              <a:rPr lang="en-US" dirty="0"/>
              <a:t>{'python', True, 100, 12.12}</a:t>
            </a:r>
          </a:p>
        </p:txBody>
      </p:sp>
    </p:spTree>
    <p:extLst>
      <p:ext uri="{BB962C8B-B14F-4D97-AF65-F5344CB8AC3E}">
        <p14:creationId xmlns:p14="http://schemas.microsoft.com/office/powerpoint/2010/main" xmlns="" val="27532971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Collection </a:t>
            </a:r>
            <a:r>
              <a:rPr lang="en-US" sz="4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type:Dict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Dictionary objects can be created by using curly braces {} or by calling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function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Dictionary objects are mutable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Dictionary represents key-value base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Each key-value pair of dictionary is known as a item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Dictionary keys must be immutable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Dictionary values can be mutable or immutable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Duplicate keys are not allowed but values can be duplicate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Insertion order is not preserves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Heterogeneous keys and Heterogeneous values are allowed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82292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Example1: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x={}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print(type(x))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(x))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y=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dict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print(y)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print(type(y))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(y))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z={'python':95,'java':80,'django':90}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print(z)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1447800"/>
            <a:ext cx="3810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{}</a:t>
            </a:r>
          </a:p>
          <a:p>
            <a:pPr algn="ctr"/>
            <a:r>
              <a:rPr lang="en-US" dirty="0" smtClean="0"/>
              <a:t>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{}</a:t>
            </a:r>
          </a:p>
          <a:p>
            <a:pPr algn="ctr"/>
            <a:r>
              <a:rPr lang="en-US" dirty="0" smtClean="0"/>
              <a:t>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070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Example2: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x={'python':95,'java':80,'django':90}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x['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bigdata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']=85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y={100:'hyd',12.12:'bang',True:'pune',3+4j:'chennai'}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print(y)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z={10:1000,20:12.12,30:True,40:3+4j}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print(z)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p={(1,2,3):"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flask","hyd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":[5,6,7]}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print(p)</a:t>
            </a:r>
          </a:p>
          <a:p>
            <a:pPr>
              <a:buNone/>
            </a:pP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3581400"/>
            <a:ext cx="4648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90}</a:t>
            </a:r>
          </a:p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90, '</a:t>
            </a:r>
            <a:r>
              <a:rPr lang="en-US" dirty="0" err="1" smtClean="0"/>
              <a:t>bigdata</a:t>
            </a:r>
            <a:r>
              <a:rPr lang="en-US" dirty="0" smtClean="0"/>
              <a:t>': 85}</a:t>
            </a:r>
          </a:p>
          <a:p>
            <a:pPr algn="ctr"/>
            <a:r>
              <a:rPr lang="en-US" dirty="0" smtClean="0"/>
              <a:t>{100: '</a:t>
            </a:r>
            <a:r>
              <a:rPr lang="en-US" dirty="0" err="1" smtClean="0"/>
              <a:t>hyd</a:t>
            </a:r>
            <a:r>
              <a:rPr lang="en-US" dirty="0" smtClean="0"/>
              <a:t>', 12.12: 'bang', True: '</a:t>
            </a:r>
            <a:r>
              <a:rPr lang="en-US" dirty="0" err="1" smtClean="0"/>
              <a:t>pune</a:t>
            </a:r>
            <a:r>
              <a:rPr lang="en-US" dirty="0" smtClean="0"/>
              <a:t>', (3+4j): '</a:t>
            </a:r>
            <a:r>
              <a:rPr lang="en-US" dirty="0" err="1" smtClean="0"/>
              <a:t>chennai</a:t>
            </a:r>
            <a:r>
              <a:rPr lang="en-US" dirty="0" smtClean="0"/>
              <a:t>'}</a:t>
            </a:r>
          </a:p>
          <a:p>
            <a:pPr algn="ctr"/>
            <a:r>
              <a:rPr lang="en-US" dirty="0" smtClean="0"/>
              <a:t>{10: 1000, 20: 12.12, 30: True, 40: (3+4j)}</a:t>
            </a:r>
          </a:p>
          <a:p>
            <a:pPr algn="ctr"/>
            <a:r>
              <a:rPr lang="en-US" dirty="0" smtClean="0"/>
              <a:t>{(1, 2, 3): 'flask', '</a:t>
            </a:r>
            <a:r>
              <a:rPr lang="en-US" dirty="0" err="1" smtClean="0"/>
              <a:t>hyd</a:t>
            </a:r>
            <a:r>
              <a:rPr lang="en-US" dirty="0" smtClean="0"/>
              <a:t>': [5, 6, 7]}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18443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Working with methods of </a:t>
            </a:r>
            <a:r>
              <a:rPr lang="en-US" sz="4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Dict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class object provides some methods to perform operations on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class object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x={'python':95,'java':80,'django':90,'oracle':82}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x['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bigdata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']=85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print(x['python'])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x.get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django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"))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x.pop("oracle")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x.popitem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k=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x.keys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print(k)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v=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x.keys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print(v)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905000"/>
            <a:ext cx="4800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90, 'oracle': 82}</a:t>
            </a:r>
          </a:p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90, 'oracle': 82, '</a:t>
            </a:r>
            <a:r>
              <a:rPr lang="en-US" dirty="0" err="1" smtClean="0"/>
              <a:t>bigdata</a:t>
            </a:r>
            <a:r>
              <a:rPr lang="en-US" dirty="0" smtClean="0"/>
              <a:t>': 85}</a:t>
            </a:r>
          </a:p>
          <a:p>
            <a:pPr algn="ctr"/>
            <a:r>
              <a:rPr lang="en-US" dirty="0" smtClean="0"/>
              <a:t>95</a:t>
            </a:r>
          </a:p>
          <a:p>
            <a:pPr algn="ctr"/>
            <a:r>
              <a:rPr lang="en-US" dirty="0" smtClean="0"/>
              <a:t>90</a:t>
            </a:r>
          </a:p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90, '</a:t>
            </a:r>
            <a:r>
              <a:rPr lang="en-US" dirty="0" err="1" smtClean="0"/>
              <a:t>bigdata</a:t>
            </a:r>
            <a:r>
              <a:rPr lang="en-US" dirty="0" smtClean="0"/>
              <a:t>': 85}</a:t>
            </a:r>
          </a:p>
          <a:p>
            <a:pPr algn="ctr"/>
            <a:r>
              <a:rPr lang="en-US" dirty="0" smtClean="0"/>
              <a:t>{'python': 95, 'java': 80, '</a:t>
            </a:r>
            <a:r>
              <a:rPr lang="en-US" dirty="0" err="1" smtClean="0"/>
              <a:t>django</a:t>
            </a:r>
            <a:r>
              <a:rPr lang="en-US" dirty="0" smtClean="0"/>
              <a:t>': 90}</a:t>
            </a:r>
          </a:p>
          <a:p>
            <a:pPr algn="ctr"/>
            <a:r>
              <a:rPr lang="en-US" dirty="0" err="1" smtClean="0"/>
              <a:t>dict_keys</a:t>
            </a:r>
            <a:r>
              <a:rPr lang="en-US" dirty="0" smtClean="0"/>
              <a:t>(['python', 'java', '</a:t>
            </a:r>
            <a:r>
              <a:rPr lang="en-US" dirty="0" err="1" smtClean="0"/>
              <a:t>django</a:t>
            </a:r>
            <a:r>
              <a:rPr lang="en-US" dirty="0" smtClean="0"/>
              <a:t>'])</a:t>
            </a:r>
          </a:p>
          <a:p>
            <a:pPr algn="ctr"/>
            <a:r>
              <a:rPr lang="en-US" dirty="0" err="1" smtClean="0"/>
              <a:t>dict_values</a:t>
            </a:r>
            <a:r>
              <a:rPr lang="en-US" dirty="0" smtClean="0"/>
              <a:t>([95, 80, 90])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3816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Dictionary comprehensions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concept of generating items into the dictionary by writing some logic in the dictionary is known as dictionary comprehensions.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x={p:p*p for p in range(5)}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print(x)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y={q:q*q for q in range(5,15) if q%2!=0}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print(y)</a:t>
            </a:r>
          </a:p>
          <a:p>
            <a:pPr>
              <a:buNone/>
            </a:pP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3505200"/>
            <a:ext cx="3886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{0: 0, 1: 1, 2: 4, 3: 9, 4: 16}</a:t>
            </a:r>
          </a:p>
          <a:p>
            <a:pPr algn="ctr"/>
            <a:r>
              <a:rPr lang="en-US" dirty="0" smtClean="0"/>
              <a:t>{5: 25, 7: 49, 9: 81, 11: 121, 13: 169}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88316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Functions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is a syntax or structure is used to represent the business logic to perform the operation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will not be executed automatically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will be executed whenever we make a call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One function  we call for n number of times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Def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functionname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(var1,var2,var3,…):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“””doc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“””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------------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------------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[return value]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("begin")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f1():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print("in f1")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f1()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print("end")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concept of writing the group of python statements in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file,save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file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extention.py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submit that entire file to the python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interpreter is known 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batch mode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develop the python files we use editors or IDE’s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editors are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notepad,notepad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++,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IDLE,editplus,vi,nano,gedit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so 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Open the notepad and write the following code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x=1000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y=2000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x+y,x-y,x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*y)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Save the file in any drive python folder with demo.py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Open command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execute following commands.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 to D:\python\demo.py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2000.000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215628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Parameters: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variables which are declared within the function declaration are known as parameters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At the time of calling the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function,we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have to pass the values to the parameters of the function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Parameters of a function can be accessed within the function only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Within the function declaration, parameters are optional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 supports two types of parameters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1.Non default parameters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2.Default parameters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Non default parameters: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parameters which are declared without assigning any value are known as non default parameters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At the time of calling the function we should pass values of the non default parameters of the function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 of non default parameters: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add(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c=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a+b</a:t>
            </a:r>
            <a:endParaRPr lang="en-IN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print(c)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add(10,20)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add(100,200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Default parameters:</a:t>
            </a: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parameters which are declared by assigning some value are known as default parameters</a:t>
            </a:r>
          </a:p>
          <a:p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At the time of calling the function we need not to pass the default values to the parameters of the function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Example:</a:t>
            </a:r>
            <a:endParaRPr lang="en-IN" sz="20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add(a=10,b=20):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c=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a+b</a:t>
            </a:r>
            <a:endParaRPr lang="en-IN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print(c)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add(100,200)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Ex:2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add(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=20):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c=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a+b</a:t>
            </a:r>
            <a:endParaRPr lang="en-IN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print(c)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add(100,200)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After defining the default parameters we are not allowed to define non default parameters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Ex:3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add(a=10,b):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c=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a+b</a:t>
            </a:r>
            <a:endParaRPr lang="en-IN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print(c)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add(100,200)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add(100)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Arguments: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values which we are passing to the parameters of a function at the time of calling the function are known as arguments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 supports two types of arguments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1.Non keyword arguments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2.Keyword arguments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Non keyword arguments: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arguments which are passed without assigning to the parameters are known as non keyword arguments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greet(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name,msg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hello",name,msg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greet("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tvashataa",'good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morning')</a:t>
            </a: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Keyword arguments: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values which are passed by assigning to parameter name are known as keyword arguments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greet(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name,msg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hello",name,msg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greet(name="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tvashataa",msg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='good morning')</a:t>
            </a: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After defining keyword arguments we are not allowed to define non keyword arguments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greet(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name,msg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hello",name,msg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greet("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tvashataa",msg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='good morning')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greet(name="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tvashataa",'good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morning')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File Handling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File is a named location on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disk,which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stores the data in permanent manner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language provides various functions and methods to provide the communication between python programs and files.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programs can open the file and close the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open the files by calling open function of built-in-modules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At the time of opening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file,we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have to specify the mode of the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Mode of the file indicates for what purpose the file is going to be opened(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r,w,a,b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56642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modes to read and write data: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88097365"/>
              </p:ext>
            </p:extLst>
          </p:nvPr>
        </p:nvGraphicFramePr>
        <p:xfrm>
          <a:off x="457200" y="1371600"/>
          <a:ext cx="8229600" cy="466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647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‘r’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file for reading only. Starts reading from beginning of file. This default mode</a:t>
                      </a:r>
                      <a:r>
                        <a:rPr lang="en-US" sz="180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‘w’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file for writing only. File pointer placed at beginning of the file. Overwrites existing file and creates a new one if it does not exists.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‘x’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a file for exclusive creation, if the file already exists the operation fails.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file for appending at the end of the file with out truncating </a:t>
                      </a:r>
                      <a:r>
                        <a:rPr lang="en-US" sz="2000" dirty="0" err="1" smtClean="0"/>
                        <a:t>it.creates</a:t>
                      </a:r>
                      <a:r>
                        <a:rPr lang="en-US" sz="2000" dirty="0" smtClean="0"/>
                        <a:t> a new file if it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does not exists.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‘t’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in text mode(default)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‘b’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in binary mode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‘+’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 a file for updating(reading and updating)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002524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Reading data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‘Open function’ open the file in the specified mode and creates file object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File object provides various methods  by using those methods we can perform the read or write operations on the files and we can close the files.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Example1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x=open("E://myfile.txt")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x.read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x.close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Example2: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x=open("E://myfile.txt")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x.tell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x.seek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(8)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x.tell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x.readline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x.tell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x.close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667000"/>
            <a:ext cx="1905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o/p:</a:t>
            </a:r>
          </a:p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err="1" smtClean="0"/>
              <a:t>django</a:t>
            </a:r>
            <a:endParaRPr lang="en-US" dirty="0" smtClean="0"/>
          </a:p>
          <a:p>
            <a:pPr algn="ctr"/>
            <a:r>
              <a:rPr lang="en-US" dirty="0" err="1" smtClean="0"/>
              <a:t>tvashtaa</a:t>
            </a:r>
            <a:endParaRPr lang="en-US" dirty="0" smtClean="0"/>
          </a:p>
          <a:p>
            <a:pPr algn="ctr"/>
            <a:r>
              <a:rPr lang="en-US" dirty="0" smtClean="0"/>
              <a:t>data analytics</a:t>
            </a:r>
          </a:p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48006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8</a:t>
            </a:r>
          </a:p>
          <a:p>
            <a:pPr algn="ctr"/>
            <a:r>
              <a:rPr lang="en-US" dirty="0" err="1" smtClean="0"/>
              <a:t>django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9718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way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[ x for x </a:t>
            </a:r>
            <a:r>
              <a:rPr lang="en-US" sz="1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open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("C:/Users/</a:t>
            </a:r>
            <a:r>
              <a:rPr lang="en-US" sz="16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Tvasthaa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/Desktop/</a:t>
            </a:r>
            <a:r>
              <a:rPr lang="en-US" sz="16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myfile.txt","r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").</a:t>
            </a:r>
            <a:r>
              <a:rPr lang="en-US" sz="16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readlines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16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</a:t>
            </a:r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o/p: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['Chen Lin \n', 'clin@brandeis.edu\n', 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110 \n', 'Office Hour: Thurs. 3-5 \n', 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Yaqin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Yang\n', 'yaqin@brandeis.edu\n', 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110\n', '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Offiche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Hour: Tues. 3-5 \n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Ignore the header</a:t>
            </a:r>
            <a:r>
              <a:rPr lang="en-US" sz="2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sz="1600" dirty="0" err="1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i,line</a:t>
            </a: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 in enumerate(open("C:/Users/</a:t>
            </a:r>
            <a:r>
              <a:rPr lang="en-US" sz="1600" dirty="0" err="1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Tvasthaa</a:t>
            </a: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/Desktop/</a:t>
            </a:r>
            <a:r>
              <a:rPr lang="en-US" sz="1600" dirty="0" err="1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myfile.txt","r</a:t>
            </a: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").</a:t>
            </a:r>
            <a:r>
              <a:rPr lang="en-US" sz="1600" dirty="0" err="1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readlines</a:t>
            </a: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()):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sz="1600" dirty="0" err="1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== 0: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continue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print(line</a:t>
            </a:r>
            <a:r>
              <a:rPr lang="en-US" sz="1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o/p: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4114800"/>
            <a:ext cx="24210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clin@brandeis.edu</a:t>
            </a:r>
            <a:endParaRPr lang="en-US" dirty="0"/>
          </a:p>
          <a:p>
            <a:r>
              <a:rPr lang="en-US" dirty="0" err="1"/>
              <a:t>Volen</a:t>
            </a:r>
            <a:r>
              <a:rPr lang="en-US" dirty="0"/>
              <a:t> 110 </a:t>
            </a:r>
          </a:p>
          <a:p>
            <a:r>
              <a:rPr lang="en-US" dirty="0"/>
              <a:t>Office Hour: Thurs. 3-5  </a:t>
            </a:r>
          </a:p>
          <a:p>
            <a:r>
              <a:rPr lang="en-US" dirty="0" err="1"/>
              <a:t>Yaqin</a:t>
            </a:r>
            <a:r>
              <a:rPr lang="en-US" dirty="0"/>
              <a:t> </a:t>
            </a:r>
            <a:r>
              <a:rPr lang="en-US" dirty="0" smtClean="0"/>
              <a:t>Yang</a:t>
            </a:r>
            <a:endParaRPr lang="en-US" dirty="0"/>
          </a:p>
          <a:p>
            <a:r>
              <a:rPr lang="en-US" dirty="0" smtClean="0"/>
              <a:t>yaqin@brandeis.edu</a:t>
            </a:r>
            <a:endParaRPr lang="en-US" dirty="0"/>
          </a:p>
          <a:p>
            <a:r>
              <a:rPr lang="en-US" dirty="0" err="1"/>
              <a:t>Volen</a:t>
            </a:r>
            <a:r>
              <a:rPr lang="en-US" dirty="0"/>
              <a:t> </a:t>
            </a:r>
            <a:r>
              <a:rPr lang="en-US" dirty="0" smtClean="0"/>
              <a:t>110</a:t>
            </a:r>
            <a:endParaRPr lang="en-US" dirty="0"/>
          </a:p>
          <a:p>
            <a:r>
              <a:rPr lang="en-US" dirty="0" err="1"/>
              <a:t>Offiche</a:t>
            </a:r>
            <a:r>
              <a:rPr lang="en-US" dirty="0"/>
              <a:t> Hour: Tues. 3-5 </a:t>
            </a:r>
          </a:p>
        </p:txBody>
      </p:sp>
    </p:spTree>
    <p:extLst>
      <p:ext uri="{BB962C8B-B14F-4D97-AF65-F5344CB8AC3E}">
        <p14:creationId xmlns:p14="http://schemas.microsoft.com/office/powerpoint/2010/main" xmlns="" val="33407745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writing data into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‘Open function’ open the file in the specified mode and creates file object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File object provides various methods  by using those methods we can perform the read or write operations on the files and we can close the files.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Example1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x=open("E://myfile.txt",'w')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x.write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tvashataa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datasolutions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")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x.close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Example2: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x=open("E://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myfile.txt“,’a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’)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             o/p:copy will be stored in python file</a:t>
            </a:r>
            <a:endParaRPr lang="en-US" sz="20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x.write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(“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hyderabad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telangana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”)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x.close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3124200"/>
            <a:ext cx="4230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o/p:copy will be stored in python file</a:t>
            </a: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61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Eclipse </a:t>
            </a:r>
            <a:endParaRPr lang="en-US" sz="20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(Windows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Vim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TextMate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Gedit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(Linux)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Nano(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(Linux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PIDA (Linux)(VIM Based)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10.BlueFish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(Linux</a:t>
            </a: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10.Pycharm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11.Jupyter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12.Spyder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FFC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38789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Oop’s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principles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programing languages which provides special syntaxes according to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oop’s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principles to implement the applications is known as object oriented programming languages.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Oop’s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are nothing but certain rules or guidelines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oop’s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principles are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1.Encapsulation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2.Inheritance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3.polymorphism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4.Abstraction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we follow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op’s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principles while implementing business applications we will get following benefits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1.Security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2.Reusability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3.Flexibility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99817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Oop’s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Principle:Encapsulation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concept of binding or grouping related data members along with its related functionalities is known as Encapsulation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caccno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deposit():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withdraw()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balenqueiry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da():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pf():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81400" y="1905000"/>
            <a:ext cx="2230788" cy="1676400"/>
            <a:chOff x="3581400" y="1905000"/>
            <a:chExt cx="2230788" cy="1676400"/>
          </a:xfrm>
        </p:grpSpPr>
        <p:sp>
          <p:nvSpPr>
            <p:cNvPr id="8" name="Right Brace 7"/>
            <p:cNvSpPr/>
            <p:nvPr/>
          </p:nvSpPr>
          <p:spPr>
            <a:xfrm>
              <a:off x="3581400" y="1905000"/>
              <a:ext cx="457200" cy="1676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4800" y="2743200"/>
              <a:ext cx="1697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 group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038600"/>
            <a:ext cx="2210719" cy="1752600"/>
            <a:chOff x="3581400" y="4038600"/>
            <a:chExt cx="2210719" cy="1752600"/>
          </a:xfrm>
        </p:grpSpPr>
        <p:sp>
          <p:nvSpPr>
            <p:cNvPr id="10" name="Right Brace 9"/>
            <p:cNvSpPr/>
            <p:nvPr/>
          </p:nvSpPr>
          <p:spPr>
            <a:xfrm>
              <a:off x="3581400" y="4038600"/>
              <a:ext cx="381000" cy="1752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4914900"/>
              <a:ext cx="1677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Employer group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636543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is a syntax or structure is used to group related data members along with its related functionalities is known as class.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in the class we can represent the data  and operations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can be represented with in the class by using variables.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can be represented by using methods.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define 3 types of variables with in the class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1.static variables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2.Non static variables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3.Local variables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define 3 types of methods with in the class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1.Static methods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2.Non static methods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3.Class methods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1384738"/>
            <a:ext cx="4593627" cy="1295400"/>
            <a:chOff x="2362200" y="1384738"/>
            <a:chExt cx="4593627" cy="1295400"/>
          </a:xfrm>
        </p:grpSpPr>
        <p:sp>
          <p:nvSpPr>
            <p:cNvPr id="4" name="Rectangle 3"/>
            <p:cNvSpPr/>
            <p:nvPr/>
          </p:nvSpPr>
          <p:spPr>
            <a:xfrm>
              <a:off x="2362200" y="1384738"/>
              <a:ext cx="2514600" cy="1295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</a:t>
              </a:r>
              <a:r>
                <a:rPr lang="en-US" dirty="0" err="1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classneme</a:t>
              </a:r>
              <a:r>
                <a:rPr lang="en-US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“”” doc string”””</a:t>
              </a:r>
            </a:p>
            <a:p>
              <a:r>
                <a:rPr lang="en-US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--------------</a:t>
              </a:r>
            </a:p>
            <a:p>
              <a:r>
                <a:rPr lang="en-US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----------------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886200" y="213360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114800" y="2438400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64924" y="194893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64924" y="2253734"/>
              <a:ext cx="1190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649050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string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define documentation string with in the class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 string of a class is used to provide description about the class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in the class syntax documentation string is optional but it is highly recommended to define documentation string with in the class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any body call help function on our class then it will the display documentation of that class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Test: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“””sample class to test the doc 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”””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u call help(Test)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o/p: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 class to test the doc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3120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concept of allocating memory space for non static variables of a class at runtime is known as object.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of a class is known as object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syntax:Referencevariable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variable which is storing object address is known as reference variable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address which contains two parts first part contains class name and second part contains hexadecimal representation of hash code.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the reference variable we can put the data in to the object, we can get the data from the object and we can call the methods on the object.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create n no. of objects for a class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Two different objects of the class or two different classes objects do not contain same address.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2514600"/>
            <a:ext cx="2104872" cy="787118"/>
            <a:chOff x="4724400" y="2514600"/>
            <a:chExt cx="2104872" cy="78711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029200" y="2514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24400" y="2932386"/>
              <a:ext cx="2104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Object creation </a:t>
              </a:r>
              <a:r>
                <a:rPr lang="en-US" dirty="0" err="1" smtClean="0">
                  <a:solidFill>
                    <a:srgbClr val="00B0F0"/>
                  </a:solidFill>
                </a:rPr>
                <a:t>stmt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335371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print("begin")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Demo: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display(self):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print("welcome to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oop's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principles")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t1=Demo()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print(t1)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t1.display()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t2=Demo()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t2.display()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print("end")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6000" y="17526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3999" y="1567934"/>
            <a:ext cx="18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Creation of </a:t>
            </a:r>
            <a:r>
              <a:rPr lang="en-US" dirty="0" smtClean="0">
                <a:solidFill>
                  <a:srgbClr val="00B0F0"/>
                </a:solidFill>
              </a:rPr>
              <a:t>Class 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3396734"/>
            <a:ext cx="186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Creation of object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4038600"/>
            <a:ext cx="464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  <a:p>
            <a:pPr algn="ctr"/>
            <a:r>
              <a:rPr lang="en-US" dirty="0"/>
              <a:t>1000</a:t>
            </a:r>
          </a:p>
          <a:p>
            <a:pPr algn="ctr"/>
            <a:r>
              <a:rPr lang="en-US" dirty="0"/>
              <a:t>&lt;__</a:t>
            </a:r>
            <a:r>
              <a:rPr lang="en-US" dirty="0" err="1"/>
              <a:t>main__.Demo</a:t>
            </a:r>
            <a:r>
              <a:rPr lang="en-US" dirty="0"/>
              <a:t> object at 0x0337E270&gt;</a:t>
            </a:r>
          </a:p>
          <a:p>
            <a:pPr algn="ctr"/>
            <a:r>
              <a:rPr lang="en-US" dirty="0"/>
              <a:t>welcome to </a:t>
            </a:r>
            <a:r>
              <a:rPr lang="en-US" dirty="0" err="1"/>
              <a:t>oop's</a:t>
            </a:r>
            <a:r>
              <a:rPr lang="en-US" dirty="0"/>
              <a:t> principles</a:t>
            </a:r>
          </a:p>
          <a:p>
            <a:pPr algn="ctr"/>
            <a:r>
              <a:rPr lang="en-US" dirty="0"/>
              <a:t>&lt;__</a:t>
            </a:r>
            <a:r>
              <a:rPr lang="en-US" dirty="0" err="1"/>
              <a:t>main__.Demo</a:t>
            </a:r>
            <a:r>
              <a:rPr lang="en-US" dirty="0"/>
              <a:t> object at 0x035ECD90&gt;</a:t>
            </a:r>
          </a:p>
          <a:p>
            <a:pPr algn="ctr"/>
            <a:r>
              <a:rPr lang="en-US" dirty="0"/>
              <a:t>welcome to </a:t>
            </a:r>
            <a:r>
              <a:rPr lang="en-US" dirty="0" err="1"/>
              <a:t>oop's</a:t>
            </a:r>
            <a:r>
              <a:rPr lang="en-US" dirty="0"/>
              <a:t> principles</a:t>
            </a:r>
          </a:p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28428157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Python References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Python Homepage</a:t>
            </a:r>
          </a:p>
          <a:p>
            <a:pPr lvl="1">
              <a:buNone/>
            </a:pPr>
            <a:r>
              <a:rPr lang="en-GB" dirty="0" smtClean="0"/>
              <a:t>	• </a:t>
            </a:r>
            <a:r>
              <a:rPr lang="en-GB" dirty="0" smtClean="0">
                <a:hlinkClick r:id="rId2"/>
              </a:rPr>
              <a:t>http://www.python.org</a:t>
            </a:r>
            <a:endParaRPr lang="en-GB" dirty="0" smtClean="0"/>
          </a:p>
          <a:p>
            <a:pPr lvl="1"/>
            <a:r>
              <a:rPr lang="en-GB" dirty="0" smtClean="0"/>
              <a:t>Python Tutorial</a:t>
            </a:r>
          </a:p>
          <a:p>
            <a:pPr lvl="1">
              <a:buNone/>
            </a:pPr>
            <a:r>
              <a:rPr lang="en-GB" dirty="0" smtClean="0"/>
              <a:t>	• </a:t>
            </a:r>
            <a:r>
              <a:rPr lang="en-GB" dirty="0" smtClean="0">
                <a:hlinkClick r:id="rId3"/>
              </a:rPr>
              <a:t>http://docs.python.org/tutorial/</a:t>
            </a:r>
            <a:endParaRPr lang="en-GB" dirty="0" smtClean="0"/>
          </a:p>
          <a:p>
            <a:pPr lvl="1"/>
            <a:r>
              <a:rPr lang="en-GB" dirty="0" smtClean="0"/>
              <a:t>Python Documentation</a:t>
            </a:r>
          </a:p>
          <a:p>
            <a:pPr lvl="1">
              <a:buNone/>
            </a:pPr>
            <a:r>
              <a:rPr lang="en-GB" dirty="0" smtClean="0"/>
              <a:t>	• </a:t>
            </a:r>
            <a:r>
              <a:rPr lang="en-GB" dirty="0" smtClean="0">
                <a:hlinkClick r:id="rId4"/>
              </a:rPr>
              <a:t>http://www.python.org/doc</a:t>
            </a:r>
            <a:endParaRPr lang="en-GB" dirty="0" smtClean="0"/>
          </a:p>
          <a:p>
            <a:pPr lvl="1"/>
            <a:r>
              <a:rPr lang="en-GB" dirty="0" smtClean="0"/>
              <a:t>Python Library References</a:t>
            </a:r>
          </a:p>
          <a:p>
            <a:pPr lvl="2"/>
            <a:r>
              <a:rPr lang="en-GB" dirty="0" smtClean="0">
                <a:hlinkClick r:id="rId5"/>
              </a:rPr>
              <a:t>http://docs.python.org/release/2.5.2/lib/lib.html</a:t>
            </a:r>
            <a:endParaRPr lang="en-GB" dirty="0" smtClean="0"/>
          </a:p>
          <a:p>
            <a:pPr lvl="1"/>
            <a:r>
              <a:rPr lang="en-GB" dirty="0" smtClean="0"/>
              <a:t>Python Add-on Packages: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http://pypi.python.org/pypi</a:t>
            </a:r>
            <a:r>
              <a:rPr lang="en-GB" dirty="0" smtClean="0"/>
              <a:t>	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902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by using Editors: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using editors time consumption is more and cost also increases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we develop the python programs or applications by using editors then we face following problems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1.Development time and cost will be increased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2.Automatic debugging operations can’t be applied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3.Code generation tools can’t be used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overcome the above problems we develop the python applications by using Integrated Development Environment(IDE’s)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IDE’s are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Pycharm,ERIC,Eclipse,NetBeans,Spyder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61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5618</Words>
  <Application>Microsoft Office PowerPoint</Application>
  <PresentationFormat>On-screen Show (4:3)</PresentationFormat>
  <Paragraphs>1593</Paragraphs>
  <Slides>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Introduction to Python</vt:lpstr>
      <vt:lpstr>History of Python</vt:lpstr>
      <vt:lpstr>Why use Python</vt:lpstr>
      <vt:lpstr>Python vs other languages</vt:lpstr>
      <vt:lpstr>Applications of Python</vt:lpstr>
      <vt:lpstr>Installation of Python</vt:lpstr>
      <vt:lpstr>Slide 7</vt:lpstr>
      <vt:lpstr>Development Environment</vt:lpstr>
      <vt:lpstr>Problems by using Editors:</vt:lpstr>
      <vt:lpstr>The Python Standard Library</vt:lpstr>
      <vt:lpstr>Variables and Data Types </vt:lpstr>
      <vt:lpstr>Static Versus Dynamic</vt:lpstr>
      <vt:lpstr> python data types are dynamic(Why)</vt:lpstr>
      <vt:lpstr>Types of Data Types</vt:lpstr>
      <vt:lpstr>Slide 15</vt:lpstr>
      <vt:lpstr>Slide 16</vt:lpstr>
      <vt:lpstr>Types of objects</vt:lpstr>
      <vt:lpstr>Slide 18</vt:lpstr>
      <vt:lpstr>Slide 19</vt:lpstr>
      <vt:lpstr>Slide 20</vt:lpstr>
      <vt:lpstr>Slide 21</vt:lpstr>
      <vt:lpstr>Operators in python</vt:lpstr>
      <vt:lpstr>Arithmetic Operators</vt:lpstr>
      <vt:lpstr>Comparision Operators</vt:lpstr>
      <vt:lpstr>Logical Operators</vt:lpstr>
      <vt:lpstr>Bitwise Operators</vt:lpstr>
      <vt:lpstr>Assignment Operators</vt:lpstr>
      <vt:lpstr>Special Operators</vt:lpstr>
      <vt:lpstr>Slide 29</vt:lpstr>
      <vt:lpstr>Slide 30</vt:lpstr>
      <vt:lpstr>Reading the data from keyboard</vt:lpstr>
      <vt:lpstr>Slide 32</vt:lpstr>
      <vt:lpstr>Control flow statements</vt:lpstr>
      <vt:lpstr>Blocks and Indentation</vt:lpstr>
      <vt:lpstr>Conditional statements</vt:lpstr>
      <vt:lpstr>Condition:if</vt:lpstr>
      <vt:lpstr>Conditon:else</vt:lpstr>
      <vt:lpstr>Condition:elif</vt:lpstr>
      <vt:lpstr>Slide 39</vt:lpstr>
      <vt:lpstr>Looping statement:while</vt:lpstr>
      <vt:lpstr>Slide 41</vt:lpstr>
      <vt:lpstr>Break</vt:lpstr>
      <vt:lpstr>Continue</vt:lpstr>
      <vt:lpstr>Break and Continue</vt:lpstr>
      <vt:lpstr>Looping statement:for</vt:lpstr>
      <vt:lpstr>String Handling</vt:lpstr>
      <vt:lpstr>String indexing and slicing</vt:lpstr>
      <vt:lpstr>String methods</vt:lpstr>
      <vt:lpstr>String methods:find,split</vt:lpstr>
      <vt:lpstr>Collections</vt:lpstr>
      <vt:lpstr>Collection type:List</vt:lpstr>
      <vt:lpstr>Slide 52</vt:lpstr>
      <vt:lpstr>Slide 53</vt:lpstr>
      <vt:lpstr>Nested List</vt:lpstr>
      <vt:lpstr>Working with methods of list</vt:lpstr>
      <vt:lpstr>List comprehensions</vt:lpstr>
      <vt:lpstr>Collection type:tuple</vt:lpstr>
      <vt:lpstr>Slide 58</vt:lpstr>
      <vt:lpstr>Slide 59</vt:lpstr>
      <vt:lpstr>Slide 60</vt:lpstr>
      <vt:lpstr>Differences b/n List and Tuple </vt:lpstr>
      <vt:lpstr>Collection type:Set</vt:lpstr>
      <vt:lpstr>Slide 63</vt:lpstr>
      <vt:lpstr>Collection type:Dict</vt:lpstr>
      <vt:lpstr>Slide 65</vt:lpstr>
      <vt:lpstr>Slide 66</vt:lpstr>
      <vt:lpstr>Working with methods of Dict</vt:lpstr>
      <vt:lpstr>Dictionary comprehensions</vt:lpstr>
      <vt:lpstr>Functions</vt:lpstr>
      <vt:lpstr>Slide 70</vt:lpstr>
      <vt:lpstr>Slide 71</vt:lpstr>
      <vt:lpstr>Slide 72</vt:lpstr>
      <vt:lpstr>Slide 73</vt:lpstr>
      <vt:lpstr>Slide 74</vt:lpstr>
      <vt:lpstr>File Handling</vt:lpstr>
      <vt:lpstr>Possible modes to read and write data:</vt:lpstr>
      <vt:lpstr>Reading data from file</vt:lpstr>
      <vt:lpstr>Quick way</vt:lpstr>
      <vt:lpstr>writing data into file</vt:lpstr>
      <vt:lpstr>Oop’s principles</vt:lpstr>
      <vt:lpstr>Oop’s Principle:Encapsulation</vt:lpstr>
      <vt:lpstr>Class</vt:lpstr>
      <vt:lpstr>Documentation string</vt:lpstr>
      <vt:lpstr>Object</vt:lpstr>
      <vt:lpstr>Slide 85</vt:lpstr>
      <vt:lpstr>Python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Tvasthaa</dc:creator>
  <cp:lastModifiedBy>android</cp:lastModifiedBy>
  <cp:revision>313</cp:revision>
  <dcterms:created xsi:type="dcterms:W3CDTF">2019-01-23T04:24:02Z</dcterms:created>
  <dcterms:modified xsi:type="dcterms:W3CDTF">2019-04-09T17:51:41Z</dcterms:modified>
</cp:coreProperties>
</file>