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Lato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Light-bold.fntdata"/><Relationship Id="rId25" Type="http://schemas.openxmlformats.org/officeDocument/2006/relationships/font" Target="fonts/LatoLight-regular.fntdata"/><Relationship Id="rId28" Type="http://schemas.openxmlformats.org/officeDocument/2006/relationships/font" Target="fonts/LatoLight-boldItalic.fntdata"/><Relationship Id="rId27" Type="http://schemas.openxmlformats.org/officeDocument/2006/relationships/font" Target="fonts/La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c1bbde213_1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c1bbde21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b9eb7c544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b9eb7c54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c1bbde21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c1bbde2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b9eb7c544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b9eb7c54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b9eb7c544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b9eb7c54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Feistel-Based Cryptographic Algorithm</a:t>
            </a:r>
            <a:endParaRPr sz="4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024625"/>
            <a:ext cx="6331500" cy="145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Md Nahid Hasan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Phanidhar Akula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Robert Kilgore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Sudhir Yadav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Example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050" y="1363750"/>
            <a:ext cx="6212700" cy="3123000"/>
          </a:xfrm>
          <a:prstGeom prst="roundRect">
            <a:avLst>
              <a:gd fmla="val 2384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Conclusion</a:t>
            </a:r>
            <a:endParaRPr sz="3500"/>
          </a:p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This is a custom cryptographic algorithm which uses various core components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While a 32-bit key is not strong for real-world use, but this design is very fast and has solid structure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1600"/>
              </a:spcAft>
              <a:buSzPts val="1500"/>
              <a:buAutoNum type="arabicPeriod"/>
            </a:pPr>
            <a:r>
              <a:rPr lang="en" sz="1500"/>
              <a:t>Future improvements: </a:t>
            </a:r>
            <a:r>
              <a:rPr lang="en" sz="1500">
                <a:latin typeface="Lato Light"/>
                <a:ea typeface="Lato Light"/>
                <a:cs typeface="Lato Light"/>
                <a:sym typeface="Lato Light"/>
              </a:rPr>
              <a:t>Increase key size, use stronger S-Boxes, and more complex permutations</a:t>
            </a:r>
            <a:endParaRPr sz="15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Introduction</a:t>
            </a:r>
            <a:endParaRPr sz="3500"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algorithm includes</a:t>
            </a:r>
            <a:endParaRPr sz="1500"/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32-bit key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 LFSR-based key schedule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S-Box Transformation for non-linearity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Bit-level permutation for diffusion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Feistel-like structure for encryption and decryption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Length and Scheduling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0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Key Length</a:t>
            </a:r>
            <a:endParaRPr b="1" sz="18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algorithm uses a 32-bit key which allows 2</a:t>
            </a:r>
            <a:r>
              <a:rPr baseline="30000" lang="en" sz="1300"/>
              <a:t>32</a:t>
            </a:r>
            <a:r>
              <a:rPr lang="en" sz="1300"/>
              <a:t> (approximately 4.29 billion) possible unique keys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This </a:t>
            </a:r>
            <a:r>
              <a:rPr lang="en" sz="1300"/>
              <a:t>master </a:t>
            </a:r>
            <a:r>
              <a:rPr lang="en" sz="1300"/>
              <a:t>key is used to seed the key expansion mechanism that generates round subkeys for both encryption and decryption.</a:t>
            </a:r>
            <a:endParaRPr sz="13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650575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en" sz="1800">
                <a:solidFill>
                  <a:schemeClr val="dk1"/>
                </a:solidFill>
              </a:rPr>
              <a:t>Key Scheduling</a:t>
            </a:r>
            <a:endParaRPr b="1" sz="18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32‑bit master key serves as the seed for a LFSR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LFSR produces a random sequence from which, for every round, the lower 16 bits are extracted as the subkey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1200"/>
              </a:spcAft>
              <a:buSzPts val="1300"/>
              <a:buChar char="●"/>
            </a:pPr>
            <a:r>
              <a:rPr lang="en" sz="1300"/>
              <a:t>The LFSR polynomial taps are at positions [0, 1, 21, 31]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6475" y="801925"/>
            <a:ext cx="6321600" cy="3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S-Box Transformation (Substitution)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Introduces non-linearity to resist linear and differential attacks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An 4×4 S-Box maps 4-bit inputs to 4-bit outputs.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Each 16-bit half of the block is divided into four 4-bit nibbles, and each nibble is substituted using the S-Box.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Randomly generated S-Box values (key-dependent) increase security by making the substitution layer dynamic.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Bit-Level Permutations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Each round applies a fixed bit permutation (P-box) to the 16-bit halves.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Example </a:t>
            </a:r>
            <a:r>
              <a:rPr b="1" lang="en" sz="1300"/>
              <a:t>:</a:t>
            </a:r>
            <a:r>
              <a:rPr lang="en" sz="1300"/>
              <a:t> </a:t>
            </a:r>
            <a:r>
              <a:rPr lang="en" sz="1300">
                <a:latin typeface="Lato Light"/>
                <a:ea typeface="Lato Light"/>
                <a:cs typeface="Lato Light"/>
                <a:sym typeface="Lato Light"/>
              </a:rPr>
              <a:t>Each bit at position i is moved to position (3 × i) mod 16</a:t>
            </a:r>
            <a:endParaRPr sz="1300">
              <a:latin typeface="Lato Light"/>
              <a:ea typeface="Lato Light"/>
              <a:cs typeface="Lato Light"/>
              <a:sym typeface="Lato Ligh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This improves diffusion by ensuring that a small change in the input spreads across multiple bits in subsequent rounds.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Encryption Algorithm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00247" y="150562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Overview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Split 32-bit block into two 16-bit halves (L, R)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For each round, generate a unique 16‑bit subkey from the 32‑bit master key using an LFSR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Apply N rounds of</a:t>
            </a:r>
            <a:endParaRPr sz="13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   -   S-Box transformation on L</a:t>
            </a:r>
            <a:endParaRPr sz="13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   -   Permutation P on the S-Box output</a:t>
            </a:r>
            <a:endParaRPr sz="13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   -   XOR result with subkey</a:t>
            </a:r>
            <a:endParaRPr sz="13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   -   Swap L and R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Combine L and R into a 32-bit ciphertext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00250" y="1432825"/>
            <a:ext cx="6321600" cy="31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Pseudocode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/>
              <a:t>function Encrypt_Block(plaintext_32, KEY_32, N):</a:t>
            </a:r>
            <a:endParaRPr sz="13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/>
              <a:t>(L, R) ← split_into_16_bit_halves(plaintext_32)</a:t>
            </a:r>
            <a:endParaRPr sz="13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/>
              <a:t>Subkeys ← KeySchedule_Expand(KEY_32)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/>
              <a:t>for i from 1 to N:</a:t>
            </a:r>
            <a:endParaRPr sz="13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/>
              <a:t>F = P_BOX( S_BOX(R) ) XOR Subkeys[i]</a:t>
            </a:r>
            <a:endParaRPr sz="13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/>
              <a:t>new_L = R</a:t>
            </a:r>
            <a:endParaRPr sz="13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/>
              <a:t>new_R = L XOR F</a:t>
            </a:r>
            <a:endParaRPr sz="13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/>
              <a:t>(L, R) = (new_L, new_R)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/>
              <a:t>return combine_halves(L, R)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300" y="1225000"/>
            <a:ext cx="5262648" cy="336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Overview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Decryption follows the Feistel structure, reversing the encryption steps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same subkeys are used but in </a:t>
            </a:r>
            <a:r>
              <a:rPr lang="en" sz="1300">
                <a:solidFill>
                  <a:schemeClr val="dk1"/>
                </a:solidFill>
              </a:rPr>
              <a:t>reverse order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inverse of the S-Box and permutation function (P-Box) is applied to undo the substitutions and bit shuffling.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This ensures lossless recovery of plaintext from ciphertext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</a:t>
            </a:r>
            <a:r>
              <a:rPr lang="en"/>
              <a:t>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400250" y="1303425"/>
            <a:ext cx="63216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Pseudocode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/>
              <a:t>function Decrypt_Block(ciphertext_32, KEY_32, N):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/>
              <a:t>(L, R) ← split_into_16_bit_halves(ciphertext_32)</a:t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/>
              <a:t>Subkeys ← KeySchedule_Expand(KEY_32)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/>
              <a:t>for i from N down to 1:</a:t>
            </a:r>
            <a:endParaRPr sz="13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/>
              <a:t>F = P_BOX( S_BOX(L) ) XOR Subkeys[i]</a:t>
            </a:r>
            <a:endParaRPr sz="13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/>
              <a:t>new_R = L</a:t>
            </a:r>
            <a:endParaRPr sz="13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/>
              <a:t>new_L = R XOR F</a:t>
            </a:r>
            <a:endParaRPr sz="13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/>
              <a:t>(L, R) = (new_L, new_R)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return combine_halves(L, R)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