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1" r:id="rId3"/>
    <p:sldId id="262" r:id="rId4"/>
    <p:sldId id="263" r:id="rId5"/>
    <p:sldId id="264" r:id="rId6"/>
    <p:sldId id="266" r:id="rId7"/>
    <p:sldId id="267" r:id="rId8"/>
    <p:sldId id="268" r:id="rId9"/>
    <p:sldId id="269" r:id="rId10"/>
    <p:sldId id="259" r:id="rId11"/>
    <p:sldId id="25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15620"/>
    <p:restoredTop sz="94660"/>
  </p:normalViewPr>
  <p:slideViewPr>
    <p:cSldViewPr>
      <p:cViewPr>
        <p:scale>
          <a:sx n="85" d="100"/>
          <a:sy n="85" d="100"/>
        </p:scale>
        <p:origin x="-1302" y="-13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B47B4E-9F29-48B0-8DF9-F147E129CF85}" type="datetimeFigureOut">
              <a:rPr lang="en-SG" smtClean="0"/>
              <a:pPr/>
              <a:t>15/9/2016</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5E4AA0-6F21-4A7C-8A02-E5BC9EAFE60C}" type="slidenum">
              <a:rPr lang="en-SG" smtClean="0"/>
              <a:pPr/>
              <a:t>‹#›</a:t>
            </a:fld>
            <a:endParaRPr lang="en-SG"/>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Vijaya" pitchFamily="34" charset="0"/>
                <a:cs typeface="Vijaya"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Vijaya" pitchFamily="34" charset="0"/>
                <a:cs typeface="Vijay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Footer Placeholder 4"/>
          <p:cNvSpPr>
            <a:spLocks noGrp="1"/>
          </p:cNvSpPr>
          <p:nvPr>
            <p:ph type="ftr" sz="quarter" idx="11"/>
          </p:nvPr>
        </p:nvSpPr>
        <p:spPr>
          <a:xfrm>
            <a:off x="0" y="6615752"/>
            <a:ext cx="2895600" cy="228600"/>
          </a:xfrm>
        </p:spPr>
        <p:txBody>
          <a:bodyPr/>
          <a:lstStyle>
            <a:lvl1pPr>
              <a:defRPr>
                <a:latin typeface="Vijaya" pitchFamily="34" charset="0"/>
                <a:cs typeface="Vijaya" pitchFamily="34" charset="0"/>
              </a:defRPr>
            </a:lvl1pPr>
          </a:lstStyle>
          <a:p>
            <a:r>
              <a:rPr lang="en-US" smtClean="0">
                <a:latin typeface="Arial" pitchFamily="34" charset="0"/>
                <a:cs typeface="Arial" pitchFamily="34" charset="0"/>
              </a:rPr>
              <a:t>Raju Nanduri, September 2016</a:t>
            </a:r>
          </a:p>
        </p:txBody>
      </p:sp>
      <p:sp>
        <p:nvSpPr>
          <p:cNvPr id="6" name="Slide Number Placeholder 5"/>
          <p:cNvSpPr>
            <a:spLocks noGrp="1"/>
          </p:cNvSpPr>
          <p:nvPr>
            <p:ph type="sldNum" sz="quarter" idx="12"/>
          </p:nvPr>
        </p:nvSpPr>
        <p:spPr>
          <a:xfrm>
            <a:off x="8069240" y="6607792"/>
            <a:ext cx="1066800" cy="228600"/>
          </a:xfrm>
        </p:spPr>
        <p:txBody>
          <a:bodyPr/>
          <a:lstStyle>
            <a:lvl1pPr>
              <a:defRPr>
                <a:latin typeface="Vijaya" pitchFamily="34" charset="0"/>
                <a:cs typeface="Vijaya" pitchFamily="34" charset="0"/>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Raju Nanduri, September 2016</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Raju Nanduri, September 2016</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lvl1pPr algn="l">
              <a:defRPr sz="1600" b="1">
                <a:solidFill>
                  <a:schemeClr val="bg1">
                    <a:lumMod val="50000"/>
                  </a:schemeClr>
                </a:solidFill>
                <a:latin typeface="Arial" pitchFamily="34" charset="0"/>
                <a:cs typeface="Arial"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1pPr>
              <a:defRPr sz="1600">
                <a:latin typeface="Arial" pitchFamily="34" charset="0"/>
                <a:cs typeface="Arial" pitchFamily="34" charset="0"/>
              </a:defRPr>
            </a:lvl1pPr>
            <a:lvl2pPr>
              <a:defRPr sz="1400">
                <a:latin typeface="Arial" pitchFamily="34" charset="0"/>
                <a:cs typeface="Arial" pitchFamily="34" charset="0"/>
              </a:defRPr>
            </a:lvl2pPr>
            <a:lvl3pPr>
              <a:defRPr sz="1200">
                <a:latin typeface="Arial" pitchFamily="34" charset="0"/>
                <a:cs typeface="Arial" pitchFamily="34" charset="0"/>
              </a:defRPr>
            </a:lvl3pPr>
            <a:lvl4pPr>
              <a:defRPr sz="1100">
                <a:latin typeface="Arial" pitchFamily="34" charset="0"/>
                <a:cs typeface="Arial" pitchFamily="34" charset="0"/>
              </a:defRPr>
            </a:lvl4pPr>
            <a:lvl5pPr>
              <a:defRPr sz="11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11"/>
          </p:nvPr>
        </p:nvSpPr>
        <p:spPr>
          <a:xfrm>
            <a:off x="0" y="6615752"/>
            <a:ext cx="2895600" cy="228600"/>
          </a:xfrm>
        </p:spPr>
        <p:txBody>
          <a:bodyPr/>
          <a:lstStyle>
            <a:lvl1pPr>
              <a:defRPr>
                <a:latin typeface="Vijaya" pitchFamily="34" charset="0"/>
                <a:cs typeface="Vijaya" pitchFamily="34" charset="0"/>
              </a:defRPr>
            </a:lvl1pPr>
          </a:lstStyle>
          <a:p>
            <a:r>
              <a:rPr lang="en-US" smtClean="0">
                <a:latin typeface="Arial" pitchFamily="34" charset="0"/>
                <a:cs typeface="Arial" pitchFamily="34" charset="0"/>
              </a:rPr>
              <a:t>Raju Nanduri, September 2016</a:t>
            </a:r>
          </a:p>
        </p:txBody>
      </p:sp>
      <p:sp>
        <p:nvSpPr>
          <p:cNvPr id="8" name="Slide Number Placeholder 5"/>
          <p:cNvSpPr>
            <a:spLocks noGrp="1"/>
          </p:cNvSpPr>
          <p:nvPr>
            <p:ph type="sldNum" sz="quarter" idx="12"/>
          </p:nvPr>
        </p:nvSpPr>
        <p:spPr>
          <a:xfrm>
            <a:off x="8069240" y="6607792"/>
            <a:ext cx="1066800" cy="228600"/>
          </a:xfrm>
        </p:spPr>
        <p:txBody>
          <a:bodyPr/>
          <a:lstStyle>
            <a:lvl1pPr>
              <a:defRPr>
                <a:latin typeface="Vijaya" pitchFamily="34" charset="0"/>
                <a:cs typeface="Vijaya" pitchFamily="34" charset="0"/>
              </a:defRPr>
            </a:lvl1p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Raju Nanduri, September 2016</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Raju Nanduri, September 2016</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Raju Nanduri, September 2016</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Raju Nanduri, September 2016</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Raju Nanduri, September 2016</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atin typeface="Arial" pitchFamily="34" charset="0"/>
                <a:cs typeface="Arial" pitchFamily="34" charset="0"/>
              </a:defRPr>
            </a:lvl1pPr>
            <a:lvl2pPr>
              <a:defRPr sz="2800">
                <a:latin typeface="Arial" pitchFamily="34" charset="0"/>
                <a:cs typeface="Arial" pitchFamily="34" charset="0"/>
              </a:defRPr>
            </a:lvl2pPr>
            <a:lvl3pPr>
              <a:defRPr sz="24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atin typeface="Arial" pitchFamily="34" charset="0"/>
                <a:cs typeface="Arial" pitchFamily="34" charset="0"/>
              </a:defRPr>
            </a:lvl1pPr>
          </a:lstStyle>
          <a:p>
            <a:endParaRPr lang="en-US"/>
          </a:p>
        </p:txBody>
      </p:sp>
      <p:sp>
        <p:nvSpPr>
          <p:cNvPr id="6" name="Footer Placeholder 5"/>
          <p:cNvSpPr>
            <a:spLocks noGrp="1"/>
          </p:cNvSpPr>
          <p:nvPr>
            <p:ph type="ftr" sz="quarter" idx="11"/>
          </p:nvPr>
        </p:nvSpPr>
        <p:spPr/>
        <p:txBody>
          <a:bodyPr/>
          <a:lstStyle>
            <a:lvl1pPr>
              <a:defRPr>
                <a:latin typeface="Arial" pitchFamily="34" charset="0"/>
                <a:cs typeface="Arial" pitchFamily="34" charset="0"/>
              </a:defRPr>
            </a:lvl1pPr>
          </a:lstStyle>
          <a:p>
            <a:r>
              <a:rPr lang="en-US" smtClean="0"/>
              <a:t>Raju Nanduri, September 2016</a:t>
            </a:r>
            <a:endParaRPr lang="en-US"/>
          </a:p>
        </p:txBody>
      </p:sp>
      <p:sp>
        <p:nvSpPr>
          <p:cNvPr id="7" name="Slide Number Placeholder 6"/>
          <p:cNvSpPr>
            <a:spLocks noGrp="1"/>
          </p:cNvSpPr>
          <p:nvPr>
            <p:ph type="sldNum" sz="quarter" idx="12"/>
          </p:nvPr>
        </p:nvSpPr>
        <p:spPr/>
        <p:txBody>
          <a:bodyPr/>
          <a:lstStyle>
            <a:lvl1pPr>
              <a:defRPr>
                <a:latin typeface="Arial" pitchFamily="34" charset="0"/>
                <a:cs typeface="Arial" pitchFamily="34" charset="0"/>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Raju Nanduri, September 2016</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Raju Nanduri, September 2016</a:t>
            </a:r>
            <a:endParaRPr lang="en-US"/>
          </a:p>
        </p:txBody>
      </p:sp>
      <p:sp>
        <p:nvSpPr>
          <p:cNvPr id="6" name="Slide Number Placeholder 5"/>
          <p:cNvSpPr>
            <a:spLocks noGrp="1"/>
          </p:cNvSpPr>
          <p:nvPr>
            <p:ph type="sldNum" sz="quarter" idx="4"/>
          </p:nvPr>
        </p:nvSpPr>
        <p:spPr>
          <a:xfrm>
            <a:off x="8686800" y="6629400"/>
            <a:ext cx="457200" cy="228600"/>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www.slideshare.net/irwanarfandi/enron-fall" TargetMode="External"/><Relationship Id="rId2" Type="http://schemas.openxmlformats.org/officeDocument/2006/relationships/hyperlink" Target="https://www.youtube.com/watch?v=RSMnvCMS0W8" TargetMode="External"/><Relationship Id="rId1" Type="http://schemas.openxmlformats.org/officeDocument/2006/relationships/slideLayout" Target="../slideLayouts/slideLayout2.xml"/><Relationship Id="rId4" Type="http://schemas.openxmlformats.org/officeDocument/2006/relationships/hyperlink" Target="http://scikit-learn.org/stable/index.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slideshare.net/irwanarfandi/enron-fall"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hyperlink" Target="http://scikit-learn.org/stable/modules/tree.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6172200" cy="6917278"/>
          </a:xfrm>
          <a:prstGeom prst="rect">
            <a:avLst/>
          </a:prstGeom>
        </p:spPr>
        <p:txBody>
          <a:bodyPr wrap="square">
            <a:spAutoFit/>
          </a:bodyPr>
          <a:lstStyle/>
          <a:p>
            <a:pPr>
              <a:lnSpc>
                <a:spcPts val="1900"/>
              </a:lnSpc>
            </a:pPr>
            <a:r>
              <a:rPr lang="en-US" sz="1600" b="1" smtClean="0">
                <a:solidFill>
                  <a:schemeClr val="bg1">
                    <a:lumMod val="50000"/>
                  </a:schemeClr>
                </a:solidFill>
                <a:latin typeface="Arial" pitchFamily="34" charset="0"/>
                <a:ea typeface="Source Sans Pro"/>
                <a:cs typeface="Arial" pitchFamily="34" charset="0"/>
              </a:rPr>
              <a:t>Intro to Machine Learning Final Project  - Table of content</a:t>
            </a:r>
            <a:r>
              <a:rPr lang="en-US" sz="1100" b="1" smtClean="0">
                <a:solidFill>
                  <a:srgbClr val="3D85C6"/>
                </a:solidFill>
                <a:latin typeface="Arial" pitchFamily="34" charset="0"/>
                <a:ea typeface="Source Sans Pro"/>
                <a:cs typeface="Arial" pitchFamily="34" charset="0"/>
              </a:rPr>
              <a:t/>
            </a:r>
            <a:br>
              <a:rPr lang="en-US" sz="1100" b="1" smtClean="0">
                <a:solidFill>
                  <a:srgbClr val="3D85C6"/>
                </a:solidFill>
                <a:latin typeface="Arial" pitchFamily="34" charset="0"/>
                <a:ea typeface="Source Sans Pro"/>
                <a:cs typeface="Arial" pitchFamily="34" charset="0"/>
              </a:rPr>
            </a:br>
            <a:r>
              <a:rPr lang="en-SG" sz="1100" smtClean="0">
                <a:latin typeface="Arial" pitchFamily="34" charset="0"/>
                <a:cs typeface="Arial" pitchFamily="34" charset="0"/>
              </a:rPr>
              <a:t>Enron Submission Free-Response </a:t>
            </a:r>
            <a:r>
              <a:rPr lang="en-SG" sz="1100" smtClean="0">
                <a:latin typeface="Arial" pitchFamily="34" charset="0"/>
                <a:cs typeface="Arial" pitchFamily="34" charset="0"/>
              </a:rPr>
              <a:t>Questions</a:t>
            </a:r>
          </a:p>
          <a:p>
            <a:pPr>
              <a:lnSpc>
                <a:spcPts val="1900"/>
              </a:lnSpc>
            </a:pPr>
            <a:r>
              <a:rPr lang="en-US" sz="1100" smtClean="0">
                <a:latin typeface="Arial" pitchFamily="34" charset="0"/>
                <a:cs typeface="Arial" pitchFamily="34" charset="0"/>
              </a:rPr>
              <a:t>By Raju Nanduri, September 2016</a:t>
            </a:r>
            <a:endParaRPr lang="en-SG" sz="1100" smtClean="0">
              <a:latin typeface="Arial" pitchFamily="34" charset="0"/>
              <a:cs typeface="Arial" pitchFamily="34" charset="0"/>
            </a:endParaRPr>
          </a:p>
          <a:p>
            <a:endParaRPr lang="en-SG" sz="1100" smtClean="0">
              <a:latin typeface="Arial" pitchFamily="34" charset="0"/>
              <a:cs typeface="Arial" pitchFamily="34" charset="0"/>
            </a:endParaRPr>
          </a:p>
          <a:p>
            <a:pPr marL="228600" indent="-228600">
              <a:spcAft>
                <a:spcPts val="600"/>
              </a:spcAft>
              <a:buFont typeface="+mj-lt"/>
              <a:buAutoNum type="arabicPeriod"/>
            </a:pPr>
            <a:r>
              <a:rPr lang="en-SG" sz="1200" smtClean="0">
                <a:latin typeface="Arial" pitchFamily="34" charset="0"/>
                <a:cs typeface="Arial" pitchFamily="34" charset="0"/>
              </a:rPr>
              <a:t>Summarize </a:t>
            </a:r>
            <a:r>
              <a:rPr lang="en-SG" sz="1200" b="1" smtClean="0">
                <a:latin typeface="Arial" pitchFamily="34" charset="0"/>
                <a:cs typeface="Arial" pitchFamily="34" charset="0"/>
              </a:rPr>
              <a:t>goal of this project </a:t>
            </a:r>
            <a:r>
              <a:rPr lang="en-SG" sz="1200" smtClean="0">
                <a:latin typeface="Arial" pitchFamily="34" charset="0"/>
                <a:cs typeface="Arial" pitchFamily="34" charset="0"/>
              </a:rPr>
              <a:t>and how machine learning is useful in trying to accomplish it. As part of your answer, </a:t>
            </a:r>
            <a:r>
              <a:rPr lang="en-SG" sz="1200" b="1" smtClean="0">
                <a:latin typeface="Arial" pitchFamily="34" charset="0"/>
                <a:cs typeface="Arial" pitchFamily="34" charset="0"/>
              </a:rPr>
              <a:t>give some background on the dataset </a:t>
            </a:r>
            <a:r>
              <a:rPr lang="en-SG" sz="1200" smtClean="0">
                <a:latin typeface="Arial" pitchFamily="34" charset="0"/>
                <a:cs typeface="Arial" pitchFamily="34" charset="0"/>
              </a:rPr>
              <a:t>and how it can be used to answer the project question. Were there any outliers in the </a:t>
            </a:r>
            <a:br>
              <a:rPr lang="en-SG" sz="1200" smtClean="0">
                <a:latin typeface="Arial" pitchFamily="34" charset="0"/>
                <a:cs typeface="Arial" pitchFamily="34" charset="0"/>
              </a:rPr>
            </a:br>
            <a:r>
              <a:rPr lang="en-SG" sz="1200" smtClean="0">
                <a:latin typeface="Arial" pitchFamily="34" charset="0"/>
                <a:cs typeface="Arial" pitchFamily="34" charset="0"/>
              </a:rPr>
              <a:t>data when you got it, and how did you handle those?  [relevant rubric items: “data exploration”, “outlier investigation”]</a:t>
            </a:r>
          </a:p>
          <a:p>
            <a:pPr marL="228600" indent="-228600">
              <a:spcAft>
                <a:spcPts val="600"/>
              </a:spcAft>
              <a:buFont typeface="+mj-lt"/>
              <a:buAutoNum type="arabicPeriod"/>
            </a:pPr>
            <a:r>
              <a:rPr lang="en-SG" sz="1200" smtClean="0">
                <a:latin typeface="Arial" pitchFamily="34" charset="0"/>
                <a:cs typeface="Arial" pitchFamily="34" charset="0"/>
              </a:rPr>
              <a:t>What features did you end up using in your POI identifier, and what selection </a:t>
            </a:r>
            <a:br>
              <a:rPr lang="en-SG" sz="1200" smtClean="0">
                <a:latin typeface="Arial" pitchFamily="34" charset="0"/>
                <a:cs typeface="Arial" pitchFamily="34" charset="0"/>
              </a:rPr>
            </a:br>
            <a:r>
              <a:rPr lang="en-SG" sz="1200" smtClean="0">
                <a:latin typeface="Arial" pitchFamily="34" charset="0"/>
                <a:cs typeface="Arial" pitchFamily="34" charset="0"/>
              </a:rPr>
              <a:t>process did you use to pick them? Did you have to do any scaling? </a:t>
            </a:r>
            <a:br>
              <a:rPr lang="en-SG" sz="1200" smtClean="0">
                <a:latin typeface="Arial" pitchFamily="34" charset="0"/>
                <a:cs typeface="Arial" pitchFamily="34" charset="0"/>
              </a:rPr>
            </a:br>
            <a:r>
              <a:rPr lang="en-SG" sz="1200" smtClean="0">
                <a:latin typeface="Arial" pitchFamily="34" charset="0"/>
                <a:cs typeface="Arial" pitchFamily="34" charset="0"/>
              </a:rPr>
              <a:t>Why or why not? As part of the assignment, you should attempt to engineer </a:t>
            </a:r>
            <a:br>
              <a:rPr lang="en-SG" sz="1200" smtClean="0">
                <a:latin typeface="Arial" pitchFamily="34" charset="0"/>
                <a:cs typeface="Arial" pitchFamily="34" charset="0"/>
              </a:rPr>
            </a:br>
            <a:r>
              <a:rPr lang="en-SG" sz="1200" smtClean="0">
                <a:latin typeface="Arial" pitchFamily="34" charset="0"/>
                <a:cs typeface="Arial" pitchFamily="34" charset="0"/>
              </a:rPr>
              <a:t>your own feature that does not come ready-made in the dataset -- explain what feature you tried to make, and the rationale behind it. (You do not necessarily have to use it in the final analysis, only engineer and test it.) In your feature selection step, if you used an algorithm like a decision tree, please also give the feature importances of the features that you use, and if you used an automated feature selection function like SelectKBest, please report the feature scores and reasons for your choice of parameter values.  [relevant rubric items: “create new features”, “properly scale features”, “intelligently select feature”]</a:t>
            </a:r>
          </a:p>
          <a:p>
            <a:pPr marL="228600" indent="-228600">
              <a:spcAft>
                <a:spcPts val="600"/>
              </a:spcAft>
              <a:buFont typeface="+mj-lt"/>
              <a:buAutoNum type="arabicPeriod"/>
            </a:pPr>
            <a:r>
              <a:rPr lang="en-SG" sz="1200" smtClean="0">
                <a:latin typeface="Arial" pitchFamily="34" charset="0"/>
                <a:cs typeface="Arial" pitchFamily="34" charset="0"/>
              </a:rPr>
              <a:t>What algorithm did you end up using? What other one(s) did you try? How did model performance differ between algorithms?  [relevant rubric item: “pick an algorithm”]</a:t>
            </a:r>
          </a:p>
          <a:p>
            <a:pPr marL="228600" indent="-228600">
              <a:spcAft>
                <a:spcPts val="600"/>
              </a:spcAft>
              <a:buFont typeface="+mj-lt"/>
              <a:buAutoNum type="arabicPeriod"/>
            </a:pPr>
            <a:r>
              <a:rPr lang="en-SG" sz="1200" smtClean="0">
                <a:latin typeface="Arial" pitchFamily="34" charset="0"/>
                <a:cs typeface="Arial" pitchFamily="34" charset="0"/>
              </a:rPr>
              <a:t>What does it mean to tune the parameters of an algorithm, and what can happen if you don’t do this well?  How did you tune the parameters of your particular algorithm? (Some algorithms do not have parameters that you need to tune -- if this is the case for the one you picked, identify and briefly explain how you would have done it for the model that was not your final choice or a different model that does utilize parameter tuning, e.g. a decision tree classifier).  [relevant rubric item: “tune the algorithm”]</a:t>
            </a:r>
          </a:p>
          <a:p>
            <a:pPr marL="228600" indent="-228600">
              <a:spcAft>
                <a:spcPts val="600"/>
              </a:spcAft>
              <a:buFont typeface="+mj-lt"/>
              <a:buAutoNum type="arabicPeriod"/>
            </a:pPr>
            <a:r>
              <a:rPr lang="en-SG" sz="1200" smtClean="0">
                <a:latin typeface="Arial" pitchFamily="34" charset="0"/>
                <a:cs typeface="Arial" pitchFamily="34" charset="0"/>
              </a:rPr>
              <a:t>What is validation, and what’s a classic mistake you can make if you do it wrong? How did you validate your analysis?  [relevant rubric item: “validation strategy”]</a:t>
            </a:r>
          </a:p>
          <a:p>
            <a:pPr marL="228600" indent="-228600">
              <a:spcAft>
                <a:spcPts val="600"/>
              </a:spcAft>
              <a:buFont typeface="+mj-lt"/>
              <a:buAutoNum type="arabicPeriod"/>
            </a:pPr>
            <a:r>
              <a:rPr lang="en-SG" sz="1200" smtClean="0">
                <a:latin typeface="Arial" pitchFamily="34" charset="0"/>
                <a:cs typeface="Arial" pitchFamily="34" charset="0"/>
              </a:rPr>
              <a:t>Give at least 2 evaluation metrics and your average performance for each of them.  Explain an interpretation of your metrics that says something human-understandable about your algorithm’s performance. [relevant rubric item: “usage of evaluation metrics”]</a:t>
            </a:r>
          </a:p>
        </p:txBody>
      </p:sp>
      <p:sp>
        <p:nvSpPr>
          <p:cNvPr id="2050" name="AutoShape 2" descr="Image result for en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SG"/>
          </a:p>
        </p:txBody>
      </p:sp>
      <p:sp>
        <p:nvSpPr>
          <p:cNvPr id="2052" name="AutoShape 4" descr="Image result for en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SG"/>
          </a:p>
        </p:txBody>
      </p:sp>
      <p:sp>
        <p:nvSpPr>
          <p:cNvPr id="2054" name="AutoShape 6" descr="Image result for en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SG"/>
          </a:p>
        </p:txBody>
      </p:sp>
      <p:sp>
        <p:nvSpPr>
          <p:cNvPr id="2056" name="AutoShape 8" descr="Image result for en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SG"/>
          </a:p>
        </p:txBody>
      </p:sp>
      <p:sp>
        <p:nvSpPr>
          <p:cNvPr id="2058" name="AutoShape 10" descr="Image result for en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SG"/>
          </a:p>
        </p:txBody>
      </p:sp>
      <p:pic>
        <p:nvPicPr>
          <p:cNvPr id="2060" name="Picture 12" descr="http://flatrock.org.nz/static/frontpage/assets/money_politics_law/enron_finish.jpg"/>
          <p:cNvPicPr>
            <a:picLocks noChangeAspect="1" noChangeArrowheads="1"/>
          </p:cNvPicPr>
          <p:nvPr/>
        </p:nvPicPr>
        <p:blipFill>
          <a:blip r:embed="rId2" cstate="print"/>
          <a:srcRect b="11429"/>
          <a:stretch>
            <a:fillRect/>
          </a:stretch>
        </p:blipFill>
        <p:spPr bwMode="auto">
          <a:xfrm>
            <a:off x="6096000" y="2041480"/>
            <a:ext cx="3048000" cy="2230967"/>
          </a:xfrm>
          <a:prstGeom prst="rect">
            <a:avLst/>
          </a:prstGeom>
          <a:noFill/>
        </p:spPr>
      </p:pic>
      <p:pic>
        <p:nvPicPr>
          <p:cNvPr id="2062" name="Picture 14" descr="• Born April 15, 1942&#10;Tyrone, Missouri, USA&#10;• Died July 5, 2006&#10;• Conviction(s) fraud, false&#10;statement&#10;• Penalty died befo..."/>
          <p:cNvPicPr>
            <a:picLocks noChangeAspect="1" noChangeArrowheads="1"/>
          </p:cNvPicPr>
          <p:nvPr/>
        </p:nvPicPr>
        <p:blipFill>
          <a:blip r:embed="rId3" cstate="print"/>
          <a:srcRect/>
          <a:stretch>
            <a:fillRect/>
          </a:stretch>
        </p:blipFill>
        <p:spPr bwMode="auto">
          <a:xfrm>
            <a:off x="6172200" y="4251280"/>
            <a:ext cx="2971800" cy="2231179"/>
          </a:xfrm>
          <a:prstGeom prst="rect">
            <a:avLst/>
          </a:prstGeom>
          <a:noFill/>
        </p:spPr>
      </p:pic>
      <p:sp>
        <p:nvSpPr>
          <p:cNvPr id="2072" name="AutoShape 24" descr="Image result for andrew fastow en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SG"/>
          </a:p>
        </p:txBody>
      </p:sp>
      <p:pic>
        <p:nvPicPr>
          <p:cNvPr id="2073" name="Picture 25"/>
          <p:cNvPicPr>
            <a:picLocks noChangeAspect="1" noChangeArrowheads="1"/>
          </p:cNvPicPr>
          <p:nvPr/>
        </p:nvPicPr>
        <p:blipFill>
          <a:blip r:embed="rId4" cstate="print"/>
          <a:srcRect/>
          <a:stretch>
            <a:fillRect/>
          </a:stretch>
        </p:blipFill>
        <p:spPr bwMode="auto">
          <a:xfrm>
            <a:off x="6096000" y="365080"/>
            <a:ext cx="3048000" cy="1828800"/>
          </a:xfrm>
          <a:prstGeom prst="rect">
            <a:avLst/>
          </a:prstGeom>
          <a:noFill/>
          <a:ln w="9525">
            <a:noFill/>
            <a:miter lim="800000"/>
            <a:headEnd/>
            <a:tailEnd/>
          </a:ln>
        </p:spPr>
      </p:pic>
      <p:sp>
        <p:nvSpPr>
          <p:cNvPr id="15" name="Slide Number Placeholder 4"/>
          <p:cNvSpPr>
            <a:spLocks noGrp="1"/>
          </p:cNvSpPr>
          <p:nvPr>
            <p:ph type="sldNum" sz="quarter" idx="12"/>
          </p:nvPr>
        </p:nvSpPr>
        <p:spPr>
          <a:xfrm>
            <a:off x="8069240" y="6615752"/>
            <a:ext cx="1066800" cy="228600"/>
          </a:xfrm>
        </p:spPr>
        <p:txBody>
          <a:bodyPr/>
          <a:lstStyle/>
          <a:p>
            <a:fld id="{B6F15528-21DE-4FAA-801E-634DDDAF4B2B}" type="slidenum">
              <a:rPr lang="en-US" sz="1050" i="1" smtClean="0"/>
              <a:pPr/>
              <a:t>1</a:t>
            </a:fld>
            <a:endParaRPr lang="en-US" sz="1050" i="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57200"/>
            <a:ext cx="8229600" cy="4525963"/>
          </a:xfrm>
        </p:spPr>
        <p:txBody>
          <a:bodyPr>
            <a:normAutofit/>
          </a:bodyPr>
          <a:lstStyle/>
          <a:p>
            <a:pPr marL="177800" indent="-177800"/>
            <a:r>
              <a:rPr lang="en-SG" sz="1200" smtClean="0">
                <a:latin typeface="Arial" pitchFamily="34" charset="0"/>
                <a:cs typeface="Arial" pitchFamily="34" charset="0"/>
              </a:rPr>
              <a:t>Sherron Watkins, former vice president, Enron </a:t>
            </a:r>
            <a:r>
              <a:rPr lang="en-SG" sz="1200" smtClean="0"/>
              <a:t>Corporation</a:t>
            </a:r>
            <a:br>
              <a:rPr lang="en-SG" sz="1200" smtClean="0"/>
            </a:br>
            <a:r>
              <a:rPr lang="en-SG" sz="1200" smtClean="0">
                <a:hlinkClick r:id="rId2"/>
              </a:rPr>
              <a:t>https://www.youtube.com/watch?v=RSMnvCMS0W8</a:t>
            </a:r>
            <a:endParaRPr lang="en-SG" sz="1200" smtClean="0"/>
          </a:p>
          <a:p>
            <a:pPr marL="177800" indent="-177800"/>
            <a:r>
              <a:rPr lang="en-US" sz="1200" smtClean="0"/>
              <a:t>Enron </a:t>
            </a:r>
            <a:r>
              <a:rPr lang="en-US" sz="1200" smtClean="0"/>
              <a:t>fall</a:t>
            </a:r>
            <a:br>
              <a:rPr lang="en-US" sz="1200" smtClean="0"/>
            </a:br>
            <a:r>
              <a:rPr lang="en-US" sz="1200" smtClean="0">
                <a:hlinkClick r:id="rId3"/>
              </a:rPr>
              <a:t>http://www.slideshare.net/irwanarfandi/enron-fall</a:t>
            </a:r>
            <a:endParaRPr lang="en-US" sz="1200" smtClean="0"/>
          </a:p>
          <a:p>
            <a:pPr marL="177800" indent="-177800"/>
            <a:r>
              <a:rPr lang="en-US" sz="1200" smtClean="0"/>
              <a:t>Scikit-learn</a:t>
            </a:r>
            <a:br>
              <a:rPr lang="en-US" sz="1200" smtClean="0"/>
            </a:br>
            <a:r>
              <a:rPr lang="en-SG" sz="1200" smtClean="0">
                <a:hlinkClick r:id="rId4"/>
              </a:rPr>
              <a:t>http</a:t>
            </a:r>
            <a:r>
              <a:rPr lang="en-SG" sz="1200" smtClean="0">
                <a:hlinkClick r:id="rId4"/>
              </a:rPr>
              <a:t>://</a:t>
            </a:r>
            <a:r>
              <a:rPr lang="en-SG" sz="1200" smtClean="0">
                <a:hlinkClick r:id="rId4"/>
              </a:rPr>
              <a:t>scikit-learn.org/stable/index.html</a:t>
            </a:r>
            <a:endParaRPr lang="en-SG" sz="1200" smtClean="0"/>
          </a:p>
          <a:p>
            <a:pPr marL="177800" indent="-177800"/>
            <a:endParaRPr lang="en-SG" sz="1200" smtClean="0">
              <a:latin typeface="Arial" pitchFamily="34" charset="0"/>
              <a:cs typeface="Arial" pitchFamily="34" charset="0"/>
            </a:endParaRPr>
          </a:p>
          <a:p>
            <a:endParaRPr lang="en-SG" sz="1200">
              <a:latin typeface="Arial" pitchFamily="34" charset="0"/>
              <a:cs typeface="Arial" pitchFamily="34" charset="0"/>
            </a:endParaRPr>
          </a:p>
        </p:txBody>
      </p:sp>
      <p:sp>
        <p:nvSpPr>
          <p:cNvPr id="6" name="Rectangle 1"/>
          <p:cNvSpPr>
            <a:spLocks noChangeArrowheads="1"/>
          </p:cNvSpPr>
          <p:nvPr/>
        </p:nvSpPr>
        <p:spPr bwMode="auto">
          <a:xfrm>
            <a:off x="190426" y="91589"/>
            <a:ext cx="7886774" cy="246221"/>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bg1">
                    <a:lumMod val="50000"/>
                  </a:schemeClr>
                </a:solidFill>
                <a:effectLst/>
                <a:latin typeface="Arial" pitchFamily="34" charset="0"/>
                <a:ea typeface="Source Sans Pro"/>
                <a:cs typeface="Arial" pitchFamily="34" charset="0"/>
              </a:rPr>
              <a:t>My sources</a:t>
            </a:r>
          </a:p>
        </p:txBody>
      </p:sp>
      <p:sp>
        <p:nvSpPr>
          <p:cNvPr id="7" name="Footer Placeholder 3"/>
          <p:cNvSpPr>
            <a:spLocks noGrp="1"/>
          </p:cNvSpPr>
          <p:nvPr>
            <p:ph type="ftr" sz="quarter" idx="11"/>
          </p:nvPr>
        </p:nvSpPr>
        <p:spPr>
          <a:xfrm>
            <a:off x="0" y="6615752"/>
            <a:ext cx="2895600" cy="228600"/>
          </a:xfrm>
        </p:spPr>
        <p:txBody>
          <a:bodyPr/>
          <a:lstStyle/>
          <a:p>
            <a:pPr algn="l"/>
            <a:r>
              <a:rPr lang="en-US" sz="1050" i="1" smtClean="0">
                <a:latin typeface="Arial" pitchFamily="34" charset="0"/>
                <a:cs typeface="Arial" pitchFamily="34" charset="0"/>
              </a:rPr>
              <a:t>Raju Nanduri, September 2016</a:t>
            </a:r>
          </a:p>
        </p:txBody>
      </p:sp>
      <p:sp>
        <p:nvSpPr>
          <p:cNvPr id="8" name="Slide Number Placeholder 4"/>
          <p:cNvSpPr>
            <a:spLocks noGrp="1"/>
          </p:cNvSpPr>
          <p:nvPr>
            <p:ph type="sldNum" sz="quarter" idx="12"/>
          </p:nvPr>
        </p:nvSpPr>
        <p:spPr>
          <a:xfrm>
            <a:off x="8069240" y="6615752"/>
            <a:ext cx="1066800" cy="228600"/>
          </a:xfrm>
        </p:spPr>
        <p:txBody>
          <a:bodyPr/>
          <a:lstStyle/>
          <a:p>
            <a:fld id="{B6F15528-21DE-4FAA-801E-634DDDAF4B2B}" type="slidenum">
              <a:rPr lang="en-US" sz="1050" i="1" smtClean="0"/>
              <a:pPr/>
              <a:t>10</a:t>
            </a:fld>
            <a:endParaRPr lang="en-US" sz="1050" i="1"/>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228600" y="381000"/>
          <a:ext cx="8686800" cy="6203454"/>
        </p:xfrm>
        <a:graphic>
          <a:graphicData uri="http://schemas.openxmlformats.org/drawingml/2006/table">
            <a:tbl>
              <a:tblPr/>
              <a:tblGrid>
                <a:gridCol w="1737360"/>
                <a:gridCol w="6949440"/>
              </a:tblGrid>
              <a:tr h="152400">
                <a:tc>
                  <a:txBody>
                    <a:bodyPr/>
                    <a:lstStyle/>
                    <a:p>
                      <a:pPr algn="ctr" fontAlgn="ctr"/>
                      <a:r>
                        <a:rPr lang="en-SG" sz="900" b="1" i="0" u="none" strike="noStrike">
                          <a:solidFill>
                            <a:srgbClr val="0B5394"/>
                          </a:solidFill>
                          <a:latin typeface="Source Sans Pro"/>
                        </a:rPr>
                        <a:t>Criteria</a:t>
                      </a:r>
                      <a:endParaRPr lang="en-SG" sz="900">
                        <a:solidFill>
                          <a:srgbClr val="000000"/>
                        </a:solidFill>
                        <a:latin typeface="Source Sans Pro"/>
                      </a:endParaRPr>
                    </a:p>
                  </a:txBody>
                  <a:tcPr marL="20824" marR="20824" marT="20824" marB="20824" anchor="ctr">
                    <a:lnL w="12700" cap="flat" cmpd="sng" algn="ctr">
                      <a:solidFill>
                        <a:srgbClr val="E4E4E4"/>
                      </a:solidFill>
                      <a:prstDash val="solid"/>
                      <a:round/>
                      <a:headEnd type="none" w="med" len="med"/>
                      <a:tailEnd type="none" w="med" len="med"/>
                    </a:lnL>
                    <a:lnR w="12700" cap="flat" cmpd="sng" algn="ctr">
                      <a:solidFill>
                        <a:srgbClr val="E4E4E4"/>
                      </a:solidFill>
                      <a:prstDash val="solid"/>
                      <a:round/>
                      <a:headEnd type="none" w="med" len="med"/>
                      <a:tailEnd type="none" w="med" len="med"/>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FFFFFF"/>
                    </a:solidFill>
                  </a:tcPr>
                </a:tc>
                <a:tc>
                  <a:txBody>
                    <a:bodyPr/>
                    <a:lstStyle/>
                    <a:p>
                      <a:pPr algn="ctr" fontAlgn="ctr"/>
                      <a:r>
                        <a:rPr lang="en-SG" sz="900" b="1" i="0" u="none" strike="noStrike">
                          <a:solidFill>
                            <a:srgbClr val="0B5394"/>
                          </a:solidFill>
                          <a:latin typeface="Source Sans Pro"/>
                        </a:rPr>
                        <a:t>Meets expectations</a:t>
                      </a:r>
                      <a:endParaRPr lang="en-SG" sz="900">
                        <a:solidFill>
                          <a:srgbClr val="000000"/>
                        </a:solidFill>
                        <a:latin typeface="Source Sans Pro"/>
                      </a:endParaRPr>
                    </a:p>
                  </a:txBody>
                  <a:tcPr marL="20824" marR="20824" marT="20824" marB="20824" anchor="ctr">
                    <a:lnL w="12700" cap="flat" cmpd="sng" algn="ctr">
                      <a:solidFill>
                        <a:srgbClr val="E4E4E4"/>
                      </a:solidFill>
                      <a:prstDash val="solid"/>
                      <a:round/>
                      <a:headEnd type="none" w="med" len="med"/>
                      <a:tailEnd type="none" w="med" len="med"/>
                    </a:lnL>
                    <a:lnR w="12700" cap="flat" cmpd="sng" algn="ctr">
                      <a:solidFill>
                        <a:srgbClr val="E4E4E4"/>
                      </a:solidFill>
                      <a:prstDash val="solid"/>
                      <a:round/>
                      <a:headEnd type="none" w="med" len="med"/>
                      <a:tailEnd type="none" w="med" len="med"/>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FFFFFF"/>
                    </a:solidFill>
                  </a:tcPr>
                </a:tc>
              </a:tr>
              <a:tr h="0">
                <a:tc>
                  <a:txBody>
                    <a:bodyPr/>
                    <a:lstStyle/>
                    <a:p>
                      <a:pPr algn="l" fontAlgn="t"/>
                      <a:r>
                        <a:rPr lang="en-SG" sz="900" b="1" i="0" u="none" strike="noStrike">
                          <a:solidFill>
                            <a:srgbClr val="3D85C6"/>
                          </a:solidFill>
                          <a:latin typeface="Source Sans Pro"/>
                        </a:rPr>
                        <a:t>Quality of Code</a:t>
                      </a:r>
                      <a:endParaRPr lang="en-SG" sz="900" b="1">
                        <a:solidFill>
                          <a:srgbClr val="3D85C6"/>
                        </a:solidFill>
                        <a:latin typeface="Source Sans Pro"/>
                      </a:endParaRPr>
                    </a:p>
                  </a:txBody>
                  <a:tcPr marL="20824" marR="20824" marT="20824" marB="20824">
                    <a:lnL w="12700" cap="flat" cmpd="sng" algn="ctr">
                      <a:solidFill>
                        <a:srgbClr val="E4E4E4"/>
                      </a:solidFill>
                      <a:prstDash val="solid"/>
                      <a:round/>
                      <a:headEnd type="none" w="med" len="med"/>
                      <a:tailEnd type="none" w="med" len="med"/>
                    </a:lnL>
                    <a:lnR w="12700" cap="flat" cmpd="sng" algn="ctr">
                      <a:solidFill>
                        <a:srgbClr val="E4E4E4"/>
                      </a:solidFill>
                      <a:prstDash val="solid"/>
                      <a:round/>
                      <a:headEnd type="none" w="med" len="med"/>
                      <a:tailEnd type="none" w="med" len="med"/>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E5F2F9"/>
                    </a:solidFill>
                  </a:tcPr>
                </a:tc>
                <a:tc>
                  <a:txBody>
                    <a:bodyPr/>
                    <a:lstStyle/>
                    <a:p>
                      <a:endParaRPr lang="en-SG"/>
                    </a:p>
                  </a:txBody>
                  <a:tcPr marL="20824" marR="20824" marT="20824" marB="20824">
                    <a:lnL w="12700" cap="flat" cmpd="sng" algn="ctr">
                      <a:solidFill>
                        <a:srgbClr val="E4E4E4"/>
                      </a:solidFill>
                      <a:prstDash val="solid"/>
                      <a:round/>
                      <a:headEnd type="none" w="med" len="med"/>
                      <a:tailEnd type="none" w="med" len="med"/>
                    </a:lnL>
                    <a:lnR w="12700" cap="flat" cmpd="sng" algn="ctr">
                      <a:solidFill>
                        <a:srgbClr val="E4E4E4"/>
                      </a:solidFill>
                      <a:prstDash val="solid"/>
                      <a:round/>
                      <a:headEnd type="none" w="med" len="med"/>
                      <a:tailEnd type="none" w="med" len="med"/>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E5F2F9"/>
                    </a:solidFill>
                  </a:tcPr>
                </a:tc>
              </a:tr>
              <a:tr h="219869">
                <a:tc>
                  <a:txBody>
                    <a:bodyPr/>
                    <a:lstStyle/>
                    <a:p>
                      <a:pPr algn="l" fontAlgn="t"/>
                      <a:r>
                        <a:rPr lang="en-SG" sz="900" b="1" i="0" u="none" strike="noStrike">
                          <a:solidFill>
                            <a:srgbClr val="000000"/>
                          </a:solidFill>
                          <a:latin typeface="Source Sans Pro"/>
                        </a:rPr>
                        <a:t>Functionality</a:t>
                      </a:r>
                      <a:endParaRPr lang="en-SG" sz="900">
                        <a:solidFill>
                          <a:srgbClr val="000000"/>
                        </a:solidFill>
                        <a:latin typeface="Source Sans Pro"/>
                      </a:endParaRPr>
                    </a:p>
                  </a:txBody>
                  <a:tcPr marL="20824" marR="20824" marT="20824" marB="20824">
                    <a:lnL w="12700" cap="flat" cmpd="sng" algn="ctr">
                      <a:solidFill>
                        <a:srgbClr val="E4E4E4"/>
                      </a:solidFill>
                      <a:prstDash val="solid"/>
                      <a:round/>
                      <a:headEnd type="none" w="med" len="med"/>
                      <a:tailEnd type="none" w="med" len="med"/>
                    </a:lnL>
                    <a:lnR w="12700" cap="flat" cmpd="sng" algn="ctr">
                      <a:solidFill>
                        <a:srgbClr val="E4E4E4"/>
                      </a:solidFill>
                      <a:prstDash val="solid"/>
                      <a:round/>
                      <a:headEnd type="none" w="med" len="med"/>
                      <a:tailEnd type="none" w="med" len="med"/>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FFFFFF"/>
                    </a:solidFill>
                  </a:tcPr>
                </a:tc>
                <a:tc>
                  <a:txBody>
                    <a:bodyPr/>
                    <a:lstStyle/>
                    <a:p>
                      <a:pPr algn="l" fontAlgn="t"/>
                      <a:r>
                        <a:rPr lang="en-SG" sz="900" b="0" i="0" u="none" strike="noStrike">
                          <a:solidFill>
                            <a:srgbClr val="000000"/>
                          </a:solidFill>
                          <a:latin typeface="Source Sans Pro"/>
                        </a:rPr>
                        <a:t>Code reflects the description in the answers to questions in the writeup. The write up clearly specifies the final analysis strategy.</a:t>
                      </a:r>
                      <a:endParaRPr lang="en-SG" sz="900">
                        <a:solidFill>
                          <a:srgbClr val="000000"/>
                        </a:solidFill>
                        <a:latin typeface="Source Sans Pro"/>
                      </a:endParaRPr>
                    </a:p>
                  </a:txBody>
                  <a:tcPr marL="20824" marR="20824" marT="20824" marB="20824">
                    <a:lnL w="12700" cap="flat" cmpd="sng" algn="ctr">
                      <a:solidFill>
                        <a:srgbClr val="E4E4E4"/>
                      </a:solidFill>
                      <a:prstDash val="solid"/>
                      <a:round/>
                      <a:headEnd type="none" w="med" len="med"/>
                      <a:tailEnd type="none" w="med" len="med"/>
                    </a:lnL>
                    <a:lnR w="12700" cap="flat" cmpd="sng" algn="ctr">
                      <a:solidFill>
                        <a:srgbClr val="E4E4E4"/>
                      </a:solidFill>
                      <a:prstDash val="solid"/>
                      <a:round/>
                      <a:headEnd type="none" w="med" len="med"/>
                      <a:tailEnd type="none" w="med" len="med"/>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FFFFFF"/>
                    </a:solidFill>
                  </a:tcPr>
                </a:tc>
              </a:tr>
              <a:tr h="219869">
                <a:tc>
                  <a:txBody>
                    <a:bodyPr/>
                    <a:lstStyle/>
                    <a:p>
                      <a:pPr algn="l" fontAlgn="t"/>
                      <a:r>
                        <a:rPr lang="en-SG" sz="900" b="1" i="0" u="none" strike="noStrike">
                          <a:solidFill>
                            <a:srgbClr val="000000"/>
                          </a:solidFill>
                          <a:latin typeface="Source Sans Pro"/>
                        </a:rPr>
                        <a:t>Usability</a:t>
                      </a:r>
                      <a:endParaRPr lang="en-SG" sz="900">
                        <a:solidFill>
                          <a:srgbClr val="000000"/>
                        </a:solidFill>
                        <a:latin typeface="Source Sans Pro"/>
                      </a:endParaRPr>
                    </a:p>
                  </a:txBody>
                  <a:tcPr marL="20824" marR="20824" marT="20824" marB="20824">
                    <a:lnL w="12700" cap="flat" cmpd="sng" algn="ctr">
                      <a:solidFill>
                        <a:srgbClr val="E4E4E4"/>
                      </a:solidFill>
                      <a:prstDash val="solid"/>
                      <a:round/>
                      <a:headEnd type="none" w="med" len="med"/>
                      <a:tailEnd type="none" w="med" len="med"/>
                    </a:lnL>
                    <a:lnR w="12700" cap="flat" cmpd="sng" algn="ctr">
                      <a:solidFill>
                        <a:srgbClr val="E4E4E4"/>
                      </a:solidFill>
                      <a:prstDash val="solid"/>
                      <a:round/>
                      <a:headEnd type="none" w="med" len="med"/>
                      <a:tailEnd type="none" w="med" len="med"/>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FFFFFF"/>
                    </a:solidFill>
                  </a:tcPr>
                </a:tc>
                <a:tc>
                  <a:txBody>
                    <a:bodyPr/>
                    <a:lstStyle/>
                    <a:p>
                      <a:pPr algn="l" fontAlgn="t"/>
                      <a:r>
                        <a:rPr lang="en-SG" sz="900" b="0" i="0" u="none" strike="noStrike">
                          <a:solidFill>
                            <a:srgbClr val="000000"/>
                          </a:solidFill>
                          <a:latin typeface="Source Sans Pro"/>
                        </a:rPr>
                        <a:t>poi_id.py can be run to export the dataset, list of features and algorithm, so that the final algorithm can be checked easily using tester.py.</a:t>
                      </a:r>
                      <a:endParaRPr lang="en-SG" sz="900">
                        <a:solidFill>
                          <a:srgbClr val="000000"/>
                        </a:solidFill>
                        <a:latin typeface="Source Sans Pro"/>
                      </a:endParaRPr>
                    </a:p>
                  </a:txBody>
                  <a:tcPr marL="20824" marR="20824" marT="20824" marB="20824">
                    <a:lnL w="12700" cap="flat" cmpd="sng" algn="ctr">
                      <a:solidFill>
                        <a:srgbClr val="E4E4E4"/>
                      </a:solidFill>
                      <a:prstDash val="solid"/>
                      <a:round/>
                      <a:headEnd type="none" w="med" len="med"/>
                      <a:tailEnd type="none" w="med" len="med"/>
                    </a:lnL>
                    <a:lnR w="12700" cap="flat" cmpd="sng" algn="ctr">
                      <a:solidFill>
                        <a:srgbClr val="E4E4E4"/>
                      </a:solidFill>
                      <a:prstDash val="solid"/>
                      <a:round/>
                      <a:headEnd type="none" w="med" len="med"/>
                      <a:tailEnd type="none" w="med" len="med"/>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FFFFFF"/>
                    </a:solidFill>
                  </a:tcPr>
                </a:tc>
              </a:tr>
              <a:tr h="190022">
                <a:tc gridSpan="2">
                  <a:txBody>
                    <a:bodyPr/>
                    <a:lstStyle/>
                    <a:p>
                      <a:pPr algn="l" fontAlgn="t"/>
                      <a:r>
                        <a:rPr lang="en-SG" sz="900" b="1" i="0" u="none" strike="noStrike">
                          <a:solidFill>
                            <a:srgbClr val="3D85C6"/>
                          </a:solidFill>
                          <a:latin typeface="Source Sans Pro"/>
                        </a:rPr>
                        <a:t>Understanding the Dataset and Question</a:t>
                      </a:r>
                      <a:endParaRPr lang="en-SG" sz="900" b="1">
                        <a:solidFill>
                          <a:srgbClr val="3D85C6"/>
                        </a:solidFill>
                        <a:latin typeface="Source Sans Pro"/>
                      </a:endParaRPr>
                    </a:p>
                  </a:txBody>
                  <a:tcPr marL="20824" marR="20824" marT="20824" marB="20824">
                    <a:lnL w="12700" cap="flat" cmpd="sng" algn="ctr">
                      <a:solidFill>
                        <a:srgbClr val="E4E4E4"/>
                      </a:solidFill>
                      <a:prstDash val="solid"/>
                      <a:round/>
                      <a:headEnd type="none" w="med" len="med"/>
                      <a:tailEnd type="none" w="med" len="med"/>
                    </a:lnL>
                    <a:lnR w="12700" cap="flat" cmpd="sng" algn="ctr">
                      <a:solidFill>
                        <a:srgbClr val="E4E4E4"/>
                      </a:solidFill>
                      <a:prstDash val="solid"/>
                      <a:round/>
                      <a:headEnd type="none" w="med" len="med"/>
                      <a:tailEnd type="none" w="med" len="med"/>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E5F2F9"/>
                    </a:solidFill>
                  </a:tcPr>
                </a:tc>
                <a:tc hMerge="1">
                  <a:txBody>
                    <a:bodyPr/>
                    <a:lstStyle/>
                    <a:p>
                      <a:endParaRPr lang="en-SG"/>
                    </a:p>
                  </a:txBody>
                  <a:tcPr/>
                </a:tc>
              </a:tr>
              <a:tr h="789353">
                <a:tc>
                  <a:txBody>
                    <a:bodyPr/>
                    <a:lstStyle/>
                    <a:p>
                      <a:pPr algn="l" fontAlgn="t"/>
                      <a:r>
                        <a:rPr lang="en-SG" sz="900" b="1" i="0" u="none" strike="noStrike">
                          <a:solidFill>
                            <a:srgbClr val="000000"/>
                          </a:solidFill>
                          <a:latin typeface="Source Sans Pro"/>
                        </a:rPr>
                        <a:t>Data Exploration </a:t>
                      </a:r>
                      <a:r>
                        <a:rPr lang="en-SG" sz="900" b="1" i="0" u="none" strike="noStrike" smtClean="0">
                          <a:solidFill>
                            <a:srgbClr val="000000"/>
                          </a:solidFill>
                          <a:latin typeface="Source Sans Pro"/>
                        </a:rPr>
                        <a:t/>
                      </a:r>
                      <a:br>
                        <a:rPr lang="en-SG" sz="900" b="1" i="0" u="none" strike="noStrike" smtClean="0">
                          <a:solidFill>
                            <a:srgbClr val="000000"/>
                          </a:solidFill>
                          <a:latin typeface="Source Sans Pro"/>
                        </a:rPr>
                      </a:br>
                      <a:r>
                        <a:rPr lang="en-SG" sz="900" b="0" i="0" u="none" strike="noStrike" smtClean="0">
                          <a:solidFill>
                            <a:srgbClr val="000000"/>
                          </a:solidFill>
                          <a:latin typeface="Source Sans Pro"/>
                        </a:rPr>
                        <a:t>(</a:t>
                      </a:r>
                      <a:r>
                        <a:rPr lang="en-SG" sz="900" b="0" i="0" u="none" strike="noStrike">
                          <a:solidFill>
                            <a:srgbClr val="000000"/>
                          </a:solidFill>
                          <a:latin typeface="Source Sans Pro"/>
                        </a:rPr>
                        <a:t>related mini-project: Lesson 5)</a:t>
                      </a:r>
                      <a:endParaRPr lang="en-SG" sz="900" b="0">
                        <a:solidFill>
                          <a:srgbClr val="000000"/>
                        </a:solidFill>
                        <a:latin typeface="Source Sans Pro"/>
                      </a:endParaRPr>
                    </a:p>
                  </a:txBody>
                  <a:tcPr marL="20824" marR="20824" marT="20824" marB="20824">
                    <a:lnL w="12700" cap="flat" cmpd="sng" algn="ctr">
                      <a:solidFill>
                        <a:srgbClr val="E4E4E4"/>
                      </a:solidFill>
                      <a:prstDash val="solid"/>
                      <a:round/>
                      <a:headEnd type="none" w="med" len="med"/>
                      <a:tailEnd type="none" w="med" len="med"/>
                    </a:lnL>
                    <a:lnR w="12700" cap="flat" cmpd="sng" algn="ctr">
                      <a:solidFill>
                        <a:srgbClr val="E4E4E4"/>
                      </a:solidFill>
                      <a:prstDash val="solid"/>
                      <a:round/>
                      <a:headEnd type="none" w="med" len="med"/>
                      <a:tailEnd type="none" w="med" len="med"/>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FFFFFF"/>
                    </a:solidFill>
                  </a:tcPr>
                </a:tc>
                <a:tc>
                  <a:txBody>
                    <a:bodyPr/>
                    <a:lstStyle/>
                    <a:p>
                      <a:pPr algn="l" fontAlgn="t"/>
                      <a:r>
                        <a:rPr lang="en-SG" sz="900" b="0" i="0" u="none" strike="noStrike">
                          <a:solidFill>
                            <a:srgbClr val="000000"/>
                          </a:solidFill>
                          <a:latin typeface="Source Sans Pro"/>
                        </a:rPr>
                        <a:t>Student response addresses the most important characteristics of the dataset and uses these characteristics to inform their analysis. Important characteristics include:</a:t>
                      </a:r>
                      <a:endParaRPr lang="en-SG" sz="900">
                        <a:solidFill>
                          <a:srgbClr val="000000"/>
                        </a:solidFill>
                        <a:latin typeface="Source Sans Pro"/>
                      </a:endParaRPr>
                    </a:p>
                    <a:p>
                      <a:pPr marL="457200" algn="l" fontAlgn="t">
                        <a:buFont typeface="Arial"/>
                        <a:buChar char="•"/>
                      </a:pPr>
                      <a:r>
                        <a:rPr lang="en-SG" sz="900" b="0" i="0" u="none" strike="noStrike" smtClean="0">
                          <a:solidFill>
                            <a:srgbClr val="000000"/>
                          </a:solidFill>
                          <a:latin typeface="Source Sans Pro"/>
                        </a:rPr>
                        <a:t> total number of data points</a:t>
                      </a:r>
                      <a:endParaRPr lang="en-SG" sz="900" smtClean="0">
                        <a:solidFill>
                          <a:srgbClr val="000000"/>
                        </a:solidFill>
                        <a:latin typeface="Source Sans Pro"/>
                      </a:endParaRPr>
                    </a:p>
                    <a:p>
                      <a:pPr marL="457200" algn="l" fontAlgn="t">
                        <a:buFont typeface="Arial"/>
                        <a:buChar char="•"/>
                      </a:pPr>
                      <a:r>
                        <a:rPr lang="en-SG" sz="900" b="0" i="0" u="none" strike="noStrike" smtClean="0">
                          <a:solidFill>
                            <a:srgbClr val="000000"/>
                          </a:solidFill>
                          <a:latin typeface="Source Sans Pro"/>
                        </a:rPr>
                        <a:t> allocation </a:t>
                      </a:r>
                      <a:r>
                        <a:rPr lang="en-SG" sz="900" b="0" i="0" u="none" strike="noStrike">
                          <a:solidFill>
                            <a:srgbClr val="000000"/>
                          </a:solidFill>
                          <a:latin typeface="Source Sans Pro"/>
                        </a:rPr>
                        <a:t>across classes (POI/non-POI</a:t>
                      </a:r>
                      <a:r>
                        <a:rPr lang="en-SG" sz="900" b="0" i="0" u="none" strike="noStrike" smtClean="0">
                          <a:solidFill>
                            <a:srgbClr val="000000"/>
                          </a:solidFill>
                          <a:latin typeface="Source Sans Pro"/>
                        </a:rPr>
                        <a:t>)</a:t>
                      </a:r>
                    </a:p>
                    <a:p>
                      <a:pPr marL="457200" algn="l" fontAlgn="t">
                        <a:buFont typeface="Arial"/>
                        <a:buChar char="•"/>
                      </a:pPr>
                      <a:r>
                        <a:rPr lang="en-SG" sz="900" b="0" i="0" u="none" strike="noStrike" smtClean="0">
                          <a:solidFill>
                            <a:srgbClr val="000000"/>
                          </a:solidFill>
                          <a:latin typeface="Source Sans Pro"/>
                        </a:rPr>
                        <a:t> number of features</a:t>
                      </a:r>
                      <a:endParaRPr lang="en-SG" sz="900" smtClean="0">
                        <a:solidFill>
                          <a:srgbClr val="000000"/>
                        </a:solidFill>
                        <a:latin typeface="Source Sans Pro"/>
                      </a:endParaRPr>
                    </a:p>
                    <a:p>
                      <a:pPr marL="457200" algn="l" fontAlgn="t">
                        <a:buFont typeface="Arial"/>
                        <a:buChar char="•"/>
                      </a:pPr>
                      <a:r>
                        <a:rPr lang="en-SG" sz="900" b="0" i="0" u="none" strike="noStrike" smtClean="0">
                          <a:solidFill>
                            <a:srgbClr val="000000"/>
                          </a:solidFill>
                          <a:latin typeface="Source Sans Pro"/>
                        </a:rPr>
                        <a:t> are there features with many missing values? etc.</a:t>
                      </a:r>
                      <a:endParaRPr lang="en-SG" sz="900">
                        <a:solidFill>
                          <a:srgbClr val="000000"/>
                        </a:solidFill>
                        <a:latin typeface="Source Sans Pro"/>
                      </a:endParaRPr>
                    </a:p>
                  </a:txBody>
                  <a:tcPr marL="20824" marR="20824" marT="20824" marB="20824">
                    <a:lnL w="12700" cap="flat" cmpd="sng" algn="ctr">
                      <a:solidFill>
                        <a:srgbClr val="E4E4E4"/>
                      </a:solidFill>
                      <a:prstDash val="solid"/>
                      <a:round/>
                      <a:headEnd type="none" w="med" len="med"/>
                      <a:tailEnd type="none" w="med" len="med"/>
                    </a:lnL>
                    <a:lnR w="12700" cap="flat" cmpd="sng" algn="ctr">
                      <a:solidFill>
                        <a:srgbClr val="E4E4E4"/>
                      </a:solidFill>
                      <a:prstDash val="solid"/>
                      <a:round/>
                      <a:headEnd type="none" w="med" len="med"/>
                      <a:tailEnd type="none" w="med" len="med"/>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FFFFFF"/>
                    </a:solidFill>
                  </a:tcPr>
                </a:tc>
              </a:tr>
              <a:tr h="291464">
                <a:tc>
                  <a:txBody>
                    <a:bodyPr/>
                    <a:lstStyle/>
                    <a:p>
                      <a:pPr algn="l" fontAlgn="t"/>
                      <a:r>
                        <a:rPr lang="en-SG" sz="900" b="1" i="0" u="none" strike="noStrike">
                          <a:solidFill>
                            <a:srgbClr val="000000"/>
                          </a:solidFill>
                          <a:latin typeface="Source Sans Pro"/>
                        </a:rPr>
                        <a:t>Outlier Investigation </a:t>
                      </a:r>
                      <a:r>
                        <a:rPr lang="en-SG" sz="900" b="1" i="0" u="none" strike="noStrike" smtClean="0">
                          <a:solidFill>
                            <a:srgbClr val="000000"/>
                          </a:solidFill>
                          <a:latin typeface="Source Sans Pro"/>
                        </a:rPr>
                        <a:t/>
                      </a:r>
                      <a:br>
                        <a:rPr lang="en-SG" sz="900" b="1" i="0" u="none" strike="noStrike" smtClean="0">
                          <a:solidFill>
                            <a:srgbClr val="000000"/>
                          </a:solidFill>
                          <a:latin typeface="Source Sans Pro"/>
                        </a:rPr>
                      </a:br>
                      <a:r>
                        <a:rPr lang="en-SG" sz="900" b="0" i="0" u="none" strike="noStrike" smtClean="0">
                          <a:solidFill>
                            <a:srgbClr val="000000"/>
                          </a:solidFill>
                          <a:latin typeface="Source Sans Pro"/>
                        </a:rPr>
                        <a:t>(</a:t>
                      </a:r>
                      <a:r>
                        <a:rPr lang="en-SG" sz="900" b="0" i="0" u="none" strike="noStrike">
                          <a:solidFill>
                            <a:srgbClr val="000000"/>
                          </a:solidFill>
                          <a:latin typeface="Source Sans Pro"/>
                        </a:rPr>
                        <a:t>related mini-project: Lesson 7)</a:t>
                      </a:r>
                      <a:endParaRPr lang="en-SG" sz="900" b="0">
                        <a:solidFill>
                          <a:srgbClr val="000000"/>
                        </a:solidFill>
                        <a:latin typeface="Source Sans Pro"/>
                      </a:endParaRPr>
                    </a:p>
                  </a:txBody>
                  <a:tcPr marL="20824" marR="20824" marT="20824" marB="20824">
                    <a:lnL w="12700" cap="flat" cmpd="sng" algn="ctr">
                      <a:solidFill>
                        <a:srgbClr val="E4E4E4"/>
                      </a:solidFill>
                      <a:prstDash val="solid"/>
                      <a:round/>
                      <a:headEnd type="none" w="med" len="med"/>
                      <a:tailEnd type="none" w="med" len="med"/>
                    </a:lnL>
                    <a:lnR w="12700" cap="flat" cmpd="sng" algn="ctr">
                      <a:solidFill>
                        <a:srgbClr val="E4E4E4"/>
                      </a:solidFill>
                      <a:prstDash val="solid"/>
                      <a:round/>
                      <a:headEnd type="none" w="med" len="med"/>
                      <a:tailEnd type="none" w="med" len="med"/>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FFFFFF"/>
                    </a:solidFill>
                  </a:tcPr>
                </a:tc>
                <a:tc>
                  <a:txBody>
                    <a:bodyPr/>
                    <a:lstStyle/>
                    <a:p>
                      <a:pPr algn="l" fontAlgn="t"/>
                      <a:r>
                        <a:rPr lang="en-SG" sz="900" b="0" i="0" u="none" strike="noStrike">
                          <a:solidFill>
                            <a:srgbClr val="000000"/>
                          </a:solidFill>
                          <a:latin typeface="Source Sans Pro"/>
                        </a:rPr>
                        <a:t>Student response identifies outlier(s) in the financial data, and explains how they are removed or otherwise handled. Outliers are removed or retained as appropriate.</a:t>
                      </a:r>
                      <a:endParaRPr lang="en-SG" sz="900">
                        <a:solidFill>
                          <a:srgbClr val="000000"/>
                        </a:solidFill>
                        <a:latin typeface="Source Sans Pro"/>
                      </a:endParaRPr>
                    </a:p>
                  </a:txBody>
                  <a:tcPr marL="20824" marR="20824" marT="20824" marB="20824">
                    <a:lnL w="12700" cap="flat" cmpd="sng" algn="ctr">
                      <a:solidFill>
                        <a:srgbClr val="E4E4E4"/>
                      </a:solidFill>
                      <a:prstDash val="solid"/>
                      <a:round/>
                      <a:headEnd type="none" w="med" len="med"/>
                      <a:tailEnd type="none" w="med" len="med"/>
                    </a:lnL>
                    <a:lnR w="12700" cap="flat" cmpd="sng" algn="ctr">
                      <a:solidFill>
                        <a:srgbClr val="E4E4E4"/>
                      </a:solidFill>
                      <a:prstDash val="solid"/>
                      <a:round/>
                      <a:headEnd type="none" w="med" len="med"/>
                      <a:tailEnd type="none" w="med" len="med"/>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FFFFFF"/>
                    </a:solidFill>
                  </a:tcPr>
                </a:tc>
              </a:tr>
              <a:tr h="190022">
                <a:tc gridSpan="2">
                  <a:txBody>
                    <a:bodyPr/>
                    <a:lstStyle/>
                    <a:p>
                      <a:pPr algn="l" fontAlgn="t"/>
                      <a:r>
                        <a:rPr lang="en-SG" sz="900" b="1" i="0" u="none" strike="noStrike">
                          <a:solidFill>
                            <a:srgbClr val="3D85C6"/>
                          </a:solidFill>
                          <a:latin typeface="Source Sans Pro"/>
                        </a:rPr>
                        <a:t>Optimize Feature Selection/Engineering</a:t>
                      </a:r>
                      <a:endParaRPr lang="en-SG" sz="900">
                        <a:solidFill>
                          <a:srgbClr val="000000"/>
                        </a:solidFill>
                        <a:latin typeface="Source Sans Pro"/>
                      </a:endParaRPr>
                    </a:p>
                  </a:txBody>
                  <a:tcPr marL="20824" marR="20824" marT="20824" marB="20824">
                    <a:lnL w="12700" cap="flat" cmpd="sng" algn="ctr">
                      <a:solidFill>
                        <a:srgbClr val="E4E4E4"/>
                      </a:solidFill>
                      <a:prstDash val="solid"/>
                      <a:round/>
                      <a:headEnd type="none" w="med" len="med"/>
                      <a:tailEnd type="none" w="med" len="med"/>
                    </a:lnL>
                    <a:lnR w="12700" cap="flat" cmpd="sng" algn="ctr">
                      <a:solidFill>
                        <a:srgbClr val="E4E4E4"/>
                      </a:solidFill>
                      <a:prstDash val="solid"/>
                      <a:round/>
                      <a:headEnd type="none" w="med" len="med"/>
                      <a:tailEnd type="none" w="med" len="med"/>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E5F2F9"/>
                    </a:solidFill>
                  </a:tcPr>
                </a:tc>
                <a:tc hMerge="1">
                  <a:txBody>
                    <a:bodyPr/>
                    <a:lstStyle/>
                    <a:p>
                      <a:endParaRPr lang="en-SG"/>
                    </a:p>
                  </a:txBody>
                  <a:tcPr/>
                </a:tc>
              </a:tr>
              <a:tr h="291464">
                <a:tc>
                  <a:txBody>
                    <a:bodyPr/>
                    <a:lstStyle/>
                    <a:p>
                      <a:pPr algn="l" fontAlgn="t"/>
                      <a:r>
                        <a:rPr lang="en-SG" sz="900" b="1" i="0" u="none" strike="noStrike">
                          <a:solidFill>
                            <a:srgbClr val="000000"/>
                          </a:solidFill>
                          <a:latin typeface="Source Sans Pro"/>
                        </a:rPr>
                        <a:t>Create new features </a:t>
                      </a:r>
                      <a:r>
                        <a:rPr lang="en-SG" sz="900" b="1" i="0" u="none" strike="noStrike" smtClean="0">
                          <a:solidFill>
                            <a:srgbClr val="000000"/>
                          </a:solidFill>
                          <a:latin typeface="Source Sans Pro"/>
                        </a:rPr>
                        <a:t/>
                      </a:r>
                      <a:br>
                        <a:rPr lang="en-SG" sz="900" b="1" i="0" u="none" strike="noStrike" smtClean="0">
                          <a:solidFill>
                            <a:srgbClr val="000000"/>
                          </a:solidFill>
                          <a:latin typeface="Source Sans Pro"/>
                        </a:rPr>
                      </a:br>
                      <a:r>
                        <a:rPr lang="en-SG" sz="900" b="0" i="0" u="none" strike="noStrike" smtClean="0">
                          <a:solidFill>
                            <a:srgbClr val="000000"/>
                          </a:solidFill>
                          <a:latin typeface="Source Sans Pro"/>
                        </a:rPr>
                        <a:t>(</a:t>
                      </a:r>
                      <a:r>
                        <a:rPr lang="en-SG" sz="900" b="0" i="0" u="none" strike="noStrike">
                          <a:solidFill>
                            <a:srgbClr val="000000"/>
                          </a:solidFill>
                          <a:latin typeface="Source Sans Pro"/>
                        </a:rPr>
                        <a:t>related mini-project: Lesson 11)</a:t>
                      </a:r>
                      <a:endParaRPr lang="en-SG" sz="900" b="0">
                        <a:solidFill>
                          <a:srgbClr val="000000"/>
                        </a:solidFill>
                        <a:latin typeface="Source Sans Pro"/>
                      </a:endParaRPr>
                    </a:p>
                  </a:txBody>
                  <a:tcPr marL="20824" marR="20824" marT="20824" marB="20824">
                    <a:lnL w="12700" cap="flat" cmpd="sng" algn="ctr">
                      <a:solidFill>
                        <a:srgbClr val="E4E4E4"/>
                      </a:solidFill>
                      <a:prstDash val="solid"/>
                      <a:round/>
                      <a:headEnd type="none" w="med" len="med"/>
                      <a:tailEnd type="none" w="med" len="med"/>
                    </a:lnL>
                    <a:lnR w="12700" cap="flat" cmpd="sng" algn="ctr">
                      <a:solidFill>
                        <a:srgbClr val="E4E4E4"/>
                      </a:solidFill>
                      <a:prstDash val="solid"/>
                      <a:round/>
                      <a:headEnd type="none" w="med" len="med"/>
                      <a:tailEnd type="none" w="med" len="med"/>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FFFFFF"/>
                    </a:solidFill>
                  </a:tcPr>
                </a:tc>
                <a:tc>
                  <a:txBody>
                    <a:bodyPr/>
                    <a:lstStyle/>
                    <a:p>
                      <a:pPr algn="l" fontAlgn="t"/>
                      <a:r>
                        <a:rPr lang="en-SG" sz="900" b="0" i="0" u="none" strike="noStrike">
                          <a:solidFill>
                            <a:srgbClr val="000000"/>
                          </a:solidFill>
                          <a:latin typeface="Source Sans Pro"/>
                        </a:rPr>
                        <a:t>At least one new feature is implemented. Justification for that feature is provided in the written response, and the effect of that feature on the final algorithm performance is tested.</a:t>
                      </a:r>
                      <a:endParaRPr lang="en-SG" sz="900">
                        <a:solidFill>
                          <a:srgbClr val="000000"/>
                        </a:solidFill>
                        <a:latin typeface="Source Sans Pro"/>
                      </a:endParaRPr>
                    </a:p>
                  </a:txBody>
                  <a:tcPr marL="20824" marR="20824" marT="20824" marB="20824">
                    <a:lnL w="12700" cap="flat" cmpd="sng" algn="ctr">
                      <a:solidFill>
                        <a:srgbClr val="E4E4E4"/>
                      </a:solidFill>
                      <a:prstDash val="solid"/>
                      <a:round/>
                      <a:headEnd type="none" w="med" len="med"/>
                      <a:tailEnd type="none" w="med" len="med"/>
                    </a:lnL>
                    <a:lnR w="12700" cap="flat" cmpd="sng" algn="ctr">
                      <a:solidFill>
                        <a:srgbClr val="E4E4E4"/>
                      </a:solidFill>
                      <a:prstDash val="solid"/>
                      <a:round/>
                      <a:headEnd type="none" w="med" len="med"/>
                      <a:tailEnd type="none" w="med" len="med"/>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FFFFFF"/>
                    </a:solidFill>
                  </a:tcPr>
                </a:tc>
              </a:tr>
              <a:tr h="518345">
                <a:tc>
                  <a:txBody>
                    <a:bodyPr/>
                    <a:lstStyle/>
                    <a:p>
                      <a:pPr algn="l" fontAlgn="t"/>
                      <a:r>
                        <a:rPr lang="en-SG" sz="900" b="1" i="0" u="none" strike="noStrike">
                          <a:solidFill>
                            <a:srgbClr val="000000"/>
                          </a:solidFill>
                          <a:latin typeface="Source Sans Pro"/>
                        </a:rPr>
                        <a:t>Intelligently select features </a:t>
                      </a:r>
                      <a:r>
                        <a:rPr lang="en-SG" sz="900" b="1" i="0" u="none" strike="noStrike" smtClean="0">
                          <a:solidFill>
                            <a:srgbClr val="000000"/>
                          </a:solidFill>
                          <a:latin typeface="Source Sans Pro"/>
                        </a:rPr>
                        <a:t/>
                      </a:r>
                      <a:br>
                        <a:rPr lang="en-SG" sz="900" b="1" i="0" u="none" strike="noStrike" smtClean="0">
                          <a:solidFill>
                            <a:srgbClr val="000000"/>
                          </a:solidFill>
                          <a:latin typeface="Source Sans Pro"/>
                        </a:rPr>
                      </a:br>
                      <a:r>
                        <a:rPr lang="en-SG" sz="900" b="0" i="0" u="none" strike="noStrike" smtClean="0">
                          <a:solidFill>
                            <a:srgbClr val="000000"/>
                          </a:solidFill>
                          <a:latin typeface="Source Sans Pro"/>
                        </a:rPr>
                        <a:t>(</a:t>
                      </a:r>
                      <a:r>
                        <a:rPr lang="en-SG" sz="900" b="0" i="0" u="none" strike="noStrike">
                          <a:solidFill>
                            <a:srgbClr val="000000"/>
                          </a:solidFill>
                          <a:latin typeface="Source Sans Pro"/>
                        </a:rPr>
                        <a:t>related mini-project: Lesson 11)</a:t>
                      </a:r>
                      <a:endParaRPr lang="en-SG" sz="900" b="0">
                        <a:solidFill>
                          <a:srgbClr val="000000"/>
                        </a:solidFill>
                        <a:latin typeface="Source Sans Pro"/>
                      </a:endParaRPr>
                    </a:p>
                  </a:txBody>
                  <a:tcPr marL="20824" marR="20824" marT="20824" marB="20824">
                    <a:lnL w="12700" cap="flat" cmpd="sng" algn="ctr">
                      <a:solidFill>
                        <a:srgbClr val="E4E4E4"/>
                      </a:solidFill>
                      <a:prstDash val="solid"/>
                      <a:round/>
                      <a:headEnd type="none" w="med" len="med"/>
                      <a:tailEnd type="none" w="med" len="med"/>
                    </a:lnL>
                    <a:lnR w="12700" cap="flat" cmpd="sng" algn="ctr">
                      <a:solidFill>
                        <a:srgbClr val="E4E4E4"/>
                      </a:solidFill>
                      <a:prstDash val="solid"/>
                      <a:round/>
                      <a:headEnd type="none" w="med" len="med"/>
                      <a:tailEnd type="none" w="med" len="med"/>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FFFFFF"/>
                    </a:solidFill>
                  </a:tcPr>
                </a:tc>
                <a:tc>
                  <a:txBody>
                    <a:bodyPr/>
                    <a:lstStyle/>
                    <a:p>
                      <a:pPr algn="l" fontAlgn="t"/>
                      <a:r>
                        <a:rPr lang="en-SG" sz="900" b="0" i="0" u="none" strike="noStrike">
                          <a:solidFill>
                            <a:srgbClr val="000000"/>
                          </a:solidFill>
                          <a:latin typeface="Source Sans Pro"/>
                        </a:rPr>
                        <a:t>Univariate or recursive feature selection is deployed, or features are selected by hand (different combinations of features are attempted, and the performance is documented for each one). Features that are selected are reported and the number of features selected is justified. For an algorithm that supports getting the feature importances (e.g. decision tree) or feature scores (e.g. SelectKBest), those are documented as well.</a:t>
                      </a:r>
                      <a:endParaRPr lang="en-SG" sz="900">
                        <a:solidFill>
                          <a:srgbClr val="000000"/>
                        </a:solidFill>
                        <a:latin typeface="Source Sans Pro"/>
                      </a:endParaRPr>
                    </a:p>
                  </a:txBody>
                  <a:tcPr marL="20824" marR="20824" marT="20824" marB="20824">
                    <a:lnL w="12700" cap="flat" cmpd="sng" algn="ctr">
                      <a:solidFill>
                        <a:srgbClr val="E4E4E4"/>
                      </a:solidFill>
                      <a:prstDash val="solid"/>
                      <a:round/>
                      <a:headEnd type="none" w="med" len="med"/>
                      <a:tailEnd type="none" w="med" len="med"/>
                    </a:lnL>
                    <a:lnR w="12700" cap="flat" cmpd="sng" algn="ctr">
                      <a:solidFill>
                        <a:srgbClr val="E4E4E4"/>
                      </a:solidFill>
                      <a:prstDash val="solid"/>
                      <a:round/>
                      <a:headEnd type="none" w="med" len="med"/>
                      <a:tailEnd type="none" w="med" len="med"/>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FFFFFF"/>
                    </a:solidFill>
                  </a:tcPr>
                </a:tc>
              </a:tr>
              <a:tr h="291464">
                <a:tc>
                  <a:txBody>
                    <a:bodyPr/>
                    <a:lstStyle/>
                    <a:p>
                      <a:pPr algn="l" fontAlgn="t"/>
                      <a:r>
                        <a:rPr lang="en-SG" sz="900" b="1" i="0" u="none" strike="noStrike">
                          <a:solidFill>
                            <a:srgbClr val="000000"/>
                          </a:solidFill>
                          <a:latin typeface="Source Sans Pro"/>
                        </a:rPr>
                        <a:t>Properly scale features </a:t>
                      </a:r>
                      <a:r>
                        <a:rPr lang="en-SG" sz="900" b="1" i="0" u="none" strike="noStrike" smtClean="0">
                          <a:solidFill>
                            <a:srgbClr val="000000"/>
                          </a:solidFill>
                          <a:latin typeface="Source Sans Pro"/>
                        </a:rPr>
                        <a:t/>
                      </a:r>
                      <a:br>
                        <a:rPr lang="en-SG" sz="900" b="1" i="0" u="none" strike="noStrike" smtClean="0">
                          <a:solidFill>
                            <a:srgbClr val="000000"/>
                          </a:solidFill>
                          <a:latin typeface="Source Sans Pro"/>
                        </a:rPr>
                      </a:br>
                      <a:r>
                        <a:rPr lang="en-SG" sz="900" b="0" i="0" u="none" strike="noStrike" smtClean="0">
                          <a:solidFill>
                            <a:srgbClr val="000000"/>
                          </a:solidFill>
                          <a:latin typeface="Source Sans Pro"/>
                        </a:rPr>
                        <a:t>(</a:t>
                      </a:r>
                      <a:r>
                        <a:rPr lang="en-SG" sz="900" b="0" i="0" u="none" strike="noStrike">
                          <a:solidFill>
                            <a:srgbClr val="000000"/>
                          </a:solidFill>
                          <a:latin typeface="Source Sans Pro"/>
                        </a:rPr>
                        <a:t>related mini-project: Lesson 9)</a:t>
                      </a:r>
                      <a:endParaRPr lang="en-SG" sz="900" b="0">
                        <a:solidFill>
                          <a:srgbClr val="000000"/>
                        </a:solidFill>
                        <a:latin typeface="Source Sans Pro"/>
                      </a:endParaRPr>
                    </a:p>
                  </a:txBody>
                  <a:tcPr marL="20824" marR="20824" marT="20824" marB="20824">
                    <a:lnL w="12700" cap="flat" cmpd="sng" algn="ctr">
                      <a:solidFill>
                        <a:srgbClr val="E4E4E4"/>
                      </a:solidFill>
                      <a:prstDash val="solid"/>
                      <a:round/>
                      <a:headEnd type="none" w="med" len="med"/>
                      <a:tailEnd type="none" w="med" len="med"/>
                    </a:lnL>
                    <a:lnR w="12700" cap="flat" cmpd="sng" algn="ctr">
                      <a:solidFill>
                        <a:srgbClr val="E4E4E4"/>
                      </a:solidFill>
                      <a:prstDash val="solid"/>
                      <a:round/>
                      <a:headEnd type="none" w="med" len="med"/>
                      <a:tailEnd type="none" w="med" len="med"/>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FFFFFF"/>
                    </a:solidFill>
                  </a:tcPr>
                </a:tc>
                <a:tc>
                  <a:txBody>
                    <a:bodyPr/>
                    <a:lstStyle/>
                    <a:p>
                      <a:pPr algn="l" fontAlgn="t"/>
                      <a:r>
                        <a:rPr lang="en-SG" sz="900" b="0" i="0" u="none" strike="noStrike">
                          <a:solidFill>
                            <a:srgbClr val="000000"/>
                          </a:solidFill>
                          <a:latin typeface="Source Sans Pro"/>
                        </a:rPr>
                        <a:t>If algorithm calls for scaled features, feature scaling is deployed.</a:t>
                      </a:r>
                      <a:endParaRPr lang="en-SG" sz="900">
                        <a:solidFill>
                          <a:srgbClr val="000000"/>
                        </a:solidFill>
                        <a:latin typeface="Source Sans Pro"/>
                      </a:endParaRPr>
                    </a:p>
                  </a:txBody>
                  <a:tcPr marL="20824" marR="20824" marT="20824" marB="20824">
                    <a:lnL w="12700" cap="flat" cmpd="sng" algn="ctr">
                      <a:solidFill>
                        <a:srgbClr val="E4E4E4"/>
                      </a:solidFill>
                      <a:prstDash val="solid"/>
                      <a:round/>
                      <a:headEnd type="none" w="med" len="med"/>
                      <a:tailEnd type="none" w="med" len="med"/>
                    </a:lnL>
                    <a:lnR w="12700" cap="flat" cmpd="sng" algn="ctr">
                      <a:solidFill>
                        <a:srgbClr val="E4E4E4"/>
                      </a:solidFill>
                      <a:prstDash val="solid"/>
                      <a:round/>
                      <a:headEnd type="none" w="med" len="med"/>
                      <a:tailEnd type="none" w="med" len="med"/>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FFFFFF"/>
                    </a:solidFill>
                  </a:tcPr>
                </a:tc>
              </a:tr>
              <a:tr h="166992">
                <a:tc>
                  <a:txBody>
                    <a:bodyPr/>
                    <a:lstStyle/>
                    <a:p>
                      <a:pPr algn="l" fontAlgn="t"/>
                      <a:r>
                        <a:rPr lang="en-SG" sz="900" b="1" i="0" u="none" strike="noStrike">
                          <a:solidFill>
                            <a:srgbClr val="3D85C6"/>
                          </a:solidFill>
                          <a:latin typeface="Source Sans Pro"/>
                        </a:rPr>
                        <a:t>Pick and Tune an Algorithm</a:t>
                      </a:r>
                      <a:endParaRPr lang="en-SG" sz="900">
                        <a:solidFill>
                          <a:srgbClr val="000000"/>
                        </a:solidFill>
                        <a:latin typeface="Source Sans Pro"/>
                      </a:endParaRPr>
                    </a:p>
                  </a:txBody>
                  <a:tcPr marL="20824" marR="20824" marT="20824" marB="20824">
                    <a:lnL w="12700" cap="flat" cmpd="sng" algn="ctr">
                      <a:solidFill>
                        <a:srgbClr val="E4E4E4"/>
                      </a:solidFill>
                      <a:prstDash val="solid"/>
                      <a:round/>
                      <a:headEnd type="none" w="med" len="med"/>
                      <a:tailEnd type="none" w="med" len="med"/>
                    </a:lnL>
                    <a:lnR w="12700" cap="flat" cmpd="sng" algn="ctr">
                      <a:solidFill>
                        <a:srgbClr val="E4E4E4"/>
                      </a:solidFill>
                      <a:prstDash val="solid"/>
                      <a:round/>
                      <a:headEnd type="none" w="med" len="med"/>
                      <a:tailEnd type="none" w="med" len="med"/>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E5F2F9"/>
                    </a:solidFill>
                  </a:tcPr>
                </a:tc>
                <a:tc>
                  <a:txBody>
                    <a:bodyPr/>
                    <a:lstStyle/>
                    <a:p>
                      <a:endParaRPr lang="en-SG" sz="900"/>
                    </a:p>
                  </a:txBody>
                  <a:tcPr marL="20824" marR="20824" marT="20824" marB="20824">
                    <a:lnL w="12700" cap="flat" cmpd="sng" algn="ctr">
                      <a:solidFill>
                        <a:srgbClr val="E4E4E4"/>
                      </a:solidFill>
                      <a:prstDash val="solid"/>
                      <a:round/>
                      <a:headEnd type="none" w="med" len="med"/>
                      <a:tailEnd type="none" w="med" len="med"/>
                    </a:lnL>
                    <a:lnR w="12700" cap="flat" cmpd="sng" algn="ctr">
                      <a:solidFill>
                        <a:srgbClr val="E4E4E4"/>
                      </a:solidFill>
                      <a:prstDash val="solid"/>
                      <a:round/>
                      <a:headEnd type="none" w="med" len="med"/>
                      <a:tailEnd type="none" w="med" len="med"/>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E5F2F9"/>
                    </a:solidFill>
                  </a:tcPr>
                </a:tc>
              </a:tr>
              <a:tr h="291464">
                <a:tc>
                  <a:txBody>
                    <a:bodyPr/>
                    <a:lstStyle/>
                    <a:p>
                      <a:pPr algn="l" fontAlgn="t"/>
                      <a:r>
                        <a:rPr lang="en-SG" sz="900" b="1" i="0" u="none" strike="noStrike">
                          <a:solidFill>
                            <a:srgbClr val="000000"/>
                          </a:solidFill>
                          <a:latin typeface="Source Sans Pro"/>
                        </a:rPr>
                        <a:t>Pick an algorithm  </a:t>
                      </a:r>
                      <a:r>
                        <a:rPr lang="en-SG" sz="900" b="1" i="0" u="none" strike="noStrike" smtClean="0">
                          <a:solidFill>
                            <a:srgbClr val="000000"/>
                          </a:solidFill>
                          <a:latin typeface="Source Sans Pro"/>
                        </a:rPr>
                        <a:t/>
                      </a:r>
                      <a:br>
                        <a:rPr lang="en-SG" sz="900" b="1" i="0" u="none" strike="noStrike" smtClean="0">
                          <a:solidFill>
                            <a:srgbClr val="000000"/>
                          </a:solidFill>
                          <a:latin typeface="Source Sans Pro"/>
                        </a:rPr>
                      </a:br>
                      <a:r>
                        <a:rPr lang="en-SG" sz="900" b="0" i="0" u="none" strike="noStrike" smtClean="0">
                          <a:solidFill>
                            <a:srgbClr val="000000"/>
                          </a:solidFill>
                          <a:latin typeface="Source Sans Pro"/>
                        </a:rPr>
                        <a:t>(rel</a:t>
                      </a:r>
                      <a:r>
                        <a:rPr lang="en-SG" sz="900" b="0" i="0" u="none" strike="noStrike" baseline="0" smtClean="0">
                          <a:solidFill>
                            <a:srgbClr val="000000"/>
                          </a:solidFill>
                          <a:latin typeface="Source Sans Pro"/>
                        </a:rPr>
                        <a:t> </a:t>
                      </a:r>
                      <a:r>
                        <a:rPr lang="en-SG" sz="900" b="0" i="0" u="none" strike="noStrike" smtClean="0">
                          <a:solidFill>
                            <a:srgbClr val="000000"/>
                          </a:solidFill>
                          <a:latin typeface="Source Sans Pro"/>
                        </a:rPr>
                        <a:t>mini-project</a:t>
                      </a:r>
                      <a:r>
                        <a:rPr lang="en-SG" sz="900" b="0" i="0" u="none" strike="noStrike">
                          <a:solidFill>
                            <a:srgbClr val="000000"/>
                          </a:solidFill>
                          <a:latin typeface="Source Sans Pro"/>
                        </a:rPr>
                        <a:t>: Lessons 1-3)</a:t>
                      </a:r>
                      <a:endParaRPr lang="en-SG" sz="900" b="0">
                        <a:solidFill>
                          <a:srgbClr val="000000"/>
                        </a:solidFill>
                        <a:latin typeface="Source Sans Pro"/>
                      </a:endParaRPr>
                    </a:p>
                  </a:txBody>
                  <a:tcPr marL="20824" marR="20824" marT="20824" marB="20824">
                    <a:lnL w="12700" cap="flat" cmpd="sng" algn="ctr">
                      <a:solidFill>
                        <a:srgbClr val="E4E4E4"/>
                      </a:solidFill>
                      <a:prstDash val="solid"/>
                      <a:round/>
                      <a:headEnd type="none" w="med" len="med"/>
                      <a:tailEnd type="none" w="med" len="med"/>
                    </a:lnL>
                    <a:lnR w="12700" cap="flat" cmpd="sng" algn="ctr">
                      <a:solidFill>
                        <a:srgbClr val="E4E4E4"/>
                      </a:solidFill>
                      <a:prstDash val="solid"/>
                      <a:round/>
                      <a:headEnd type="none" w="med" len="med"/>
                      <a:tailEnd type="none" w="med" len="med"/>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FFFFFF"/>
                    </a:solidFill>
                  </a:tcPr>
                </a:tc>
                <a:tc>
                  <a:txBody>
                    <a:bodyPr/>
                    <a:lstStyle/>
                    <a:p>
                      <a:pPr algn="l" fontAlgn="t"/>
                      <a:r>
                        <a:rPr lang="en-SG" sz="900" b="0" i="0" u="none" strike="noStrike">
                          <a:solidFill>
                            <a:srgbClr val="000000"/>
                          </a:solidFill>
                          <a:latin typeface="Source Sans Pro"/>
                        </a:rPr>
                        <a:t>At least 2 different algorithms are attempted and their performance is compared, with the more performant one used in the final analysis.</a:t>
                      </a:r>
                      <a:endParaRPr lang="en-SG" sz="900">
                        <a:solidFill>
                          <a:srgbClr val="000000"/>
                        </a:solidFill>
                        <a:latin typeface="Source Sans Pro"/>
                      </a:endParaRPr>
                    </a:p>
                  </a:txBody>
                  <a:tcPr marL="20824" marR="20824" marT="20824" marB="20824">
                    <a:lnL w="12700" cap="flat" cmpd="sng" algn="ctr">
                      <a:solidFill>
                        <a:srgbClr val="E4E4E4"/>
                      </a:solidFill>
                      <a:prstDash val="solid"/>
                      <a:round/>
                      <a:headEnd type="none" w="med" len="med"/>
                      <a:tailEnd type="none" w="med" len="med"/>
                    </a:lnL>
                    <a:lnR w="12700" cap="flat" cmpd="sng" algn="ctr">
                      <a:solidFill>
                        <a:srgbClr val="E4E4E4"/>
                      </a:solidFill>
                      <a:prstDash val="solid"/>
                      <a:round/>
                      <a:headEnd type="none" w="med" len="med"/>
                      <a:tailEnd type="none" w="med" len="med"/>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FFFFFF"/>
                    </a:solidFill>
                  </a:tcPr>
                </a:tc>
              </a:tr>
              <a:tr h="789353">
                <a:tc>
                  <a:txBody>
                    <a:bodyPr/>
                    <a:lstStyle/>
                    <a:p>
                      <a:pPr algn="l" fontAlgn="t"/>
                      <a:r>
                        <a:rPr lang="en-SG" sz="900" b="1" i="0" u="none" strike="noStrike">
                          <a:solidFill>
                            <a:srgbClr val="000000"/>
                          </a:solidFill>
                          <a:latin typeface="Source Sans Pro"/>
                        </a:rPr>
                        <a:t>Tune the algorithm </a:t>
                      </a:r>
                      <a:r>
                        <a:rPr lang="en-SG" sz="900" b="1" i="0" u="none" strike="noStrike" smtClean="0">
                          <a:solidFill>
                            <a:srgbClr val="000000"/>
                          </a:solidFill>
                          <a:latin typeface="Source Sans Pro"/>
                        </a:rPr>
                        <a:t/>
                      </a:r>
                      <a:br>
                        <a:rPr lang="en-SG" sz="900" b="1" i="0" u="none" strike="noStrike" smtClean="0">
                          <a:solidFill>
                            <a:srgbClr val="000000"/>
                          </a:solidFill>
                          <a:latin typeface="Source Sans Pro"/>
                        </a:rPr>
                      </a:br>
                      <a:r>
                        <a:rPr lang="en-SG" sz="900" b="0" i="0" u="none" strike="noStrike" smtClean="0">
                          <a:solidFill>
                            <a:srgbClr val="000000"/>
                          </a:solidFill>
                          <a:latin typeface="Source Sans Pro"/>
                        </a:rPr>
                        <a:t>(mini-project</a:t>
                      </a:r>
                      <a:r>
                        <a:rPr lang="en-SG" sz="900" b="0" i="0" u="none" strike="noStrike">
                          <a:solidFill>
                            <a:srgbClr val="000000"/>
                          </a:solidFill>
                          <a:latin typeface="Source Sans Pro"/>
                        </a:rPr>
                        <a:t>: Lessons 2, 3, 13)</a:t>
                      </a:r>
                      <a:endParaRPr lang="en-SG" sz="900" b="0">
                        <a:solidFill>
                          <a:srgbClr val="000000"/>
                        </a:solidFill>
                        <a:latin typeface="Source Sans Pro"/>
                      </a:endParaRPr>
                    </a:p>
                  </a:txBody>
                  <a:tcPr marL="20824" marR="20824" marT="20824" marB="20824">
                    <a:lnL w="12700" cap="flat" cmpd="sng" algn="ctr">
                      <a:solidFill>
                        <a:srgbClr val="E4E4E4"/>
                      </a:solidFill>
                      <a:prstDash val="solid"/>
                      <a:round/>
                      <a:headEnd type="none" w="med" len="med"/>
                      <a:tailEnd type="none" w="med" len="med"/>
                    </a:lnL>
                    <a:lnR w="12700" cap="flat" cmpd="sng" algn="ctr">
                      <a:solidFill>
                        <a:srgbClr val="E4E4E4"/>
                      </a:solidFill>
                      <a:prstDash val="solid"/>
                      <a:round/>
                      <a:headEnd type="none" w="med" len="med"/>
                      <a:tailEnd type="none" w="med" len="med"/>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FFFFFF"/>
                    </a:solidFill>
                  </a:tcPr>
                </a:tc>
                <a:tc>
                  <a:txBody>
                    <a:bodyPr/>
                    <a:lstStyle/>
                    <a:p>
                      <a:pPr algn="l" fontAlgn="t"/>
                      <a:r>
                        <a:rPr lang="en-SG" sz="900" b="0" i="0" u="none" strike="noStrike">
                          <a:solidFill>
                            <a:srgbClr val="000000"/>
                          </a:solidFill>
                          <a:latin typeface="Source Sans Pro"/>
                        </a:rPr>
                        <a:t>Response addresses what it means to perform parameter tuning and why it is important.</a:t>
                      </a:r>
                      <a:endParaRPr lang="en-SG" sz="900">
                        <a:solidFill>
                          <a:srgbClr val="000000"/>
                        </a:solidFill>
                        <a:latin typeface="Source Sans Pro"/>
                      </a:endParaRPr>
                    </a:p>
                    <a:p>
                      <a:pPr algn="l" fontAlgn="t"/>
                      <a:r>
                        <a:rPr lang="en-SG" sz="900" b="0" i="0" u="none" strike="noStrike">
                          <a:solidFill>
                            <a:srgbClr val="000000"/>
                          </a:solidFill>
                          <a:latin typeface="Source Sans Pro"/>
                        </a:rPr>
                        <a:t>At least one important parameter tuned, with at least 3 settings investigated systematically, or any of the following are true:</a:t>
                      </a:r>
                      <a:endParaRPr lang="en-SG" sz="900">
                        <a:solidFill>
                          <a:srgbClr val="000000"/>
                        </a:solidFill>
                        <a:latin typeface="Source Sans Pro"/>
                      </a:endParaRPr>
                    </a:p>
                    <a:p>
                      <a:pPr marL="171450" indent="0" algn="l" fontAlgn="t">
                        <a:buFont typeface="Arial"/>
                        <a:buChar char="•"/>
                      </a:pPr>
                      <a:r>
                        <a:rPr lang="en-SG" sz="900" b="0" i="0" u="none" strike="noStrike" smtClean="0">
                          <a:solidFill>
                            <a:srgbClr val="000000"/>
                          </a:solidFill>
                          <a:latin typeface="Source Sans Pro"/>
                        </a:rPr>
                        <a:t> GridSearchCV </a:t>
                      </a:r>
                      <a:r>
                        <a:rPr lang="en-SG" sz="900" b="0" i="0" u="none" strike="noStrike">
                          <a:solidFill>
                            <a:srgbClr val="000000"/>
                          </a:solidFill>
                          <a:latin typeface="Source Sans Pro"/>
                        </a:rPr>
                        <a:t>used for parameter tuning</a:t>
                      </a:r>
                      <a:endParaRPr lang="en-SG" sz="900">
                        <a:solidFill>
                          <a:srgbClr val="000000"/>
                        </a:solidFill>
                        <a:latin typeface="Source Sans Pro"/>
                      </a:endParaRPr>
                    </a:p>
                    <a:p>
                      <a:pPr marL="171450" indent="0" algn="l" fontAlgn="t">
                        <a:buFont typeface="Arial"/>
                        <a:buChar char="•"/>
                      </a:pPr>
                      <a:r>
                        <a:rPr lang="en-SG" sz="900" b="0" i="0" u="none" strike="noStrike" smtClean="0">
                          <a:solidFill>
                            <a:srgbClr val="000000"/>
                          </a:solidFill>
                          <a:latin typeface="Source Sans Pro"/>
                        </a:rPr>
                        <a:t> Several </a:t>
                      </a:r>
                      <a:r>
                        <a:rPr lang="en-SG" sz="900" b="0" i="0" u="none" strike="noStrike">
                          <a:solidFill>
                            <a:srgbClr val="000000"/>
                          </a:solidFill>
                          <a:latin typeface="Source Sans Pro"/>
                        </a:rPr>
                        <a:t>parameters tuned</a:t>
                      </a:r>
                      <a:endParaRPr lang="en-SG" sz="900">
                        <a:solidFill>
                          <a:srgbClr val="000000"/>
                        </a:solidFill>
                        <a:latin typeface="Source Sans Pro"/>
                      </a:endParaRPr>
                    </a:p>
                    <a:p>
                      <a:pPr marL="171450" indent="0" algn="l" fontAlgn="t">
                        <a:buFont typeface="Arial"/>
                        <a:buChar char="•"/>
                      </a:pPr>
                      <a:r>
                        <a:rPr lang="en-SG" sz="900" b="0" i="0" u="none" strike="noStrike" smtClean="0">
                          <a:solidFill>
                            <a:srgbClr val="000000"/>
                          </a:solidFill>
                          <a:latin typeface="Source Sans Pro"/>
                        </a:rPr>
                        <a:t> Parameter </a:t>
                      </a:r>
                      <a:r>
                        <a:rPr lang="en-SG" sz="900" b="0" i="0" u="none" strike="noStrike">
                          <a:solidFill>
                            <a:srgbClr val="000000"/>
                          </a:solidFill>
                          <a:latin typeface="Source Sans Pro"/>
                        </a:rPr>
                        <a:t>tuning incorporated into algorithm selection (i.e. parameters tuned for more than one algorithm, and best algorithm-tune combination selected for final analysis)</a:t>
                      </a:r>
                      <a:endParaRPr lang="en-SG" sz="900">
                        <a:solidFill>
                          <a:srgbClr val="000000"/>
                        </a:solidFill>
                        <a:latin typeface="Source Sans Pro"/>
                      </a:endParaRPr>
                    </a:p>
                  </a:txBody>
                  <a:tcPr marL="20824" marR="20824" marT="20824" marB="20824">
                    <a:lnL w="12700" cap="flat" cmpd="sng" algn="ctr">
                      <a:solidFill>
                        <a:srgbClr val="E4E4E4"/>
                      </a:solidFill>
                      <a:prstDash val="solid"/>
                      <a:round/>
                      <a:headEnd type="none" w="med" len="med"/>
                      <a:tailEnd type="none" w="med" len="med"/>
                    </a:lnL>
                    <a:lnR w="12700" cap="flat" cmpd="sng" algn="ctr">
                      <a:solidFill>
                        <a:srgbClr val="E4E4E4"/>
                      </a:solidFill>
                      <a:prstDash val="solid"/>
                      <a:round/>
                      <a:headEnd type="none" w="med" len="med"/>
                      <a:tailEnd type="none" w="med" len="med"/>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FFFFFF"/>
                    </a:solidFill>
                  </a:tcPr>
                </a:tc>
              </a:tr>
              <a:tr h="0">
                <a:tc>
                  <a:txBody>
                    <a:bodyPr/>
                    <a:lstStyle/>
                    <a:p>
                      <a:pPr algn="l" fontAlgn="t"/>
                      <a:r>
                        <a:rPr lang="en-SG" sz="900" b="1" i="0" u="none" strike="noStrike">
                          <a:solidFill>
                            <a:srgbClr val="3D85C6"/>
                          </a:solidFill>
                          <a:latin typeface="Source Sans Pro"/>
                        </a:rPr>
                        <a:t>Validate and Evaluate</a:t>
                      </a:r>
                      <a:endParaRPr lang="en-SG" sz="900">
                        <a:solidFill>
                          <a:srgbClr val="000000"/>
                        </a:solidFill>
                        <a:latin typeface="Source Sans Pro"/>
                      </a:endParaRPr>
                    </a:p>
                  </a:txBody>
                  <a:tcPr marL="20824" marR="20824" marT="20824" marB="20824">
                    <a:lnL w="12700" cap="flat" cmpd="sng" algn="ctr">
                      <a:solidFill>
                        <a:srgbClr val="E4E4E4"/>
                      </a:solidFill>
                      <a:prstDash val="solid"/>
                      <a:round/>
                      <a:headEnd type="none" w="med" len="med"/>
                      <a:tailEnd type="none" w="med" len="med"/>
                    </a:lnL>
                    <a:lnR w="12700" cap="flat" cmpd="sng" algn="ctr">
                      <a:solidFill>
                        <a:srgbClr val="E4E4E4"/>
                      </a:solidFill>
                      <a:prstDash val="solid"/>
                      <a:round/>
                      <a:headEnd type="none" w="med" len="med"/>
                      <a:tailEnd type="none" w="med" len="med"/>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CFE2F3"/>
                    </a:solidFill>
                  </a:tcPr>
                </a:tc>
                <a:tc>
                  <a:txBody>
                    <a:bodyPr/>
                    <a:lstStyle/>
                    <a:p>
                      <a:endParaRPr lang="en-SG" sz="900"/>
                    </a:p>
                  </a:txBody>
                  <a:tcPr marL="20824" marR="20824" marT="20824" marB="20824">
                    <a:lnL w="12700" cap="flat" cmpd="sng" algn="ctr">
                      <a:solidFill>
                        <a:srgbClr val="E4E4E4"/>
                      </a:solidFill>
                      <a:prstDash val="solid"/>
                      <a:round/>
                      <a:headEnd type="none" w="med" len="med"/>
                      <a:tailEnd type="none" w="med" len="med"/>
                    </a:lnL>
                    <a:lnR w="12700" cap="flat" cmpd="sng" algn="ctr">
                      <a:solidFill>
                        <a:srgbClr val="E4E4E4"/>
                      </a:solidFill>
                      <a:prstDash val="solid"/>
                      <a:round/>
                      <a:headEnd type="none" w="med" len="med"/>
                      <a:tailEnd type="none" w="med" len="med"/>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CFE2F3"/>
                    </a:solidFill>
                  </a:tcPr>
                </a:tc>
              </a:tr>
              <a:tr h="291464">
                <a:tc>
                  <a:txBody>
                    <a:bodyPr/>
                    <a:lstStyle/>
                    <a:p>
                      <a:pPr algn="l" fontAlgn="t"/>
                      <a:r>
                        <a:rPr lang="en-SG" sz="900" b="1" i="0" u="none" strike="noStrike">
                          <a:solidFill>
                            <a:srgbClr val="000000"/>
                          </a:solidFill>
                          <a:latin typeface="Source Sans Pro"/>
                        </a:rPr>
                        <a:t>Usage of Evaluation Metrics </a:t>
                      </a:r>
                      <a:r>
                        <a:rPr lang="en-SG" sz="900" b="1" i="0" u="none" strike="noStrike" smtClean="0">
                          <a:solidFill>
                            <a:srgbClr val="000000"/>
                          </a:solidFill>
                          <a:latin typeface="Source Sans Pro"/>
                        </a:rPr>
                        <a:t/>
                      </a:r>
                      <a:br>
                        <a:rPr lang="en-SG" sz="900" b="1" i="0" u="none" strike="noStrike" smtClean="0">
                          <a:solidFill>
                            <a:srgbClr val="000000"/>
                          </a:solidFill>
                          <a:latin typeface="Source Sans Pro"/>
                        </a:rPr>
                      </a:br>
                      <a:r>
                        <a:rPr lang="en-SG" sz="900" b="0" i="0" u="none" strike="noStrike" smtClean="0">
                          <a:solidFill>
                            <a:srgbClr val="000000"/>
                          </a:solidFill>
                          <a:latin typeface="Source Sans Pro"/>
                        </a:rPr>
                        <a:t>(</a:t>
                      </a:r>
                      <a:r>
                        <a:rPr lang="en-SG" sz="900" b="0" i="0" u="none" strike="noStrike">
                          <a:solidFill>
                            <a:srgbClr val="000000"/>
                          </a:solidFill>
                          <a:latin typeface="Source Sans Pro"/>
                        </a:rPr>
                        <a:t>related mini-project: Lesson 14)</a:t>
                      </a:r>
                      <a:endParaRPr lang="en-SG" sz="900" b="0">
                        <a:solidFill>
                          <a:srgbClr val="000000"/>
                        </a:solidFill>
                        <a:latin typeface="Source Sans Pro"/>
                      </a:endParaRPr>
                    </a:p>
                  </a:txBody>
                  <a:tcPr marL="20824" marR="20824" marT="20824" marB="20824">
                    <a:lnL w="12700" cap="flat" cmpd="sng" algn="ctr">
                      <a:solidFill>
                        <a:srgbClr val="E4E4E4"/>
                      </a:solidFill>
                      <a:prstDash val="solid"/>
                      <a:round/>
                      <a:headEnd type="none" w="med" len="med"/>
                      <a:tailEnd type="none" w="med" len="med"/>
                    </a:lnL>
                    <a:lnR w="12700" cap="flat" cmpd="sng" algn="ctr">
                      <a:solidFill>
                        <a:srgbClr val="E4E4E4"/>
                      </a:solidFill>
                      <a:prstDash val="solid"/>
                      <a:round/>
                      <a:headEnd type="none" w="med" len="med"/>
                      <a:tailEnd type="none" w="med" len="med"/>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FFFFFF"/>
                    </a:solidFill>
                  </a:tcPr>
                </a:tc>
                <a:tc>
                  <a:txBody>
                    <a:bodyPr/>
                    <a:lstStyle/>
                    <a:p>
                      <a:pPr algn="l" fontAlgn="t"/>
                      <a:r>
                        <a:rPr lang="en-SG" sz="900" b="0" i="0" u="none" strike="noStrike">
                          <a:solidFill>
                            <a:srgbClr val="000000"/>
                          </a:solidFill>
                          <a:latin typeface="Source Sans Pro"/>
                        </a:rPr>
                        <a:t>At least two appropriate metrics are used to evaluate algorithm performance (e.g. precision and recall), and the student articulates what those metrics measure in context of the project task.</a:t>
                      </a:r>
                      <a:endParaRPr lang="en-SG" sz="900">
                        <a:solidFill>
                          <a:srgbClr val="000000"/>
                        </a:solidFill>
                        <a:latin typeface="Source Sans Pro"/>
                      </a:endParaRPr>
                    </a:p>
                  </a:txBody>
                  <a:tcPr marL="20824" marR="20824" marT="20824" marB="20824">
                    <a:lnL w="12700" cap="flat" cmpd="sng" algn="ctr">
                      <a:solidFill>
                        <a:srgbClr val="E4E4E4"/>
                      </a:solidFill>
                      <a:prstDash val="solid"/>
                      <a:round/>
                      <a:headEnd type="none" w="med" len="med"/>
                      <a:tailEnd type="none" w="med" len="med"/>
                    </a:lnL>
                    <a:lnR w="12700" cap="flat" cmpd="sng" algn="ctr">
                      <a:solidFill>
                        <a:srgbClr val="E4E4E4"/>
                      </a:solidFill>
                      <a:prstDash val="solid"/>
                      <a:round/>
                      <a:headEnd type="none" w="med" len="med"/>
                      <a:tailEnd type="none" w="med" len="med"/>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FFFFFF"/>
                    </a:solidFill>
                  </a:tcPr>
                </a:tc>
              </a:tr>
              <a:tr h="415937">
                <a:tc>
                  <a:txBody>
                    <a:bodyPr/>
                    <a:lstStyle/>
                    <a:p>
                      <a:pPr algn="l" fontAlgn="t"/>
                      <a:r>
                        <a:rPr lang="en-SG" sz="900" b="1" i="0" u="none" strike="noStrike">
                          <a:solidFill>
                            <a:srgbClr val="000000"/>
                          </a:solidFill>
                          <a:latin typeface="Source Sans Pro"/>
                        </a:rPr>
                        <a:t>Validation Strategy </a:t>
                      </a:r>
                      <a:r>
                        <a:rPr lang="en-SG" sz="900" b="1" i="0" u="none" strike="noStrike" smtClean="0">
                          <a:solidFill>
                            <a:srgbClr val="000000"/>
                          </a:solidFill>
                          <a:latin typeface="Source Sans Pro"/>
                        </a:rPr>
                        <a:t/>
                      </a:r>
                      <a:br>
                        <a:rPr lang="en-SG" sz="900" b="1" i="0" u="none" strike="noStrike" smtClean="0">
                          <a:solidFill>
                            <a:srgbClr val="000000"/>
                          </a:solidFill>
                          <a:latin typeface="Source Sans Pro"/>
                        </a:rPr>
                      </a:br>
                      <a:r>
                        <a:rPr lang="en-SG" sz="900" b="0" i="0" u="none" strike="noStrike" smtClean="0">
                          <a:solidFill>
                            <a:srgbClr val="000000"/>
                          </a:solidFill>
                          <a:latin typeface="Source Sans Pro"/>
                        </a:rPr>
                        <a:t>(</a:t>
                      </a:r>
                      <a:r>
                        <a:rPr lang="en-SG" sz="900" b="0" i="0" u="none" strike="noStrike">
                          <a:solidFill>
                            <a:srgbClr val="000000"/>
                          </a:solidFill>
                          <a:latin typeface="Source Sans Pro"/>
                        </a:rPr>
                        <a:t>related mini-project: Lesson 13)</a:t>
                      </a:r>
                      <a:endParaRPr lang="en-SG" sz="900" b="0">
                        <a:solidFill>
                          <a:srgbClr val="000000"/>
                        </a:solidFill>
                        <a:latin typeface="Source Sans Pro"/>
                      </a:endParaRPr>
                    </a:p>
                  </a:txBody>
                  <a:tcPr marL="20824" marR="20824" marT="20824" marB="20824">
                    <a:lnL w="12700" cap="flat" cmpd="sng" algn="ctr">
                      <a:solidFill>
                        <a:srgbClr val="E4E4E4"/>
                      </a:solidFill>
                      <a:prstDash val="solid"/>
                      <a:round/>
                      <a:headEnd type="none" w="med" len="med"/>
                      <a:tailEnd type="none" w="med" len="med"/>
                    </a:lnL>
                    <a:lnR w="12700" cap="flat" cmpd="sng" algn="ctr">
                      <a:solidFill>
                        <a:srgbClr val="E4E4E4"/>
                      </a:solidFill>
                      <a:prstDash val="solid"/>
                      <a:round/>
                      <a:headEnd type="none" w="med" len="med"/>
                      <a:tailEnd type="none" w="med" len="med"/>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FFFFFF"/>
                    </a:solidFill>
                  </a:tcPr>
                </a:tc>
                <a:tc>
                  <a:txBody>
                    <a:bodyPr/>
                    <a:lstStyle/>
                    <a:p>
                      <a:pPr algn="l" fontAlgn="t"/>
                      <a:r>
                        <a:rPr lang="en-SG" sz="900" b="0" i="0" u="none" strike="noStrike">
                          <a:solidFill>
                            <a:srgbClr val="000000"/>
                          </a:solidFill>
                          <a:latin typeface="Source Sans Pro"/>
                        </a:rPr>
                        <a:t>Response addresses what validation is and why it is important.</a:t>
                      </a:r>
                      <a:endParaRPr lang="en-SG" sz="900">
                        <a:solidFill>
                          <a:srgbClr val="000000"/>
                        </a:solidFill>
                        <a:latin typeface="Source Sans Pro"/>
                      </a:endParaRPr>
                    </a:p>
                    <a:p>
                      <a:pPr algn="l" fontAlgn="t"/>
                      <a:r>
                        <a:rPr lang="en-SG" sz="900" b="0" i="0" u="none" strike="noStrike">
                          <a:solidFill>
                            <a:srgbClr val="000000"/>
                          </a:solidFill>
                          <a:latin typeface="Source Sans Pro"/>
                        </a:rPr>
                        <a:t>Performance of the final algorithm selected is assessed by splitting the data into training and testing sets or through the use of cross validation, noting the specific type of validation performed.</a:t>
                      </a:r>
                      <a:endParaRPr lang="en-SG" sz="900">
                        <a:solidFill>
                          <a:srgbClr val="000000"/>
                        </a:solidFill>
                        <a:latin typeface="Source Sans Pro"/>
                      </a:endParaRPr>
                    </a:p>
                  </a:txBody>
                  <a:tcPr marL="20824" marR="20824" marT="20824" marB="20824">
                    <a:lnL w="12700" cap="flat" cmpd="sng" algn="ctr">
                      <a:solidFill>
                        <a:srgbClr val="E4E4E4"/>
                      </a:solidFill>
                      <a:prstDash val="solid"/>
                      <a:round/>
                      <a:headEnd type="none" w="med" len="med"/>
                      <a:tailEnd type="none" w="med" len="med"/>
                    </a:lnL>
                    <a:lnR w="12700" cap="flat" cmpd="sng" algn="ctr">
                      <a:solidFill>
                        <a:srgbClr val="E4E4E4"/>
                      </a:solidFill>
                      <a:prstDash val="solid"/>
                      <a:round/>
                      <a:headEnd type="none" w="med" len="med"/>
                      <a:tailEnd type="none" w="med" len="med"/>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FFFFFF"/>
                    </a:solidFill>
                  </a:tcPr>
                </a:tc>
              </a:tr>
              <a:tr h="166992">
                <a:tc>
                  <a:txBody>
                    <a:bodyPr/>
                    <a:lstStyle/>
                    <a:p>
                      <a:pPr algn="l" fontAlgn="t"/>
                      <a:r>
                        <a:rPr lang="en-SG" sz="900" b="1" i="0" u="none" strike="noStrike">
                          <a:solidFill>
                            <a:srgbClr val="000000"/>
                          </a:solidFill>
                          <a:latin typeface="Source Sans Pro"/>
                        </a:rPr>
                        <a:t>Algorithm Performance</a:t>
                      </a:r>
                      <a:endParaRPr lang="en-SG" sz="900">
                        <a:solidFill>
                          <a:srgbClr val="000000"/>
                        </a:solidFill>
                        <a:latin typeface="Source Sans Pro"/>
                      </a:endParaRPr>
                    </a:p>
                  </a:txBody>
                  <a:tcPr marL="20824" marR="20824" marT="20824" marB="20824">
                    <a:lnL w="12700" cap="flat" cmpd="sng" algn="ctr">
                      <a:solidFill>
                        <a:srgbClr val="E4E4E4"/>
                      </a:solidFill>
                      <a:prstDash val="solid"/>
                      <a:round/>
                      <a:headEnd type="none" w="med" len="med"/>
                      <a:tailEnd type="none" w="med" len="med"/>
                    </a:lnL>
                    <a:lnR w="12700" cap="flat" cmpd="sng" algn="ctr">
                      <a:solidFill>
                        <a:srgbClr val="E4E4E4"/>
                      </a:solidFill>
                      <a:prstDash val="solid"/>
                      <a:round/>
                      <a:headEnd type="none" w="med" len="med"/>
                      <a:tailEnd type="none" w="med" len="med"/>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FFFFFF"/>
                    </a:solidFill>
                  </a:tcPr>
                </a:tc>
                <a:tc>
                  <a:txBody>
                    <a:bodyPr/>
                    <a:lstStyle/>
                    <a:p>
                      <a:pPr algn="l" fontAlgn="t"/>
                      <a:r>
                        <a:rPr lang="en-SG" sz="900" b="0" i="0" u="none" strike="noStrike">
                          <a:solidFill>
                            <a:srgbClr val="000000"/>
                          </a:solidFill>
                          <a:latin typeface="Source Sans Pro"/>
                        </a:rPr>
                        <a:t>When tester.py is used to evaluate performance, precision and recall are both at least 0.3.</a:t>
                      </a:r>
                      <a:endParaRPr lang="en-SG" sz="900">
                        <a:solidFill>
                          <a:srgbClr val="000000"/>
                        </a:solidFill>
                        <a:latin typeface="Source Sans Pro"/>
                      </a:endParaRPr>
                    </a:p>
                  </a:txBody>
                  <a:tcPr marL="20824" marR="20824" marT="20824" marB="20824">
                    <a:lnL w="12700" cap="flat" cmpd="sng" algn="ctr">
                      <a:solidFill>
                        <a:srgbClr val="E4E4E4"/>
                      </a:solidFill>
                      <a:prstDash val="solid"/>
                      <a:round/>
                      <a:headEnd type="none" w="med" len="med"/>
                      <a:tailEnd type="none" w="med" len="med"/>
                    </a:lnL>
                    <a:lnR w="12700" cap="flat" cmpd="sng" algn="ctr">
                      <a:solidFill>
                        <a:srgbClr val="E4E4E4"/>
                      </a:solidFill>
                      <a:prstDash val="solid"/>
                      <a:round/>
                      <a:headEnd type="none" w="med" len="med"/>
                      <a:tailEnd type="none" w="med" len="med"/>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FFFFFF"/>
                    </a:solidFill>
                  </a:tcPr>
                </a:tc>
              </a:tr>
            </a:tbl>
          </a:graphicData>
        </a:graphic>
      </p:graphicFrame>
      <p:sp>
        <p:nvSpPr>
          <p:cNvPr id="7" name="Rectangle 1"/>
          <p:cNvSpPr>
            <a:spLocks noChangeArrowheads="1"/>
          </p:cNvSpPr>
          <p:nvPr/>
        </p:nvSpPr>
        <p:spPr bwMode="auto">
          <a:xfrm>
            <a:off x="190426" y="91589"/>
            <a:ext cx="7886774" cy="246221"/>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bg1">
                    <a:lumMod val="50000"/>
                  </a:schemeClr>
                </a:solidFill>
                <a:effectLst/>
                <a:latin typeface="Arial" pitchFamily="34" charset="0"/>
                <a:ea typeface="Source Sans Pro"/>
                <a:cs typeface="Arial" pitchFamily="34" charset="0"/>
              </a:rPr>
              <a:t>Final Project Rubric</a:t>
            </a:r>
          </a:p>
        </p:txBody>
      </p:sp>
      <p:sp>
        <p:nvSpPr>
          <p:cNvPr id="8" name="Footer Placeholder 3"/>
          <p:cNvSpPr>
            <a:spLocks noGrp="1"/>
          </p:cNvSpPr>
          <p:nvPr>
            <p:ph type="ftr" sz="quarter" idx="11"/>
          </p:nvPr>
        </p:nvSpPr>
        <p:spPr>
          <a:xfrm>
            <a:off x="0" y="6615752"/>
            <a:ext cx="2895600" cy="228600"/>
          </a:xfrm>
        </p:spPr>
        <p:txBody>
          <a:bodyPr/>
          <a:lstStyle/>
          <a:p>
            <a:pPr algn="l"/>
            <a:r>
              <a:rPr lang="en-US" sz="1050" i="1" smtClean="0">
                <a:latin typeface="Arial" pitchFamily="34" charset="0"/>
                <a:cs typeface="Arial" pitchFamily="34" charset="0"/>
              </a:rPr>
              <a:t>Raju Nanduri, September 2016</a:t>
            </a:r>
          </a:p>
        </p:txBody>
      </p:sp>
      <p:sp>
        <p:nvSpPr>
          <p:cNvPr id="9" name="Slide Number Placeholder 4"/>
          <p:cNvSpPr>
            <a:spLocks noGrp="1"/>
          </p:cNvSpPr>
          <p:nvPr>
            <p:ph type="sldNum" sz="quarter" idx="12"/>
          </p:nvPr>
        </p:nvSpPr>
        <p:spPr>
          <a:xfrm>
            <a:off x="8069240" y="6615752"/>
            <a:ext cx="1066800" cy="228600"/>
          </a:xfrm>
        </p:spPr>
        <p:txBody>
          <a:bodyPr/>
          <a:lstStyle/>
          <a:p>
            <a:fld id="{B6F15528-21DE-4FAA-801E-634DDDAF4B2B}" type="slidenum">
              <a:rPr lang="en-US" sz="1050" i="1" smtClean="0"/>
              <a:pPr/>
              <a:t>11</a:t>
            </a:fld>
            <a:endParaRPr lang="en-US" sz="1050" i="1"/>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7" descr="14&#10; "/>
          <p:cNvPicPr>
            <a:picLocks noChangeAspect="1" noChangeArrowheads="1"/>
          </p:cNvPicPr>
          <p:nvPr/>
        </p:nvPicPr>
        <p:blipFill>
          <a:blip r:embed="rId2" cstate="print"/>
          <a:srcRect l="6250" r="4167"/>
          <a:stretch>
            <a:fillRect/>
          </a:stretch>
        </p:blipFill>
        <p:spPr bwMode="auto">
          <a:xfrm>
            <a:off x="-1" y="609600"/>
            <a:ext cx="5943601" cy="5867400"/>
          </a:xfrm>
          <a:prstGeom prst="rect">
            <a:avLst/>
          </a:prstGeom>
          <a:noFill/>
        </p:spPr>
      </p:pic>
      <p:sp>
        <p:nvSpPr>
          <p:cNvPr id="2" name="Title 1"/>
          <p:cNvSpPr>
            <a:spLocks noGrp="1"/>
          </p:cNvSpPr>
          <p:nvPr>
            <p:ph type="title"/>
          </p:nvPr>
        </p:nvSpPr>
        <p:spPr>
          <a:xfrm>
            <a:off x="133064" y="81888"/>
            <a:ext cx="4210336" cy="487362"/>
          </a:xfrm>
        </p:spPr>
        <p:txBody>
          <a:bodyPr>
            <a:normAutofit/>
          </a:bodyPr>
          <a:lstStyle/>
          <a:p>
            <a:r>
              <a:rPr lang="en-US" sz="1600" smtClean="0"/>
              <a:t>Some background information</a:t>
            </a:r>
            <a:endParaRPr lang="en-SG" sz="1600"/>
          </a:p>
        </p:txBody>
      </p:sp>
      <p:sp>
        <p:nvSpPr>
          <p:cNvPr id="13" name="TextBox 12"/>
          <p:cNvSpPr txBox="1"/>
          <p:nvPr/>
        </p:nvSpPr>
        <p:spPr>
          <a:xfrm>
            <a:off x="6172200" y="0"/>
            <a:ext cx="2971800" cy="6858000"/>
          </a:xfrm>
          <a:prstGeom prst="rect">
            <a:avLst/>
          </a:prstGeom>
          <a:solidFill>
            <a:schemeClr val="bg1">
              <a:lumMod val="85000"/>
            </a:schemeClr>
          </a:solidFill>
          <a:effectLst>
            <a:outerShdw blurRad="50800" dist="38100" dir="10800000" algn="r" rotWithShape="0">
              <a:prstClr val="black">
                <a:alpha val="40000"/>
              </a:prstClr>
            </a:outerShdw>
          </a:effectLst>
        </p:spPr>
        <p:txBody>
          <a:bodyPr wrap="square" rtlCol="0" anchor="ctr">
            <a:noAutofit/>
          </a:bodyPr>
          <a:lstStyle/>
          <a:p>
            <a:r>
              <a:rPr lang="en-US" sz="2000" b="1" smtClean="0"/>
              <a:t>Enron was a massive failure</a:t>
            </a:r>
            <a:r>
              <a:rPr lang="en-US" sz="2000" smtClean="0"/>
              <a:t>, partly because of its size, partly because of its complexity, partly because the controls to protect the integrity of capital markets failed, and </a:t>
            </a:r>
            <a:r>
              <a:rPr lang="en-US" sz="2000" b="1" smtClean="0">
                <a:solidFill>
                  <a:srgbClr val="C00000"/>
                </a:solidFill>
              </a:rPr>
              <a:t>especially because of the massive greed and collusion of key participants</a:t>
            </a:r>
            <a:r>
              <a:rPr lang="en-US" sz="2000" smtClean="0"/>
              <a:t>. Management failed, auditors failed, analysts failed, creditors/bankers failed, and regulators failed. The intersection of multiple failures sent a signal of structural problems. </a:t>
            </a:r>
            <a:endParaRPr lang="en-SG" sz="2000"/>
          </a:p>
        </p:txBody>
      </p:sp>
      <p:sp>
        <p:nvSpPr>
          <p:cNvPr id="15" name="Rectangle 14"/>
          <p:cNvSpPr/>
          <p:nvPr/>
        </p:nvSpPr>
        <p:spPr>
          <a:xfrm>
            <a:off x="0" y="6096000"/>
            <a:ext cx="3276600" cy="230832"/>
          </a:xfrm>
          <a:prstGeom prst="rect">
            <a:avLst/>
          </a:prstGeom>
        </p:spPr>
        <p:txBody>
          <a:bodyPr wrap="square">
            <a:spAutoFit/>
          </a:bodyPr>
          <a:lstStyle/>
          <a:p>
            <a:pPr marL="177800" indent="-177800"/>
            <a:r>
              <a:rPr lang="en-US" sz="900" smtClean="0">
                <a:hlinkClick r:id="rId3"/>
              </a:rPr>
              <a:t>Source: http://www.slideshare.net/irwanarfandi/enron-fall</a:t>
            </a:r>
            <a:endParaRPr lang="en-US" sz="900" smtClean="0"/>
          </a:p>
        </p:txBody>
      </p:sp>
      <p:sp>
        <p:nvSpPr>
          <p:cNvPr id="9" name="Footer Placeholder 3"/>
          <p:cNvSpPr>
            <a:spLocks noGrp="1"/>
          </p:cNvSpPr>
          <p:nvPr>
            <p:ph type="ftr" sz="quarter" idx="11"/>
          </p:nvPr>
        </p:nvSpPr>
        <p:spPr>
          <a:xfrm>
            <a:off x="0" y="6615752"/>
            <a:ext cx="2895600" cy="228600"/>
          </a:xfrm>
        </p:spPr>
        <p:txBody>
          <a:bodyPr/>
          <a:lstStyle/>
          <a:p>
            <a:pPr algn="l"/>
            <a:r>
              <a:rPr lang="en-US" sz="1050" i="1" smtClean="0">
                <a:latin typeface="Arial" pitchFamily="34" charset="0"/>
                <a:cs typeface="Arial" pitchFamily="34" charset="0"/>
              </a:rPr>
              <a:t>Raju Nanduri, September 2016</a:t>
            </a:r>
          </a:p>
        </p:txBody>
      </p:sp>
      <p:sp>
        <p:nvSpPr>
          <p:cNvPr id="10" name="Slide Number Placeholder 4"/>
          <p:cNvSpPr>
            <a:spLocks noGrp="1"/>
          </p:cNvSpPr>
          <p:nvPr>
            <p:ph type="sldNum" sz="quarter" idx="12"/>
          </p:nvPr>
        </p:nvSpPr>
        <p:spPr>
          <a:xfrm>
            <a:off x="8069240" y="6615752"/>
            <a:ext cx="1066800" cy="228600"/>
          </a:xfrm>
        </p:spPr>
        <p:txBody>
          <a:bodyPr/>
          <a:lstStyle/>
          <a:p>
            <a:fld id="{B6F15528-21DE-4FAA-801E-634DDDAF4B2B}" type="slidenum">
              <a:rPr lang="en-US" sz="1050" i="1" smtClean="0"/>
              <a:pPr/>
              <a:t>2</a:t>
            </a:fld>
            <a:endParaRPr lang="en-US" sz="1050" i="1"/>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58504"/>
          </a:xfrm>
        </p:spPr>
        <p:txBody>
          <a:bodyPr>
            <a:noAutofit/>
          </a:bodyPr>
          <a:lstStyle/>
          <a:p>
            <a:pPr>
              <a:spcAft>
                <a:spcPts val="600"/>
              </a:spcAft>
            </a:pPr>
            <a:r>
              <a:rPr lang="en-US" sz="1400" smtClean="0">
                <a:solidFill>
                  <a:schemeClr val="accent1"/>
                </a:solidFill>
              </a:rPr>
              <a:t>Question 1 </a:t>
            </a:r>
            <a:r>
              <a:rPr lang="en-US" sz="1200" smtClean="0">
                <a:solidFill>
                  <a:schemeClr val="accent1"/>
                </a:solidFill>
              </a:rPr>
              <a:t/>
            </a:r>
            <a:br>
              <a:rPr lang="en-US" sz="1200" smtClean="0">
                <a:solidFill>
                  <a:schemeClr val="accent1"/>
                </a:solidFill>
              </a:rPr>
            </a:br>
            <a:r>
              <a:rPr lang="en-SG" sz="900" b="0" smtClean="0">
                <a:solidFill>
                  <a:schemeClr val="accent1"/>
                </a:solidFill>
              </a:rPr>
              <a:t>Summarize goal of this project and how machine learning is useful in trying to accomplish it. As part of your answer, give some background on the dataset and how it can be used to answer the project question. Were there any outliers in the data when you got it, and how did you handle those?  [relevant rubric items: “data exploration”, “outlier investigation”]</a:t>
            </a:r>
          </a:p>
        </p:txBody>
      </p:sp>
      <p:sp>
        <p:nvSpPr>
          <p:cNvPr id="15" name="Content Placeholder 2"/>
          <p:cNvSpPr txBox="1">
            <a:spLocks/>
          </p:cNvSpPr>
          <p:nvPr/>
        </p:nvSpPr>
        <p:spPr>
          <a:xfrm>
            <a:off x="101004" y="703697"/>
            <a:ext cx="8686800" cy="1143000"/>
          </a:xfrm>
          <a:prstGeom prst="rect">
            <a:avLst/>
          </a:prstGeom>
        </p:spPr>
        <p:txBody>
          <a:bodyPr vert="horz" lIns="91440" tIns="45720" rIns="91440" bIns="45720" rtlCol="0">
            <a:noAutofit/>
          </a:bodyPr>
          <a:lstStyle/>
          <a:p>
            <a:pPr>
              <a:spcBef>
                <a:spcPct val="20000"/>
              </a:spcBef>
            </a:pPr>
            <a:r>
              <a:rPr kumimoji="0" lang="en-US" sz="105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Goal is to </a:t>
            </a:r>
            <a:r>
              <a:rPr lang="en-SG" sz="1050" b="1" smtClean="0">
                <a:latin typeface="Arial" pitchFamily="34" charset="0"/>
                <a:cs typeface="Arial" pitchFamily="34" charset="0"/>
              </a:rPr>
              <a:t>build a person of interest identifier </a:t>
            </a:r>
            <a:r>
              <a:rPr lang="en-SG" sz="1050" smtClean="0">
                <a:latin typeface="Arial" pitchFamily="34" charset="0"/>
                <a:cs typeface="Arial" pitchFamily="34" charset="0"/>
              </a:rPr>
              <a:t>based on financial and email data </a:t>
            </a:r>
            <a:r>
              <a:rPr kumimoji="0" lang="en-US" sz="105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from set  of Enron employees and select data points (features) and list of known of  POIs (labels).</a:t>
            </a:r>
            <a:r>
              <a:rPr kumimoji="0" lang="en-US" sz="1050" b="0" i="0" u="none" strike="noStrike" kern="1200" cap="none" spc="0" normalizeH="0" noProof="0" smtClean="0">
                <a:ln>
                  <a:noFill/>
                </a:ln>
                <a:solidFill>
                  <a:schemeClr val="tx1"/>
                </a:solidFill>
                <a:effectLst/>
                <a:uLnTx/>
                <a:uFillTx/>
                <a:latin typeface="Arial" pitchFamily="34" charset="0"/>
                <a:ea typeface="+mn-ea"/>
                <a:cs typeface="Arial" pitchFamily="34" charset="0"/>
              </a:rPr>
              <a:t> </a:t>
            </a:r>
            <a:r>
              <a:rPr lang="en-SG" sz="1050" b="1" smtClean="0">
                <a:latin typeface="Arial" pitchFamily="34" charset="0"/>
                <a:cs typeface="Arial" pitchFamily="34" charset="0"/>
              </a:rPr>
              <a:t>Persons of interest in the fraud case </a:t>
            </a:r>
            <a:r>
              <a:rPr lang="en-SG" sz="1050" smtClean="0">
                <a:latin typeface="Arial" pitchFamily="34" charset="0"/>
                <a:cs typeface="Arial" pitchFamily="34" charset="0"/>
              </a:rPr>
              <a:t>are those individuals who were indicted, reached a settlement or plea deal with the government, or testified in exchange for prosecution immunity. </a:t>
            </a:r>
          </a:p>
          <a:p>
            <a:pPr>
              <a:spcBef>
                <a:spcPct val="20000"/>
              </a:spcBef>
            </a:pPr>
            <a:r>
              <a:rPr kumimoji="0" lang="en-US" sz="105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S</a:t>
            </a:r>
            <a:r>
              <a:rPr kumimoji="0" lang="en-US" sz="1050" b="0" i="0" u="none" strike="noStrike" kern="1200" cap="none" spc="0" normalizeH="0" noProof="0" smtClean="0">
                <a:ln>
                  <a:noFill/>
                </a:ln>
                <a:solidFill>
                  <a:schemeClr val="tx1"/>
                </a:solidFill>
                <a:effectLst/>
                <a:uLnTx/>
                <a:uFillTx/>
                <a:latin typeface="Arial" pitchFamily="34" charset="0"/>
                <a:ea typeface="+mn-ea"/>
                <a:cs typeface="Arial" pitchFamily="34" charset="0"/>
              </a:rPr>
              <a:t>upervised classification learning methods are suitable here given set of features and set of labels.</a:t>
            </a:r>
          </a:p>
          <a:p>
            <a:pPr lvl="0">
              <a:spcBef>
                <a:spcPct val="20000"/>
              </a:spcBef>
            </a:pPr>
            <a:r>
              <a:rPr lang="en-US" sz="1050" smtClean="0">
                <a:latin typeface="Arial" pitchFamily="34" charset="0"/>
                <a:cs typeface="Arial" pitchFamily="34" charset="0"/>
              </a:rPr>
              <a:t>The data set in </a:t>
            </a:r>
            <a:r>
              <a:rPr lang="en-US" sz="1050" b="1" smtClean="0">
                <a:latin typeface="Arial" pitchFamily="34" charset="0"/>
                <a:cs typeface="Arial" pitchFamily="34" charset="0"/>
              </a:rPr>
              <a:t>the </a:t>
            </a:r>
            <a:r>
              <a:rPr lang="en-US" sz="1050" b="1" i="1" smtClean="0">
                <a:latin typeface="Arial" pitchFamily="34" charset="0"/>
                <a:cs typeface="Arial" pitchFamily="34" charset="0"/>
              </a:rPr>
              <a:t>final_project_dataset.pkl </a:t>
            </a:r>
            <a:r>
              <a:rPr lang="en-US" sz="1050" b="1" smtClean="0">
                <a:latin typeface="Arial" pitchFamily="34" charset="0"/>
                <a:cs typeface="Arial" pitchFamily="34" charset="0"/>
              </a:rPr>
              <a:t>has 146 records each of which has 21 data points each (features).  Nearly 45% of the data is not available i.e. is marked as NaN.</a:t>
            </a:r>
          </a:p>
          <a:p>
            <a:pPr>
              <a:spcBef>
                <a:spcPct val="20000"/>
              </a:spcBef>
            </a:pPr>
            <a:endParaRPr kumimoji="0" lang="en-US" sz="1050" b="0" i="0" u="none" strike="noStrike" kern="1200" cap="none" spc="0" normalizeH="0" noProof="0" smtClean="0">
              <a:ln>
                <a:noFill/>
              </a:ln>
              <a:solidFill>
                <a:schemeClr val="tx1"/>
              </a:solidFill>
              <a:effectLst/>
              <a:uLnTx/>
              <a:uFillTx/>
              <a:latin typeface="Arial" pitchFamily="34" charset="0"/>
              <a:ea typeface="+mn-ea"/>
              <a:cs typeface="Arial" pitchFamily="34" charset="0"/>
            </a:endParaRPr>
          </a:p>
        </p:txBody>
      </p:sp>
      <p:sp>
        <p:nvSpPr>
          <p:cNvPr id="24" name="Content Placeholder 2"/>
          <p:cNvSpPr txBox="1">
            <a:spLocks/>
          </p:cNvSpPr>
          <p:nvPr/>
        </p:nvSpPr>
        <p:spPr>
          <a:xfrm>
            <a:off x="101004" y="1837797"/>
            <a:ext cx="3404196" cy="4419600"/>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1050" smtClean="0">
                <a:latin typeface="Arial" pitchFamily="34" charset="0"/>
                <a:cs typeface="Arial" pitchFamily="34" charset="0"/>
              </a:rPr>
              <a:t>Given the small size of the data set and for ease of use, I imported the dataset into Excel to explore the data and also identify any obvious outliers. Some of the findings (see below charts as well):</a:t>
            </a:r>
          </a:p>
          <a:p>
            <a:pPr marL="171450" lvl="1">
              <a:spcBef>
                <a:spcPct val="20000"/>
              </a:spcBef>
              <a:buFont typeface="Arial" pitchFamily="34" charset="0"/>
              <a:buChar char="•"/>
              <a:tabLst>
                <a:tab pos="2695575" algn="l"/>
              </a:tabLst>
            </a:pPr>
            <a:r>
              <a:rPr lang="en-US" sz="1050" noProof="0" smtClean="0">
                <a:latin typeface="Arial" pitchFamily="34" charset="0"/>
                <a:cs typeface="Arial" pitchFamily="34" charset="0"/>
              </a:rPr>
              <a:t> Features with “richest” data quality (i.e. lowest number of NaN): total payments and total stock value but given it is sum not to be considered</a:t>
            </a:r>
          </a:p>
          <a:p>
            <a:pPr marL="171450" lvl="1">
              <a:spcBef>
                <a:spcPct val="20000"/>
              </a:spcBef>
              <a:buFont typeface="Arial" pitchFamily="34" charset="0"/>
              <a:buChar char="•"/>
              <a:tabLst>
                <a:tab pos="2695575" algn="l"/>
              </a:tabLst>
            </a:pPr>
            <a:r>
              <a:rPr kumimoji="0" lang="en-US" sz="105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 Records with “poores</a:t>
            </a:r>
            <a:r>
              <a:rPr lang="en-US" sz="1050" smtClean="0">
                <a:latin typeface="Arial" pitchFamily="34" charset="0"/>
                <a:cs typeface="Arial" pitchFamily="34" charset="0"/>
              </a:rPr>
              <a:t>t “data quality (i.e. highest number of NaN): Lockart Eugene (20), Whaley David (18), Wrobel Bruce (18), The Travel Agency  in the Park (18), Gramm Wendy (18). Of these the “</a:t>
            </a:r>
            <a:r>
              <a:rPr lang="en-US" sz="1050" i="1" smtClean="0">
                <a:latin typeface="Arial" pitchFamily="34" charset="0"/>
                <a:cs typeface="Arial" pitchFamily="34" charset="0"/>
              </a:rPr>
              <a:t>Travel agency in the park” </a:t>
            </a:r>
            <a:r>
              <a:rPr lang="en-US" sz="1050" smtClean="0">
                <a:latin typeface="Arial" pitchFamily="34" charset="0"/>
                <a:cs typeface="Arial" pitchFamily="34" charset="0"/>
              </a:rPr>
              <a:t>seems odd (human intiuition).</a:t>
            </a:r>
          </a:p>
          <a:p>
            <a:pPr marL="171450" lvl="1">
              <a:spcBef>
                <a:spcPct val="20000"/>
              </a:spcBef>
              <a:buFont typeface="Arial" pitchFamily="34" charset="0"/>
              <a:buChar char="•"/>
              <a:tabLst>
                <a:tab pos="2695575" algn="l"/>
              </a:tabLst>
            </a:pPr>
            <a:r>
              <a:rPr lang="en-US" sz="1050" smtClean="0">
                <a:latin typeface="Arial" pitchFamily="34" charset="0"/>
                <a:cs typeface="Arial" pitchFamily="34" charset="0"/>
              </a:rPr>
              <a:t> Reviewing the outliers in the two features with most data, the record labeled as “Total” is clearly an outlier. The other record is Lay Kennth. But again given background information, Ken Lay being the CEO this is not an outlier.</a:t>
            </a:r>
          </a:p>
          <a:p>
            <a:pPr marL="171450" lvl="1">
              <a:spcBef>
                <a:spcPct val="20000"/>
              </a:spcBef>
              <a:buFont typeface="Arial" pitchFamily="34" charset="0"/>
              <a:buChar char="•"/>
              <a:tabLst>
                <a:tab pos="2695575" algn="l"/>
              </a:tabLst>
            </a:pPr>
            <a:r>
              <a:rPr lang="en-US" sz="1050" smtClean="0">
                <a:latin typeface="Arial" pitchFamily="34" charset="0"/>
                <a:cs typeface="Arial" pitchFamily="34" charset="0"/>
              </a:rPr>
              <a:t> Interestingly 60 persons do not have any data re emails including four POIs of which criticallly Andrew Fastow’s email data is missing</a:t>
            </a:r>
          </a:p>
          <a:p>
            <a:pPr marL="0" lvl="1">
              <a:spcBef>
                <a:spcPct val="20000"/>
              </a:spcBef>
            </a:pPr>
            <a:r>
              <a:rPr lang="en-US" sz="1050" baseline="0" smtClean="0">
                <a:latin typeface="Arial" pitchFamily="34" charset="0"/>
                <a:cs typeface="Arial" pitchFamily="34" charset="0"/>
              </a:rPr>
              <a:t>The </a:t>
            </a:r>
            <a:r>
              <a:rPr lang="en-US" sz="1050" b="1" baseline="0" smtClean="0">
                <a:latin typeface="Arial" pitchFamily="34" charset="0"/>
                <a:cs typeface="Arial" pitchFamily="34" charset="0"/>
              </a:rPr>
              <a:t>number</a:t>
            </a:r>
            <a:r>
              <a:rPr lang="en-US" sz="1050" b="1" smtClean="0">
                <a:latin typeface="Arial" pitchFamily="34" charset="0"/>
                <a:cs typeface="Arial" pitchFamily="34" charset="0"/>
              </a:rPr>
              <a:t> of POI is 18 (around 12% of the 146 records)</a:t>
            </a:r>
            <a:r>
              <a:rPr lang="en-US" sz="1050" smtClean="0">
                <a:latin typeface="Arial" pitchFamily="34" charset="0"/>
                <a:cs typeface="Arial" pitchFamily="34" charset="0"/>
              </a:rPr>
              <a:t>. Training the alogrithm with such sparse data set and coupled with poor data quality (nearly 50% of data points are unavailable), will be challenging.</a:t>
            </a:r>
            <a:endParaRPr kumimoji="0" lang="en-SG" sz="105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pic>
        <p:nvPicPr>
          <p:cNvPr id="1036" name="Picture 12"/>
          <p:cNvPicPr>
            <a:picLocks noChangeAspect="1" noChangeArrowheads="1"/>
          </p:cNvPicPr>
          <p:nvPr/>
        </p:nvPicPr>
        <p:blipFill>
          <a:blip r:embed="rId2" cstate="print"/>
          <a:srcRect/>
          <a:stretch>
            <a:fillRect/>
          </a:stretch>
        </p:blipFill>
        <p:spPr bwMode="auto">
          <a:xfrm>
            <a:off x="4006254" y="1811072"/>
            <a:ext cx="4724400" cy="3489613"/>
          </a:xfrm>
          <a:prstGeom prst="rect">
            <a:avLst/>
          </a:prstGeom>
          <a:noFill/>
          <a:ln w="9525">
            <a:noFill/>
            <a:miter lim="800000"/>
            <a:headEnd/>
            <a:tailEnd/>
          </a:ln>
          <a:effectLst/>
        </p:spPr>
      </p:pic>
      <p:cxnSp>
        <p:nvCxnSpPr>
          <p:cNvPr id="20" name="Straight Connector 19"/>
          <p:cNvCxnSpPr/>
          <p:nvPr/>
        </p:nvCxnSpPr>
        <p:spPr>
          <a:xfrm>
            <a:off x="4553901" y="3735807"/>
            <a:ext cx="0" cy="1656000"/>
          </a:xfrm>
          <a:prstGeom prst="line">
            <a:avLst/>
          </a:prstGeom>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671154" y="3735807"/>
            <a:ext cx="0" cy="1656000"/>
          </a:xfrm>
          <a:prstGeom prst="line">
            <a:avLst/>
          </a:prstGeom>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835179" y="3735807"/>
            <a:ext cx="0" cy="1656000"/>
          </a:xfrm>
          <a:prstGeom prst="line">
            <a:avLst/>
          </a:prstGeom>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739804" y="3458897"/>
            <a:ext cx="349776" cy="400110"/>
          </a:xfrm>
          <a:prstGeom prst="rect">
            <a:avLst/>
          </a:prstGeom>
          <a:noFill/>
        </p:spPr>
        <p:txBody>
          <a:bodyPr wrap="none" rtlCol="0">
            <a:spAutoFit/>
          </a:bodyPr>
          <a:lstStyle/>
          <a:p>
            <a:r>
              <a:rPr lang="en-SG" sz="2000" smtClean="0">
                <a:solidFill>
                  <a:srgbClr val="FFC000"/>
                </a:solidFill>
                <a:sym typeface="Wingdings 2"/>
              </a:rPr>
              <a:t></a:t>
            </a:r>
            <a:endParaRPr lang="en-SG" sz="2000">
              <a:solidFill>
                <a:srgbClr val="FFC000"/>
              </a:solidFill>
            </a:endParaRPr>
          </a:p>
        </p:txBody>
      </p:sp>
      <p:sp>
        <p:nvSpPr>
          <p:cNvPr id="29" name="TextBox 28"/>
          <p:cNvSpPr txBox="1"/>
          <p:nvPr/>
        </p:nvSpPr>
        <p:spPr>
          <a:xfrm>
            <a:off x="6358929" y="3468422"/>
            <a:ext cx="349776" cy="400110"/>
          </a:xfrm>
          <a:prstGeom prst="rect">
            <a:avLst/>
          </a:prstGeom>
          <a:noFill/>
        </p:spPr>
        <p:txBody>
          <a:bodyPr wrap="none" rtlCol="0">
            <a:spAutoFit/>
          </a:bodyPr>
          <a:lstStyle/>
          <a:p>
            <a:r>
              <a:rPr lang="en-SG" sz="2000" smtClean="0">
                <a:solidFill>
                  <a:srgbClr val="FFC000"/>
                </a:solidFill>
                <a:sym typeface="Wingdings 2"/>
              </a:rPr>
              <a:t></a:t>
            </a:r>
            <a:endParaRPr lang="en-SG" sz="2000">
              <a:solidFill>
                <a:srgbClr val="FFC000"/>
              </a:solidFill>
            </a:endParaRPr>
          </a:p>
        </p:txBody>
      </p:sp>
      <p:sp>
        <p:nvSpPr>
          <p:cNvPr id="30" name="TextBox 29"/>
          <p:cNvSpPr txBox="1"/>
          <p:nvPr/>
        </p:nvSpPr>
        <p:spPr>
          <a:xfrm>
            <a:off x="7178079" y="3458897"/>
            <a:ext cx="349776" cy="400110"/>
          </a:xfrm>
          <a:prstGeom prst="rect">
            <a:avLst/>
          </a:prstGeom>
          <a:noFill/>
        </p:spPr>
        <p:txBody>
          <a:bodyPr wrap="none" rtlCol="0">
            <a:spAutoFit/>
          </a:bodyPr>
          <a:lstStyle/>
          <a:p>
            <a:r>
              <a:rPr lang="en-SG" sz="2000" smtClean="0">
                <a:solidFill>
                  <a:srgbClr val="FFC000"/>
                </a:solidFill>
                <a:sym typeface="Wingdings 2"/>
              </a:rPr>
              <a:t></a:t>
            </a:r>
            <a:endParaRPr lang="en-SG" sz="2000">
              <a:solidFill>
                <a:srgbClr val="FFC000"/>
              </a:solidFill>
            </a:endParaRPr>
          </a:p>
        </p:txBody>
      </p:sp>
      <p:sp>
        <p:nvSpPr>
          <p:cNvPr id="31" name="Content Placeholder 2"/>
          <p:cNvSpPr txBox="1">
            <a:spLocks/>
          </p:cNvSpPr>
          <p:nvPr/>
        </p:nvSpPr>
        <p:spPr>
          <a:xfrm>
            <a:off x="3758604" y="5468672"/>
            <a:ext cx="5257800" cy="1219200"/>
          </a:xfrm>
          <a:prstGeom prst="rect">
            <a:avLst/>
          </a:prstGeom>
        </p:spPr>
        <p:txBody>
          <a:bodyPr vert="horz" lIns="91440" tIns="45720" rIns="91440" bIns="45720" rtlCol="0">
            <a:noAutofit/>
          </a:bodyPr>
          <a:lstStyle/>
          <a:p>
            <a:pPr>
              <a:spcBef>
                <a:spcPct val="20000"/>
              </a:spcBef>
            </a:pPr>
            <a:r>
              <a:rPr kumimoji="0" lang="en-US" sz="8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My additional observations: </a:t>
            </a:r>
          </a:p>
          <a:p>
            <a:pPr>
              <a:spcBef>
                <a:spcPct val="20000"/>
              </a:spcBef>
              <a:buFont typeface="Wingdings" pitchFamily="2" charset="2"/>
              <a:buChar char="Ø"/>
            </a:pPr>
            <a:r>
              <a:rPr kumimoji="0" lang="en-US" sz="8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 I discarded immediately</a:t>
            </a:r>
            <a:r>
              <a:rPr kumimoji="0" lang="en-US" sz="800" b="0" i="0" u="none" strike="noStrike" kern="1200" cap="none" spc="0" normalizeH="0" noProof="0" smtClean="0">
                <a:ln>
                  <a:noFill/>
                </a:ln>
                <a:solidFill>
                  <a:schemeClr val="tx1"/>
                </a:solidFill>
                <a:effectLst/>
                <a:uLnTx/>
                <a:uFillTx/>
                <a:latin typeface="Arial" pitchFamily="34" charset="0"/>
                <a:ea typeface="+mn-ea"/>
                <a:cs typeface="Arial" pitchFamily="34" charset="0"/>
              </a:rPr>
              <a:t> </a:t>
            </a:r>
            <a:r>
              <a:rPr lang="en-US" sz="800" smtClean="0">
                <a:latin typeface="Arial" pitchFamily="34" charset="0"/>
                <a:cs typeface="Arial" pitchFamily="34" charset="0"/>
              </a:rPr>
              <a:t>features  (  )  with significant  missing </a:t>
            </a:r>
            <a:r>
              <a:rPr kumimoji="0" lang="en-US" sz="800" b="0" i="0" u="none" strike="noStrike" kern="1200" cap="none" spc="0" normalizeH="0" noProof="0" smtClean="0">
                <a:ln>
                  <a:noFill/>
                </a:ln>
                <a:solidFill>
                  <a:schemeClr val="tx1"/>
                </a:solidFill>
                <a:effectLst/>
                <a:uLnTx/>
                <a:uFillTx/>
                <a:latin typeface="Arial" pitchFamily="34" charset="0"/>
                <a:ea typeface="+mn-ea"/>
                <a:cs typeface="Arial" pitchFamily="34" charset="0"/>
              </a:rPr>
              <a:t>data resulting in limited discrimating power. Note: possibly can be finetuned for a more granular new composite feature</a:t>
            </a:r>
          </a:p>
          <a:p>
            <a:pPr>
              <a:spcBef>
                <a:spcPct val="20000"/>
              </a:spcBef>
              <a:buFont typeface="Wingdings" pitchFamily="2" charset="2"/>
              <a:buChar char="Ø"/>
            </a:pPr>
            <a:r>
              <a:rPr lang="en-US" sz="800" smtClean="0">
                <a:latin typeface="Arial" pitchFamily="34" charset="0"/>
                <a:cs typeface="Arial" pitchFamily="34" charset="0"/>
              </a:rPr>
              <a:t> In general Non POI have higher NaN other than exercised_stock_options. Tying this to compensation (salary  + bonus) would possibly a good feature to label folks who are agressively  “offloading”</a:t>
            </a:r>
          </a:p>
          <a:p>
            <a:pPr>
              <a:spcBef>
                <a:spcPct val="20000"/>
              </a:spcBef>
              <a:buFont typeface="Wingdings" pitchFamily="2" charset="2"/>
              <a:buChar char="Ø"/>
            </a:pPr>
            <a:r>
              <a:rPr lang="en-US" sz="800" smtClean="0">
                <a:latin typeface="Arial" pitchFamily="34" charset="0"/>
                <a:cs typeface="Arial" pitchFamily="34" charset="0"/>
              </a:rPr>
              <a:t> Email data is suprisingly incomplete given this was derived</a:t>
            </a:r>
          </a:p>
          <a:p>
            <a:pPr>
              <a:spcBef>
                <a:spcPct val="20000"/>
              </a:spcBef>
              <a:buFont typeface="Wingdings" pitchFamily="2" charset="2"/>
              <a:buChar char="Ø"/>
            </a:pPr>
            <a:r>
              <a:rPr lang="en-US" sz="800" smtClean="0">
                <a:latin typeface="Arial" pitchFamily="34" charset="0"/>
                <a:cs typeface="Arial" pitchFamily="34" charset="0"/>
              </a:rPr>
              <a:t> Imputation is mostly near to impossible for most data points. E.g. Expenses: Initially I assumed NaN would mean being a NonPOI there are not senior folks. But Dana Gibbs is a counter example.</a:t>
            </a:r>
          </a:p>
          <a:p>
            <a:pPr>
              <a:spcBef>
                <a:spcPct val="20000"/>
              </a:spcBef>
            </a:pPr>
            <a:endParaRPr lang="en-US" sz="800" smtClean="0">
              <a:latin typeface="Arial" pitchFamily="34" charset="0"/>
              <a:cs typeface="Arial" pitchFamily="34" charset="0"/>
            </a:endParaRPr>
          </a:p>
          <a:p>
            <a:pPr>
              <a:spcBef>
                <a:spcPct val="20000"/>
              </a:spcBef>
              <a:buFont typeface="Wingdings" pitchFamily="2" charset="2"/>
              <a:buChar char="Ø"/>
            </a:pPr>
            <a:endParaRPr lang="en-SG" sz="800" smtClean="0">
              <a:latin typeface="Arial" pitchFamily="34" charset="0"/>
              <a:cs typeface="Arial" pitchFamily="34" charset="0"/>
            </a:endParaRPr>
          </a:p>
        </p:txBody>
      </p:sp>
      <p:sp>
        <p:nvSpPr>
          <p:cNvPr id="32" name="TextBox 31"/>
          <p:cNvSpPr txBox="1"/>
          <p:nvPr/>
        </p:nvSpPr>
        <p:spPr>
          <a:xfrm>
            <a:off x="4615854" y="5240072"/>
            <a:ext cx="2209800" cy="246221"/>
          </a:xfrm>
          <a:prstGeom prst="rect">
            <a:avLst/>
          </a:prstGeom>
          <a:noFill/>
        </p:spPr>
        <p:txBody>
          <a:bodyPr wrap="square" rtlCol="0">
            <a:spAutoFit/>
          </a:bodyPr>
          <a:lstStyle/>
          <a:p>
            <a:pPr algn="ctr"/>
            <a:r>
              <a:rPr lang="en-US" sz="1000" i="1" smtClean="0"/>
              <a:t>Payments</a:t>
            </a:r>
            <a:endParaRPr lang="en-SG" sz="1000" i="1"/>
          </a:p>
        </p:txBody>
      </p:sp>
      <p:sp>
        <p:nvSpPr>
          <p:cNvPr id="33" name="TextBox 32"/>
          <p:cNvSpPr txBox="1"/>
          <p:nvPr/>
        </p:nvSpPr>
        <p:spPr>
          <a:xfrm>
            <a:off x="6825655" y="5240072"/>
            <a:ext cx="914400" cy="246221"/>
          </a:xfrm>
          <a:prstGeom prst="rect">
            <a:avLst/>
          </a:prstGeom>
          <a:noFill/>
        </p:spPr>
        <p:txBody>
          <a:bodyPr wrap="square" rtlCol="0">
            <a:spAutoFit/>
          </a:bodyPr>
          <a:lstStyle/>
          <a:p>
            <a:pPr algn="ctr"/>
            <a:r>
              <a:rPr lang="en-US" sz="1000" i="1" smtClean="0"/>
              <a:t>Stock value</a:t>
            </a:r>
            <a:endParaRPr lang="en-SG" sz="1000" i="1"/>
          </a:p>
        </p:txBody>
      </p:sp>
      <p:sp>
        <p:nvSpPr>
          <p:cNvPr id="34" name="TextBox 33"/>
          <p:cNvSpPr txBox="1"/>
          <p:nvPr/>
        </p:nvSpPr>
        <p:spPr>
          <a:xfrm>
            <a:off x="7740054" y="5240072"/>
            <a:ext cx="990600" cy="246221"/>
          </a:xfrm>
          <a:prstGeom prst="rect">
            <a:avLst/>
          </a:prstGeom>
          <a:noFill/>
        </p:spPr>
        <p:txBody>
          <a:bodyPr wrap="square" rtlCol="0">
            <a:spAutoFit/>
          </a:bodyPr>
          <a:lstStyle/>
          <a:p>
            <a:pPr algn="ctr"/>
            <a:r>
              <a:rPr lang="en-US" sz="1000" i="1" smtClean="0"/>
              <a:t>Emails</a:t>
            </a:r>
            <a:endParaRPr lang="en-SG" sz="1000" i="1"/>
          </a:p>
        </p:txBody>
      </p:sp>
      <p:sp>
        <p:nvSpPr>
          <p:cNvPr id="35" name="TextBox 34"/>
          <p:cNvSpPr txBox="1"/>
          <p:nvPr/>
        </p:nvSpPr>
        <p:spPr>
          <a:xfrm>
            <a:off x="5536008" y="3476839"/>
            <a:ext cx="349776" cy="400110"/>
          </a:xfrm>
          <a:prstGeom prst="rect">
            <a:avLst/>
          </a:prstGeom>
          <a:noFill/>
        </p:spPr>
        <p:txBody>
          <a:bodyPr wrap="none" rtlCol="0">
            <a:spAutoFit/>
          </a:bodyPr>
          <a:lstStyle/>
          <a:p>
            <a:r>
              <a:rPr lang="en-SG" sz="2000" smtClean="0">
                <a:solidFill>
                  <a:srgbClr val="FFC000"/>
                </a:solidFill>
                <a:sym typeface="Wingdings 2"/>
              </a:rPr>
              <a:t></a:t>
            </a:r>
            <a:endParaRPr lang="en-SG" sz="2000">
              <a:solidFill>
                <a:srgbClr val="FFC000"/>
              </a:solidFill>
            </a:endParaRPr>
          </a:p>
        </p:txBody>
      </p:sp>
      <p:sp>
        <p:nvSpPr>
          <p:cNvPr id="36" name="TextBox 35"/>
          <p:cNvSpPr txBox="1"/>
          <p:nvPr/>
        </p:nvSpPr>
        <p:spPr>
          <a:xfrm>
            <a:off x="5381897" y="5556023"/>
            <a:ext cx="349776" cy="400110"/>
          </a:xfrm>
          <a:prstGeom prst="rect">
            <a:avLst/>
          </a:prstGeom>
          <a:noFill/>
        </p:spPr>
        <p:txBody>
          <a:bodyPr wrap="none" rtlCol="0">
            <a:spAutoFit/>
          </a:bodyPr>
          <a:lstStyle/>
          <a:p>
            <a:r>
              <a:rPr lang="en-SG" sz="2000" smtClean="0">
                <a:solidFill>
                  <a:srgbClr val="FFC000"/>
                </a:solidFill>
                <a:sym typeface="Wingdings 2"/>
              </a:rPr>
              <a:t></a:t>
            </a:r>
            <a:endParaRPr lang="en-SG" sz="2000">
              <a:solidFill>
                <a:srgbClr val="FFC000"/>
              </a:solidFill>
            </a:endParaRPr>
          </a:p>
        </p:txBody>
      </p:sp>
      <p:sp>
        <p:nvSpPr>
          <p:cNvPr id="37" name="TextBox 36"/>
          <p:cNvSpPr txBox="1"/>
          <p:nvPr/>
        </p:nvSpPr>
        <p:spPr>
          <a:xfrm>
            <a:off x="5330443" y="3475070"/>
            <a:ext cx="349776" cy="400110"/>
          </a:xfrm>
          <a:prstGeom prst="rect">
            <a:avLst/>
          </a:prstGeom>
          <a:noFill/>
        </p:spPr>
        <p:txBody>
          <a:bodyPr wrap="none" rtlCol="0">
            <a:spAutoFit/>
          </a:bodyPr>
          <a:lstStyle/>
          <a:p>
            <a:r>
              <a:rPr lang="en-SG" sz="2000" smtClean="0">
                <a:solidFill>
                  <a:srgbClr val="FFC000"/>
                </a:solidFill>
                <a:sym typeface="Wingdings 2"/>
              </a:rPr>
              <a:t></a:t>
            </a:r>
            <a:endParaRPr lang="en-SG" sz="2000">
              <a:solidFill>
                <a:srgbClr val="FFC000"/>
              </a:solidFill>
            </a:endParaRPr>
          </a:p>
        </p:txBody>
      </p:sp>
      <p:sp>
        <p:nvSpPr>
          <p:cNvPr id="38" name="TextBox 37"/>
          <p:cNvSpPr txBox="1"/>
          <p:nvPr/>
        </p:nvSpPr>
        <p:spPr>
          <a:xfrm>
            <a:off x="7404910" y="3489241"/>
            <a:ext cx="349776" cy="400110"/>
          </a:xfrm>
          <a:prstGeom prst="rect">
            <a:avLst/>
          </a:prstGeom>
          <a:noFill/>
        </p:spPr>
        <p:txBody>
          <a:bodyPr wrap="none" rtlCol="0">
            <a:spAutoFit/>
          </a:bodyPr>
          <a:lstStyle/>
          <a:p>
            <a:r>
              <a:rPr lang="en-SG" sz="2000" smtClean="0">
                <a:solidFill>
                  <a:srgbClr val="FFC000"/>
                </a:solidFill>
                <a:sym typeface="Wingdings 2"/>
              </a:rPr>
              <a:t></a:t>
            </a:r>
            <a:endParaRPr lang="en-SG" sz="2000">
              <a:solidFill>
                <a:srgbClr val="FFC000"/>
              </a:solidFill>
            </a:endParaRPr>
          </a:p>
        </p:txBody>
      </p:sp>
      <p:sp>
        <p:nvSpPr>
          <p:cNvPr id="22" name="Footer Placeholder 3"/>
          <p:cNvSpPr>
            <a:spLocks noGrp="1"/>
          </p:cNvSpPr>
          <p:nvPr>
            <p:ph type="ftr" sz="quarter" idx="11"/>
          </p:nvPr>
        </p:nvSpPr>
        <p:spPr>
          <a:xfrm>
            <a:off x="0" y="6615752"/>
            <a:ext cx="2895600" cy="228600"/>
          </a:xfrm>
        </p:spPr>
        <p:txBody>
          <a:bodyPr/>
          <a:lstStyle/>
          <a:p>
            <a:pPr algn="l"/>
            <a:r>
              <a:rPr lang="en-US" sz="1050" i="1" smtClean="0">
                <a:latin typeface="Arial" pitchFamily="34" charset="0"/>
                <a:cs typeface="Arial" pitchFamily="34" charset="0"/>
              </a:rPr>
              <a:t>Raju Nanduri, September 2016</a:t>
            </a:r>
          </a:p>
        </p:txBody>
      </p:sp>
      <p:sp>
        <p:nvSpPr>
          <p:cNvPr id="23" name="Slide Number Placeholder 4"/>
          <p:cNvSpPr>
            <a:spLocks noGrp="1"/>
          </p:cNvSpPr>
          <p:nvPr>
            <p:ph type="sldNum" sz="quarter" idx="12"/>
          </p:nvPr>
        </p:nvSpPr>
        <p:spPr>
          <a:xfrm>
            <a:off x="8069240" y="6615752"/>
            <a:ext cx="1066800" cy="228600"/>
          </a:xfrm>
        </p:spPr>
        <p:txBody>
          <a:bodyPr/>
          <a:lstStyle/>
          <a:p>
            <a:fld id="{B6F15528-21DE-4FAA-801E-634DDDAF4B2B}" type="slidenum">
              <a:rPr lang="en-US" sz="1050" i="1" smtClean="0"/>
              <a:pPr/>
              <a:t>3</a:t>
            </a:fld>
            <a:endParaRPr lang="en-US" sz="1050" i="1"/>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58504"/>
          </a:xfrm>
        </p:spPr>
        <p:txBody>
          <a:bodyPr anchor="t">
            <a:normAutofit/>
          </a:bodyPr>
          <a:lstStyle/>
          <a:p>
            <a:pPr>
              <a:spcAft>
                <a:spcPts val="600"/>
              </a:spcAft>
            </a:pPr>
            <a:r>
              <a:rPr lang="en-US" sz="1400" smtClean="0">
                <a:solidFill>
                  <a:schemeClr val="accent1"/>
                </a:solidFill>
              </a:rPr>
              <a:t>Question 1 (additional inputs)</a:t>
            </a:r>
            <a:endParaRPr lang="en-SG" sz="1400" b="0" smtClean="0">
              <a:solidFill>
                <a:schemeClr val="accent1"/>
              </a:solidFill>
            </a:endParaRPr>
          </a:p>
        </p:txBody>
      </p:sp>
      <p:sp>
        <p:nvSpPr>
          <p:cNvPr id="4" name="Footer Placeholder 3"/>
          <p:cNvSpPr>
            <a:spLocks noGrp="1"/>
          </p:cNvSpPr>
          <p:nvPr>
            <p:ph type="ftr" sz="quarter" idx="11"/>
          </p:nvPr>
        </p:nvSpPr>
        <p:spPr/>
        <p:txBody>
          <a:bodyPr/>
          <a:lstStyle/>
          <a:p>
            <a:r>
              <a:rPr lang="en-US" smtClean="0">
                <a:latin typeface="Arial" pitchFamily="34" charset="0"/>
                <a:cs typeface="Arial" pitchFamily="34" charset="0"/>
              </a:rPr>
              <a:t>Raju Nanduri, September 2016</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pic>
        <p:nvPicPr>
          <p:cNvPr id="20482" name="Picture 2" descr="Enron Case Study After Investigation"/>
          <p:cNvPicPr>
            <a:picLocks noChangeAspect="1" noChangeArrowheads="1"/>
          </p:cNvPicPr>
          <p:nvPr/>
        </p:nvPicPr>
        <p:blipFill>
          <a:blip r:embed="rId2" cstate="print"/>
          <a:srcRect/>
          <a:stretch>
            <a:fillRect/>
          </a:stretch>
        </p:blipFill>
        <p:spPr bwMode="auto">
          <a:xfrm>
            <a:off x="0" y="2056210"/>
            <a:ext cx="5134060" cy="3316067"/>
          </a:xfrm>
          <a:prstGeom prst="rect">
            <a:avLst/>
          </a:prstGeom>
          <a:noFill/>
        </p:spPr>
      </p:pic>
      <p:sp>
        <p:nvSpPr>
          <p:cNvPr id="7" name="Rectangle 6"/>
          <p:cNvSpPr/>
          <p:nvPr/>
        </p:nvSpPr>
        <p:spPr>
          <a:xfrm>
            <a:off x="5181600" y="2056210"/>
            <a:ext cx="3962400" cy="4154984"/>
          </a:xfrm>
          <a:prstGeom prst="rect">
            <a:avLst/>
          </a:prstGeom>
        </p:spPr>
        <p:txBody>
          <a:bodyPr wrap="square">
            <a:spAutoFit/>
          </a:bodyPr>
          <a:lstStyle/>
          <a:p>
            <a:pPr marL="228600" indent="-228600" fontAlgn="base">
              <a:buAutoNum type="alphaUcParenR"/>
            </a:pPr>
            <a:r>
              <a:rPr lang="en-SG" sz="1200" b="1" i="1" u="sng" smtClean="0"/>
              <a:t>1996 to 2001: </a:t>
            </a:r>
            <a:r>
              <a:rPr lang="en-SG" sz="1200" smtClean="0"/>
              <a:t>Fortune magazine named Enron “America’s Most Innovative Company” for six consecutive years.</a:t>
            </a:r>
          </a:p>
          <a:p>
            <a:pPr marL="228600" indent="-228600" fontAlgn="base">
              <a:buAutoNum type="alphaUcParenR"/>
            </a:pPr>
            <a:r>
              <a:rPr lang="en-SG" sz="1200" b="1" i="1" u="sng" smtClean="0"/>
              <a:t>1999 to mid 2001: </a:t>
            </a:r>
            <a:r>
              <a:rPr lang="en-SG" sz="1200" smtClean="0"/>
              <a:t>A group of 29 Enron executives and directors received $1.1 billion </a:t>
            </a:r>
            <a:r>
              <a:rPr lang="en-SG" sz="1200" smtClean="0">
                <a:solidFill>
                  <a:srgbClr val="C00000"/>
                </a:solidFill>
              </a:rPr>
              <a:t>by selling 17.3 million shares from 1999 through mid-2001</a:t>
            </a:r>
            <a:r>
              <a:rPr lang="en-SG" sz="1200" smtClean="0"/>
              <a:t>, according to court filings based on public records.</a:t>
            </a:r>
          </a:p>
          <a:p>
            <a:pPr marL="228600" indent="-228600" fontAlgn="base">
              <a:buAutoNum type="alphaUcParenR"/>
            </a:pPr>
            <a:r>
              <a:rPr lang="en-SG" sz="1200" b="1" i="1" u="sng" smtClean="0"/>
              <a:t>17 Apr 2001: </a:t>
            </a:r>
            <a:r>
              <a:rPr lang="en-SG" sz="1200" smtClean="0"/>
              <a:t>Enron</a:t>
            </a:r>
            <a:r>
              <a:rPr lang="en-SG" sz="1200" smtClean="0">
                <a:solidFill>
                  <a:srgbClr val="C00000"/>
                </a:solidFill>
              </a:rPr>
              <a:t> announces $536 million in profits for the first quarter</a:t>
            </a:r>
            <a:r>
              <a:rPr lang="en-SG" sz="1200" smtClean="0"/>
              <a:t>.</a:t>
            </a:r>
          </a:p>
          <a:p>
            <a:pPr marL="228600" indent="-228600" fontAlgn="base">
              <a:buAutoNum type="alphaUcParenR"/>
            </a:pPr>
            <a:r>
              <a:rPr lang="en-SG" sz="1200" b="1" i="1" u="sng" smtClean="0"/>
              <a:t>14 Aug 2001: </a:t>
            </a:r>
            <a:r>
              <a:rPr lang="en-SG" sz="1200" smtClean="0"/>
              <a:t>When </a:t>
            </a:r>
            <a:r>
              <a:rPr lang="en-SG" sz="1200" b="1" smtClean="0">
                <a:solidFill>
                  <a:srgbClr val="C00000"/>
                </a:solidFill>
              </a:rPr>
              <a:t>Jeffrey K. Skilling suddenly resigns </a:t>
            </a:r>
            <a:r>
              <a:rPr lang="en-SG" sz="1200" smtClean="0"/>
              <a:t>as chief executive, citing “personal reasons,” Mr. Lay retakes the job. He says, “Absolutely no accounting issue, no trading issue, no reserve issue, no previously unknown problem issues” are behind the departure.</a:t>
            </a:r>
          </a:p>
          <a:p>
            <a:pPr marL="228600" indent="-228600" fontAlgn="base">
              <a:buAutoNum type="alphaUcParenR"/>
            </a:pPr>
            <a:r>
              <a:rPr lang="en-SG" sz="1200" b="1" i="1" u="sng" smtClean="0">
                <a:solidFill>
                  <a:srgbClr val="C00000"/>
                </a:solidFill>
              </a:rPr>
              <a:t>20 Aug 2001: </a:t>
            </a:r>
            <a:r>
              <a:rPr lang="en-SG" sz="1200" smtClean="0">
                <a:solidFill>
                  <a:srgbClr val="C00000"/>
                </a:solidFill>
              </a:rPr>
              <a:t>Kenneth Lay, the CEO sells 93,000 shares, earns $2m; urges employees to buy company shares.</a:t>
            </a:r>
          </a:p>
          <a:p>
            <a:pPr marL="228600" indent="-228600" fontAlgn="base">
              <a:buAutoNum type="alphaUcParenR"/>
            </a:pPr>
            <a:r>
              <a:rPr lang="en-SG" sz="1200" b="1" i="1" u="sng" smtClean="0">
                <a:solidFill>
                  <a:srgbClr val="C00000"/>
                </a:solidFill>
              </a:rPr>
              <a:t>26 Sep 2001:</a:t>
            </a:r>
            <a:r>
              <a:rPr lang="en-SG" sz="1200" b="1" i="1" smtClean="0">
                <a:solidFill>
                  <a:srgbClr val="C00000"/>
                </a:solidFill>
              </a:rPr>
              <a:t> </a:t>
            </a:r>
            <a:r>
              <a:rPr lang="en-SG" sz="1200" smtClean="0">
                <a:solidFill>
                  <a:srgbClr val="C00000"/>
                </a:solidFill>
              </a:rPr>
              <a:t>In an online chat with employees, Mr. Lay says that Enron stock is a good buy and that the company’s accounting methods are “legal and totally appropriate.”</a:t>
            </a:r>
          </a:p>
          <a:p>
            <a:pPr marL="228600" indent="-228600" fontAlgn="base"/>
            <a:r>
              <a:rPr lang="en-US" sz="1200" b="1" smtClean="0"/>
              <a:t>G/H/I)  </a:t>
            </a:r>
            <a:r>
              <a:rPr lang="en-US" sz="1200" smtClean="0"/>
              <a:t>Enron reports third quarter loss in Q3 2001 and then files for bankruptcy in Oct 2001 </a:t>
            </a:r>
            <a:endParaRPr lang="en-SG" sz="1200"/>
          </a:p>
        </p:txBody>
      </p:sp>
      <p:sp>
        <p:nvSpPr>
          <p:cNvPr id="8" name="Content Placeholder 2"/>
          <p:cNvSpPr txBox="1">
            <a:spLocks/>
          </p:cNvSpPr>
          <p:nvPr/>
        </p:nvSpPr>
        <p:spPr>
          <a:xfrm>
            <a:off x="0" y="228600"/>
            <a:ext cx="9144000" cy="1676400"/>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0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I asked myself why why identifying persons of interest who were implicated</a:t>
            </a:r>
            <a:r>
              <a:rPr kumimoji="0" lang="en-US" sz="1000" b="0" i="0" u="none" strike="noStrike" kern="1200" cap="none" spc="0" normalizeH="0" noProof="0" smtClean="0">
                <a:ln>
                  <a:noFill/>
                </a:ln>
                <a:solidFill>
                  <a:schemeClr val="tx1"/>
                </a:solidFill>
                <a:effectLst/>
                <a:uLnTx/>
                <a:uFillTx/>
                <a:latin typeface="Arial" pitchFamily="34" charset="0"/>
                <a:ea typeface="+mn-ea"/>
                <a:cs typeface="Arial" pitchFamily="34" charset="0"/>
              </a:rPr>
              <a:t> in the Enron scandal was useful.</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000" b="0" i="0" u="none" strike="noStrike" kern="1200" cap="none" spc="0" normalizeH="0" noProof="0" smtClean="0">
                <a:ln>
                  <a:noFill/>
                </a:ln>
                <a:solidFill>
                  <a:schemeClr val="tx1"/>
                </a:solidFill>
                <a:effectLst/>
                <a:uLnTx/>
                <a:uFillTx/>
                <a:latin typeface="Arial" pitchFamily="34" charset="0"/>
                <a:ea typeface="+mn-ea"/>
                <a:cs typeface="Arial" pitchFamily="34" charset="0"/>
              </a:rPr>
              <a:t>I believe </a:t>
            </a:r>
            <a:r>
              <a:rPr kumimoji="0" lang="en-US" sz="10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this is useful as it ties back to one if not the key reason for the sudden mettledown at Enron: </a:t>
            </a:r>
            <a:r>
              <a:rPr kumimoji="0" lang="en-US" sz="1000" b="1"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greed from individual executives </a:t>
            </a:r>
            <a:r>
              <a:rPr kumimoji="0" lang="en-US" sz="10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to unabashedly make money</a:t>
            </a:r>
            <a:r>
              <a:rPr lang="en-US" sz="1000" smtClean="0">
                <a:latin typeface="Arial" pitchFamily="34" charset="0"/>
                <a:cs typeface="Arial" pitchFamily="34" charset="0"/>
              </a:rPr>
              <a:t> while fully in knowledge of the dire straits the firm was at that time.</a:t>
            </a:r>
            <a:endParaRPr kumimoji="0" lang="en-US" sz="1000" b="0" i="0" u="none" strike="noStrike" kern="1200" cap="none" spc="0" normalizeH="0" baseline="0" noProof="0" smtClean="0">
              <a:ln>
                <a:noFill/>
              </a:ln>
              <a:solidFill>
                <a:schemeClr val="tx1"/>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0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The critical instrument used for this was stock options. By not having stock options show up in the balance sheet, executives with insider information were able to use it to their benefits at the cost of others who did not have the information. Though not explicitly an outcome for this project, identifying additional persons of interest can help to predict missed POIs (Enron had 20’600 staff with nearly 62% of 401(k) assets in Enron stock).</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1000" smtClean="0">
                <a:latin typeface="Arial" pitchFamily="34" charset="0"/>
                <a:cs typeface="Arial" pitchFamily="34" charset="0"/>
              </a:rPr>
              <a:t>Below chart shows how things accelerated at Enron.</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0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Side</a:t>
            </a:r>
            <a:r>
              <a:rPr kumimoji="0" lang="en-US" sz="1000" b="0" i="0" u="none" strike="noStrike" kern="1200" cap="none" spc="0" normalizeH="0" noProof="0" smtClean="0">
                <a:ln>
                  <a:noFill/>
                </a:ln>
                <a:solidFill>
                  <a:schemeClr val="tx1"/>
                </a:solidFill>
                <a:effectLst/>
                <a:uLnTx/>
                <a:uFillTx/>
                <a:latin typeface="Arial" pitchFamily="34" charset="0"/>
                <a:ea typeface="+mn-ea"/>
                <a:cs typeface="Arial" pitchFamily="34" charset="0"/>
              </a:rPr>
              <a:t> note: what is incomprehensible to me is how such smart people (POIs) believed they can play both sides (see highlighted in red). Also, when did the POIs know of the state of affairs?</a:t>
            </a:r>
            <a:endParaRPr kumimoji="0" lang="en-US" sz="1000" b="0" i="0" u="none" strike="noStrike" kern="1200" cap="none" spc="0" normalizeH="0" baseline="0" noProof="0" smtClean="0">
              <a:ln>
                <a:noFill/>
              </a:ln>
              <a:solidFill>
                <a:schemeClr val="tx1"/>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000" b="0" i="0" u="none" strike="noStrike" kern="1200" cap="none" spc="0" normalizeH="0" baseline="0" noProof="0" smtClean="0">
              <a:ln>
                <a:noFill/>
              </a:ln>
              <a:solidFill>
                <a:schemeClr val="tx1"/>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000" b="0" i="0" u="none" strike="noStrike" kern="1200" cap="none" spc="0" normalizeH="0" baseline="0" noProof="0" smtClean="0">
              <a:ln>
                <a:noFill/>
              </a:ln>
              <a:solidFill>
                <a:schemeClr val="tx1"/>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SG" sz="10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wrap="square">
            <a:noAutofit/>
          </a:bodyPr>
          <a:lstStyle/>
          <a:p>
            <a:pPr>
              <a:spcAft>
                <a:spcPts val="600"/>
              </a:spcAft>
            </a:pPr>
            <a:r>
              <a:rPr lang="en-US" sz="1400" smtClean="0">
                <a:solidFill>
                  <a:schemeClr val="accent1"/>
                </a:solidFill>
              </a:rPr>
              <a:t>Question</a:t>
            </a:r>
            <a:r>
              <a:rPr lang="en-US" smtClean="0">
                <a:solidFill>
                  <a:schemeClr val="accent1"/>
                </a:solidFill>
              </a:rPr>
              <a:t> 2</a:t>
            </a:r>
            <a:r>
              <a:rPr lang="en-US" sz="1400" smtClean="0">
                <a:solidFill>
                  <a:schemeClr val="accent1"/>
                </a:solidFill>
              </a:rPr>
              <a:t/>
            </a:r>
            <a:br>
              <a:rPr lang="en-US" sz="1400" smtClean="0">
                <a:solidFill>
                  <a:schemeClr val="accent1"/>
                </a:solidFill>
              </a:rPr>
            </a:br>
            <a:r>
              <a:rPr lang="en-SG" sz="800" b="0" smtClean="0">
                <a:solidFill>
                  <a:schemeClr val="accent1"/>
                </a:solidFill>
              </a:rPr>
              <a:t>What features did you end up using in your POI identifier, and what selection  process did you use to pick them? Did you have to do any scaling?  Why or why not? As part of the assignment, you should attempt to engineer your own feature that does not come ready-made in the dataset -- explain what feature you tried to make, and the rationale behind it. (You do not necessarily have to use it in the final analysis, only engineer and test it.) In your feature selection step, if you used an algorithm like a decision tree, please also give the feature importances of the features that you use, and if you used an automated feature selection function like SelectKBest, please report the feature scores and reasons for your choice of parameter values.  [relevant rubric items: “create new features”, “properly scale features”, “intelligently select feature”]</a:t>
            </a:r>
            <a:endParaRPr lang="en-SG" sz="900" b="0" smtClean="0">
              <a:solidFill>
                <a:schemeClr val="accent1"/>
              </a:solidFill>
            </a:endParaRPr>
          </a:p>
        </p:txBody>
      </p:sp>
      <p:sp>
        <p:nvSpPr>
          <p:cNvPr id="5" name="Slide Number Placeholder 4"/>
          <p:cNvSpPr>
            <a:spLocks noGrp="1"/>
          </p:cNvSpPr>
          <p:nvPr>
            <p:ph type="sldNum" sz="quarter" idx="12"/>
          </p:nvPr>
        </p:nvSpPr>
        <p:spPr>
          <a:xfrm>
            <a:off x="8069240" y="6615752"/>
            <a:ext cx="1066800" cy="228600"/>
          </a:xfrm>
        </p:spPr>
        <p:txBody>
          <a:bodyPr/>
          <a:lstStyle/>
          <a:p>
            <a:fld id="{B6F15528-21DE-4FAA-801E-634DDDAF4B2B}" type="slidenum">
              <a:rPr lang="en-US" sz="1050" i="1" smtClean="0"/>
              <a:pPr/>
              <a:t>5</a:t>
            </a:fld>
            <a:endParaRPr lang="en-US" sz="1050" i="1"/>
          </a:p>
        </p:txBody>
      </p:sp>
      <p:sp>
        <p:nvSpPr>
          <p:cNvPr id="15" name="Content Placeholder 2"/>
          <p:cNvSpPr txBox="1">
            <a:spLocks/>
          </p:cNvSpPr>
          <p:nvPr/>
        </p:nvSpPr>
        <p:spPr>
          <a:xfrm>
            <a:off x="0" y="880644"/>
            <a:ext cx="9144000" cy="381000"/>
          </a:xfrm>
          <a:prstGeom prst="rect">
            <a:avLst/>
          </a:prstGeom>
        </p:spPr>
        <p:txBody>
          <a:bodyPr vert="horz" lIns="91440" tIns="45720" rIns="91440" bIns="45720" rtlCol="0">
            <a:noAutofit/>
          </a:bodyPr>
          <a:lstStyle/>
          <a:p>
            <a:pPr marL="180975" marR="0" lvl="0" indent="-180975" algn="l" defTabSz="914400" rtl="0" eaLnBrk="1" fontAlgn="auto" latinLnBrk="0" hangingPunct="1">
              <a:lnSpc>
                <a:spcPct val="100000"/>
              </a:lnSpc>
              <a:spcBef>
                <a:spcPct val="20000"/>
              </a:spcBef>
              <a:spcAft>
                <a:spcPts val="0"/>
              </a:spcAft>
              <a:buClrTx/>
              <a:buSzTx/>
              <a:buFont typeface="Arial" pitchFamily="34" charset="0"/>
              <a:buNone/>
              <a:tabLst/>
              <a:defRPr/>
            </a:pPr>
            <a:r>
              <a:rPr lang="en-US" sz="1000" b="1" smtClean="0">
                <a:latin typeface="Arial" pitchFamily="34" charset="0"/>
                <a:cs typeface="Arial" pitchFamily="34" charset="0"/>
              </a:rPr>
              <a:t>1. </a:t>
            </a:r>
            <a:r>
              <a:rPr lang="en-US" sz="1000" smtClean="0">
                <a:latin typeface="Arial" pitchFamily="34" charset="0"/>
                <a:cs typeface="Arial" pitchFamily="34" charset="0"/>
              </a:rPr>
              <a:t>	After discarding features with significant lack of data like loan advances, director fees etc (see slide 4) I picked from each category type (payments, stock and emails) I zeroed in on set of features based on intuition:</a:t>
            </a:r>
          </a:p>
          <a:p>
            <a:pPr lvl="0">
              <a:spcBef>
                <a:spcPct val="20000"/>
              </a:spcBef>
              <a:defRPr/>
            </a:pPr>
            <a:endParaRPr kumimoji="0" lang="en-SG" sz="10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39" name="Content Placeholder 2"/>
          <p:cNvSpPr txBox="1">
            <a:spLocks/>
          </p:cNvSpPr>
          <p:nvPr/>
        </p:nvSpPr>
        <p:spPr>
          <a:xfrm>
            <a:off x="138229" y="1217343"/>
            <a:ext cx="8991600" cy="751367"/>
          </a:xfrm>
          <a:prstGeom prst="rect">
            <a:avLst/>
          </a:prstGeom>
        </p:spPr>
        <p:txBody>
          <a:bodyPr vert="horz" lIns="91440" tIns="45720" rIns="91440" bIns="45720" rtlCol="0">
            <a:noAutofit/>
          </a:bodyPr>
          <a:lstStyle/>
          <a:p>
            <a:pPr marL="180975" marR="0" lvl="0" algn="l" defTabSz="914400" rtl="0" eaLnBrk="1" fontAlgn="auto" latinLnBrk="0" hangingPunct="1">
              <a:lnSpc>
                <a:spcPct val="100000"/>
              </a:lnSpc>
              <a:spcAft>
                <a:spcPts val="0"/>
              </a:spcAft>
              <a:buClrTx/>
              <a:buSzTx/>
              <a:buFont typeface="Arial" pitchFamily="34" charset="0"/>
              <a:buChar char="•"/>
              <a:tabLst>
                <a:tab pos="1797050" algn="l"/>
              </a:tabLst>
              <a:defRPr/>
            </a:pPr>
            <a:r>
              <a:rPr lang="en-SG" sz="900" i="1" smtClean="0">
                <a:latin typeface="Arial" pitchFamily="34" charset="0"/>
                <a:cs typeface="Arial" pitchFamily="34" charset="0"/>
              </a:rPr>
              <a:t>  'salary‘,  'bonus‘, ‘other’:  	given POIs are all employees I believe this is a good starting position. I included other given income for POIs  typically higher </a:t>
            </a:r>
          </a:p>
          <a:p>
            <a:pPr marL="180975" lvl="0">
              <a:buFont typeface="Arial" pitchFamily="34" charset="0"/>
              <a:buChar char="•"/>
              <a:tabLst>
                <a:tab pos="1797050" algn="l"/>
              </a:tabLst>
              <a:defRPr/>
            </a:pPr>
            <a:r>
              <a:rPr lang="en-SG" sz="900" i="1" smtClean="0">
                <a:latin typeface="Arial" pitchFamily="34" charset="0"/>
                <a:cs typeface="Arial" pitchFamily="34" charset="0"/>
              </a:rPr>
              <a:t>  'long_term_incentive‘: 	should be higher for executives to avoid incentivizing gaming for short term gains</a:t>
            </a:r>
          </a:p>
          <a:p>
            <a:pPr marL="180975" lvl="0">
              <a:buFont typeface="Arial" pitchFamily="34" charset="0"/>
              <a:buChar char="•"/>
              <a:tabLst>
                <a:tab pos="1797050" algn="l"/>
              </a:tabLst>
              <a:defRPr/>
            </a:pPr>
            <a:r>
              <a:rPr lang="en-SG" sz="900" i="1" smtClean="0">
                <a:latin typeface="Arial" pitchFamily="34" charset="0"/>
                <a:cs typeface="Arial" pitchFamily="34" charset="0"/>
              </a:rPr>
              <a:t>  ‘exercised_stock_options‘: 	given POIs were those with insider info, this seems like a crucial feature</a:t>
            </a:r>
          </a:p>
          <a:p>
            <a:pPr marL="180975" lvl="0">
              <a:buFont typeface="Arial" pitchFamily="34" charset="0"/>
              <a:buChar char="•"/>
              <a:tabLst>
                <a:tab pos="1797050" algn="l"/>
              </a:tabLst>
              <a:defRPr/>
            </a:pPr>
            <a:r>
              <a:rPr lang="en-SG" sz="900" i="1" smtClean="0">
                <a:latin typeface="Arial" pitchFamily="34" charset="0"/>
                <a:cs typeface="Arial" pitchFamily="34" charset="0"/>
              </a:rPr>
              <a:t>‘  shared _receipt_with_poi',: 	if poi shares lot of emails to this person then this person could be also a poi</a:t>
            </a:r>
          </a:p>
        </p:txBody>
      </p:sp>
      <p:sp>
        <p:nvSpPr>
          <p:cNvPr id="41" name="Content Placeholder 2"/>
          <p:cNvSpPr txBox="1">
            <a:spLocks/>
          </p:cNvSpPr>
          <p:nvPr/>
        </p:nvSpPr>
        <p:spPr>
          <a:xfrm>
            <a:off x="0" y="1794937"/>
            <a:ext cx="9144000" cy="381000"/>
          </a:xfrm>
          <a:prstGeom prst="rect">
            <a:avLst/>
          </a:prstGeom>
        </p:spPr>
        <p:txBody>
          <a:bodyPr vert="horz" lIns="91440" tIns="45720" rIns="91440" bIns="45720" rtlCol="0">
            <a:noAutofit/>
          </a:bodyPr>
          <a:lstStyle/>
          <a:p>
            <a:pPr marL="180975" marR="0" lvl="0" indent="-180975" algn="l" defTabSz="914400" rtl="0" eaLnBrk="1" fontAlgn="auto" latinLnBrk="0" hangingPunct="1">
              <a:lnSpc>
                <a:spcPct val="100000"/>
              </a:lnSpc>
              <a:spcBef>
                <a:spcPct val="20000"/>
              </a:spcBef>
              <a:spcAft>
                <a:spcPts val="0"/>
              </a:spcAft>
              <a:buClrTx/>
              <a:buSzTx/>
              <a:buFont typeface="Arial" pitchFamily="34" charset="0"/>
              <a:buNone/>
              <a:tabLst/>
              <a:defRPr/>
            </a:pPr>
            <a:r>
              <a:rPr lang="en-US" sz="1000" b="1" smtClean="0">
                <a:latin typeface="Arial" pitchFamily="34" charset="0"/>
                <a:cs typeface="Arial" pitchFamily="34" charset="0"/>
              </a:rPr>
              <a:t>2.	</a:t>
            </a:r>
            <a:r>
              <a:rPr lang="en-US" sz="1000" smtClean="0">
                <a:latin typeface="Arial" pitchFamily="34" charset="0"/>
                <a:cs typeface="Arial" pitchFamily="34" charset="0"/>
              </a:rPr>
              <a:t>In a second step I reviewed using scatterplots and excel to understand quality, spread and also correlation of the data points (see next page). </a:t>
            </a:r>
            <a:br>
              <a:rPr lang="en-US" sz="1000" smtClean="0">
                <a:latin typeface="Arial" pitchFamily="34" charset="0"/>
                <a:cs typeface="Arial" pitchFamily="34" charset="0"/>
              </a:rPr>
            </a:br>
            <a:r>
              <a:rPr lang="en-US" sz="1000" smtClean="0">
                <a:latin typeface="Arial" pitchFamily="34" charset="0"/>
                <a:cs typeface="Arial" pitchFamily="34" charset="0"/>
              </a:rPr>
              <a:t>This helped me in indentifying meaningful composite features and also reject some of the earlier features I had:</a:t>
            </a:r>
            <a:br>
              <a:rPr lang="en-US" sz="1000" smtClean="0">
                <a:latin typeface="Arial" pitchFamily="34" charset="0"/>
                <a:cs typeface="Arial" pitchFamily="34" charset="0"/>
              </a:rPr>
            </a:br>
            <a:endParaRPr lang="en-US" sz="1000" smtClean="0">
              <a:latin typeface="Arial" pitchFamily="34" charset="0"/>
              <a:cs typeface="Arial" pitchFamily="34" charset="0"/>
            </a:endParaRPr>
          </a:p>
          <a:p>
            <a:pPr lvl="0">
              <a:spcBef>
                <a:spcPct val="20000"/>
              </a:spcBef>
              <a:defRPr/>
            </a:pPr>
            <a:endParaRPr kumimoji="0" lang="en-SG" sz="10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42" name="Content Placeholder 2"/>
          <p:cNvSpPr txBox="1">
            <a:spLocks/>
          </p:cNvSpPr>
          <p:nvPr/>
        </p:nvSpPr>
        <p:spPr>
          <a:xfrm>
            <a:off x="138229" y="2098916"/>
            <a:ext cx="8991600" cy="750223"/>
          </a:xfrm>
          <a:prstGeom prst="rect">
            <a:avLst/>
          </a:prstGeom>
        </p:spPr>
        <p:txBody>
          <a:bodyPr vert="horz" lIns="91440" tIns="45720" rIns="91440" bIns="45720" rtlCol="0">
            <a:noAutofit/>
          </a:bodyPr>
          <a:lstStyle/>
          <a:p>
            <a:pPr marL="180975" marR="0" lvl="0" algn="l" defTabSz="914400" rtl="0" eaLnBrk="1" fontAlgn="auto" latinLnBrk="0" hangingPunct="1">
              <a:lnSpc>
                <a:spcPct val="100000"/>
              </a:lnSpc>
              <a:spcAft>
                <a:spcPts val="0"/>
              </a:spcAft>
              <a:buClrTx/>
              <a:buSzTx/>
              <a:buFont typeface="Arial" pitchFamily="34" charset="0"/>
              <a:buChar char="•"/>
              <a:tabLst>
                <a:tab pos="361950" algn="l"/>
                <a:tab pos="2062163" algn="l"/>
              </a:tabLst>
              <a:defRPr/>
            </a:pPr>
            <a:r>
              <a:rPr lang="en-SG" sz="900" i="1" smtClean="0">
                <a:latin typeface="Arial" pitchFamily="34" charset="0"/>
                <a:cs typeface="Arial" pitchFamily="34" charset="0"/>
              </a:rPr>
              <a:t> 'salary‘+ 'bonus‘ (total comp) : Combining for better some directional imputation and also cancels out the outliers in each feature.</a:t>
            </a:r>
          </a:p>
          <a:p>
            <a:pPr marL="180975" marR="0" lvl="0" algn="l" defTabSz="914400" rtl="0" eaLnBrk="1" fontAlgn="auto" latinLnBrk="0" hangingPunct="1">
              <a:lnSpc>
                <a:spcPct val="100000"/>
              </a:lnSpc>
              <a:spcAft>
                <a:spcPts val="0"/>
              </a:spcAft>
              <a:buClrTx/>
              <a:buSzTx/>
              <a:buFont typeface="Arial" pitchFamily="34" charset="0"/>
              <a:buChar char="•"/>
              <a:tabLst>
                <a:tab pos="361950" algn="l"/>
                <a:tab pos="2062163" algn="l"/>
              </a:tabLst>
              <a:defRPr/>
            </a:pPr>
            <a:r>
              <a:rPr lang="en-US" sz="900" i="1" smtClean="0">
                <a:latin typeface="Arial" pitchFamily="34" charset="0"/>
                <a:cs typeface="Arial" pitchFamily="34" charset="0"/>
              </a:rPr>
              <a:t> Ratios reviewed:	</a:t>
            </a:r>
            <a:br>
              <a:rPr lang="en-US" sz="900" i="1" smtClean="0">
                <a:latin typeface="Arial" pitchFamily="34" charset="0"/>
                <a:cs typeface="Arial" pitchFamily="34" charset="0"/>
              </a:rPr>
            </a:br>
            <a:r>
              <a:rPr lang="en-US" sz="900" i="1" smtClean="0">
                <a:latin typeface="Arial" pitchFamily="34" charset="0"/>
                <a:cs typeface="Arial" pitchFamily="34" charset="0"/>
              </a:rPr>
              <a:t>	- Excercised options to total_comp: to identify POIs in the lower bracket who have high ratio of offloading their options. Note: there was one significant outlier.</a:t>
            </a:r>
            <a:br>
              <a:rPr lang="en-US" sz="900" i="1" smtClean="0">
                <a:latin typeface="Arial" pitchFamily="34" charset="0"/>
                <a:cs typeface="Arial" pitchFamily="34" charset="0"/>
              </a:rPr>
            </a:br>
            <a:r>
              <a:rPr lang="en-US" sz="900" i="1" smtClean="0">
                <a:latin typeface="Arial" pitchFamily="34" charset="0"/>
                <a:cs typeface="Arial" pitchFamily="34" charset="0"/>
              </a:rPr>
              <a:t>	- Exercised options to long term incentives: Typically those with higher long term incentives would not offload their options and if they do despite then suspicion of POIs</a:t>
            </a:r>
            <a:br>
              <a:rPr lang="en-US" sz="900" i="1" smtClean="0">
                <a:latin typeface="Arial" pitchFamily="34" charset="0"/>
                <a:cs typeface="Arial" pitchFamily="34" charset="0"/>
              </a:rPr>
            </a:br>
            <a:r>
              <a:rPr lang="en-US" sz="900" i="1" smtClean="0">
                <a:latin typeface="Arial" pitchFamily="34" charset="0"/>
                <a:cs typeface="Arial" pitchFamily="34" charset="0"/>
              </a:rPr>
              <a:t>	- From poi to this person by shared  receipt with POI: relating the shared emails to those being sent from POIs can help to make the classification more precise</a:t>
            </a:r>
          </a:p>
        </p:txBody>
      </p:sp>
      <p:sp>
        <p:nvSpPr>
          <p:cNvPr id="43" name="Content Placeholder 2"/>
          <p:cNvSpPr txBox="1">
            <a:spLocks/>
          </p:cNvSpPr>
          <p:nvPr/>
        </p:nvSpPr>
        <p:spPr>
          <a:xfrm>
            <a:off x="0" y="2826270"/>
            <a:ext cx="9144000" cy="435465"/>
          </a:xfrm>
          <a:prstGeom prst="rect">
            <a:avLst/>
          </a:prstGeom>
        </p:spPr>
        <p:txBody>
          <a:bodyPr vert="horz" lIns="91440" tIns="45720" rIns="91440" bIns="45720" rtlCol="0">
            <a:noAutofit/>
          </a:bodyPr>
          <a:lstStyle/>
          <a:p>
            <a:pPr marL="180975" indent="-180975">
              <a:spcBef>
                <a:spcPct val="20000"/>
              </a:spcBef>
              <a:defRPr/>
            </a:pPr>
            <a:r>
              <a:rPr lang="en-US" sz="1000" b="1" smtClean="0">
                <a:latin typeface="Arial" pitchFamily="34" charset="0"/>
                <a:cs typeface="Arial" pitchFamily="34" charset="0"/>
              </a:rPr>
              <a:t>3.	</a:t>
            </a:r>
            <a:r>
              <a:rPr lang="en-US" sz="1000" smtClean="0">
                <a:latin typeface="Arial" pitchFamily="34" charset="0"/>
                <a:cs typeface="Arial" pitchFamily="34" charset="0"/>
              </a:rPr>
              <a:t> In the third step, I reviewed my intuitive choices of features by computing the feature importance</a:t>
            </a:r>
            <a:r>
              <a:rPr lang="en-US" sz="1000" i="1" smtClean="0">
                <a:latin typeface="Arial" pitchFamily="34" charset="0"/>
                <a:cs typeface="Arial" pitchFamily="34" charset="0"/>
              </a:rPr>
              <a:t>. </a:t>
            </a:r>
            <a:r>
              <a:rPr lang="en-US" sz="1000" smtClean="0">
                <a:latin typeface="Arial" pitchFamily="34" charset="0"/>
                <a:cs typeface="Arial" pitchFamily="34" charset="0"/>
              </a:rPr>
              <a:t>I tried total of 5 feature sets of which two I “built” iteratively using cross validation of  train test split and stratified shuffle split respectively. I also used SelectKBest with k=4,3 and  2 resp. Reviewing  the resulting metrics I finally picked feature set 5: exercised_options and totComp</a:t>
            </a:r>
            <a:br>
              <a:rPr lang="en-US" sz="1000" smtClean="0">
                <a:latin typeface="Arial" pitchFamily="34" charset="0"/>
                <a:cs typeface="Arial" pitchFamily="34" charset="0"/>
              </a:rPr>
            </a:br>
            <a:endParaRPr lang="en-US" sz="900" i="1" smtClean="0">
              <a:latin typeface="Arial" pitchFamily="34" charset="0"/>
              <a:cs typeface="Arial" pitchFamily="34" charset="0"/>
            </a:endParaRPr>
          </a:p>
        </p:txBody>
      </p:sp>
      <p:pic>
        <p:nvPicPr>
          <p:cNvPr id="1030" name="Picture 6"/>
          <p:cNvPicPr>
            <a:picLocks noChangeAspect="1" noChangeArrowheads="1"/>
          </p:cNvPicPr>
          <p:nvPr/>
        </p:nvPicPr>
        <p:blipFill>
          <a:blip r:embed="rId2" cstate="print"/>
          <a:srcRect/>
          <a:stretch>
            <a:fillRect/>
          </a:stretch>
        </p:blipFill>
        <p:spPr bwMode="auto">
          <a:xfrm>
            <a:off x="289925" y="3352800"/>
            <a:ext cx="6232882" cy="3505199"/>
          </a:xfrm>
          <a:prstGeom prst="rect">
            <a:avLst/>
          </a:prstGeom>
          <a:noFill/>
          <a:ln w="9525">
            <a:noFill/>
            <a:miter lim="800000"/>
            <a:headEnd/>
            <a:tailEnd/>
          </a:ln>
          <a:effectLst/>
        </p:spPr>
      </p:pic>
      <p:grpSp>
        <p:nvGrpSpPr>
          <p:cNvPr id="56" name="Group 55"/>
          <p:cNvGrpSpPr/>
          <p:nvPr/>
        </p:nvGrpSpPr>
        <p:grpSpPr>
          <a:xfrm>
            <a:off x="6532729" y="4191000"/>
            <a:ext cx="1087271" cy="261610"/>
            <a:chOff x="6324600" y="4280208"/>
            <a:chExt cx="1087271" cy="261610"/>
          </a:xfrm>
        </p:grpSpPr>
        <p:sp>
          <p:nvSpPr>
            <p:cNvPr id="54" name="Isosceles Triangle 53"/>
            <p:cNvSpPr/>
            <p:nvPr/>
          </p:nvSpPr>
          <p:spPr>
            <a:xfrm rot="16200000">
              <a:off x="6324600" y="4351800"/>
              <a:ext cx="144000" cy="144000"/>
            </a:xfrm>
            <a:prstGeom prst="triangl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5" name="TextBox 54"/>
            <p:cNvSpPr txBox="1"/>
            <p:nvPr/>
          </p:nvSpPr>
          <p:spPr>
            <a:xfrm>
              <a:off x="6477000" y="4280208"/>
              <a:ext cx="934871" cy="261610"/>
            </a:xfrm>
            <a:prstGeom prst="rect">
              <a:avLst/>
            </a:prstGeom>
            <a:noFill/>
          </p:spPr>
          <p:txBody>
            <a:bodyPr wrap="none" rtlCol="0">
              <a:spAutoFit/>
            </a:bodyPr>
            <a:lstStyle/>
            <a:p>
              <a:r>
                <a:rPr lang="en-US" sz="1100" smtClean="0"/>
                <a:t>Feature set 1</a:t>
              </a:r>
              <a:endParaRPr lang="en-SG" sz="1100"/>
            </a:p>
          </p:txBody>
        </p:sp>
      </p:grpSp>
      <p:sp>
        <p:nvSpPr>
          <p:cNvPr id="58" name="Isosceles Triangle 57"/>
          <p:cNvSpPr/>
          <p:nvPr/>
        </p:nvSpPr>
        <p:spPr>
          <a:xfrm rot="16200000">
            <a:off x="6532729" y="5426037"/>
            <a:ext cx="144000" cy="144000"/>
          </a:xfrm>
          <a:prstGeom prst="triangl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9" name="TextBox 58"/>
          <p:cNvSpPr txBox="1"/>
          <p:nvPr/>
        </p:nvSpPr>
        <p:spPr>
          <a:xfrm>
            <a:off x="6685129" y="5354445"/>
            <a:ext cx="934871" cy="261610"/>
          </a:xfrm>
          <a:prstGeom prst="rect">
            <a:avLst/>
          </a:prstGeom>
          <a:noFill/>
        </p:spPr>
        <p:txBody>
          <a:bodyPr wrap="none" rtlCol="0">
            <a:spAutoFit/>
          </a:bodyPr>
          <a:lstStyle/>
          <a:p>
            <a:r>
              <a:rPr lang="en-US" sz="1100" smtClean="0"/>
              <a:t>Feature set 2</a:t>
            </a:r>
            <a:endParaRPr lang="en-SG" sz="1100"/>
          </a:p>
        </p:txBody>
      </p:sp>
      <p:sp>
        <p:nvSpPr>
          <p:cNvPr id="61" name="Isosceles Triangle 60"/>
          <p:cNvSpPr/>
          <p:nvPr/>
        </p:nvSpPr>
        <p:spPr>
          <a:xfrm rot="16200000">
            <a:off x="6532729" y="6308841"/>
            <a:ext cx="144000" cy="144000"/>
          </a:xfrm>
          <a:prstGeom prst="triangl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2" name="TextBox 61"/>
          <p:cNvSpPr txBox="1"/>
          <p:nvPr/>
        </p:nvSpPr>
        <p:spPr>
          <a:xfrm>
            <a:off x="6685129" y="6237249"/>
            <a:ext cx="934871" cy="261610"/>
          </a:xfrm>
          <a:prstGeom prst="rect">
            <a:avLst/>
          </a:prstGeom>
          <a:noFill/>
        </p:spPr>
        <p:txBody>
          <a:bodyPr wrap="none" rtlCol="0">
            <a:spAutoFit/>
          </a:bodyPr>
          <a:lstStyle/>
          <a:p>
            <a:r>
              <a:rPr lang="en-US" sz="1100" smtClean="0"/>
              <a:t>Feature set 3</a:t>
            </a:r>
            <a:endParaRPr lang="en-SG" sz="1100"/>
          </a:p>
        </p:txBody>
      </p:sp>
      <p:sp>
        <p:nvSpPr>
          <p:cNvPr id="64" name="Isosceles Triangle 63"/>
          <p:cNvSpPr/>
          <p:nvPr/>
        </p:nvSpPr>
        <p:spPr>
          <a:xfrm rot="16200000">
            <a:off x="6532729" y="6445443"/>
            <a:ext cx="144000" cy="144000"/>
          </a:xfrm>
          <a:prstGeom prst="triangl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5" name="TextBox 64"/>
          <p:cNvSpPr txBox="1"/>
          <p:nvPr/>
        </p:nvSpPr>
        <p:spPr>
          <a:xfrm>
            <a:off x="6685129" y="6373851"/>
            <a:ext cx="934871" cy="261610"/>
          </a:xfrm>
          <a:prstGeom prst="rect">
            <a:avLst/>
          </a:prstGeom>
          <a:noFill/>
        </p:spPr>
        <p:txBody>
          <a:bodyPr wrap="none" rtlCol="0">
            <a:spAutoFit/>
          </a:bodyPr>
          <a:lstStyle/>
          <a:p>
            <a:r>
              <a:rPr lang="en-US" sz="1100" smtClean="0"/>
              <a:t>Feature set 4</a:t>
            </a:r>
            <a:endParaRPr lang="en-SG" sz="1100"/>
          </a:p>
        </p:txBody>
      </p:sp>
      <p:sp>
        <p:nvSpPr>
          <p:cNvPr id="67" name="Isosceles Triangle 66"/>
          <p:cNvSpPr/>
          <p:nvPr/>
        </p:nvSpPr>
        <p:spPr>
          <a:xfrm rot="16200000">
            <a:off x="6532729" y="6582045"/>
            <a:ext cx="144000" cy="144000"/>
          </a:xfrm>
          <a:prstGeom prst="triangle">
            <a:avLst/>
          </a:prstGeom>
          <a:solidFill>
            <a:srgbClr val="92D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8" name="TextBox 67"/>
          <p:cNvSpPr txBox="1"/>
          <p:nvPr/>
        </p:nvSpPr>
        <p:spPr>
          <a:xfrm>
            <a:off x="6685129" y="6510453"/>
            <a:ext cx="946093" cy="261610"/>
          </a:xfrm>
          <a:prstGeom prst="rect">
            <a:avLst/>
          </a:prstGeom>
          <a:noFill/>
        </p:spPr>
        <p:txBody>
          <a:bodyPr wrap="none" rtlCol="0">
            <a:spAutoFit/>
          </a:bodyPr>
          <a:lstStyle/>
          <a:p>
            <a:r>
              <a:rPr lang="en-US" sz="1100" b="1" smtClean="0">
                <a:solidFill>
                  <a:schemeClr val="accent3">
                    <a:lumMod val="75000"/>
                  </a:schemeClr>
                </a:solidFill>
              </a:rPr>
              <a:t>Feature set 5</a:t>
            </a:r>
            <a:endParaRPr lang="en-SG" sz="1100" b="1">
              <a:solidFill>
                <a:schemeClr val="accent3">
                  <a:lumMod val="75000"/>
                </a:schemeClr>
              </a:solidFill>
            </a:endParaRPr>
          </a:p>
        </p:txBody>
      </p:sp>
      <p:cxnSp>
        <p:nvCxnSpPr>
          <p:cNvPr id="22" name="Elbow Connector 21"/>
          <p:cNvCxnSpPr>
            <a:endCxn id="68" idx="3"/>
          </p:cNvCxnSpPr>
          <p:nvPr/>
        </p:nvCxnSpPr>
        <p:spPr>
          <a:xfrm>
            <a:off x="4191000" y="3265449"/>
            <a:ext cx="3440222" cy="3375809"/>
          </a:xfrm>
          <a:prstGeom prst="bentConnector3">
            <a:avLst>
              <a:gd name="adj1" fmla="val 131280"/>
            </a:avLst>
          </a:prstGeom>
          <a:ln>
            <a:solidFill>
              <a:schemeClr val="bg1">
                <a:lumMod val="50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296400" cy="658504"/>
          </a:xfrm>
        </p:spPr>
        <p:txBody>
          <a:bodyPr anchor="t">
            <a:normAutofit/>
          </a:bodyPr>
          <a:lstStyle/>
          <a:p>
            <a:pPr>
              <a:spcAft>
                <a:spcPts val="600"/>
              </a:spcAft>
            </a:pPr>
            <a:r>
              <a:rPr lang="en-US" sz="1400" smtClean="0">
                <a:solidFill>
                  <a:schemeClr val="accent1"/>
                </a:solidFill>
              </a:rPr>
              <a:t>Question 2 (additional inputs)</a:t>
            </a:r>
            <a:endParaRPr lang="en-SG" sz="1400" b="0" smtClean="0">
              <a:solidFill>
                <a:schemeClr val="accent1"/>
              </a:solidFill>
            </a:endParaRPr>
          </a:p>
        </p:txBody>
      </p:sp>
      <p:sp>
        <p:nvSpPr>
          <p:cNvPr id="8" name="Content Placeholder 2"/>
          <p:cNvSpPr txBox="1">
            <a:spLocks/>
          </p:cNvSpPr>
          <p:nvPr/>
        </p:nvSpPr>
        <p:spPr>
          <a:xfrm>
            <a:off x="0" y="228600"/>
            <a:ext cx="9144000" cy="304800"/>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0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Key charts highlighted used to validate my intuition on</a:t>
            </a:r>
            <a:r>
              <a:rPr kumimoji="0" lang="en-US" sz="1000" b="0" i="0" u="none" strike="noStrike" kern="1200" cap="none" spc="0" normalizeH="0" noProof="0" smtClean="0">
                <a:ln>
                  <a:noFill/>
                </a:ln>
                <a:solidFill>
                  <a:schemeClr val="tx1"/>
                </a:solidFill>
                <a:effectLst/>
                <a:uLnTx/>
                <a:uFillTx/>
                <a:latin typeface="Arial" pitchFamily="34" charset="0"/>
                <a:ea typeface="+mn-ea"/>
                <a:cs typeface="Arial" pitchFamily="34" charset="0"/>
              </a:rPr>
              <a:t> composite features</a:t>
            </a:r>
            <a:endParaRPr kumimoji="0" lang="en-US" sz="1000" b="0" i="0" u="none" strike="noStrike" kern="1200" cap="none" spc="0" normalizeH="0" baseline="0" noProof="0" smtClean="0">
              <a:ln>
                <a:noFill/>
              </a:ln>
              <a:solidFill>
                <a:schemeClr val="tx1"/>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000" b="0" i="0" u="none" strike="noStrike" kern="1200" cap="none" spc="0" normalizeH="0" baseline="0" noProof="0" smtClean="0">
              <a:ln>
                <a:noFill/>
              </a:ln>
              <a:solidFill>
                <a:schemeClr val="tx1"/>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000" b="0" i="0" u="none" strike="noStrike" kern="1200" cap="none" spc="0" normalizeH="0" baseline="0" noProof="0" smtClean="0">
              <a:ln>
                <a:noFill/>
              </a:ln>
              <a:solidFill>
                <a:schemeClr val="tx1"/>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SG" sz="10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14" name="Content Placeholder 2"/>
          <p:cNvSpPr txBox="1">
            <a:spLocks/>
          </p:cNvSpPr>
          <p:nvPr/>
        </p:nvSpPr>
        <p:spPr>
          <a:xfrm>
            <a:off x="0" y="776171"/>
            <a:ext cx="3124200" cy="1690571"/>
          </a:xfrm>
          <a:prstGeom prst="rect">
            <a:avLst/>
          </a:prstGeom>
        </p:spPr>
        <p:txBody>
          <a:bodyPr vert="horz" lIns="91440" tIns="45720" rIns="91440" bIns="45720" rtlCol="0">
            <a:noAutofit/>
          </a:bodyPr>
          <a:lstStyle/>
          <a:p>
            <a:pPr marL="180975" marR="0" lvl="0" indent="-180975" algn="l" defTabSz="914400" rtl="0" eaLnBrk="1" fontAlgn="auto" latinLnBrk="0" hangingPunct="1">
              <a:lnSpc>
                <a:spcPct val="100000"/>
              </a:lnSpc>
              <a:spcBef>
                <a:spcPct val="20000"/>
              </a:spcBef>
              <a:spcAft>
                <a:spcPts val="0"/>
              </a:spcAft>
              <a:buClrTx/>
              <a:buSzTx/>
              <a:buFont typeface="Arial" pitchFamily="34" charset="0"/>
              <a:buAutoNum type="arabicPeriod"/>
              <a:tabLst/>
              <a:defRPr/>
            </a:pPr>
            <a:r>
              <a:rPr kumimoji="0" lang="en-US" sz="10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Exercised</a:t>
            </a:r>
            <a:r>
              <a:rPr kumimoji="0" lang="en-US" sz="1000" b="0" i="0" u="none" strike="noStrike" kern="1200" cap="none" spc="0" normalizeH="0" noProof="0" smtClean="0">
                <a:ln>
                  <a:noFill/>
                </a:ln>
                <a:solidFill>
                  <a:schemeClr val="tx1"/>
                </a:solidFill>
                <a:effectLst/>
                <a:uLnTx/>
                <a:uFillTx/>
                <a:latin typeface="Arial" pitchFamily="34" charset="0"/>
                <a:ea typeface="+mn-ea"/>
                <a:cs typeface="Arial" pitchFamily="34" charset="0"/>
              </a:rPr>
              <a:t> stock options would be higher for POIs esp when they are aware of events unfolding against their favor i.e. sell.  Comparing this against total compensation highlights those who despite high income are selling.</a:t>
            </a:r>
          </a:p>
          <a:p>
            <a:pPr marL="180975" marR="0" lvl="0" indent="-180975" algn="l" defTabSz="914400" rtl="0" eaLnBrk="1" fontAlgn="auto" latinLnBrk="0" hangingPunct="1">
              <a:lnSpc>
                <a:spcPct val="100000"/>
              </a:lnSpc>
              <a:spcBef>
                <a:spcPct val="20000"/>
              </a:spcBef>
              <a:spcAft>
                <a:spcPts val="0"/>
              </a:spcAft>
              <a:buClrTx/>
              <a:buSzTx/>
              <a:buFont typeface="Arial" pitchFamily="34" charset="0"/>
              <a:buAutoNum type="arabicPeriod"/>
              <a:tabLst/>
              <a:defRPr/>
            </a:pPr>
            <a:r>
              <a:rPr kumimoji="0" lang="en-US" sz="1000" b="0" i="0" u="none" strike="noStrike" kern="1200" cap="none" spc="0" normalizeH="0" noProof="0" smtClean="0">
                <a:ln>
                  <a:noFill/>
                </a:ln>
                <a:solidFill>
                  <a:schemeClr val="tx1"/>
                </a:solidFill>
                <a:effectLst/>
                <a:uLnTx/>
                <a:uFillTx/>
                <a:latin typeface="Arial" pitchFamily="34" charset="0"/>
                <a:ea typeface="+mn-ea"/>
                <a:cs typeface="Arial" pitchFamily="34" charset="0"/>
              </a:rPr>
              <a:t>Ratio of stock options exercised to compensation on the other hand is to capture those in the lower income bracket who might be aggressively offlading their options. Excl. one significant outlier, there are some patterns emerging.</a:t>
            </a:r>
            <a:endParaRPr kumimoji="0" lang="en-US" sz="1000" b="0" i="0" u="none" strike="noStrike" kern="1200" cap="none" spc="0" normalizeH="0" baseline="0" noProof="0" smtClean="0">
              <a:ln>
                <a:noFill/>
              </a:ln>
              <a:solidFill>
                <a:schemeClr val="tx1"/>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000" b="0" i="0" u="none" strike="noStrike" kern="1200" cap="none" spc="0" normalizeH="0" baseline="0" noProof="0" smtClean="0">
              <a:ln>
                <a:noFill/>
              </a:ln>
              <a:solidFill>
                <a:schemeClr val="tx1"/>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000" b="0" i="0" u="none" strike="noStrike" kern="1200" cap="none" spc="0" normalizeH="0" baseline="0" noProof="0" smtClean="0">
              <a:ln>
                <a:noFill/>
              </a:ln>
              <a:solidFill>
                <a:schemeClr val="tx1"/>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SG" sz="10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15" name="Content Placeholder 2"/>
          <p:cNvSpPr txBox="1">
            <a:spLocks/>
          </p:cNvSpPr>
          <p:nvPr/>
        </p:nvSpPr>
        <p:spPr>
          <a:xfrm>
            <a:off x="0" y="430608"/>
            <a:ext cx="3429000" cy="331392"/>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000" b="1"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Total compensation (salary ,</a:t>
            </a:r>
            <a:r>
              <a:rPr kumimoji="0" lang="en-US" sz="1000" b="1" i="0" u="none" strike="noStrike" kern="1200" cap="none" spc="0" normalizeH="0" noProof="0" smtClean="0">
                <a:ln>
                  <a:noFill/>
                </a:ln>
                <a:solidFill>
                  <a:schemeClr val="tx1"/>
                </a:solidFill>
                <a:effectLst/>
                <a:uLnTx/>
                <a:uFillTx/>
                <a:latin typeface="Arial" pitchFamily="34" charset="0"/>
                <a:ea typeface="+mn-ea"/>
                <a:cs typeface="Arial" pitchFamily="34" charset="0"/>
              </a:rPr>
              <a:t> </a:t>
            </a:r>
            <a:r>
              <a:rPr kumimoji="0" lang="en-US" sz="1000" b="1"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bonus, other) and </a:t>
            </a:r>
            <a:br>
              <a:rPr kumimoji="0" lang="en-US" sz="1000" b="1" i="0" u="none" strike="noStrike" kern="1200" cap="none" spc="0" normalizeH="0" baseline="0" noProof="0" smtClean="0">
                <a:ln>
                  <a:noFill/>
                </a:ln>
                <a:solidFill>
                  <a:schemeClr val="tx1"/>
                </a:solidFill>
                <a:effectLst/>
                <a:uLnTx/>
                <a:uFillTx/>
                <a:latin typeface="Arial" pitchFamily="34" charset="0"/>
                <a:ea typeface="+mn-ea"/>
                <a:cs typeface="Arial" pitchFamily="34" charset="0"/>
              </a:rPr>
            </a:br>
            <a:r>
              <a:rPr kumimoji="0" lang="en-US" sz="1000" b="1"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excercised stock options</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000" b="1" i="0" u="none" strike="noStrike" kern="1200" cap="none" spc="0" normalizeH="0" baseline="0" noProof="0" smtClean="0">
              <a:ln>
                <a:noFill/>
              </a:ln>
              <a:solidFill>
                <a:schemeClr val="tx1"/>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000" b="1" i="0" u="none" strike="noStrike" kern="1200" cap="none" spc="0" normalizeH="0" baseline="0" noProof="0" smtClean="0">
              <a:ln>
                <a:noFill/>
              </a:ln>
              <a:solidFill>
                <a:schemeClr val="tx1"/>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SG" sz="1000" b="1"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16" name="Content Placeholder 2"/>
          <p:cNvSpPr txBox="1">
            <a:spLocks/>
          </p:cNvSpPr>
          <p:nvPr/>
        </p:nvSpPr>
        <p:spPr>
          <a:xfrm>
            <a:off x="0" y="2617675"/>
            <a:ext cx="9144000" cy="304800"/>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000" b="1"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Long term incentives</a:t>
            </a:r>
            <a:r>
              <a:rPr kumimoji="0" lang="en-US" sz="1000" b="1" i="0" u="none" strike="noStrike" kern="1200" cap="none" spc="0" normalizeH="0" noProof="0" smtClean="0">
                <a:ln>
                  <a:noFill/>
                </a:ln>
                <a:solidFill>
                  <a:schemeClr val="tx1"/>
                </a:solidFill>
                <a:effectLst/>
                <a:uLnTx/>
                <a:uFillTx/>
                <a:latin typeface="Arial" pitchFamily="34" charset="0"/>
                <a:ea typeface="+mn-ea"/>
                <a:cs typeface="Arial" pitchFamily="34" charset="0"/>
              </a:rPr>
              <a:t> </a:t>
            </a:r>
            <a:r>
              <a:rPr kumimoji="0" lang="en-US" sz="1000" b="1"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and excercised stock options</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000" b="1" i="0" u="none" strike="noStrike" kern="1200" cap="none" spc="0" normalizeH="0" baseline="0" noProof="0" smtClean="0">
              <a:ln>
                <a:noFill/>
              </a:ln>
              <a:solidFill>
                <a:schemeClr val="tx1"/>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000" b="1" i="0" u="none" strike="noStrike" kern="1200" cap="none" spc="0" normalizeH="0" baseline="0" noProof="0" smtClean="0">
              <a:ln>
                <a:noFill/>
              </a:ln>
              <a:solidFill>
                <a:schemeClr val="tx1"/>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SG" sz="1000" b="1"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17" name="Content Placeholder 2"/>
          <p:cNvSpPr txBox="1">
            <a:spLocks/>
          </p:cNvSpPr>
          <p:nvPr/>
        </p:nvSpPr>
        <p:spPr>
          <a:xfrm>
            <a:off x="0" y="2821472"/>
            <a:ext cx="3276600" cy="1600200"/>
          </a:xfrm>
          <a:prstGeom prst="rect">
            <a:avLst/>
          </a:prstGeom>
        </p:spPr>
        <p:txBody>
          <a:bodyPr vert="horz" lIns="91440" tIns="45720" rIns="91440" bIns="45720" rtlCol="0">
            <a:noAutofit/>
          </a:bodyPr>
          <a:lstStyle/>
          <a:p>
            <a:pPr marR="0" lvl="0" algn="l" defTabSz="914400" rtl="0" eaLnBrk="1" fontAlgn="auto" latinLnBrk="0" hangingPunct="1">
              <a:lnSpc>
                <a:spcPct val="100000"/>
              </a:lnSpc>
              <a:spcBef>
                <a:spcPct val="20000"/>
              </a:spcBef>
              <a:spcAft>
                <a:spcPts val="0"/>
              </a:spcAft>
              <a:buClrTx/>
              <a:buSzTx/>
              <a:tabLst/>
              <a:defRPr/>
            </a:pPr>
            <a:r>
              <a:rPr kumimoji="0" lang="en-US" sz="10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Those with higher long term incentives would</a:t>
            </a:r>
            <a:r>
              <a:rPr kumimoji="0" lang="en-US" sz="1000" b="0" i="0" u="none" strike="noStrike" kern="1200" cap="none" spc="0" normalizeH="0" noProof="0" smtClean="0">
                <a:ln>
                  <a:noFill/>
                </a:ln>
                <a:solidFill>
                  <a:schemeClr val="tx1"/>
                </a:solidFill>
                <a:effectLst/>
                <a:uLnTx/>
                <a:uFillTx/>
                <a:latin typeface="Arial" pitchFamily="34" charset="0"/>
                <a:ea typeface="+mn-ea"/>
                <a:cs typeface="Arial" pitchFamily="34" charset="0"/>
              </a:rPr>
              <a:t> typically not offload their options unless they are aware of insider knowledge and hence would be POIs. </a:t>
            </a:r>
          </a:p>
          <a:p>
            <a:pPr marR="0" lvl="0" algn="l" defTabSz="914400" rtl="0" eaLnBrk="1" fontAlgn="auto" latinLnBrk="0" hangingPunct="1">
              <a:lnSpc>
                <a:spcPct val="100000"/>
              </a:lnSpc>
              <a:spcBef>
                <a:spcPct val="20000"/>
              </a:spcBef>
              <a:spcAft>
                <a:spcPts val="0"/>
              </a:spcAft>
              <a:buClrTx/>
              <a:buSzTx/>
              <a:tabLst/>
              <a:defRPr/>
            </a:pPr>
            <a:r>
              <a:rPr kumimoji="0" lang="en-US" sz="1000" b="0" i="0" u="none" strike="noStrike" kern="1200" cap="none" spc="0" normalizeH="0" noProof="0" smtClean="0">
                <a:ln>
                  <a:noFill/>
                </a:ln>
                <a:solidFill>
                  <a:schemeClr val="tx1"/>
                </a:solidFill>
                <a:effectLst/>
                <a:uLnTx/>
                <a:uFillTx/>
                <a:latin typeface="Arial" pitchFamily="34" charset="0"/>
                <a:ea typeface="+mn-ea"/>
                <a:cs typeface="Arial" pitchFamily="34" charset="0"/>
              </a:rPr>
              <a:t>On the contrary, those with limited long term incentives would especially under times of uncertainity offload  the options they might have more aggressively.</a:t>
            </a:r>
          </a:p>
          <a:p>
            <a:pPr marR="0" lvl="0" algn="l" defTabSz="914400" rtl="0" eaLnBrk="1" fontAlgn="auto" latinLnBrk="0" hangingPunct="1">
              <a:lnSpc>
                <a:spcPct val="100000"/>
              </a:lnSpc>
              <a:spcBef>
                <a:spcPct val="20000"/>
              </a:spcBef>
              <a:spcAft>
                <a:spcPts val="0"/>
              </a:spcAft>
              <a:buClrTx/>
              <a:buSzTx/>
              <a:tabLst/>
              <a:defRPr/>
            </a:pPr>
            <a:r>
              <a:rPr lang="en-US" sz="1000" smtClean="0">
                <a:latin typeface="Arial" pitchFamily="34" charset="0"/>
                <a:cs typeface="Arial" pitchFamily="34" charset="0"/>
              </a:rPr>
              <a:t>Ratio is sort of an inverse indicator </a:t>
            </a:r>
            <a:endParaRPr kumimoji="0" lang="en-US" sz="1000" b="0" i="0" u="none" strike="noStrike" kern="1200" cap="none" spc="0" normalizeH="0" noProof="0" smtClean="0">
              <a:ln>
                <a:noFill/>
              </a:ln>
              <a:solidFill>
                <a:schemeClr val="tx1"/>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000" b="0" i="0" u="none" strike="noStrike" kern="1200" cap="none" spc="0" normalizeH="0" baseline="0" noProof="0" smtClean="0">
              <a:ln>
                <a:noFill/>
              </a:ln>
              <a:solidFill>
                <a:schemeClr val="tx1"/>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000" b="0" i="0" u="none" strike="noStrike" kern="1200" cap="none" spc="0" normalizeH="0" baseline="0" noProof="0" smtClean="0">
              <a:ln>
                <a:noFill/>
              </a:ln>
              <a:solidFill>
                <a:schemeClr val="tx1"/>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SG" sz="10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pic>
        <p:nvPicPr>
          <p:cNvPr id="3" name="Picture 2"/>
          <p:cNvPicPr>
            <a:picLocks noChangeAspect="1" noChangeArrowheads="1"/>
          </p:cNvPicPr>
          <p:nvPr/>
        </p:nvPicPr>
        <p:blipFill>
          <a:blip r:embed="rId2" cstate="print"/>
          <a:srcRect/>
          <a:stretch>
            <a:fillRect/>
          </a:stretch>
        </p:blipFill>
        <p:spPr bwMode="auto">
          <a:xfrm>
            <a:off x="3200400" y="744272"/>
            <a:ext cx="5760000" cy="1897707"/>
          </a:xfrm>
          <a:prstGeom prst="rect">
            <a:avLst/>
          </a:prstGeom>
          <a:noFill/>
          <a:ln w="9525">
            <a:noFill/>
            <a:miter lim="800000"/>
            <a:headEnd/>
            <a:tailEnd/>
          </a:ln>
          <a:effectLst/>
        </p:spPr>
      </p:pic>
      <p:pic>
        <p:nvPicPr>
          <p:cNvPr id="6" name="Picture 3"/>
          <p:cNvPicPr>
            <a:picLocks noChangeAspect="1" noChangeArrowheads="1"/>
          </p:cNvPicPr>
          <p:nvPr/>
        </p:nvPicPr>
        <p:blipFill>
          <a:blip r:embed="rId3" cstate="print"/>
          <a:srcRect/>
          <a:stretch>
            <a:fillRect/>
          </a:stretch>
        </p:blipFill>
        <p:spPr bwMode="auto">
          <a:xfrm>
            <a:off x="3222184" y="2726293"/>
            <a:ext cx="5760000" cy="1864267"/>
          </a:xfrm>
          <a:prstGeom prst="rect">
            <a:avLst/>
          </a:prstGeom>
          <a:noFill/>
          <a:ln w="9525">
            <a:noFill/>
            <a:miter lim="800000"/>
            <a:headEnd/>
            <a:tailEnd/>
          </a:ln>
          <a:effectLst/>
        </p:spPr>
      </p:pic>
      <p:pic>
        <p:nvPicPr>
          <p:cNvPr id="7" name="Picture 4"/>
          <p:cNvPicPr>
            <a:picLocks noChangeAspect="1" noChangeArrowheads="1"/>
          </p:cNvPicPr>
          <p:nvPr/>
        </p:nvPicPr>
        <p:blipFill>
          <a:blip r:embed="rId4" cstate="print"/>
          <a:srcRect/>
          <a:stretch>
            <a:fillRect/>
          </a:stretch>
        </p:blipFill>
        <p:spPr bwMode="auto">
          <a:xfrm>
            <a:off x="3200400" y="4724400"/>
            <a:ext cx="3810000" cy="1859121"/>
          </a:xfrm>
          <a:prstGeom prst="rect">
            <a:avLst/>
          </a:prstGeom>
          <a:noFill/>
          <a:ln w="9525">
            <a:noFill/>
            <a:miter lim="800000"/>
            <a:headEnd/>
            <a:tailEnd/>
          </a:ln>
        </p:spPr>
      </p:pic>
      <p:sp>
        <p:nvSpPr>
          <p:cNvPr id="22" name="Content Placeholder 2"/>
          <p:cNvSpPr txBox="1">
            <a:spLocks/>
          </p:cNvSpPr>
          <p:nvPr/>
        </p:nvSpPr>
        <p:spPr>
          <a:xfrm>
            <a:off x="3429000" y="609600"/>
            <a:ext cx="1676400" cy="178992"/>
          </a:xfrm>
          <a:prstGeom prst="rect">
            <a:avLst/>
          </a:prstGeom>
          <a:solidFill>
            <a:schemeClr val="bg1">
              <a:lumMod val="95000"/>
            </a:schemeClr>
          </a:solidFill>
        </p:spPr>
        <p:txBody>
          <a:bodyPr vert="horz" lIns="91440" tIns="45720" rIns="91440" bIns="45720" rtlCol="0" anchor="ctr">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1000" b="1" smtClean="0">
                <a:latin typeface="Arial" pitchFamily="34" charset="0"/>
                <a:cs typeface="Arial" pitchFamily="34" charset="0"/>
              </a:rPr>
              <a:t>Scatterplot</a:t>
            </a:r>
            <a:endParaRPr kumimoji="0" lang="en-SG" sz="1000" b="1"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23" name="Content Placeholder 2"/>
          <p:cNvSpPr txBox="1">
            <a:spLocks/>
          </p:cNvSpPr>
          <p:nvPr/>
        </p:nvSpPr>
        <p:spPr>
          <a:xfrm>
            <a:off x="5334000" y="609600"/>
            <a:ext cx="1676400" cy="178992"/>
          </a:xfrm>
          <a:prstGeom prst="rect">
            <a:avLst/>
          </a:prstGeom>
          <a:solidFill>
            <a:schemeClr val="bg1">
              <a:lumMod val="95000"/>
            </a:schemeClr>
          </a:solidFill>
        </p:spPr>
        <p:txBody>
          <a:bodyPr vert="horz" lIns="91440" tIns="45720" rIns="91440" bIns="45720" rtlCol="0" anchor="ctr">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1000" b="1" noProof="0" smtClean="0">
                <a:latin typeface="Arial" pitchFamily="34" charset="0"/>
                <a:cs typeface="Arial" pitchFamily="34" charset="0"/>
              </a:rPr>
              <a:t>Ratio</a:t>
            </a:r>
            <a:endParaRPr kumimoji="0" lang="en-SG" sz="1000" b="1"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26" name="Content Placeholder 2"/>
          <p:cNvSpPr txBox="1">
            <a:spLocks/>
          </p:cNvSpPr>
          <p:nvPr/>
        </p:nvSpPr>
        <p:spPr>
          <a:xfrm>
            <a:off x="7239000" y="609600"/>
            <a:ext cx="1676400" cy="178992"/>
          </a:xfrm>
          <a:prstGeom prst="rect">
            <a:avLst/>
          </a:prstGeom>
          <a:solidFill>
            <a:schemeClr val="bg1">
              <a:lumMod val="95000"/>
            </a:schemeClr>
          </a:solidFill>
        </p:spPr>
        <p:txBody>
          <a:bodyPr vert="horz" lIns="91440" tIns="45720" rIns="91440" bIns="45720" rtlCol="0" anchor="ctr">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1000" b="1" smtClean="0">
                <a:latin typeface="Arial" pitchFamily="34" charset="0"/>
                <a:cs typeface="Arial" pitchFamily="34" charset="0"/>
              </a:rPr>
              <a:t>Ratio zoomed</a:t>
            </a:r>
            <a:endParaRPr kumimoji="0" lang="en-SG" sz="1000" b="1"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27" name="Content Placeholder 2"/>
          <p:cNvSpPr txBox="1">
            <a:spLocks/>
          </p:cNvSpPr>
          <p:nvPr/>
        </p:nvSpPr>
        <p:spPr>
          <a:xfrm>
            <a:off x="0" y="4572000"/>
            <a:ext cx="9144000" cy="304800"/>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1000" b="1" smtClean="0">
                <a:latin typeface="Arial" pitchFamily="34" charset="0"/>
                <a:cs typeface="Arial" pitchFamily="34" charset="0"/>
              </a:rPr>
              <a:t>Emails from POIs to a person versus total shared emails</a:t>
            </a:r>
            <a:endParaRPr kumimoji="0" lang="en-US" sz="1000" b="1" i="0" u="none" strike="noStrike" kern="1200" cap="none" spc="0" normalizeH="0" baseline="0" noProof="0" smtClean="0">
              <a:ln>
                <a:noFill/>
              </a:ln>
              <a:solidFill>
                <a:schemeClr val="tx1"/>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000" b="1" i="0" u="none" strike="noStrike" kern="1200" cap="none" spc="0" normalizeH="0" baseline="0" noProof="0" smtClean="0">
              <a:ln>
                <a:noFill/>
              </a:ln>
              <a:solidFill>
                <a:schemeClr val="tx1"/>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000" b="1" i="0" u="none" strike="noStrike" kern="1200" cap="none" spc="0" normalizeH="0" baseline="0" noProof="0" smtClean="0">
              <a:ln>
                <a:noFill/>
              </a:ln>
              <a:solidFill>
                <a:schemeClr val="tx1"/>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SG" sz="1000" b="1"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28" name="Content Placeholder 2"/>
          <p:cNvSpPr txBox="1">
            <a:spLocks/>
          </p:cNvSpPr>
          <p:nvPr/>
        </p:nvSpPr>
        <p:spPr>
          <a:xfrm>
            <a:off x="0" y="4775797"/>
            <a:ext cx="3276600" cy="1600200"/>
          </a:xfrm>
          <a:prstGeom prst="rect">
            <a:avLst/>
          </a:prstGeom>
        </p:spPr>
        <p:txBody>
          <a:bodyPr vert="horz" lIns="91440" tIns="45720" rIns="91440" bIns="45720" rtlCol="0">
            <a:noAutofit/>
          </a:bodyPr>
          <a:lstStyle/>
          <a:p>
            <a:pPr marR="0" lvl="0" algn="l" defTabSz="914400" rtl="0" eaLnBrk="1" fontAlgn="auto" latinLnBrk="0" hangingPunct="1">
              <a:lnSpc>
                <a:spcPct val="100000"/>
              </a:lnSpc>
              <a:spcBef>
                <a:spcPct val="20000"/>
              </a:spcBef>
              <a:spcAft>
                <a:spcPts val="0"/>
              </a:spcAft>
              <a:buClrTx/>
              <a:buSzTx/>
              <a:tabLst/>
              <a:defRPr/>
            </a:pPr>
            <a:r>
              <a:rPr kumimoji="0" lang="en-US" sz="10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Given emails</a:t>
            </a:r>
            <a:r>
              <a:rPr kumimoji="0" lang="en-US" sz="1000" b="0" i="0" u="none" strike="noStrike" kern="1200" cap="none" spc="0" normalizeH="0" noProof="0" smtClean="0">
                <a:ln>
                  <a:noFill/>
                </a:ln>
                <a:solidFill>
                  <a:schemeClr val="tx1"/>
                </a:solidFill>
                <a:effectLst/>
                <a:uLnTx/>
                <a:uFillTx/>
                <a:latin typeface="Arial" pitchFamily="34" charset="0"/>
                <a:ea typeface="+mn-ea"/>
                <a:cs typeface="Arial" pitchFamily="34" charset="0"/>
              </a:rPr>
              <a:t> were the third category type I reviewed related features. But my initial inclination was to drop these altogether given the high number of NaN.</a:t>
            </a:r>
          </a:p>
          <a:p>
            <a:pPr marR="0" lvl="0" algn="l" defTabSz="914400" rtl="0" eaLnBrk="1" fontAlgn="auto" latinLnBrk="0" hangingPunct="1">
              <a:lnSpc>
                <a:spcPct val="100000"/>
              </a:lnSpc>
              <a:spcBef>
                <a:spcPct val="20000"/>
              </a:spcBef>
              <a:spcAft>
                <a:spcPts val="0"/>
              </a:spcAft>
              <a:buClrTx/>
              <a:buSzTx/>
              <a:tabLst/>
              <a:defRPr/>
            </a:pPr>
            <a:r>
              <a:rPr lang="en-US" sz="1000" smtClean="0">
                <a:latin typeface="Arial" pitchFamily="34" charset="0"/>
                <a:cs typeface="Arial" pitchFamily="34" charset="0"/>
              </a:rPr>
              <a:t>However esp shared receipt with poi showed some patterns emerging and some semblance of discimination b/w POI and non POI </a:t>
            </a:r>
            <a:endParaRPr kumimoji="0" lang="en-US" sz="1000" b="0" i="0" u="none" strike="noStrike" kern="1200" cap="none" spc="0" normalizeH="0" noProof="0" smtClean="0">
              <a:ln>
                <a:noFill/>
              </a:ln>
              <a:solidFill>
                <a:schemeClr val="tx1"/>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000" b="0" i="0" u="none" strike="noStrike" kern="1200" cap="none" spc="0" normalizeH="0" baseline="0" noProof="0" smtClean="0">
              <a:ln>
                <a:noFill/>
              </a:ln>
              <a:solidFill>
                <a:schemeClr val="tx1"/>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000" b="0" i="0" u="none" strike="noStrike" kern="1200" cap="none" spc="0" normalizeH="0" baseline="0" noProof="0" smtClean="0">
              <a:ln>
                <a:noFill/>
              </a:ln>
              <a:solidFill>
                <a:schemeClr val="tx1"/>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SG" sz="10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29" name="Footer Placeholder 3"/>
          <p:cNvSpPr>
            <a:spLocks noGrp="1"/>
          </p:cNvSpPr>
          <p:nvPr>
            <p:ph type="ftr" sz="quarter" idx="11"/>
          </p:nvPr>
        </p:nvSpPr>
        <p:spPr>
          <a:xfrm>
            <a:off x="0" y="6615752"/>
            <a:ext cx="2895600" cy="228600"/>
          </a:xfrm>
        </p:spPr>
        <p:txBody>
          <a:bodyPr/>
          <a:lstStyle/>
          <a:p>
            <a:pPr algn="l"/>
            <a:r>
              <a:rPr lang="en-US" sz="1050" i="1" smtClean="0">
                <a:latin typeface="Arial" pitchFamily="34" charset="0"/>
                <a:cs typeface="Arial" pitchFamily="34" charset="0"/>
              </a:rPr>
              <a:t>Raju Nanduri, September 2016</a:t>
            </a:r>
          </a:p>
        </p:txBody>
      </p:sp>
      <p:sp>
        <p:nvSpPr>
          <p:cNvPr id="30" name="Slide Number Placeholder 4"/>
          <p:cNvSpPr>
            <a:spLocks noGrp="1"/>
          </p:cNvSpPr>
          <p:nvPr>
            <p:ph type="sldNum" sz="quarter" idx="12"/>
          </p:nvPr>
        </p:nvSpPr>
        <p:spPr>
          <a:xfrm>
            <a:off x="8069240" y="6615752"/>
            <a:ext cx="1066800" cy="228600"/>
          </a:xfrm>
        </p:spPr>
        <p:txBody>
          <a:bodyPr/>
          <a:lstStyle/>
          <a:p>
            <a:fld id="{B6F15528-21DE-4FAA-801E-634DDDAF4B2B}" type="slidenum">
              <a:rPr lang="en-US" sz="1050" i="1" smtClean="0"/>
              <a:pPr/>
              <a:t>6</a:t>
            </a:fld>
            <a:endParaRPr lang="en-US" sz="1050" i="1"/>
          </a:p>
        </p:txBody>
      </p:sp>
      <p:sp>
        <p:nvSpPr>
          <p:cNvPr id="31" name="Content Placeholder 2"/>
          <p:cNvSpPr txBox="1">
            <a:spLocks/>
          </p:cNvSpPr>
          <p:nvPr/>
        </p:nvSpPr>
        <p:spPr>
          <a:xfrm>
            <a:off x="3691053" y="990600"/>
            <a:ext cx="457200" cy="178992"/>
          </a:xfrm>
          <a:prstGeom prst="rect">
            <a:avLst/>
          </a:prstGeom>
          <a:noFill/>
        </p:spPr>
        <p:txBody>
          <a:bodyPr vert="horz" lIns="91440" tIns="45720" rIns="91440" bIns="45720" rtlCol="0" anchor="ctr">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00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POI</a:t>
            </a:r>
            <a:endParaRPr kumimoji="0" lang="en-SG" sz="100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32" name="Isosceles Triangle 31"/>
          <p:cNvSpPr/>
          <p:nvPr/>
        </p:nvSpPr>
        <p:spPr>
          <a:xfrm>
            <a:off x="3724506" y="1044498"/>
            <a:ext cx="54000" cy="720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wrap="square">
            <a:noAutofit/>
          </a:bodyPr>
          <a:lstStyle/>
          <a:p>
            <a:pPr>
              <a:spcAft>
                <a:spcPts val="600"/>
              </a:spcAft>
            </a:pPr>
            <a:r>
              <a:rPr lang="en-US" sz="1400" smtClean="0">
                <a:solidFill>
                  <a:schemeClr val="accent1"/>
                </a:solidFill>
              </a:rPr>
              <a:t>Question</a:t>
            </a:r>
            <a:r>
              <a:rPr lang="en-US" smtClean="0">
                <a:solidFill>
                  <a:schemeClr val="accent1"/>
                </a:solidFill>
              </a:rPr>
              <a:t> 3</a:t>
            </a:r>
            <a:r>
              <a:rPr lang="en-US" sz="1400" smtClean="0">
                <a:solidFill>
                  <a:schemeClr val="accent1"/>
                </a:solidFill>
              </a:rPr>
              <a:t/>
            </a:r>
            <a:br>
              <a:rPr lang="en-US" sz="1400" smtClean="0">
                <a:solidFill>
                  <a:schemeClr val="accent1"/>
                </a:solidFill>
              </a:rPr>
            </a:br>
            <a:r>
              <a:rPr lang="en-SG" sz="900" b="0" smtClean="0">
                <a:solidFill>
                  <a:schemeClr val="accent1"/>
                </a:solidFill>
              </a:rPr>
              <a:t>What algorithm did you end up using? What other one(s) did you try? How did model performance differ between algorithms?  [relevant rubric item: “pick an algorithm”]</a:t>
            </a:r>
            <a:br>
              <a:rPr lang="en-SG" sz="900" b="0" smtClean="0">
                <a:solidFill>
                  <a:schemeClr val="accent1"/>
                </a:solidFill>
              </a:rPr>
            </a:br>
            <a:endParaRPr lang="en-SG" sz="900" b="0" smtClean="0">
              <a:solidFill>
                <a:schemeClr val="accent1"/>
              </a:solidFill>
            </a:endParaRPr>
          </a:p>
        </p:txBody>
      </p:sp>
      <p:sp>
        <p:nvSpPr>
          <p:cNvPr id="4" name="Footer Placeholder 3"/>
          <p:cNvSpPr>
            <a:spLocks noGrp="1"/>
          </p:cNvSpPr>
          <p:nvPr>
            <p:ph type="ftr" sz="quarter" idx="11"/>
          </p:nvPr>
        </p:nvSpPr>
        <p:spPr>
          <a:xfrm>
            <a:off x="0" y="6615752"/>
            <a:ext cx="2895600" cy="228600"/>
          </a:xfrm>
        </p:spPr>
        <p:txBody>
          <a:bodyPr/>
          <a:lstStyle/>
          <a:p>
            <a:pPr algn="l"/>
            <a:r>
              <a:rPr lang="en-US" sz="1050" i="1" smtClean="0">
                <a:latin typeface="Arial" pitchFamily="34" charset="0"/>
                <a:cs typeface="Arial" pitchFamily="34" charset="0"/>
              </a:rPr>
              <a:t>Raju Nanduri, September 2016</a:t>
            </a:r>
          </a:p>
        </p:txBody>
      </p:sp>
      <p:sp>
        <p:nvSpPr>
          <p:cNvPr id="5" name="Slide Number Placeholder 4"/>
          <p:cNvSpPr>
            <a:spLocks noGrp="1"/>
          </p:cNvSpPr>
          <p:nvPr>
            <p:ph type="sldNum" sz="quarter" idx="12"/>
          </p:nvPr>
        </p:nvSpPr>
        <p:spPr>
          <a:xfrm>
            <a:off x="8069240" y="6615752"/>
            <a:ext cx="1066800" cy="228600"/>
          </a:xfrm>
        </p:spPr>
        <p:txBody>
          <a:bodyPr/>
          <a:lstStyle/>
          <a:p>
            <a:fld id="{B6F15528-21DE-4FAA-801E-634DDDAF4B2B}" type="slidenum">
              <a:rPr lang="en-US" sz="1050" i="1" smtClean="0"/>
              <a:pPr/>
              <a:t>7</a:t>
            </a:fld>
            <a:endParaRPr lang="en-US" sz="1050" i="1"/>
          </a:p>
        </p:txBody>
      </p:sp>
      <p:sp>
        <p:nvSpPr>
          <p:cNvPr id="15" name="Content Placeholder 2"/>
          <p:cNvSpPr txBox="1">
            <a:spLocks/>
          </p:cNvSpPr>
          <p:nvPr/>
        </p:nvSpPr>
        <p:spPr>
          <a:xfrm>
            <a:off x="3020" y="501510"/>
            <a:ext cx="9144000" cy="1022490"/>
          </a:xfrm>
          <a:prstGeom prst="rect">
            <a:avLst/>
          </a:prstGeom>
        </p:spPr>
        <p:txBody>
          <a:bodyPr vert="horz" lIns="91440" tIns="45720" rIns="91440" bIns="45720" rtlCol="0">
            <a:noAutofit/>
          </a:bodyPr>
          <a:lstStyle/>
          <a:p>
            <a:pPr marR="0" lvl="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1100" smtClean="0">
                <a:latin typeface="Arial" pitchFamily="34" charset="0"/>
                <a:cs typeface="Arial" pitchFamily="34" charset="0"/>
              </a:rPr>
              <a:t>Given I used DecisionTrees to compute the feature importance this seemed the obvious choice to start with.</a:t>
            </a:r>
          </a:p>
          <a:p>
            <a:pPr>
              <a:spcBef>
                <a:spcPct val="20000"/>
              </a:spcBef>
              <a:defRPr/>
            </a:pPr>
            <a:r>
              <a:rPr lang="en-US" sz="1100" smtClean="0">
                <a:latin typeface="Arial" pitchFamily="34" charset="0"/>
                <a:cs typeface="Arial" pitchFamily="34" charset="0"/>
              </a:rPr>
              <a:t>However to overcome some of the inherent disadvantages of decision trees mainly around high variance (as highlighted under </a:t>
            </a:r>
            <a:r>
              <a:rPr lang="en-US" sz="1100" smtClean="0">
                <a:latin typeface="Arial" pitchFamily="34" charset="0"/>
                <a:cs typeface="Arial" pitchFamily="34" charset="0"/>
                <a:hlinkClick r:id="rId2"/>
              </a:rPr>
              <a:t>http://scikit-learn.org/stable/modules/tree.html</a:t>
            </a:r>
            <a:r>
              <a:rPr lang="en-US" sz="1100" smtClean="0">
                <a:latin typeface="Arial" pitchFamily="34" charset="0"/>
                <a:cs typeface="Arial" pitchFamily="34" charset="0"/>
              </a:rPr>
              <a:t>)  my next choice was to use ensemble method  provided by ExtraTreesClassifier (</a:t>
            </a:r>
            <a:r>
              <a:rPr lang="en-SG" sz="1100" smtClean="0">
                <a:latin typeface="Arial" pitchFamily="34" charset="0"/>
                <a:cs typeface="Arial" pitchFamily="34" charset="0"/>
              </a:rPr>
              <a:t>usually allows to reduce the variance of the model a bit more, at the expense of a slightly greater increase in bias).</a:t>
            </a:r>
          </a:p>
          <a:p>
            <a:pPr>
              <a:spcBef>
                <a:spcPct val="20000"/>
              </a:spcBef>
              <a:defRPr/>
            </a:pPr>
            <a:r>
              <a:rPr lang="en-US" sz="1100" smtClean="0">
                <a:latin typeface="Arial" pitchFamily="34" charset="0"/>
                <a:cs typeface="Arial" pitchFamily="34" charset="0"/>
              </a:rPr>
              <a:t>I also reviewed  </a:t>
            </a:r>
            <a:r>
              <a:rPr lang="en-US" sz="1100" smtClean="0">
                <a:latin typeface="Arial" pitchFamily="34" charset="0"/>
                <a:cs typeface="Arial" pitchFamily="34" charset="0"/>
              </a:rPr>
              <a:t>kNearestNeighbors </a:t>
            </a:r>
            <a:r>
              <a:rPr lang="en-US" sz="1100" smtClean="0">
                <a:latin typeface="Arial" pitchFamily="34" charset="0"/>
                <a:cs typeface="Arial" pitchFamily="34" charset="0"/>
              </a:rPr>
              <a:t>classifer and SVM</a:t>
            </a:r>
          </a:p>
          <a:p>
            <a:pPr lvl="0">
              <a:spcBef>
                <a:spcPct val="20000"/>
              </a:spcBef>
              <a:defRPr/>
            </a:pPr>
            <a:endParaRPr kumimoji="0" lang="en-SG" sz="11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29" name="Content Placeholder 2"/>
          <p:cNvSpPr txBox="1">
            <a:spLocks/>
          </p:cNvSpPr>
          <p:nvPr/>
        </p:nvSpPr>
        <p:spPr>
          <a:xfrm>
            <a:off x="0" y="2438400"/>
            <a:ext cx="9144000" cy="457200"/>
          </a:xfrm>
          <a:prstGeom prst="rect">
            <a:avLst/>
          </a:prstGeom>
        </p:spPr>
        <p:txBody>
          <a:bodyPr vert="horz" lIns="91440" tIns="45720" rIns="91440" bIns="45720" rtlCol="0">
            <a:noAutofit/>
          </a:bodyPr>
          <a:lstStyle/>
          <a:p>
            <a:pPr marR="0" lvl="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1100" smtClean="0">
                <a:latin typeface="Arial" pitchFamily="34" charset="0"/>
                <a:cs typeface="Arial" pitchFamily="34" charset="0"/>
              </a:rPr>
              <a:t>Though the results </a:t>
            </a:r>
            <a:r>
              <a:rPr lang="en-US" sz="1100" smtClean="0">
                <a:latin typeface="Arial" pitchFamily="34" charset="0"/>
                <a:cs typeface="Arial" pitchFamily="34" charset="0"/>
              </a:rPr>
              <a:t>are above the required thresholds (0.3 for precision and recall) </a:t>
            </a:r>
            <a:r>
              <a:rPr lang="en-US" sz="1100" smtClean="0">
                <a:latin typeface="Arial" pitchFamily="34" charset="0"/>
                <a:cs typeface="Arial" pitchFamily="34" charset="0"/>
              </a:rPr>
              <a:t>even using </a:t>
            </a:r>
            <a:r>
              <a:rPr lang="en-US" sz="1100" smtClean="0">
                <a:latin typeface="Arial" pitchFamily="34" charset="0"/>
                <a:cs typeface="Arial" pitchFamily="34" charset="0"/>
              </a:rPr>
              <a:t>default </a:t>
            </a:r>
            <a:r>
              <a:rPr lang="en-US" sz="1100" smtClean="0">
                <a:latin typeface="Arial" pitchFamily="34" charset="0"/>
                <a:cs typeface="Arial" pitchFamily="34" charset="0"/>
              </a:rPr>
              <a:t>parameters, I did review the peformance of kNearestNeigbors in more detail (see Question 4)</a:t>
            </a:r>
            <a:br>
              <a:rPr lang="en-US" sz="1100" smtClean="0">
                <a:latin typeface="Arial" pitchFamily="34" charset="0"/>
                <a:cs typeface="Arial" pitchFamily="34" charset="0"/>
              </a:rPr>
            </a:br>
            <a:endParaRPr lang="en-US" sz="1100" smtClean="0">
              <a:latin typeface="Arial" pitchFamily="34" charset="0"/>
              <a:cs typeface="Arial" pitchFamily="34" charset="0"/>
            </a:endParaRPr>
          </a:p>
          <a:p>
            <a:pPr lvl="0">
              <a:spcBef>
                <a:spcPts val="600"/>
              </a:spcBef>
              <a:defRPr/>
            </a:pPr>
            <a:r>
              <a:rPr lang="en-US" sz="1100" smtClean="0">
                <a:latin typeface="Arial" pitchFamily="34" charset="0"/>
                <a:cs typeface="Arial" pitchFamily="34" charset="0"/>
              </a:rPr>
              <a:t>One thing to note is the outcome of  support vector classifier. Using the default parameters the error message was: </a:t>
            </a:r>
            <a:br>
              <a:rPr lang="en-US" sz="1100" smtClean="0">
                <a:latin typeface="Arial" pitchFamily="34" charset="0"/>
                <a:cs typeface="Arial" pitchFamily="34" charset="0"/>
              </a:rPr>
            </a:br>
            <a:r>
              <a:rPr lang="en-US" sz="1100" i="1" smtClean="0">
                <a:latin typeface="Arial" pitchFamily="34" charset="0"/>
                <a:cs typeface="Arial" pitchFamily="34" charset="0"/>
              </a:rPr>
              <a:t>P</a:t>
            </a:r>
            <a:r>
              <a:rPr lang="en-SG" sz="1100" i="1" smtClean="0">
                <a:latin typeface="Arial" pitchFamily="34" charset="0"/>
                <a:cs typeface="Arial" pitchFamily="34" charset="0"/>
              </a:rPr>
              <a:t>recision </a:t>
            </a:r>
            <a:r>
              <a:rPr lang="en-SG" sz="1100" i="1" smtClean="0">
                <a:latin typeface="Arial" pitchFamily="34" charset="0"/>
                <a:cs typeface="Arial" pitchFamily="34" charset="0"/>
              </a:rPr>
              <a:t>or recall may be undefined due to a lack of true </a:t>
            </a:r>
            <a:r>
              <a:rPr lang="en-SG" sz="1100" i="1" smtClean="0">
                <a:latin typeface="Arial" pitchFamily="34" charset="0"/>
                <a:cs typeface="Arial" pitchFamily="34" charset="0"/>
              </a:rPr>
              <a:t>positive </a:t>
            </a:r>
            <a:r>
              <a:rPr lang="en-SG" sz="1100" i="1" smtClean="0">
                <a:latin typeface="Arial" pitchFamily="34" charset="0"/>
                <a:cs typeface="Arial" pitchFamily="34" charset="0"/>
              </a:rPr>
              <a:t>predicitons.</a:t>
            </a:r>
          </a:p>
          <a:p>
            <a:pPr lvl="0">
              <a:spcBef>
                <a:spcPts val="600"/>
              </a:spcBef>
              <a:defRPr/>
            </a:pPr>
            <a:r>
              <a:rPr lang="en-SG" sz="1100" smtClean="0">
                <a:latin typeface="Arial" pitchFamily="34" charset="0"/>
                <a:cs typeface="Arial" pitchFamily="34" charset="0"/>
              </a:rPr>
              <a:t>My initial assumption was that this must be due to the fact that this algorithm </a:t>
            </a:r>
            <a:r>
              <a:rPr lang="en-SG" sz="1100" smtClean="0">
                <a:solidFill>
                  <a:srgbClr val="000000"/>
                </a:solidFill>
                <a:latin typeface="Source Sans Pro"/>
              </a:rPr>
              <a:t>calls </a:t>
            </a:r>
            <a:r>
              <a:rPr lang="en-SG" sz="1100" smtClean="0">
                <a:solidFill>
                  <a:srgbClr val="000000"/>
                </a:solidFill>
                <a:latin typeface="Source Sans Pro"/>
              </a:rPr>
              <a:t>for </a:t>
            </a:r>
            <a:r>
              <a:rPr lang="en-SG" sz="1100" smtClean="0">
                <a:solidFill>
                  <a:srgbClr val="000000"/>
                </a:solidFill>
                <a:latin typeface="Source Sans Pro"/>
              </a:rPr>
              <a:t>scaled </a:t>
            </a:r>
            <a:r>
              <a:rPr lang="en-SG" sz="1100" smtClean="0">
                <a:solidFill>
                  <a:srgbClr val="000000"/>
                </a:solidFill>
                <a:latin typeface="Source Sans Pro"/>
              </a:rPr>
              <a:t>features.</a:t>
            </a:r>
          </a:p>
          <a:p>
            <a:pPr lvl="0">
              <a:spcBef>
                <a:spcPts val="600"/>
              </a:spcBef>
              <a:defRPr/>
            </a:pPr>
            <a:r>
              <a:rPr kumimoji="0" lang="en-US" sz="1100" b="0" i="0" u="none" strike="noStrike" kern="1200" cap="none" spc="0" normalizeH="0" baseline="0" noProof="0" smtClean="0">
                <a:ln>
                  <a:noFill/>
                </a:ln>
                <a:solidFill>
                  <a:srgbClr val="000000"/>
                </a:solidFill>
                <a:effectLst/>
                <a:uLnTx/>
                <a:uFillTx/>
                <a:latin typeface="Source Sans Pro"/>
                <a:ea typeface="+mn-ea"/>
                <a:cs typeface="Arial" pitchFamily="34" charset="0"/>
              </a:rPr>
              <a:t>Applying</a:t>
            </a:r>
            <a:r>
              <a:rPr kumimoji="0" lang="en-US" sz="1100" b="0" i="0" u="none" strike="noStrike" kern="1200" cap="none" spc="0" normalizeH="0" noProof="0" smtClean="0">
                <a:ln>
                  <a:noFill/>
                </a:ln>
                <a:solidFill>
                  <a:srgbClr val="000000"/>
                </a:solidFill>
                <a:effectLst/>
                <a:uLnTx/>
                <a:uFillTx/>
                <a:latin typeface="Source Sans Pro"/>
                <a:ea typeface="+mn-ea"/>
                <a:cs typeface="Arial" pitchFamily="34" charset="0"/>
              </a:rPr>
              <a:t> linear scale (MinMaxScaler) but also adding additional feature provided an interesting performance “upgrade”.</a:t>
            </a:r>
            <a:br>
              <a:rPr kumimoji="0" lang="en-US" sz="1100" b="0" i="0" u="none" strike="noStrike" kern="1200" cap="none" spc="0" normalizeH="0" noProof="0" smtClean="0">
                <a:ln>
                  <a:noFill/>
                </a:ln>
                <a:solidFill>
                  <a:srgbClr val="000000"/>
                </a:solidFill>
                <a:effectLst/>
                <a:uLnTx/>
                <a:uFillTx/>
                <a:latin typeface="Source Sans Pro"/>
                <a:ea typeface="+mn-ea"/>
                <a:cs typeface="Arial" pitchFamily="34" charset="0"/>
              </a:rPr>
            </a:br>
            <a:r>
              <a:rPr kumimoji="0" lang="en-US" sz="1100" b="0" i="0" u="none" strike="noStrike" kern="1200" cap="none" spc="0" normalizeH="0" noProof="0" smtClean="0">
                <a:ln>
                  <a:noFill/>
                </a:ln>
                <a:solidFill>
                  <a:srgbClr val="000000"/>
                </a:solidFill>
                <a:effectLst/>
                <a:uLnTx/>
                <a:uFillTx/>
                <a:latin typeface="Source Sans Pro"/>
                <a:ea typeface="+mn-ea"/>
                <a:cs typeface="Arial" pitchFamily="34" charset="0"/>
              </a:rPr>
              <a:t>Note: I used cv = train_test_split</a:t>
            </a:r>
          </a:p>
          <a:p>
            <a:pPr marL="357188" lvl="0">
              <a:spcBef>
                <a:spcPct val="20000"/>
              </a:spcBef>
              <a:defRPr/>
            </a:pPr>
            <a:r>
              <a:rPr lang="en-SG" sz="1100" i="1" smtClean="0">
                <a:latin typeface="Arial" pitchFamily="34" charset="0"/>
                <a:cs typeface="Arial" pitchFamily="34" charset="0"/>
              </a:rPr>
              <a:t>['poi', 'bonus', 'exercised_stock_options', 'totComp']</a:t>
            </a:r>
          </a:p>
          <a:p>
            <a:pPr marL="357188" lvl="0">
              <a:spcBef>
                <a:spcPct val="20000"/>
              </a:spcBef>
              <a:defRPr/>
            </a:pPr>
            <a:r>
              <a:rPr lang="en-SG" sz="1100" i="1" smtClean="0">
                <a:latin typeface="Arial" pitchFamily="34" charset="0"/>
                <a:cs typeface="Arial" pitchFamily="34" charset="0"/>
              </a:rPr>
              <a:t>SVC(C=5000, cache_size=200, class_weight=None, coef0=0.0,</a:t>
            </a:r>
          </a:p>
          <a:p>
            <a:pPr marL="357188" lvl="0">
              <a:spcBef>
                <a:spcPct val="20000"/>
              </a:spcBef>
              <a:defRPr/>
            </a:pPr>
            <a:r>
              <a:rPr lang="en-SG" sz="1100" i="1" smtClean="0">
                <a:latin typeface="Arial" pitchFamily="34" charset="0"/>
                <a:cs typeface="Arial" pitchFamily="34" charset="0"/>
              </a:rPr>
              <a:t>  decision_function_shape=None, degree=3, gamma=20, kernel='rbf',</a:t>
            </a:r>
          </a:p>
          <a:p>
            <a:pPr marL="357188" lvl="0">
              <a:spcBef>
                <a:spcPct val="20000"/>
              </a:spcBef>
              <a:defRPr/>
            </a:pPr>
            <a:r>
              <a:rPr lang="en-SG" sz="1100" i="1" smtClean="0">
                <a:latin typeface="Arial" pitchFamily="34" charset="0"/>
                <a:cs typeface="Arial" pitchFamily="34" charset="0"/>
              </a:rPr>
              <a:t>  max_iter=-1, probability=False, random_state=None, shrinking=True,</a:t>
            </a:r>
          </a:p>
          <a:p>
            <a:pPr marL="357188" lvl="0">
              <a:spcBef>
                <a:spcPct val="20000"/>
              </a:spcBef>
              <a:defRPr/>
            </a:pPr>
            <a:r>
              <a:rPr lang="en-SG" sz="1100" i="1" smtClean="0">
                <a:latin typeface="Arial" pitchFamily="34" charset="0"/>
                <a:cs typeface="Arial" pitchFamily="34" charset="0"/>
              </a:rPr>
              <a:t>  tol=0.001, verbose=False)</a:t>
            </a:r>
          </a:p>
          <a:p>
            <a:pPr marL="357188" lvl="0">
              <a:spcBef>
                <a:spcPct val="20000"/>
              </a:spcBef>
              <a:defRPr/>
            </a:pPr>
            <a:r>
              <a:rPr lang="en-SG" sz="1100" i="1" smtClean="0">
                <a:latin typeface="Arial" pitchFamily="34" charset="0"/>
                <a:cs typeface="Arial" pitchFamily="34" charset="0"/>
              </a:rPr>
              <a:t>Accuracy:  </a:t>
            </a:r>
            <a:r>
              <a:rPr lang="en-SG" sz="1100" i="1" smtClean="0">
                <a:latin typeface="Arial" pitchFamily="34" charset="0"/>
                <a:cs typeface="Arial" pitchFamily="34" charset="0"/>
              </a:rPr>
              <a:t>0.892 </a:t>
            </a:r>
            <a:r>
              <a:rPr lang="en-SG" sz="1100" i="1" smtClean="0">
                <a:latin typeface="Arial" pitchFamily="34" charset="0"/>
                <a:cs typeface="Arial" pitchFamily="34" charset="0"/>
              </a:rPr>
              <a:t>  Precision</a:t>
            </a:r>
            <a:r>
              <a:rPr lang="en-SG" sz="1100" i="1" smtClean="0">
                <a:latin typeface="Arial" pitchFamily="34" charset="0"/>
                <a:cs typeface="Arial" pitchFamily="34" charset="0"/>
              </a:rPr>
              <a:t>:  </a:t>
            </a:r>
            <a:r>
              <a:rPr lang="en-SG" sz="1100" i="1" smtClean="0">
                <a:latin typeface="Arial" pitchFamily="34" charset="0"/>
                <a:cs typeface="Arial" pitchFamily="34" charset="0"/>
              </a:rPr>
              <a:t>0.5 </a:t>
            </a:r>
            <a:r>
              <a:rPr lang="en-SG" sz="1100" i="1" smtClean="0">
                <a:latin typeface="Arial" pitchFamily="34" charset="0"/>
                <a:cs typeface="Arial" pitchFamily="34" charset="0"/>
              </a:rPr>
              <a:t>  Recall</a:t>
            </a:r>
            <a:r>
              <a:rPr lang="en-SG" sz="1100" i="1" smtClean="0">
                <a:latin typeface="Arial" pitchFamily="34" charset="0"/>
                <a:cs typeface="Arial" pitchFamily="34" charset="0"/>
              </a:rPr>
              <a:t>:  </a:t>
            </a:r>
            <a:r>
              <a:rPr lang="en-SG" sz="1100" i="1" smtClean="0">
                <a:latin typeface="Arial" pitchFamily="34" charset="0"/>
                <a:cs typeface="Arial" pitchFamily="34" charset="0"/>
              </a:rPr>
              <a:t>1.0 </a:t>
            </a:r>
            <a:r>
              <a:rPr lang="en-SG" sz="1100" i="1" smtClean="0">
                <a:latin typeface="Arial" pitchFamily="34" charset="0"/>
                <a:cs typeface="Arial" pitchFamily="34" charset="0"/>
              </a:rPr>
              <a:t>  F1</a:t>
            </a:r>
            <a:r>
              <a:rPr lang="en-SG" sz="1100" i="1" smtClean="0">
                <a:latin typeface="Arial" pitchFamily="34" charset="0"/>
                <a:cs typeface="Arial" pitchFamily="34" charset="0"/>
              </a:rPr>
              <a:t>:  0.667</a:t>
            </a:r>
            <a:endParaRPr kumimoji="0" lang="en-SG" sz="1100" b="0" i="1"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pic>
        <p:nvPicPr>
          <p:cNvPr id="3076" name="Picture 4"/>
          <p:cNvPicPr>
            <a:picLocks noChangeAspect="1" noChangeArrowheads="1"/>
          </p:cNvPicPr>
          <p:nvPr/>
        </p:nvPicPr>
        <p:blipFill>
          <a:blip r:embed="rId3" cstate="print"/>
          <a:srcRect/>
          <a:stretch>
            <a:fillRect/>
          </a:stretch>
        </p:blipFill>
        <p:spPr bwMode="auto">
          <a:xfrm>
            <a:off x="152400" y="1590675"/>
            <a:ext cx="7219950" cy="771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609600"/>
          </a:xfrm>
        </p:spPr>
        <p:txBody>
          <a:bodyPr wrap="square">
            <a:noAutofit/>
          </a:bodyPr>
          <a:lstStyle/>
          <a:p>
            <a:pPr>
              <a:spcAft>
                <a:spcPts val="600"/>
              </a:spcAft>
            </a:pPr>
            <a:r>
              <a:rPr lang="en-US" sz="1400" smtClean="0">
                <a:solidFill>
                  <a:schemeClr val="accent1"/>
                </a:solidFill>
              </a:rPr>
              <a:t>Question</a:t>
            </a:r>
            <a:r>
              <a:rPr lang="en-US" smtClean="0">
                <a:solidFill>
                  <a:schemeClr val="accent1"/>
                </a:solidFill>
              </a:rPr>
              <a:t> </a:t>
            </a:r>
            <a:r>
              <a:rPr lang="en-US" smtClean="0">
                <a:solidFill>
                  <a:schemeClr val="accent1"/>
                </a:solidFill>
              </a:rPr>
              <a:t>4</a:t>
            </a:r>
            <a:r>
              <a:rPr lang="en-US" sz="1400" smtClean="0">
                <a:solidFill>
                  <a:schemeClr val="accent1"/>
                </a:solidFill>
              </a:rPr>
              <a:t/>
            </a:r>
            <a:br>
              <a:rPr lang="en-US" sz="1400" smtClean="0">
                <a:solidFill>
                  <a:schemeClr val="accent1"/>
                </a:solidFill>
              </a:rPr>
            </a:br>
            <a:r>
              <a:rPr lang="en-SG" sz="900" b="0" smtClean="0">
                <a:solidFill>
                  <a:schemeClr val="accent1"/>
                </a:solidFill>
              </a:rPr>
              <a:t>What does it mean to tune the parameters of an algorithm, and what can happen if you don’t do this well?  How did you tune the parameters of your particular algorithm? (</a:t>
            </a:r>
            <a:r>
              <a:rPr lang="en-SG" sz="900" b="0" smtClean="0">
                <a:solidFill>
                  <a:schemeClr val="accent1"/>
                </a:solidFill>
              </a:rPr>
              <a:t>Some </a:t>
            </a:r>
            <a:r>
              <a:rPr lang="en-SG" sz="900" b="0" smtClean="0">
                <a:solidFill>
                  <a:schemeClr val="accent1"/>
                </a:solidFill>
              </a:rPr>
              <a:t>algorithms </a:t>
            </a:r>
            <a:r>
              <a:rPr lang="en-SG" sz="900" b="0" smtClean="0">
                <a:solidFill>
                  <a:schemeClr val="accent1"/>
                </a:solidFill>
              </a:rPr>
              <a:t>do not have parameters that you need to tune -- if this is the case for the one you picked, identify and briefly explain how you would have done it for the model that was not your final choice or a different model that does utilize parameter tuning, e.g. a decision tree classifier).  [relevant rubric item: “tune the algorithm”]</a:t>
            </a:r>
            <a:r>
              <a:rPr lang="en-SG" sz="900" b="0" smtClean="0">
                <a:solidFill>
                  <a:schemeClr val="accent1"/>
                </a:solidFill>
              </a:rPr>
              <a:t/>
            </a:r>
            <a:br>
              <a:rPr lang="en-SG" sz="900" b="0" smtClean="0">
                <a:solidFill>
                  <a:schemeClr val="accent1"/>
                </a:solidFill>
              </a:rPr>
            </a:br>
            <a:r>
              <a:rPr lang="en-SG" sz="900" b="0" smtClean="0">
                <a:solidFill>
                  <a:schemeClr val="accent1"/>
                </a:solidFill>
              </a:rPr>
              <a:t/>
            </a:r>
            <a:br>
              <a:rPr lang="en-SG" sz="900" b="0" smtClean="0">
                <a:solidFill>
                  <a:schemeClr val="accent1"/>
                </a:solidFill>
              </a:rPr>
            </a:br>
            <a:endParaRPr lang="en-SG" sz="900" b="0" smtClean="0">
              <a:solidFill>
                <a:schemeClr val="accent1"/>
              </a:solidFill>
            </a:endParaRPr>
          </a:p>
        </p:txBody>
      </p:sp>
      <p:sp>
        <p:nvSpPr>
          <p:cNvPr id="4" name="Footer Placeholder 3"/>
          <p:cNvSpPr>
            <a:spLocks noGrp="1"/>
          </p:cNvSpPr>
          <p:nvPr>
            <p:ph type="ftr" sz="quarter" idx="11"/>
          </p:nvPr>
        </p:nvSpPr>
        <p:spPr>
          <a:xfrm>
            <a:off x="0" y="6615752"/>
            <a:ext cx="2895600" cy="228600"/>
          </a:xfrm>
        </p:spPr>
        <p:txBody>
          <a:bodyPr/>
          <a:lstStyle/>
          <a:p>
            <a:pPr algn="l"/>
            <a:r>
              <a:rPr lang="en-US" sz="1050" i="1" smtClean="0">
                <a:latin typeface="Arial" pitchFamily="34" charset="0"/>
                <a:cs typeface="Arial" pitchFamily="34" charset="0"/>
              </a:rPr>
              <a:t>Raju Nanduri, September 2016</a:t>
            </a:r>
          </a:p>
        </p:txBody>
      </p:sp>
      <p:sp>
        <p:nvSpPr>
          <p:cNvPr id="5" name="Slide Number Placeholder 4"/>
          <p:cNvSpPr>
            <a:spLocks noGrp="1"/>
          </p:cNvSpPr>
          <p:nvPr>
            <p:ph type="sldNum" sz="quarter" idx="12"/>
          </p:nvPr>
        </p:nvSpPr>
        <p:spPr>
          <a:xfrm>
            <a:off x="8069240" y="6615752"/>
            <a:ext cx="1066800" cy="228600"/>
          </a:xfrm>
        </p:spPr>
        <p:txBody>
          <a:bodyPr/>
          <a:lstStyle/>
          <a:p>
            <a:fld id="{B6F15528-21DE-4FAA-801E-634DDDAF4B2B}" type="slidenum">
              <a:rPr lang="en-US" sz="1050" i="1" smtClean="0"/>
              <a:pPr/>
              <a:t>8</a:t>
            </a:fld>
            <a:endParaRPr lang="en-US" sz="1050" i="1"/>
          </a:p>
        </p:txBody>
      </p:sp>
      <p:sp>
        <p:nvSpPr>
          <p:cNvPr id="15" name="Content Placeholder 2"/>
          <p:cNvSpPr txBox="1">
            <a:spLocks/>
          </p:cNvSpPr>
          <p:nvPr/>
        </p:nvSpPr>
        <p:spPr>
          <a:xfrm>
            <a:off x="3020" y="730110"/>
            <a:ext cx="9144000" cy="1022490"/>
          </a:xfrm>
          <a:prstGeom prst="rect">
            <a:avLst/>
          </a:prstGeom>
        </p:spPr>
        <p:txBody>
          <a:bodyPr vert="horz" lIns="91440" tIns="45720" rIns="91440" bIns="45720" rtlCol="0">
            <a:noAutofit/>
          </a:bodyPr>
          <a:lstStyle/>
          <a:p>
            <a:pPr lvl="0">
              <a:spcBef>
                <a:spcPct val="20000"/>
              </a:spcBef>
              <a:defRPr/>
            </a:pPr>
            <a:endParaRPr kumimoji="0" lang="en-SG" sz="11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9" name="Content Placeholder 2"/>
          <p:cNvSpPr txBox="1">
            <a:spLocks/>
          </p:cNvSpPr>
          <p:nvPr/>
        </p:nvSpPr>
        <p:spPr>
          <a:xfrm>
            <a:off x="0" y="762000"/>
            <a:ext cx="9144000" cy="1022490"/>
          </a:xfrm>
          <a:prstGeom prst="rect">
            <a:avLst/>
          </a:prstGeom>
        </p:spPr>
        <p:txBody>
          <a:bodyPr vert="horz" lIns="91440" tIns="45720" rIns="91440" bIns="45720" rtlCol="0">
            <a:noAutofit/>
          </a:bodyPr>
          <a:lstStyle/>
          <a:p>
            <a:pPr marR="0" lvl="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1100" smtClean="0">
                <a:latin typeface="Arial" pitchFamily="34" charset="0"/>
                <a:cs typeface="Arial" pitchFamily="34" charset="0"/>
              </a:rPr>
              <a:t>Tuning the parameter is to ensure minimize the generalization error and achieve a balance between bias and variance and avoiding overfitting.</a:t>
            </a:r>
          </a:p>
          <a:p>
            <a:pPr marR="0" lvl="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1100" smtClean="0">
                <a:latin typeface="Arial" pitchFamily="34" charset="0"/>
                <a:cs typeface="Arial" pitchFamily="34" charset="0"/>
              </a:rPr>
              <a:t>If not done properly the algorithm will overfit and  seem to be working well on training data sets but not generalized enough.</a:t>
            </a:r>
          </a:p>
          <a:p>
            <a:pPr lvl="0">
              <a:spcBef>
                <a:spcPct val="20000"/>
              </a:spcBef>
              <a:defRPr/>
            </a:pPr>
            <a:r>
              <a:rPr lang="en-US" sz="1100" smtClean="0">
                <a:latin typeface="Arial" pitchFamily="34" charset="0"/>
                <a:cs typeface="Arial" pitchFamily="34" charset="0"/>
              </a:rPr>
              <a:t>I used GridSearchCV to fine tune my classifier </a:t>
            </a:r>
            <a:r>
              <a:rPr lang="en-US" sz="1100" smtClean="0">
                <a:latin typeface="Arial" pitchFamily="34" charset="0"/>
                <a:cs typeface="Arial" pitchFamily="34" charset="0"/>
              </a:rPr>
              <a:t>using </a:t>
            </a:r>
            <a:r>
              <a:rPr lang="en-US" sz="1100" smtClean="0">
                <a:latin typeface="Arial" pitchFamily="34" charset="0"/>
                <a:cs typeface="Arial" pitchFamily="34" charset="0"/>
              </a:rPr>
              <a:t>kNearestNeighbors.</a:t>
            </a:r>
          </a:p>
          <a:p>
            <a:pPr lvl="0">
              <a:spcBef>
                <a:spcPct val="20000"/>
              </a:spcBef>
              <a:defRPr/>
            </a:pPr>
            <a:endParaRPr lang="en-US" sz="1100" smtClean="0">
              <a:latin typeface="Arial" pitchFamily="34" charset="0"/>
              <a:cs typeface="Arial" pitchFamily="34" charset="0"/>
            </a:endParaRPr>
          </a:p>
          <a:p>
            <a:pPr lvl="0">
              <a:spcBef>
                <a:spcPct val="20000"/>
              </a:spcBef>
              <a:defRPr/>
            </a:pPr>
            <a:endParaRPr lang="en-US" sz="1100" smtClean="0">
              <a:latin typeface="Arial" pitchFamily="34" charset="0"/>
              <a:cs typeface="Arial" pitchFamily="34" charset="0"/>
            </a:endParaRPr>
          </a:p>
          <a:p>
            <a:pPr lvl="0">
              <a:spcBef>
                <a:spcPct val="20000"/>
              </a:spcBef>
              <a:defRPr/>
            </a:pPr>
            <a:endParaRPr kumimoji="0" lang="en-SG" sz="11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14" name="Content Placeholder 2"/>
          <p:cNvSpPr txBox="1">
            <a:spLocks/>
          </p:cNvSpPr>
          <p:nvPr/>
        </p:nvSpPr>
        <p:spPr>
          <a:xfrm>
            <a:off x="0" y="4800600"/>
            <a:ext cx="9144000" cy="990600"/>
          </a:xfrm>
          <a:prstGeom prst="rect">
            <a:avLst/>
          </a:prstGeom>
        </p:spPr>
        <p:txBody>
          <a:bodyPr vert="horz" lIns="91440" tIns="45720" rIns="91440" bIns="45720" rtlCol="0">
            <a:noAutofit/>
          </a:bodyPr>
          <a:lstStyle/>
          <a:p>
            <a:pPr marR="0" lvl="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1100" smtClean="0">
                <a:latin typeface="Arial" pitchFamily="34" charset="0"/>
                <a:cs typeface="Arial" pitchFamily="34" charset="0"/>
              </a:rPr>
              <a:t>Note: as I mentioned earlier results vary and parameters value as well depending on cross validation strategy used.</a:t>
            </a:r>
          </a:p>
          <a:p>
            <a:pPr marR="0" lvl="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1100" smtClean="0">
                <a:latin typeface="Arial" pitchFamily="34" charset="0"/>
                <a:cs typeface="Arial" pitchFamily="34" charset="0"/>
              </a:rPr>
              <a:t>Interestingly the default parameters provide a better F1 score than the ones from GridSearchCV.</a:t>
            </a:r>
          </a:p>
          <a:p>
            <a:pPr marR="0" lvl="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1100" smtClean="0">
                <a:latin typeface="Arial" pitchFamily="34" charset="0"/>
                <a:cs typeface="Arial" pitchFamily="34" charset="0"/>
              </a:rPr>
              <a:t>After further review it seems that GridSearchCV averages across the different runs and hence the measures might be different.</a:t>
            </a:r>
          </a:p>
          <a:p>
            <a:pPr marR="0" lvl="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1100" smtClean="0">
                <a:latin typeface="Arial" pitchFamily="34" charset="0"/>
                <a:cs typeface="Arial" pitchFamily="34" charset="0"/>
              </a:rPr>
              <a:t>I nevertheless used the parameters from the suggested best_estimator_ as my input for my final classifier. And measures were actually better.</a:t>
            </a:r>
          </a:p>
          <a:p>
            <a:pPr lvl="0">
              <a:spcBef>
                <a:spcPct val="20000"/>
              </a:spcBef>
              <a:defRPr/>
            </a:pPr>
            <a:endParaRPr lang="en-US" sz="1100" smtClean="0">
              <a:latin typeface="Arial" pitchFamily="34" charset="0"/>
              <a:cs typeface="Arial" pitchFamily="34" charset="0"/>
            </a:endParaRPr>
          </a:p>
          <a:p>
            <a:pPr lvl="0">
              <a:spcBef>
                <a:spcPct val="20000"/>
              </a:spcBef>
              <a:defRPr/>
            </a:pPr>
            <a:endParaRPr lang="en-US" sz="1100" smtClean="0">
              <a:latin typeface="Arial" pitchFamily="34" charset="0"/>
              <a:cs typeface="Arial" pitchFamily="34" charset="0"/>
            </a:endParaRPr>
          </a:p>
          <a:p>
            <a:pPr lvl="0">
              <a:spcBef>
                <a:spcPct val="20000"/>
              </a:spcBef>
              <a:defRPr/>
            </a:pPr>
            <a:endParaRPr kumimoji="0" lang="en-SG" sz="11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pic>
        <p:nvPicPr>
          <p:cNvPr id="1028" name="Picture 4"/>
          <p:cNvPicPr>
            <a:picLocks noChangeAspect="1" noChangeArrowheads="1"/>
          </p:cNvPicPr>
          <p:nvPr/>
        </p:nvPicPr>
        <p:blipFill>
          <a:blip r:embed="rId2" cstate="print"/>
          <a:srcRect/>
          <a:stretch>
            <a:fillRect/>
          </a:stretch>
        </p:blipFill>
        <p:spPr bwMode="auto">
          <a:xfrm>
            <a:off x="152400" y="1447800"/>
            <a:ext cx="8591550" cy="3276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8947"/>
            <a:ext cx="9144000" cy="457200"/>
          </a:xfrm>
        </p:spPr>
        <p:txBody>
          <a:bodyPr wrap="square">
            <a:noAutofit/>
          </a:bodyPr>
          <a:lstStyle/>
          <a:p>
            <a:pPr>
              <a:spcAft>
                <a:spcPts val="600"/>
              </a:spcAft>
            </a:pPr>
            <a:r>
              <a:rPr lang="en-US" sz="1400" smtClean="0">
                <a:solidFill>
                  <a:schemeClr val="accent1"/>
                </a:solidFill>
              </a:rPr>
              <a:t>Question</a:t>
            </a:r>
            <a:r>
              <a:rPr lang="en-US" smtClean="0">
                <a:solidFill>
                  <a:schemeClr val="accent1"/>
                </a:solidFill>
              </a:rPr>
              <a:t> </a:t>
            </a:r>
            <a:r>
              <a:rPr lang="en-US" smtClean="0">
                <a:solidFill>
                  <a:schemeClr val="accent1"/>
                </a:solidFill>
              </a:rPr>
              <a:t>5</a:t>
            </a:r>
            <a:r>
              <a:rPr lang="en-US" sz="1400" smtClean="0">
                <a:solidFill>
                  <a:schemeClr val="accent1"/>
                </a:solidFill>
              </a:rPr>
              <a:t/>
            </a:r>
            <a:br>
              <a:rPr lang="en-US" sz="1400" smtClean="0">
                <a:solidFill>
                  <a:schemeClr val="accent1"/>
                </a:solidFill>
              </a:rPr>
            </a:br>
            <a:r>
              <a:rPr lang="en-SG" sz="900" b="0" smtClean="0">
                <a:solidFill>
                  <a:schemeClr val="accent1"/>
                </a:solidFill>
              </a:rPr>
              <a:t>What is validation, and what’s a classic mistake you can make if you do it wrong? How did you validate your analysis?  [relevant rubric item: “validation </a:t>
            </a:r>
            <a:r>
              <a:rPr lang="en-SG" sz="900" b="0" smtClean="0">
                <a:solidFill>
                  <a:schemeClr val="accent1"/>
                </a:solidFill>
              </a:rPr>
              <a:t>strategy</a:t>
            </a:r>
            <a:r>
              <a:rPr lang="en-SG" sz="900" b="0" smtClean="0">
                <a:solidFill>
                  <a:schemeClr val="accent1"/>
                </a:solidFill>
              </a:rPr>
              <a:t>”]</a:t>
            </a:r>
            <a:endParaRPr lang="en-SG" sz="900" b="0" smtClean="0">
              <a:solidFill>
                <a:schemeClr val="accent1"/>
              </a:solidFill>
            </a:endParaRPr>
          </a:p>
        </p:txBody>
      </p:sp>
      <p:sp>
        <p:nvSpPr>
          <p:cNvPr id="4" name="Footer Placeholder 3"/>
          <p:cNvSpPr>
            <a:spLocks noGrp="1"/>
          </p:cNvSpPr>
          <p:nvPr>
            <p:ph type="ftr" sz="quarter" idx="11"/>
          </p:nvPr>
        </p:nvSpPr>
        <p:spPr>
          <a:xfrm>
            <a:off x="0" y="6615752"/>
            <a:ext cx="2895600" cy="228600"/>
          </a:xfrm>
        </p:spPr>
        <p:txBody>
          <a:bodyPr/>
          <a:lstStyle/>
          <a:p>
            <a:pPr algn="l"/>
            <a:r>
              <a:rPr lang="en-US" sz="1050" i="1" smtClean="0">
                <a:latin typeface="Arial" pitchFamily="34" charset="0"/>
                <a:cs typeface="Arial" pitchFamily="34" charset="0"/>
              </a:rPr>
              <a:t>Raju Nanduri, September 2016</a:t>
            </a:r>
          </a:p>
        </p:txBody>
      </p:sp>
      <p:sp>
        <p:nvSpPr>
          <p:cNvPr id="5" name="Slide Number Placeholder 4"/>
          <p:cNvSpPr>
            <a:spLocks noGrp="1"/>
          </p:cNvSpPr>
          <p:nvPr>
            <p:ph type="sldNum" sz="quarter" idx="12"/>
          </p:nvPr>
        </p:nvSpPr>
        <p:spPr>
          <a:xfrm>
            <a:off x="8069240" y="6615752"/>
            <a:ext cx="1066800" cy="228600"/>
          </a:xfrm>
        </p:spPr>
        <p:txBody>
          <a:bodyPr/>
          <a:lstStyle/>
          <a:p>
            <a:fld id="{B6F15528-21DE-4FAA-801E-634DDDAF4B2B}" type="slidenum">
              <a:rPr lang="en-US" sz="1050" i="1" smtClean="0"/>
              <a:pPr/>
              <a:t>9</a:t>
            </a:fld>
            <a:endParaRPr lang="en-US" sz="1050" i="1"/>
          </a:p>
        </p:txBody>
      </p:sp>
      <p:sp>
        <p:nvSpPr>
          <p:cNvPr id="9" name="Content Placeholder 2"/>
          <p:cNvSpPr txBox="1">
            <a:spLocks/>
          </p:cNvSpPr>
          <p:nvPr/>
        </p:nvSpPr>
        <p:spPr>
          <a:xfrm>
            <a:off x="0" y="577710"/>
            <a:ext cx="9144000" cy="1251090"/>
          </a:xfrm>
          <a:prstGeom prst="rect">
            <a:avLst/>
          </a:prstGeom>
        </p:spPr>
        <p:txBody>
          <a:bodyPr vert="horz" lIns="91440" tIns="45720" rIns="91440" bIns="45720" rtlCol="0">
            <a:noAutofit/>
          </a:bodyPr>
          <a:lstStyle/>
          <a:p>
            <a:pPr lvl="0">
              <a:spcBef>
                <a:spcPct val="20000"/>
              </a:spcBef>
              <a:defRPr/>
            </a:pPr>
            <a:r>
              <a:rPr lang="en-US" sz="1100" smtClean="0">
                <a:latin typeface="Arial" pitchFamily="34" charset="0"/>
                <a:cs typeface="Arial" pitchFamily="34" charset="0"/>
              </a:rPr>
              <a:t>Purpose of validation is to assess if the model performs well in a generalized setup. Classic mistake is not to use a representative test data but rely on training data to assess performance of the model. Also if the model has a high variance then the validation can lead to false accuracy i.e. overfitting</a:t>
            </a:r>
          </a:p>
          <a:p>
            <a:pPr lvl="0">
              <a:spcBef>
                <a:spcPct val="20000"/>
              </a:spcBef>
              <a:defRPr/>
            </a:pPr>
            <a:r>
              <a:rPr lang="en-US" sz="1100" smtClean="0">
                <a:latin typeface="Arial" pitchFamily="34" charset="0"/>
                <a:cs typeface="Arial" pitchFamily="34" charset="0"/>
              </a:rPr>
              <a:t>I cross validated using train_test_split with test_size of 30%.</a:t>
            </a:r>
          </a:p>
          <a:p>
            <a:pPr lvl="0">
              <a:spcBef>
                <a:spcPct val="20000"/>
              </a:spcBef>
              <a:defRPr/>
            </a:pPr>
            <a:r>
              <a:rPr lang="en-US" sz="1100" smtClean="0">
                <a:latin typeface="Arial" pitchFamily="34" charset="0"/>
                <a:cs typeface="Arial" pitchFamily="34" charset="0"/>
              </a:rPr>
              <a:t>Interestingly and as shown on slide 5,  using  cv provided in the tester module (StratifiedShuffleSplit) drove an entirely different feature list.</a:t>
            </a:r>
          </a:p>
          <a:p>
            <a:pPr lvl="0">
              <a:spcBef>
                <a:spcPct val="20000"/>
              </a:spcBef>
              <a:defRPr/>
            </a:pPr>
            <a:r>
              <a:rPr lang="en-US" sz="1100" smtClean="0">
                <a:latin typeface="Arial" pitchFamily="34" charset="0"/>
                <a:cs typeface="Arial" pitchFamily="34" charset="0"/>
              </a:rPr>
              <a:t>This is not entirely surprising since the training outcome depends on the training inputs.</a:t>
            </a:r>
          </a:p>
        </p:txBody>
      </p:sp>
      <p:sp>
        <p:nvSpPr>
          <p:cNvPr id="8" name="Title 1"/>
          <p:cNvSpPr txBox="1">
            <a:spLocks/>
          </p:cNvSpPr>
          <p:nvPr/>
        </p:nvSpPr>
        <p:spPr>
          <a:xfrm>
            <a:off x="0" y="2124306"/>
            <a:ext cx="9144000" cy="609600"/>
          </a:xfrm>
          <a:prstGeom prst="rect">
            <a:avLst/>
          </a:prstGeom>
        </p:spPr>
        <p:txBody>
          <a:bodyPr vert="horz" wrap="square" lIns="91440" tIns="45720" rIns="91440" bIns="45720" rtlCol="0" anchor="ctr">
            <a:noAutofit/>
          </a:bodyPr>
          <a:lstStyle/>
          <a:p>
            <a:pPr>
              <a:spcBef>
                <a:spcPct val="0"/>
              </a:spcBef>
              <a:spcAft>
                <a:spcPts val="600"/>
              </a:spcAft>
            </a:pPr>
            <a:r>
              <a:rPr kumimoji="0" lang="en-US" sz="1400" b="1" i="0" u="none" strike="noStrike" kern="1200" cap="none" spc="0" normalizeH="0" baseline="0" noProof="0" smtClean="0">
                <a:ln>
                  <a:noFill/>
                </a:ln>
                <a:solidFill>
                  <a:schemeClr val="accent1"/>
                </a:solidFill>
                <a:effectLst/>
                <a:uLnTx/>
                <a:uFillTx/>
                <a:latin typeface="Arial" pitchFamily="34" charset="0"/>
                <a:ea typeface="+mj-ea"/>
                <a:cs typeface="Arial" pitchFamily="34" charset="0"/>
              </a:rPr>
              <a:t>Question</a:t>
            </a:r>
            <a:r>
              <a:rPr kumimoji="0" lang="en-US" sz="1600" b="1" i="0" u="none" strike="noStrike" kern="1200" cap="none" spc="0" normalizeH="0" baseline="0" noProof="0" smtClean="0">
                <a:ln>
                  <a:noFill/>
                </a:ln>
                <a:solidFill>
                  <a:schemeClr val="accent1"/>
                </a:solidFill>
                <a:effectLst/>
                <a:uLnTx/>
                <a:uFillTx/>
                <a:latin typeface="Arial" pitchFamily="34" charset="0"/>
                <a:ea typeface="+mj-ea"/>
                <a:cs typeface="Arial" pitchFamily="34" charset="0"/>
              </a:rPr>
              <a:t> 6</a:t>
            </a:r>
            <a:r>
              <a:rPr kumimoji="0" lang="en-US" sz="1400" b="1" i="0" u="none" strike="noStrike" kern="1200" cap="none" spc="0" normalizeH="0" baseline="0" noProof="0" smtClean="0">
                <a:ln>
                  <a:noFill/>
                </a:ln>
                <a:solidFill>
                  <a:schemeClr val="accent1"/>
                </a:solidFill>
                <a:effectLst/>
                <a:uLnTx/>
                <a:uFillTx/>
                <a:latin typeface="Arial" pitchFamily="34" charset="0"/>
                <a:ea typeface="+mj-ea"/>
                <a:cs typeface="Arial" pitchFamily="34" charset="0"/>
              </a:rPr>
              <a:t/>
            </a:r>
            <a:br>
              <a:rPr kumimoji="0" lang="en-US" sz="1400" b="1" i="0" u="none" strike="noStrike" kern="1200" cap="none" spc="0" normalizeH="0" baseline="0" noProof="0" smtClean="0">
                <a:ln>
                  <a:noFill/>
                </a:ln>
                <a:solidFill>
                  <a:schemeClr val="accent1"/>
                </a:solidFill>
                <a:effectLst/>
                <a:uLnTx/>
                <a:uFillTx/>
                <a:latin typeface="Arial" pitchFamily="34" charset="0"/>
                <a:ea typeface="+mj-ea"/>
                <a:cs typeface="Arial" pitchFamily="34" charset="0"/>
              </a:rPr>
            </a:br>
            <a:r>
              <a:rPr lang="en-SG" sz="900" smtClean="0">
                <a:solidFill>
                  <a:schemeClr val="accent1"/>
                </a:solidFill>
                <a:latin typeface="Arial" pitchFamily="34" charset="0"/>
                <a:ea typeface="+mj-ea"/>
                <a:cs typeface="Arial" pitchFamily="34" charset="0"/>
              </a:rPr>
              <a:t>Give at least 2 evaluation metrics and your average performance for each of them.  Explain an interpretation of your metrics that says something human-understandable about your algorithm’s performance. [relevant rubric item: “usage of evaluation </a:t>
            </a:r>
            <a:r>
              <a:rPr lang="en-SG" sz="900" smtClean="0">
                <a:solidFill>
                  <a:schemeClr val="accent1"/>
                </a:solidFill>
                <a:latin typeface="Arial" pitchFamily="34" charset="0"/>
                <a:ea typeface="+mj-ea"/>
                <a:cs typeface="Arial" pitchFamily="34" charset="0"/>
              </a:rPr>
              <a:t>metrics</a:t>
            </a:r>
            <a:r>
              <a:rPr lang="en-SG" sz="900" smtClean="0">
                <a:solidFill>
                  <a:schemeClr val="accent1"/>
                </a:solidFill>
                <a:latin typeface="Arial" pitchFamily="34" charset="0"/>
                <a:ea typeface="+mj-ea"/>
                <a:cs typeface="Arial" pitchFamily="34" charset="0"/>
              </a:rPr>
              <a:t>”]</a:t>
            </a:r>
            <a:endParaRPr kumimoji="0" lang="en-SG" sz="900" b="0" i="0" u="none" strike="noStrike" kern="1200" cap="none" spc="0" normalizeH="0" baseline="0" noProof="0" smtClean="0">
              <a:ln>
                <a:noFill/>
              </a:ln>
              <a:solidFill>
                <a:schemeClr val="accent1"/>
              </a:solidFill>
              <a:effectLst/>
              <a:uLnTx/>
              <a:uFillTx/>
              <a:latin typeface="Arial" pitchFamily="34" charset="0"/>
              <a:ea typeface="+mj-ea"/>
              <a:cs typeface="Arial" pitchFamily="34" charset="0"/>
            </a:endParaRPr>
          </a:p>
        </p:txBody>
      </p:sp>
      <p:sp>
        <p:nvSpPr>
          <p:cNvPr id="10" name="Content Placeholder 2"/>
          <p:cNvSpPr txBox="1">
            <a:spLocks/>
          </p:cNvSpPr>
          <p:nvPr/>
        </p:nvSpPr>
        <p:spPr>
          <a:xfrm>
            <a:off x="0" y="2810106"/>
            <a:ext cx="3962400" cy="3152073"/>
          </a:xfrm>
          <a:prstGeom prst="rect">
            <a:avLst/>
          </a:prstGeom>
        </p:spPr>
        <p:txBody>
          <a:bodyPr vert="horz" lIns="91440" tIns="45720" rIns="91440" bIns="45720" rtlCol="0">
            <a:noAutofit/>
          </a:bodyPr>
          <a:lstStyle/>
          <a:p>
            <a:pPr lvl="0">
              <a:spcBef>
                <a:spcPct val="20000"/>
              </a:spcBef>
              <a:defRPr/>
            </a:pPr>
            <a:r>
              <a:rPr kumimoji="0" lang="en-US" sz="11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I reviewed</a:t>
            </a:r>
            <a:r>
              <a:rPr kumimoji="0" lang="en-US" sz="1100" b="0" i="0" u="none" strike="noStrike" kern="1200" cap="none" spc="0" normalizeH="0" noProof="0" smtClean="0">
                <a:ln>
                  <a:noFill/>
                </a:ln>
                <a:solidFill>
                  <a:schemeClr val="tx1"/>
                </a:solidFill>
                <a:effectLst/>
                <a:uLnTx/>
                <a:uFillTx/>
                <a:latin typeface="Arial" pitchFamily="34" charset="0"/>
                <a:ea typeface="+mn-ea"/>
                <a:cs typeface="Arial" pitchFamily="34" charset="0"/>
              </a:rPr>
              <a:t> both precision and recall. In the context of identifying POI both measures are relevant. </a:t>
            </a:r>
          </a:p>
          <a:p>
            <a:pPr lvl="0">
              <a:spcBef>
                <a:spcPct val="20000"/>
              </a:spcBef>
              <a:defRPr/>
            </a:pPr>
            <a:r>
              <a:rPr kumimoji="0" lang="en-US" sz="1100" b="0" i="0" u="none" strike="noStrike" kern="1200" cap="none" spc="0" normalizeH="0" noProof="0" smtClean="0">
                <a:ln>
                  <a:noFill/>
                </a:ln>
                <a:solidFill>
                  <a:schemeClr val="tx1"/>
                </a:solidFill>
                <a:effectLst/>
                <a:uLnTx/>
                <a:uFillTx/>
                <a:latin typeface="Arial" pitchFamily="34" charset="0"/>
                <a:ea typeface="+mn-ea"/>
                <a:cs typeface="Arial" pitchFamily="34" charset="0"/>
              </a:rPr>
              <a:t>Precision will allow to ensure non POIs are not wrongly implicated. Conversely a low recall will suggest that POIs who potentially should be held accountable might “slip away”.</a:t>
            </a:r>
          </a:p>
          <a:p>
            <a:pPr lvl="0">
              <a:spcBef>
                <a:spcPct val="20000"/>
              </a:spcBef>
              <a:defRPr/>
            </a:pPr>
            <a:r>
              <a:rPr lang="en-US" sz="1100" baseline="0" smtClean="0">
                <a:latin typeface="Arial" pitchFamily="34" charset="0"/>
                <a:cs typeface="Arial" pitchFamily="34" charset="0"/>
              </a:rPr>
              <a:t>My strategy was to ensure that both</a:t>
            </a:r>
            <a:r>
              <a:rPr lang="en-US" sz="1100" smtClean="0">
                <a:latin typeface="Arial" pitchFamily="34" charset="0"/>
                <a:cs typeface="Arial" pitchFamily="34" charset="0"/>
              </a:rPr>
              <a:t> precision and recall are balanced.</a:t>
            </a:r>
          </a:p>
          <a:p>
            <a:pPr lvl="0">
              <a:spcBef>
                <a:spcPct val="20000"/>
              </a:spcBef>
              <a:defRPr/>
            </a:pPr>
            <a:r>
              <a:rPr lang="en-US" sz="1100" smtClean="0">
                <a:latin typeface="Arial" pitchFamily="34" charset="0"/>
                <a:cs typeface="Arial" pitchFamily="34" charset="0"/>
              </a:rPr>
              <a:t>My identifier has a decent F1 score which means  it can identify POIs both realiably (recall of 0.45) and accurately (precison of  0.73). </a:t>
            </a:r>
          </a:p>
          <a:p>
            <a:pPr lvl="0">
              <a:spcBef>
                <a:spcPct val="20000"/>
              </a:spcBef>
              <a:defRPr/>
            </a:pPr>
            <a:r>
              <a:rPr lang="en-US" sz="1100" smtClean="0">
                <a:latin typeface="Arial" pitchFamily="34" charset="0"/>
                <a:cs typeface="Arial" pitchFamily="34" charset="0"/>
              </a:rPr>
              <a:t>However given the imbalance b/w precision and recall it is clear that it errs more towards missing out in identifying POIs when they should have been flagged as such i.e. higher false negatives compared to false positives.</a:t>
            </a:r>
            <a:endParaRPr lang="en-US" sz="1100" smtClean="0">
              <a:latin typeface="Arial" pitchFamily="34" charset="0"/>
              <a:cs typeface="Arial" pitchFamily="34" charset="0"/>
            </a:endParaRPr>
          </a:p>
          <a:p>
            <a:pPr lvl="0">
              <a:spcBef>
                <a:spcPct val="20000"/>
              </a:spcBef>
              <a:defRPr/>
            </a:pPr>
            <a:endParaRPr lang="en-US" sz="1100" smtClean="0">
              <a:latin typeface="Arial" pitchFamily="34" charset="0"/>
              <a:cs typeface="Arial" pitchFamily="34" charset="0"/>
            </a:endParaRPr>
          </a:p>
          <a:p>
            <a:pPr lvl="0">
              <a:spcBef>
                <a:spcPct val="20000"/>
              </a:spcBef>
              <a:defRPr/>
            </a:pPr>
            <a:endParaRPr lang="en-US" sz="1100" smtClean="0">
              <a:latin typeface="Arial" pitchFamily="34" charset="0"/>
              <a:cs typeface="Arial" pitchFamily="34" charset="0"/>
            </a:endParaRPr>
          </a:p>
        </p:txBody>
      </p:sp>
      <p:sp>
        <p:nvSpPr>
          <p:cNvPr id="11" name="Rectangle 10"/>
          <p:cNvSpPr/>
          <p:nvPr/>
        </p:nvSpPr>
        <p:spPr>
          <a:xfrm>
            <a:off x="4191000" y="2810106"/>
            <a:ext cx="4953000" cy="3785652"/>
          </a:xfrm>
          <a:prstGeom prst="rect">
            <a:avLst/>
          </a:prstGeom>
        </p:spPr>
        <p:txBody>
          <a:bodyPr wrap="square">
            <a:spAutoFit/>
          </a:bodyPr>
          <a:lstStyle/>
          <a:p>
            <a:r>
              <a:rPr lang="en-SG" sz="1000" smtClean="0">
                <a:latin typeface="Courier New" pitchFamily="49" charset="0"/>
                <a:cs typeface="Courier New" pitchFamily="49" charset="0"/>
              </a:rPr>
              <a:t>Number of records:  146</a:t>
            </a:r>
          </a:p>
          <a:p>
            <a:r>
              <a:rPr lang="en-SG" sz="1000" smtClean="0">
                <a:latin typeface="Courier New" pitchFamily="49" charset="0"/>
                <a:cs typeface="Courier New" pitchFamily="49" charset="0"/>
              </a:rPr>
              <a:t>Number of features:  21</a:t>
            </a:r>
          </a:p>
          <a:p>
            <a:r>
              <a:rPr lang="en-SG" sz="1000" smtClean="0">
                <a:latin typeface="Courier New" pitchFamily="49" charset="0"/>
                <a:cs typeface="Courier New" pitchFamily="49" charset="0"/>
              </a:rPr>
              <a:t>Ratio of NaN in the data set:  0.44</a:t>
            </a:r>
          </a:p>
          <a:p>
            <a:r>
              <a:rPr lang="en-SG" sz="1000" smtClean="0">
                <a:latin typeface="Courier New" pitchFamily="49" charset="0"/>
                <a:cs typeface="Courier New" pitchFamily="49" charset="0"/>
              </a:rPr>
              <a:t>Number of POIs in the data set:  18.0  which is  0.12</a:t>
            </a:r>
          </a:p>
          <a:p>
            <a:r>
              <a:rPr lang="en-SG" sz="1000" smtClean="0">
                <a:latin typeface="Courier New" pitchFamily="49" charset="0"/>
                <a:cs typeface="Courier New" pitchFamily="49" charset="0"/>
              </a:rPr>
              <a:t>Number of records post removal of outliers:  144</a:t>
            </a:r>
          </a:p>
          <a:p>
            <a:endParaRPr lang="en-SG" sz="1000" smtClean="0">
              <a:latin typeface="Courier New" pitchFamily="49" charset="0"/>
              <a:cs typeface="Courier New" pitchFamily="49" charset="0"/>
            </a:endParaRPr>
          </a:p>
          <a:p>
            <a:r>
              <a:rPr lang="en-SG" sz="1000" smtClean="0">
                <a:latin typeface="Courier New" pitchFamily="49" charset="0"/>
                <a:cs typeface="Courier New" pitchFamily="49" charset="0"/>
              </a:rPr>
              <a:t>#############################################################</a:t>
            </a:r>
            <a:endParaRPr lang="en-SG" sz="1000" smtClean="0">
              <a:latin typeface="Courier New" pitchFamily="49" charset="0"/>
              <a:cs typeface="Courier New" pitchFamily="49" charset="0"/>
            </a:endParaRPr>
          </a:p>
          <a:p>
            <a:r>
              <a:rPr lang="en-SG" sz="1000" smtClean="0">
                <a:latin typeface="Courier New" pitchFamily="49" charset="0"/>
                <a:cs typeface="Courier New" pitchFamily="49" charset="0"/>
              </a:rPr>
              <a:t>Shortlisted features list ...</a:t>
            </a:r>
          </a:p>
          <a:p>
            <a:r>
              <a:rPr lang="en-SG" sz="1000" smtClean="0">
                <a:latin typeface="Courier New" pitchFamily="49" charset="0"/>
                <a:cs typeface="Courier New" pitchFamily="49" charset="0"/>
              </a:rPr>
              <a:t>['poi', 'exercised_stock_options', </a:t>
            </a:r>
            <a:r>
              <a:rPr lang="en-SG" sz="1000" smtClean="0">
                <a:latin typeface="Courier New" pitchFamily="49" charset="0"/>
                <a:cs typeface="Courier New" pitchFamily="49" charset="0"/>
              </a:rPr>
              <a:t>'totComp</a:t>
            </a:r>
            <a:r>
              <a:rPr lang="en-SG" sz="1000" smtClean="0">
                <a:latin typeface="Courier New" pitchFamily="49" charset="0"/>
                <a:cs typeface="Courier New" pitchFamily="49" charset="0"/>
              </a:rPr>
              <a:t>']</a:t>
            </a:r>
            <a:endParaRPr lang="en-SG" sz="1000" smtClean="0">
              <a:latin typeface="Courier New" pitchFamily="49" charset="0"/>
              <a:cs typeface="Courier New" pitchFamily="49" charset="0"/>
            </a:endParaRPr>
          </a:p>
          <a:p>
            <a:r>
              <a:rPr lang="en-SG" sz="1000" smtClean="0">
                <a:latin typeface="Courier New" pitchFamily="49" charset="0"/>
                <a:cs typeface="Courier New" pitchFamily="49" charset="0"/>
              </a:rPr>
              <a:t>#############################################################</a:t>
            </a:r>
          </a:p>
          <a:p>
            <a:endParaRPr lang="en-SG" sz="1000" smtClean="0">
              <a:latin typeface="Courier New" pitchFamily="49" charset="0"/>
              <a:cs typeface="Courier New" pitchFamily="49" charset="0"/>
            </a:endParaRPr>
          </a:p>
          <a:p>
            <a:r>
              <a:rPr lang="en-SG" sz="1000" smtClean="0">
                <a:latin typeface="Courier New" pitchFamily="49" charset="0"/>
                <a:cs typeface="Courier New" pitchFamily="49" charset="0"/>
              </a:rPr>
              <a:t>Final run ...</a:t>
            </a:r>
          </a:p>
          <a:p>
            <a:r>
              <a:rPr lang="en-SG" sz="1000" smtClean="0">
                <a:latin typeface="Courier New" pitchFamily="49" charset="0"/>
                <a:cs typeface="Courier New" pitchFamily="49" charset="0"/>
              </a:rPr>
              <a:t>KNeighborsClassifier(algorithm='auto', leaf_size=2, metric='minkowski',</a:t>
            </a:r>
          </a:p>
          <a:p>
            <a:r>
              <a:rPr lang="en-SG" sz="1000" smtClean="0">
                <a:latin typeface="Courier New" pitchFamily="49" charset="0"/>
                <a:cs typeface="Courier New" pitchFamily="49" charset="0"/>
              </a:rPr>
              <a:t>           metric_params=None, n_jobs=1, n_neighbors=3, p=2,</a:t>
            </a:r>
          </a:p>
          <a:p>
            <a:r>
              <a:rPr lang="en-SG" sz="1000" smtClean="0">
                <a:latin typeface="Courier New" pitchFamily="49" charset="0"/>
                <a:cs typeface="Courier New" pitchFamily="49" charset="0"/>
              </a:rPr>
              <a:t>           weights='uniform')</a:t>
            </a:r>
          </a:p>
          <a:p>
            <a:r>
              <a:rPr lang="en-SG" sz="1000" smtClean="0">
                <a:latin typeface="Courier New" pitchFamily="49" charset="0"/>
                <a:cs typeface="Courier New" pitchFamily="49" charset="0"/>
              </a:rPr>
              <a:t>        Accuracy: 0.88017</a:t>
            </a:r>
          </a:p>
          <a:p>
            <a:r>
              <a:rPr lang="en-SG" sz="1000" smtClean="0">
                <a:latin typeface="Courier New" pitchFamily="49" charset="0"/>
                <a:cs typeface="Courier New" pitchFamily="49" charset="0"/>
              </a:rPr>
              <a:t>        </a:t>
            </a:r>
            <a:r>
              <a:rPr lang="en-SG" sz="1000" b="1" smtClean="0">
                <a:solidFill>
                  <a:srgbClr val="C00000"/>
                </a:solidFill>
                <a:latin typeface="Courier New" pitchFamily="49" charset="0"/>
                <a:cs typeface="Courier New" pitchFamily="49" charset="0"/>
              </a:rPr>
              <a:t>Precision: 0.72920      Recall: 0.44700</a:t>
            </a:r>
          </a:p>
          <a:p>
            <a:r>
              <a:rPr lang="en-SG" sz="1000" smtClean="0">
                <a:latin typeface="Courier New" pitchFamily="49" charset="0"/>
                <a:cs typeface="Courier New" pitchFamily="49" charset="0"/>
              </a:rPr>
              <a:t>        F1: 0.55425     F2: 0.48450</a:t>
            </a:r>
          </a:p>
          <a:p>
            <a:r>
              <a:rPr lang="en-SG" sz="1000" smtClean="0">
                <a:latin typeface="Courier New" pitchFamily="49" charset="0"/>
                <a:cs typeface="Courier New" pitchFamily="49" charset="0"/>
              </a:rPr>
              <a:t>        Total predictions: 12000        True positives:  894    False positives:  332   False negatives: 1106   True negatives: 9668</a:t>
            </a:r>
          </a:p>
          <a:p>
            <a:endParaRPr lang="en-SG" sz="1000" smtClean="0">
              <a:latin typeface="Courier New" pitchFamily="49" charset="0"/>
              <a:cs typeface="Courier New" pitchFamily="49" charset="0"/>
            </a:endParaRPr>
          </a:p>
          <a:p>
            <a:r>
              <a:rPr lang="en-SG" sz="1000" smtClean="0">
                <a:latin typeface="Courier New" pitchFamily="49" charset="0"/>
                <a:cs typeface="Courier New" pitchFamily="49" charset="0"/>
              </a:rPr>
              <a:t>training time: 1.058 s</a:t>
            </a:r>
            <a:endParaRPr lang="en-SG" sz="100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15100</TotalTime>
  <Words>2465</Words>
  <Application>Microsoft Office PowerPoint</Application>
  <PresentationFormat>On-screen Show (4:3)</PresentationFormat>
  <Paragraphs>210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Some background information</vt:lpstr>
      <vt:lpstr>Question 1  Summarize goal of this project and how machine learning is useful in trying to accomplish it. As part of your answer, give some background on the dataset and how it can be used to answer the project question. Were there any outliers in the data when you got it, and how did you handle those?  [relevant rubric items: “data exploration”, “outlier investigation”]</vt:lpstr>
      <vt:lpstr>Question 1 (additional inputs)</vt:lpstr>
      <vt:lpstr>Question 2 What features did you end up using in your POI identifier, and what selection  process did you use to pick them? Did you have to do any scaling?  Why or why not? As part of the assignment, you should attempt to engineer your own feature that does not come ready-made in the dataset -- explain what feature you tried to make, and the rationale behind it. (You do not necessarily have to use it in the final analysis, only engineer and test it.) In your feature selection step, if you used an algorithm like a decision tree, please also give the feature importances of the features that you use, and if you used an automated feature selection function like SelectKBest, please report the feature scores and reasons for your choice of parameter values.  [relevant rubric items: “create new features”, “properly scale features”, “intelligently select feature”]</vt:lpstr>
      <vt:lpstr>Question 2 (additional inputs)</vt:lpstr>
      <vt:lpstr>Question 3 What algorithm did you end up using? What other one(s) did you try? How did model performance differ between algorithms?  [relevant rubric item: “pick an algorithm”] </vt:lpstr>
      <vt:lpstr>Question 4 What does it mean to tune the parameters of an algorithm, and what can happen if you don’t do this well?  How did you tune the parameters of your particular algorithm? (Some algorithms do not have parameters that you need to tune -- if this is the case for the one you picked, identify and briefly explain how you would have done it for the model that was not your final choice or a different model that does utilize parameter tuning, e.g. a decision tree classifier).  [relevant rubric item: “tune the algorithm”]  </vt:lpstr>
      <vt:lpstr>Question 5 What is validation, and what’s a classic mistake you can make if you do it wrong? How did you validate your analysis?  [relevant rubric item: “validation strategy”]</vt:lpstr>
      <vt:lpstr>Slide 10</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Raju</dc:creator>
  <cp:lastModifiedBy>Raju</cp:lastModifiedBy>
  <cp:revision>408</cp:revision>
  <dcterms:created xsi:type="dcterms:W3CDTF">2006-08-16T00:00:00Z</dcterms:created>
  <dcterms:modified xsi:type="dcterms:W3CDTF">2016-09-15T17:29:40Z</dcterms:modified>
</cp:coreProperties>
</file>