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369" r:id="rId5"/>
    <p:sldId id="370" r:id="rId6"/>
    <p:sldId id="371" r:id="rId7"/>
    <p:sldId id="307" r:id="rId8"/>
    <p:sldId id="367" r:id="rId9"/>
    <p:sldId id="298" r:id="rId10"/>
    <p:sldId id="363" r:id="rId11"/>
    <p:sldId id="364" r:id="rId12"/>
    <p:sldId id="365" r:id="rId13"/>
    <p:sldId id="260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0FF"/>
    <a:srgbClr val="350048"/>
    <a:srgbClr val="601700"/>
    <a:srgbClr val="F6E56A"/>
    <a:srgbClr val="FBE197"/>
    <a:srgbClr val="C125FF"/>
    <a:srgbClr val="5EEC3C"/>
    <a:srgbClr val="FFA3FF"/>
    <a:srgbClr val="FA6AF3"/>
    <a:srgbClr val="D47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78"/>
  </p:normalViewPr>
  <p:slideViewPr>
    <p:cSldViewPr>
      <p:cViewPr varScale="1">
        <p:scale>
          <a:sx n="129" d="100"/>
          <a:sy n="129" d="100"/>
        </p:scale>
        <p:origin x="200" y="6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9871" y="3487980"/>
            <a:ext cx="2137870" cy="1527050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2B30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</a:t>
            </a:r>
          </a:p>
          <a:p>
            <a:r>
              <a:rPr lang="en-US" dirty="0"/>
              <a:t>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8964" y="3182570"/>
            <a:ext cx="6108201" cy="122164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4" y="2769394"/>
            <a:ext cx="1463675" cy="392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254632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693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739290"/>
            <a:ext cx="7940660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502815"/>
            <a:ext cx="7940660" cy="3206806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6413610" cy="916229"/>
          </a:xfrm>
          <a:noFill/>
        </p:spPr>
        <p:txBody>
          <a:bodyPr>
            <a:normAutofit/>
          </a:bodyPr>
          <a:lstStyle>
            <a:lvl1pPr algn="l">
              <a:defRPr sz="360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70" y="1197405"/>
            <a:ext cx="6413610" cy="335951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739290"/>
            <a:ext cx="8093365" cy="787760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2B3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7" y="1655520"/>
            <a:ext cx="4040188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7" y="2113635"/>
            <a:ext cx="4040188" cy="229057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58115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13636"/>
            <a:ext cx="4041775" cy="229057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965" y="3335275"/>
            <a:ext cx="6108201" cy="122164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+mj-lt"/>
              </a:rPr>
              <a:t>Team </a:t>
            </a:r>
            <a:r>
              <a:rPr lang="en-US" sz="3600" dirty="0" err="1">
                <a:solidFill>
                  <a:schemeClr val="accent6"/>
                </a:solidFill>
                <a:latin typeface="+mj-lt"/>
              </a:rPr>
              <a:t>DeepPeek</a:t>
            </a:r>
            <a:br>
              <a:rPr lang="en-US" sz="3600" dirty="0">
                <a:solidFill>
                  <a:schemeClr val="accent6"/>
                </a:solidFill>
                <a:latin typeface="+mj-lt"/>
              </a:rPr>
            </a:br>
            <a:endParaRPr lang="ko-KR" altLang="en-US" sz="1300" dirty="0">
              <a:solidFill>
                <a:schemeClr val="accent6"/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C0FEB-0FFA-F248-ABE1-29CD839543DF}"/>
              </a:ext>
            </a:extLst>
          </p:cNvPr>
          <p:cNvSpPr txBox="1"/>
          <p:nvPr/>
        </p:nvSpPr>
        <p:spPr>
          <a:xfrm>
            <a:off x="6709870" y="3487980"/>
            <a:ext cx="22905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+mj-lt"/>
              </a:rPr>
              <a:t>Samarth Mishra,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Akshat Tripathi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Ayush Bhatt,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Akash Kumar,</a:t>
            </a:r>
            <a:br>
              <a:rPr lang="en-US" sz="1800" dirty="0">
                <a:solidFill>
                  <a:schemeClr val="bg1"/>
                </a:solidFill>
                <a:latin typeface="+mj-lt"/>
              </a:rPr>
            </a:br>
            <a:r>
              <a:rPr lang="en-US" sz="1800" dirty="0">
                <a:solidFill>
                  <a:schemeClr val="bg1"/>
                </a:solidFill>
                <a:latin typeface="+mj-lt"/>
              </a:rPr>
              <a:t>Raju </a:t>
            </a:r>
            <a:r>
              <a:rPr lang="en-US" sz="1800" dirty="0" err="1">
                <a:solidFill>
                  <a:schemeClr val="bg1"/>
                </a:solidFill>
                <a:latin typeface="+mj-lt"/>
              </a:rPr>
              <a:t>Nelluri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2DD60-1404-365C-2B6C-64F6AD966F08}"/>
              </a:ext>
            </a:extLst>
          </p:cNvPr>
          <p:cNvSpPr txBox="1"/>
          <p:nvPr/>
        </p:nvSpPr>
        <p:spPr>
          <a:xfrm>
            <a:off x="448965" y="4334365"/>
            <a:ext cx="618455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Hackathon Presentation : AI Driven Entity Intelligence &amp; Risk analysis</a:t>
            </a:r>
            <a:endParaRPr lang="ko-KR" altLang="en-US" sz="1400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C005D-6828-4840-AF9E-2C28D181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B0EB62-6E25-3107-C998-95332BFBE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Implementation – in Full Details contd..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567E424-A82E-51DD-726F-5AF68099FFC8}"/>
              </a:ext>
            </a:extLst>
          </p:cNvPr>
          <p:cNvSpPr txBox="1"/>
          <p:nvPr/>
        </p:nvSpPr>
        <p:spPr>
          <a:xfrm>
            <a:off x="232051" y="509584"/>
            <a:ext cx="4134679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OFAC Sanctions Lookup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checks individuals, organizations, and financial institutions against the Office of Foreign Assets Control (OFAC) sanctions lists.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Uses fuzzy matching to detect name variations and aliases.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transactions involving sanctioned entities or embargoed countries.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Integrates with global sanctions databases for broader coverage.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4707EB6-3C18-03B5-83A0-00500438BF4B}"/>
              </a:ext>
            </a:extLst>
          </p:cNvPr>
          <p:cNvSpPr txBox="1"/>
          <p:nvPr/>
        </p:nvSpPr>
        <p:spPr>
          <a:xfrm>
            <a:off x="4482548" y="509584"/>
            <a:ext cx="4134679" cy="11079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Tax Haven Search Module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Identifies financial transactions and entities linked to tax havens.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Cross-checks counterparties against known tax haven jurisdictions.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shell companies and anonymous financial vehicles.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Detects unusual transaction flows into low-tax or no-tax regions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52824CB-ADFA-04F7-1693-2B33F73007B9}"/>
              </a:ext>
            </a:extLst>
          </p:cNvPr>
          <p:cNvSpPr txBox="1"/>
          <p:nvPr/>
        </p:nvSpPr>
        <p:spPr>
          <a:xfrm>
            <a:off x="232051" y="1843913"/>
            <a:ext cx="4134679" cy="1234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Politically Exposed Persons (PEP) Search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verifies if an entity is classified as a PEP, which includes government officials and their associates.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Matches individuals and entities against global PEP databases.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Assigns a PEP risk level based on their role and influence.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potential conflicts of interest or corruption risks.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0E6495C-8DD4-E6BC-6EF3-F729E2BE7B18}"/>
              </a:ext>
            </a:extLst>
          </p:cNvPr>
          <p:cNvSpPr txBox="1"/>
          <p:nvPr/>
        </p:nvSpPr>
        <p:spPr>
          <a:xfrm>
            <a:off x="4482548" y="1816148"/>
            <a:ext cx="4134679" cy="1234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Financial Action Task Force (FATF) Lookup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ensures compliance with FATF high-risk jurisdictions and recommendations.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transactions involving countries with weak AML regulations.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Checks compliance with FATF’s blacklist and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graylist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Identifies non-cooperative financial institutions.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B398B80-465E-2DBB-76B8-CF234E2A47B8}"/>
              </a:ext>
            </a:extLst>
          </p:cNvPr>
          <p:cNvSpPr txBox="1"/>
          <p:nvPr/>
        </p:nvSpPr>
        <p:spPr>
          <a:xfrm>
            <a:off x="232051" y="3240525"/>
            <a:ext cx="4134679" cy="1234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Geo-Risk Analysis Module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assesses geopolitical and location-based financial risks.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Assigns risk scores based on country stability, regulatory frameworks, and crime rates.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Detects cross-border transactions involving high-risk regions.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Uses geospatial analytics to flag suspicious patterns.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0E5B7F5-7C17-AD84-88B3-7DFCC2991CFD}"/>
              </a:ext>
            </a:extLst>
          </p:cNvPr>
          <p:cNvSpPr txBox="1"/>
          <p:nvPr/>
        </p:nvSpPr>
        <p:spPr>
          <a:xfrm>
            <a:off x="4482548" y="3212760"/>
            <a:ext cx="4134679" cy="12349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Report Generation with Qwen2.5 LLM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final step involves generating a comprehensive risk intelligence report using Qwen2.5 LLM.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Synthesizes findings from all risk modules.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Generates a human-readable risk assessment summary.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Provides recommendations for compliance officers and risk teams.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Uses explainable AI techniques to justify risk scores and flag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680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F30D7-414F-191C-7862-A4143560C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78A090-5412-D29E-9AFA-50394CED84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Lessons learnt 0n full details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6A77D2-F58A-EA2D-36F6-1E1C66BBE452}"/>
              </a:ext>
            </a:extLst>
          </p:cNvPr>
          <p:cNvSpPr txBox="1"/>
          <p:nvPr/>
        </p:nvSpPr>
        <p:spPr>
          <a:xfrm>
            <a:off x="232051" y="509584"/>
            <a:ext cx="4134679" cy="27584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Architectural and System Design Lessons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Modular Design is Essential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modular approach allowed flexibility in integrating new risk tools without disrupting the core system.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Independent microservices enabled parallel processing, improving performance and scalability.</a:t>
            </a:r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Orchestration Complexity Needs to be Managed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Managing multiple risk intelligence tools required an efficient orchestration mechanism.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Asynchronous processing and event-driven architecture helped optimize execution but added complexity in debugging and error handling.</a:t>
            </a:r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API Gateway and Security Considerations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layer performed well, but security concerns like rate limiting, authentication, and request validation were crucial.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Ensuring zero-trust architecture (e.g., API tokenization and role-based access) helped prevent data leaks.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D0F7A49-AE9D-7386-99F7-DECFBE43AD7D}"/>
              </a:ext>
            </a:extLst>
          </p:cNvPr>
          <p:cNvSpPr txBox="1"/>
          <p:nvPr/>
        </p:nvSpPr>
        <p:spPr>
          <a:xfrm>
            <a:off x="4482548" y="509584"/>
            <a:ext cx="4134679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Data Handling and Risk Model Improvements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Data Normalization is Critical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Transaction data formats varied significantly across sources, requiring robust ETL (Extract, Transform, Load) pipelines for example the PEP and OFAC have different dimensions and need to be normalized.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Handling missing data, duplicate records, and inconsistent formats was a major challenge.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Machine Learning Models Need More Context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risk assessment model worked well but sometimes lacked contextual awareness, leading to false positives.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Incorporating historical transaction patterns and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behavioral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analysis improved accuracy.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Bias in Risk Models Needs Constant Monitoring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Certain regions or customer segments were flagged at higher rates due to inherent biases in training data.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Regular auditing and explainability techniques helped improve fairness and compliance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9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2C67-5A3F-ECD1-2E9B-FEB854EA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65F78D-EE07-7AE0-73B3-7FB0E7EC8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/>
              <a:t>Lessons Learnt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C68ADB3-AE9E-FEBE-8F5B-59C0737DE814}"/>
              </a:ext>
            </a:extLst>
          </p:cNvPr>
          <p:cNvSpPr txBox="1"/>
          <p:nvPr/>
        </p:nvSpPr>
        <p:spPr>
          <a:xfrm>
            <a:off x="232051" y="509584"/>
            <a:ext cx="4134679" cy="1996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Integration with External Data Sources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Sanctions and PEP List Data is Dynamic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OFAC, FATF, and PEP databases are frequently updated, requiring a real-time data pipeline.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Cached versions of sanction lists led to false negatives, making real-time updates essential.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Challenges in Web Search and Adverse Media Analysis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Web scraping for negative media screening had issues with spam filtering, duplicate articles, and fake news detection.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Sentiment analysis models struggled with sarcasm and legal jargon, requiring NLP fine-tuning.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E6C707F-57E3-CFB9-2659-B0FE80C0C9F8}"/>
              </a:ext>
            </a:extLst>
          </p:cNvPr>
          <p:cNvSpPr txBox="1"/>
          <p:nvPr/>
        </p:nvSpPr>
        <p:spPr>
          <a:xfrm>
            <a:off x="4482548" y="509584"/>
            <a:ext cx="4134679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Lessons on AI and LLM Utilization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Qwen2.5 LLM Performed Well but Needed Guardrails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LLM provided detailed risk summaries, but at times generated overly cautious reports with unnecessary flags.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Implementing fact-checking and confidence scoring helped reduce misleading outputs.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Fine-Tuning NLP Models for Risk Intelligence is Crucial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LLM struggled with financial domain-specific jargon, requiring custom prompt engineering and fine-tuning.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Pre-training on banking transaction data and compliance reports improved accuracy.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9DC31E-2FC2-5E86-23CE-DD494AC4A31F}"/>
              </a:ext>
            </a:extLst>
          </p:cNvPr>
          <p:cNvSpPr txBox="1"/>
          <p:nvPr/>
        </p:nvSpPr>
        <p:spPr>
          <a:xfrm>
            <a:off x="232050" y="2740919"/>
            <a:ext cx="4134679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Operational and Compliance Lessons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Regulatory Constraints Must Be Considered Early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Certain jurisdictions have strict data residency and privacy regulations (e.g., GDPR, CCPA).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Ensuring audit logs, traceability, and data minimization was crucial for compliance.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Explainability is Key for Financial Compliance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Regulators and compliance officers needed clear explanations of AI-driven risk scores.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The Qwen2.5 LLM-generated reports helped, but human review was still required for high-risk cases.</a:t>
            </a:r>
          </a:p>
          <a:p>
            <a:br>
              <a:rPr lang="en-IN" sz="825" dirty="0"/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684C43-37A6-638E-8CA5-9116512A4028}"/>
              </a:ext>
            </a:extLst>
          </p:cNvPr>
          <p:cNvSpPr txBox="1"/>
          <p:nvPr/>
        </p:nvSpPr>
        <p:spPr>
          <a:xfrm>
            <a:off x="4482548" y="2740919"/>
            <a:ext cx="4134679" cy="16158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Final Takeaways</a:t>
            </a:r>
          </a:p>
          <a:p>
            <a:pPr algn="l"/>
            <a:endParaRPr lang="en-IN" sz="825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IN" sz="825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Balance automation with human oversight: While AI improved efficiency, human intervention was still required for high-risk cases.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Iterative improvements are key: The system required continuous retraining and fine-tuning to remain effective.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Compliance is non-negotiable: Adhering to global regulatory frameworks from day one prevented legal roadblocks.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Explainability builds trust: Providing transparent AI-driven decisions helped gain regulator and stakeholder confidence.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82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055E70-2F33-7B5D-952B-43A6F54106E0}"/>
              </a:ext>
            </a:extLst>
          </p:cNvPr>
          <p:cNvSpPr txBox="1"/>
          <p:nvPr/>
        </p:nvSpPr>
        <p:spPr>
          <a:xfrm>
            <a:off x="2892245" y="2266340"/>
            <a:ext cx="3100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Thanks a lot &amp; Make us Win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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1">
            <a:extLst>
              <a:ext uri="{FF2B5EF4-FFF2-40B4-BE49-F238E27FC236}">
                <a16:creationId xmlns:a16="http://schemas.microsoft.com/office/drawing/2014/main" id="{A64D7396-5065-2538-D0C0-F92E0E8C272F}"/>
              </a:ext>
            </a:extLst>
          </p:cNvPr>
          <p:cNvGrpSpPr/>
          <p:nvPr/>
        </p:nvGrpSpPr>
        <p:grpSpPr>
          <a:xfrm>
            <a:off x="2719925" y="1197405"/>
            <a:ext cx="5483352" cy="461665"/>
            <a:chOff x="5885718" y="861605"/>
            <a:chExt cx="5563332" cy="8026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25E014-49C9-1DB6-711B-4A24F4B50788}"/>
                </a:ext>
              </a:extLst>
            </p:cNvPr>
            <p:cNvSpPr txBox="1"/>
            <p:nvPr/>
          </p:nvSpPr>
          <p:spPr>
            <a:xfrm>
              <a:off x="5885718" y="861605"/>
              <a:ext cx="202736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Architecture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A1AF7BD-603A-1A9E-845F-EAA107E27494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Architecture of end to end landscape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1">
            <a:extLst>
              <a:ext uri="{FF2B5EF4-FFF2-40B4-BE49-F238E27FC236}">
                <a16:creationId xmlns:a16="http://schemas.microsoft.com/office/drawing/2014/main" id="{01BA8DEA-BCD1-4452-8447-CE95028E130D}"/>
              </a:ext>
            </a:extLst>
          </p:cNvPr>
          <p:cNvGrpSpPr/>
          <p:nvPr/>
        </p:nvGrpSpPr>
        <p:grpSpPr>
          <a:xfrm>
            <a:off x="2719924" y="2621123"/>
            <a:ext cx="6127815" cy="588978"/>
            <a:chOff x="5572317" y="861605"/>
            <a:chExt cx="6567431" cy="102405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B36485-BB9A-CE1A-B111-9695D3ADAFD2}"/>
                </a:ext>
              </a:extLst>
            </p:cNvPr>
            <p:cNvSpPr txBox="1"/>
            <p:nvPr/>
          </p:nvSpPr>
          <p:spPr>
            <a:xfrm>
              <a:off x="5572317" y="861605"/>
              <a:ext cx="6567431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Tech Stack, Data Sources &amp; Models we tried 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59FA35F-8930-3D5A-B6B5-7F927E3F20E6}"/>
                </a:ext>
              </a:extLst>
            </p:cNvPr>
            <p:cNvSpPr txBox="1"/>
            <p:nvPr/>
          </p:nvSpPr>
          <p:spPr>
            <a:xfrm>
              <a:off x="8148049" y="1444177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Implementation of respective modules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1">
            <a:extLst>
              <a:ext uri="{FF2B5EF4-FFF2-40B4-BE49-F238E27FC236}">
                <a16:creationId xmlns:a16="http://schemas.microsoft.com/office/drawing/2014/main" id="{F1EBB1D6-ADE9-CDEA-D1A2-1F423F54116E}"/>
              </a:ext>
            </a:extLst>
          </p:cNvPr>
          <p:cNvGrpSpPr/>
          <p:nvPr/>
        </p:nvGrpSpPr>
        <p:grpSpPr>
          <a:xfrm>
            <a:off x="2733441" y="3290530"/>
            <a:ext cx="5483351" cy="461665"/>
            <a:chOff x="5572318" y="861605"/>
            <a:chExt cx="5876732" cy="80269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7D1F02-B599-95F8-9499-C5B6A594B731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Results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48B48F-79DE-39EB-64C8-B76FB5C20B9C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Output artefacts and details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1">
            <a:extLst>
              <a:ext uri="{FF2B5EF4-FFF2-40B4-BE49-F238E27FC236}">
                <a16:creationId xmlns:a16="http://schemas.microsoft.com/office/drawing/2014/main" id="{0D5A8DFF-FF18-4072-BEDA-C27F77EAA33A}"/>
              </a:ext>
            </a:extLst>
          </p:cNvPr>
          <p:cNvGrpSpPr/>
          <p:nvPr/>
        </p:nvGrpSpPr>
        <p:grpSpPr>
          <a:xfrm>
            <a:off x="2684702" y="3882546"/>
            <a:ext cx="5932387" cy="830997"/>
            <a:chOff x="5572318" y="861605"/>
            <a:chExt cx="6357982" cy="144485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22F496E-CA7C-15CD-AD3F-E486808E3743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144485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Summary &amp; future forward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1F65BD-DBE8-2374-D892-7E497B80CDC3}"/>
                </a:ext>
              </a:extLst>
            </p:cNvPr>
            <p:cNvSpPr txBox="1"/>
            <p:nvPr/>
          </p:nvSpPr>
          <p:spPr>
            <a:xfrm>
              <a:off x="8602200" y="1008925"/>
              <a:ext cx="3328100" cy="722428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Lessons learnt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Future developments</a:t>
              </a:r>
              <a:endParaRPr lang="ko-KR" altLang="en-US" sz="105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1">
            <a:extLst>
              <a:ext uri="{FF2B5EF4-FFF2-40B4-BE49-F238E27FC236}">
                <a16:creationId xmlns:a16="http://schemas.microsoft.com/office/drawing/2014/main" id="{2B425002-F49B-8936-54B9-88F969821613}"/>
              </a:ext>
            </a:extLst>
          </p:cNvPr>
          <p:cNvGrpSpPr/>
          <p:nvPr/>
        </p:nvGrpSpPr>
        <p:grpSpPr>
          <a:xfrm>
            <a:off x="2745210" y="2008004"/>
            <a:ext cx="5483351" cy="461665"/>
            <a:chOff x="5572318" y="861605"/>
            <a:chExt cx="5876732" cy="80269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389178-CA2D-DDB8-CF5C-76E2A11401D7}"/>
                </a:ext>
              </a:extLst>
            </p:cNvPr>
            <p:cNvSpPr txBox="1"/>
            <p:nvPr/>
          </p:nvSpPr>
          <p:spPr>
            <a:xfrm>
              <a:off x="5572318" y="861605"/>
              <a:ext cx="3328100" cy="802697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Implementation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25F63B-66F2-D941-D85F-66E04B22B43E}"/>
                </a:ext>
              </a:extLst>
            </p:cNvPr>
            <p:cNvSpPr txBox="1"/>
            <p:nvPr/>
          </p:nvSpPr>
          <p:spPr>
            <a:xfrm>
              <a:off x="8120950" y="1000103"/>
              <a:ext cx="3328100" cy="441484"/>
            </a:xfrm>
            <a:prstGeom prst="rect">
              <a:avLst/>
            </a:prstGeom>
            <a:noFill/>
          </p:spPr>
          <p:txBody>
            <a:bodyPr wrap="square" lIns="81000" rIns="81000" rtlCol="0">
              <a:spAutoFit/>
            </a:bodyPr>
            <a:lstStyle/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US" altLang="ko-KR" sz="1050" dirty="0">
                  <a:solidFill>
                    <a:schemeClr val="bg1"/>
                  </a:solidFill>
                  <a:cs typeface="Arial" pitchFamily="34" charset="0"/>
                </a:rPr>
                <a:t>Implementation of respective modules</a:t>
              </a:r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BB7F7AA-24C5-CCB1-34F1-AAE6A1C87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71C0D-098D-2626-6573-68BD9695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9BB4F9-6808-5FFF-A52B-EF9D50587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52" y="59160"/>
            <a:ext cx="8679898" cy="5431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Implementation Details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C8B0CDC7-3746-8404-BE7F-3C1F01451C7D}"/>
              </a:ext>
            </a:extLst>
          </p:cNvPr>
          <p:cNvGrpSpPr/>
          <p:nvPr/>
        </p:nvGrpSpPr>
        <p:grpSpPr>
          <a:xfrm>
            <a:off x="5887787" y="1485440"/>
            <a:ext cx="2183738" cy="638485"/>
            <a:chOff x="6976472" y="2982145"/>
            <a:chExt cx="2175465" cy="85131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24F5033-BDA7-6C5A-2CEE-B783C5E147FF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Web Search Module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457BF90-8DDB-D298-6C30-774D371DC7A8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3077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A real-time adverse media screening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3">
            <a:extLst>
              <a:ext uri="{FF2B5EF4-FFF2-40B4-BE49-F238E27FC236}">
                <a16:creationId xmlns:a16="http://schemas.microsoft.com/office/drawing/2014/main" id="{1258B1DC-CF92-6BA6-C3CD-5E81691E41D7}"/>
              </a:ext>
            </a:extLst>
          </p:cNvPr>
          <p:cNvGrpSpPr/>
          <p:nvPr/>
        </p:nvGrpSpPr>
        <p:grpSpPr>
          <a:xfrm>
            <a:off x="274286" y="3082093"/>
            <a:ext cx="2183738" cy="915485"/>
            <a:chOff x="-2604" y="2970201"/>
            <a:chExt cx="2175465" cy="12206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5B4CCB6-1CF2-89D3-A716-F72F2BD05B74}"/>
                </a:ext>
              </a:extLst>
            </p:cNvPr>
            <p:cNvSpPr txBox="1"/>
            <p:nvPr/>
          </p:nvSpPr>
          <p:spPr>
            <a:xfrm>
              <a:off x="-2604" y="2970201"/>
              <a:ext cx="217546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Money Laundering Detection Module</a:t>
              </a:r>
            </a:p>
            <a:p>
              <a:pPr algn="r"/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B3658C-0371-9A21-A007-6D44726F76DE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identifies potential money laundering activities using advanced heuristics and ML models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7">
            <a:extLst>
              <a:ext uri="{FF2B5EF4-FFF2-40B4-BE49-F238E27FC236}">
                <a16:creationId xmlns:a16="http://schemas.microsoft.com/office/drawing/2014/main" id="{62FDFE01-F3E9-9F04-0C1E-97DBF4417CD5}"/>
              </a:ext>
            </a:extLst>
          </p:cNvPr>
          <p:cNvGrpSpPr/>
          <p:nvPr/>
        </p:nvGrpSpPr>
        <p:grpSpPr>
          <a:xfrm>
            <a:off x="4991269" y="534642"/>
            <a:ext cx="2183738" cy="834693"/>
            <a:chOff x="6310076" y="1367035"/>
            <a:chExt cx="2175465" cy="111292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410B930-E1BC-4449-84CF-6D6090CB136C}"/>
                </a:ext>
              </a:extLst>
            </p:cNvPr>
            <p:cNvSpPr txBox="1"/>
            <p:nvPr/>
          </p:nvSpPr>
          <p:spPr>
            <a:xfrm>
              <a:off x="6310076" y="1367035"/>
              <a:ext cx="2175465" cy="553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Risk Assessment Model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6022FC-787A-198C-DE6E-E487DB5CC673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77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The core intelligence engine evaluates transaction risk using machine learning and rule-based techniques.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3CEE62F0-D876-2688-3F1A-A41653B9FD03}"/>
              </a:ext>
            </a:extLst>
          </p:cNvPr>
          <p:cNvGrpSpPr/>
          <p:nvPr/>
        </p:nvGrpSpPr>
        <p:grpSpPr>
          <a:xfrm>
            <a:off x="6421572" y="3307869"/>
            <a:ext cx="2183738" cy="973194"/>
            <a:chOff x="6369928" y="4778637"/>
            <a:chExt cx="2175465" cy="129759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8951EE6-124A-9842-1EEB-D51F7D2BB3FC}"/>
                </a:ext>
              </a:extLst>
            </p:cNvPr>
            <p:cNvSpPr txBox="1"/>
            <p:nvPr/>
          </p:nvSpPr>
          <p:spPr>
            <a:xfrm>
              <a:off x="6369928" y="4778637"/>
              <a:ext cx="2175465" cy="553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OFAC Sanctions Lookup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40837A-6A56-C720-336F-D4B29A45ED94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checks individuals, organizations, and financial institutions against the Office of Foreign Assets Control (OFAC) sanctions lists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">
            <a:extLst>
              <a:ext uri="{FF2B5EF4-FFF2-40B4-BE49-F238E27FC236}">
                <a16:creationId xmlns:a16="http://schemas.microsoft.com/office/drawing/2014/main" id="{9E2A4DCC-A33D-2A6A-E1CB-B89A191CF85A}"/>
              </a:ext>
            </a:extLst>
          </p:cNvPr>
          <p:cNvGrpSpPr/>
          <p:nvPr/>
        </p:nvGrpSpPr>
        <p:grpSpPr>
          <a:xfrm>
            <a:off x="2464662" y="663749"/>
            <a:ext cx="2183738" cy="892402"/>
            <a:chOff x="680500" y="1469395"/>
            <a:chExt cx="2175465" cy="118986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2FB3BE-F16B-A765-95A3-238DD151DE88}"/>
                </a:ext>
              </a:extLst>
            </p:cNvPr>
            <p:cNvSpPr txBox="1"/>
            <p:nvPr/>
          </p:nvSpPr>
          <p:spPr>
            <a:xfrm>
              <a:off x="680500" y="1469395"/>
              <a:ext cx="21754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dirty="0">
                  <a:solidFill>
                    <a:schemeClr val="accent6"/>
                  </a:solidFill>
                  <a:latin typeface="Arial" panose="020B0604020202020204" pitchFamily="34" charset="0"/>
                </a:rPr>
                <a:t> </a:t>
              </a:r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</a:t>
              </a:r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FastAPI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Layer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DBCA1A-AD39-7659-4164-275F6138567C}"/>
                </a:ext>
              </a:extLst>
            </p:cNvPr>
            <p:cNvSpPr txBox="1"/>
            <p:nvPr/>
          </p:nvSpPr>
          <p:spPr>
            <a:xfrm>
              <a:off x="680501" y="1797489"/>
              <a:ext cx="217546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The </a:t>
              </a:r>
              <a:r>
                <a:rPr lang="en-IN" sz="9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FastAPI</a:t>
              </a:r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 layer serves as the main entry point for the system, handling API requests from users or integrated applications.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4">
            <a:extLst>
              <a:ext uri="{FF2B5EF4-FFF2-40B4-BE49-F238E27FC236}">
                <a16:creationId xmlns:a16="http://schemas.microsoft.com/office/drawing/2014/main" id="{8D4E44C1-4F2E-1DA4-3464-BA0AA1B947E0}"/>
              </a:ext>
            </a:extLst>
          </p:cNvPr>
          <p:cNvGrpSpPr/>
          <p:nvPr/>
        </p:nvGrpSpPr>
        <p:grpSpPr>
          <a:xfrm>
            <a:off x="354096" y="4195855"/>
            <a:ext cx="2183738" cy="776986"/>
            <a:chOff x="740351" y="4665553"/>
            <a:chExt cx="2175465" cy="103598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5B5D7A3-D3FE-AB11-5CC0-2B831BD25F17}"/>
                </a:ext>
              </a:extLst>
            </p:cNvPr>
            <p:cNvSpPr txBox="1"/>
            <p:nvPr/>
          </p:nvSpPr>
          <p:spPr>
            <a:xfrm>
              <a:off x="740351" y="4665553"/>
              <a:ext cx="2175465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Tax Haven Search Module</a:t>
              </a:r>
            </a:p>
            <a:p>
              <a:pPr algn="r"/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093E89-4D38-B9A0-F037-9B01C17D32C5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Identifies financial transactions and entities linked to tax havens</a:t>
              </a:r>
              <a:r>
                <a:rPr lang="en-US" altLang="ko-KR" sz="900" dirty="0">
                  <a:solidFill>
                    <a:schemeClr val="bg1"/>
                  </a:solidFill>
                  <a:cs typeface="Arial" pitchFamily="34" charset="0"/>
                </a:rPr>
                <a:t>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1" name="Oval 54">
            <a:extLst>
              <a:ext uri="{FF2B5EF4-FFF2-40B4-BE49-F238E27FC236}">
                <a16:creationId xmlns:a16="http://schemas.microsoft.com/office/drawing/2014/main" id="{D63FD00B-0BD4-8BC2-8BD3-65D2FF73AC17}"/>
              </a:ext>
            </a:extLst>
          </p:cNvPr>
          <p:cNvSpPr/>
          <p:nvPr/>
        </p:nvSpPr>
        <p:spPr>
          <a:xfrm>
            <a:off x="4618136" y="1420627"/>
            <a:ext cx="806462" cy="80646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AA0137C0-721E-D7B6-29EE-D3D7E1F62621}"/>
              </a:ext>
            </a:extLst>
          </p:cNvPr>
          <p:cNvSpPr/>
          <p:nvPr/>
        </p:nvSpPr>
        <p:spPr>
          <a:xfrm>
            <a:off x="5276676" y="2977573"/>
            <a:ext cx="806462" cy="80646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>
              <a:solidFill>
                <a:schemeClr val="bg1"/>
              </a:solidFill>
            </a:endParaRPr>
          </a:p>
        </p:txBody>
      </p:sp>
      <p:sp>
        <p:nvSpPr>
          <p:cNvPr id="23" name="Oval 56">
            <a:extLst>
              <a:ext uri="{FF2B5EF4-FFF2-40B4-BE49-F238E27FC236}">
                <a16:creationId xmlns:a16="http://schemas.microsoft.com/office/drawing/2014/main" id="{83A9F30C-D562-82F0-3D6B-5AF93B317F1F}"/>
              </a:ext>
            </a:extLst>
          </p:cNvPr>
          <p:cNvSpPr/>
          <p:nvPr/>
        </p:nvSpPr>
        <p:spPr>
          <a:xfrm>
            <a:off x="4618136" y="3622644"/>
            <a:ext cx="806462" cy="8064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4" name="Oval 57">
            <a:extLst>
              <a:ext uri="{FF2B5EF4-FFF2-40B4-BE49-F238E27FC236}">
                <a16:creationId xmlns:a16="http://schemas.microsoft.com/office/drawing/2014/main" id="{1104408C-966F-2674-D664-F00B69771513}"/>
              </a:ext>
            </a:extLst>
          </p:cNvPr>
          <p:cNvSpPr/>
          <p:nvPr/>
        </p:nvSpPr>
        <p:spPr>
          <a:xfrm>
            <a:off x="3700021" y="3622644"/>
            <a:ext cx="806462" cy="806462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5" name="Oval 58">
            <a:extLst>
              <a:ext uri="{FF2B5EF4-FFF2-40B4-BE49-F238E27FC236}">
                <a16:creationId xmlns:a16="http://schemas.microsoft.com/office/drawing/2014/main" id="{89C12BE7-DF87-EB93-B61A-F7A1FE6C4EA1}"/>
              </a:ext>
            </a:extLst>
          </p:cNvPr>
          <p:cNvSpPr/>
          <p:nvPr/>
        </p:nvSpPr>
        <p:spPr>
          <a:xfrm>
            <a:off x="3039911" y="2123578"/>
            <a:ext cx="806462" cy="806462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6" name="Oval 59">
            <a:extLst>
              <a:ext uri="{FF2B5EF4-FFF2-40B4-BE49-F238E27FC236}">
                <a16:creationId xmlns:a16="http://schemas.microsoft.com/office/drawing/2014/main" id="{3906590D-C4A9-0D22-0DC7-F390C3568A5E}"/>
              </a:ext>
            </a:extLst>
          </p:cNvPr>
          <p:cNvSpPr/>
          <p:nvPr/>
        </p:nvSpPr>
        <p:spPr>
          <a:xfrm>
            <a:off x="3700021" y="1420627"/>
            <a:ext cx="806462" cy="806462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7" name="Rectangle 130">
            <a:extLst>
              <a:ext uri="{FF2B5EF4-FFF2-40B4-BE49-F238E27FC236}">
                <a16:creationId xmlns:a16="http://schemas.microsoft.com/office/drawing/2014/main" id="{6F0B619B-2016-80CD-29B5-948F5E4FA994}"/>
              </a:ext>
            </a:extLst>
          </p:cNvPr>
          <p:cNvSpPr/>
          <p:nvPr/>
        </p:nvSpPr>
        <p:spPr>
          <a:xfrm>
            <a:off x="3292176" y="2375157"/>
            <a:ext cx="301933" cy="303304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8" name="Freeform 18">
            <a:extLst>
              <a:ext uri="{FF2B5EF4-FFF2-40B4-BE49-F238E27FC236}">
                <a16:creationId xmlns:a16="http://schemas.microsoft.com/office/drawing/2014/main" id="{DA873E42-9C68-2E41-1919-BDC6EFF1A5E5}"/>
              </a:ext>
            </a:extLst>
          </p:cNvPr>
          <p:cNvSpPr/>
          <p:nvPr/>
        </p:nvSpPr>
        <p:spPr>
          <a:xfrm>
            <a:off x="3919925" y="3877917"/>
            <a:ext cx="366651" cy="295915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9" name="Rounded Rectangle 7">
            <a:extLst>
              <a:ext uri="{FF2B5EF4-FFF2-40B4-BE49-F238E27FC236}">
                <a16:creationId xmlns:a16="http://schemas.microsoft.com/office/drawing/2014/main" id="{859FC3C4-F5AC-5319-B1E0-8D9B5B9064D4}"/>
              </a:ext>
            </a:extLst>
          </p:cNvPr>
          <p:cNvSpPr/>
          <p:nvPr/>
        </p:nvSpPr>
        <p:spPr>
          <a:xfrm>
            <a:off x="4870320" y="1693507"/>
            <a:ext cx="302093" cy="26070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BD35B7D0-C45E-3EEF-56D0-E4F2BD610696}"/>
              </a:ext>
            </a:extLst>
          </p:cNvPr>
          <p:cNvSpPr/>
          <p:nvPr/>
        </p:nvSpPr>
        <p:spPr>
          <a:xfrm>
            <a:off x="5494835" y="3255447"/>
            <a:ext cx="370143" cy="25071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1" name="Round Same Side Corner Rectangle 36">
            <a:extLst>
              <a:ext uri="{FF2B5EF4-FFF2-40B4-BE49-F238E27FC236}">
                <a16:creationId xmlns:a16="http://schemas.microsoft.com/office/drawing/2014/main" id="{0482AC23-725E-9419-CFED-F510BCD77005}"/>
              </a:ext>
            </a:extLst>
          </p:cNvPr>
          <p:cNvSpPr>
            <a:spLocks noChangeAspect="1"/>
          </p:cNvSpPr>
          <p:nvPr/>
        </p:nvSpPr>
        <p:spPr>
          <a:xfrm>
            <a:off x="4851524" y="3891594"/>
            <a:ext cx="339684" cy="26856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2" name="Rounded Rectangle 5">
            <a:extLst>
              <a:ext uri="{FF2B5EF4-FFF2-40B4-BE49-F238E27FC236}">
                <a16:creationId xmlns:a16="http://schemas.microsoft.com/office/drawing/2014/main" id="{F5B1F18F-3E0C-B30E-54F0-C36C1D83086C}"/>
              </a:ext>
            </a:extLst>
          </p:cNvPr>
          <p:cNvSpPr/>
          <p:nvPr/>
        </p:nvSpPr>
        <p:spPr>
          <a:xfrm flipH="1">
            <a:off x="3937884" y="1687440"/>
            <a:ext cx="330734" cy="27283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3" name="Oval 56">
            <a:extLst>
              <a:ext uri="{FF2B5EF4-FFF2-40B4-BE49-F238E27FC236}">
                <a16:creationId xmlns:a16="http://schemas.microsoft.com/office/drawing/2014/main" id="{A30EF51A-662B-C34F-DDB5-95A62FDB1F78}"/>
              </a:ext>
            </a:extLst>
          </p:cNvPr>
          <p:cNvSpPr/>
          <p:nvPr/>
        </p:nvSpPr>
        <p:spPr>
          <a:xfrm>
            <a:off x="5276676" y="2123578"/>
            <a:ext cx="806462" cy="8064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4" name="Oval 59">
            <a:extLst>
              <a:ext uri="{FF2B5EF4-FFF2-40B4-BE49-F238E27FC236}">
                <a16:creationId xmlns:a16="http://schemas.microsoft.com/office/drawing/2014/main" id="{BA41D624-D14F-F348-FFA5-D6B03F5118FA}"/>
              </a:ext>
            </a:extLst>
          </p:cNvPr>
          <p:cNvSpPr/>
          <p:nvPr/>
        </p:nvSpPr>
        <p:spPr>
          <a:xfrm>
            <a:off x="3039911" y="2977573"/>
            <a:ext cx="806462" cy="806462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5" name="Round Same Side Corner Rectangle 11">
            <a:extLst>
              <a:ext uri="{FF2B5EF4-FFF2-40B4-BE49-F238E27FC236}">
                <a16:creationId xmlns:a16="http://schemas.microsoft.com/office/drawing/2014/main" id="{E8DBFCC9-7132-4864-0909-939389EDDC7D}"/>
              </a:ext>
            </a:extLst>
          </p:cNvPr>
          <p:cNvSpPr>
            <a:spLocks noChangeAspect="1"/>
          </p:cNvSpPr>
          <p:nvPr/>
        </p:nvSpPr>
        <p:spPr>
          <a:xfrm rot="9900000">
            <a:off x="5507607" y="2380473"/>
            <a:ext cx="344598" cy="292670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9595C210-EFBC-B93F-AA2B-337C7BAD22E5}"/>
              </a:ext>
            </a:extLst>
          </p:cNvPr>
          <p:cNvSpPr>
            <a:spLocks noChangeAspect="1"/>
          </p:cNvSpPr>
          <p:nvPr/>
        </p:nvSpPr>
        <p:spPr>
          <a:xfrm>
            <a:off x="3276975" y="3213250"/>
            <a:ext cx="332333" cy="33510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7" name="Oval 61">
            <a:extLst>
              <a:ext uri="{FF2B5EF4-FFF2-40B4-BE49-F238E27FC236}">
                <a16:creationId xmlns:a16="http://schemas.microsoft.com/office/drawing/2014/main" id="{7FF16F5C-14AC-A310-A809-0B6DF74EB19C}"/>
              </a:ext>
            </a:extLst>
          </p:cNvPr>
          <p:cNvSpPr/>
          <p:nvPr/>
        </p:nvSpPr>
        <p:spPr>
          <a:xfrm>
            <a:off x="3737263" y="2101223"/>
            <a:ext cx="1669475" cy="1669475"/>
          </a:xfrm>
          <a:prstGeom prst="ellipse">
            <a:avLst/>
          </a:prstGeom>
          <a:solidFill>
            <a:schemeClr val="bg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E5BA42F5-2303-6548-F947-FE4339759E41}"/>
              </a:ext>
            </a:extLst>
          </p:cNvPr>
          <p:cNvSpPr/>
          <p:nvPr/>
        </p:nvSpPr>
        <p:spPr>
          <a:xfrm>
            <a:off x="4317599" y="2399709"/>
            <a:ext cx="508802" cy="507976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grpSp>
        <p:nvGrpSpPr>
          <p:cNvPr id="39" name="Group 5">
            <a:extLst>
              <a:ext uri="{FF2B5EF4-FFF2-40B4-BE49-F238E27FC236}">
                <a16:creationId xmlns:a16="http://schemas.microsoft.com/office/drawing/2014/main" id="{D7745CC2-D9A2-57BF-FF67-ED9F0A21E7D7}"/>
              </a:ext>
            </a:extLst>
          </p:cNvPr>
          <p:cNvGrpSpPr/>
          <p:nvPr/>
        </p:nvGrpSpPr>
        <p:grpSpPr>
          <a:xfrm>
            <a:off x="6176931" y="2223762"/>
            <a:ext cx="2183738" cy="973194"/>
            <a:chOff x="6369928" y="4778637"/>
            <a:chExt cx="2175465" cy="129759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6C9433-84C6-14B5-5CB3-7EAD8FAA859E}"/>
                </a:ext>
              </a:extLst>
            </p:cNvPr>
            <p:cNvSpPr txBox="1"/>
            <p:nvPr/>
          </p:nvSpPr>
          <p:spPr>
            <a:xfrm>
              <a:off x="6369928" y="4778637"/>
              <a:ext cx="2175465" cy="553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Politically Exposed Persons (PEP) Search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FB48324-A80A-8A5B-AEF6-7F40463C4894}"/>
                </a:ext>
              </a:extLst>
            </p:cNvPr>
            <p:cNvSpPr txBox="1"/>
            <p:nvPr/>
          </p:nvSpPr>
          <p:spPr>
            <a:xfrm>
              <a:off x="6369929" y="5214454"/>
              <a:ext cx="2175464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verifies if an entity is classified as a PEP, which includes government officials and their associates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3">
            <a:extLst>
              <a:ext uri="{FF2B5EF4-FFF2-40B4-BE49-F238E27FC236}">
                <a16:creationId xmlns:a16="http://schemas.microsoft.com/office/drawing/2014/main" id="{403B2ECF-4777-4A5C-5223-0CB13217D43C}"/>
              </a:ext>
            </a:extLst>
          </p:cNvPr>
          <p:cNvGrpSpPr/>
          <p:nvPr/>
        </p:nvGrpSpPr>
        <p:grpSpPr>
          <a:xfrm>
            <a:off x="626594" y="1705479"/>
            <a:ext cx="2212850" cy="1017396"/>
            <a:chOff x="-31606" y="3185644"/>
            <a:chExt cx="2204467" cy="1356528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1686D42-3A7A-25B3-040B-A9CECCF0131C}"/>
                </a:ext>
              </a:extLst>
            </p:cNvPr>
            <p:cNvSpPr txBox="1"/>
            <p:nvPr/>
          </p:nvSpPr>
          <p:spPr>
            <a:xfrm>
              <a:off x="-2604" y="3185644"/>
              <a:ext cx="2175465" cy="3385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Transaction Parser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E99E4DB-B902-5B9A-BB2E-734BB00A5726}"/>
                </a:ext>
              </a:extLst>
            </p:cNvPr>
            <p:cNvSpPr txBox="1"/>
            <p:nvPr/>
          </p:nvSpPr>
          <p:spPr>
            <a:xfrm>
              <a:off x="-31606" y="3495732"/>
              <a:ext cx="2175464" cy="10464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/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extracts key transaction details to aid risk analysis. It:</a:t>
              </a:r>
            </a:p>
            <a:p>
              <a:pPr algn="l"/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• Parses structured and unstructured transaction data (e.g., bank transactions, wire transfer logs etc ).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ABFD872F-784D-3DC7-BEC5-CE2A22933C91}"/>
              </a:ext>
            </a:extLst>
          </p:cNvPr>
          <p:cNvSpPr txBox="1"/>
          <p:nvPr/>
        </p:nvSpPr>
        <p:spPr>
          <a:xfrm>
            <a:off x="4118851" y="3067807"/>
            <a:ext cx="105356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cs typeface="Arial" pitchFamily="34" charset="0"/>
              </a:rPr>
              <a:t>Orchestrate</a:t>
            </a:r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6" name="Group 6">
            <a:extLst>
              <a:ext uri="{FF2B5EF4-FFF2-40B4-BE49-F238E27FC236}">
                <a16:creationId xmlns:a16="http://schemas.microsoft.com/office/drawing/2014/main" id="{3CBF2144-2BAA-984E-43E2-3DE36D282839}"/>
              </a:ext>
            </a:extLst>
          </p:cNvPr>
          <p:cNvGrpSpPr/>
          <p:nvPr/>
        </p:nvGrpSpPr>
        <p:grpSpPr>
          <a:xfrm>
            <a:off x="2754504" y="4325595"/>
            <a:ext cx="2183738" cy="776985"/>
            <a:chOff x="6976472" y="2982145"/>
            <a:chExt cx="2175465" cy="103598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AFA8E4-DE81-7EB8-0366-8EF276E9ADA6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</a:t>
              </a:r>
              <a:r>
                <a:rPr lang="en-IN" sz="1050" dirty="0">
                  <a:solidFill>
                    <a:schemeClr val="accent6"/>
                  </a:solidFill>
                  <a:latin typeface="Arial" panose="020B0604020202020204" pitchFamily="34" charset="0"/>
                </a:rPr>
                <a:t> 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Report Generation with Qwen2.5 LLM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40631F-A26E-EE34-6520-3DC31C456E00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Comprehensive risk intelligence report using Qwen2.5 LLM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6">
            <a:extLst>
              <a:ext uri="{FF2B5EF4-FFF2-40B4-BE49-F238E27FC236}">
                <a16:creationId xmlns:a16="http://schemas.microsoft.com/office/drawing/2014/main" id="{FEB3DA87-4B7E-33D8-F6BA-0AD90403E7A6}"/>
              </a:ext>
            </a:extLst>
          </p:cNvPr>
          <p:cNvGrpSpPr/>
          <p:nvPr/>
        </p:nvGrpSpPr>
        <p:grpSpPr>
          <a:xfrm>
            <a:off x="5191207" y="4364849"/>
            <a:ext cx="3598695" cy="776985"/>
            <a:chOff x="6976472" y="2982145"/>
            <a:chExt cx="2175465" cy="103598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30E128C-246B-6EBF-7B7D-1974286D5FCF}"/>
                </a:ext>
              </a:extLst>
            </p:cNvPr>
            <p:cNvSpPr txBox="1"/>
            <p:nvPr/>
          </p:nvSpPr>
          <p:spPr>
            <a:xfrm>
              <a:off x="6976472" y="2982145"/>
              <a:ext cx="2175465" cy="76944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en-IN" sz="1050" b="1" dirty="0" err="1">
                  <a:solidFill>
                    <a:schemeClr val="accent6"/>
                  </a:solidFill>
                  <a:latin typeface="Arial" panose="020B0604020202020204" pitchFamily="34" charset="0"/>
                </a:rPr>
                <a:t>DeepPeek</a:t>
              </a:r>
              <a:r>
                <a:rPr lang="en-IN" sz="1050" b="1" dirty="0">
                  <a:solidFill>
                    <a:schemeClr val="accent6"/>
                  </a:solidFill>
                  <a:latin typeface="Arial" panose="020B0604020202020204" pitchFamily="34" charset="0"/>
                </a:rPr>
                <a:t> - Financial Action Task Force (FATF) Lookup</a:t>
              </a:r>
            </a:p>
            <a:p>
              <a:endParaRPr lang="ko-KR" altLang="en-US" sz="105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C5A0978-2BE6-6BD4-F630-1708FB3AE655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900" dirty="0">
                  <a:solidFill>
                    <a:schemeClr val="bg1"/>
                  </a:solidFill>
                  <a:latin typeface="Arial" panose="020B0604020202020204" pitchFamily="34" charset="0"/>
                </a:rPr>
                <a:t>This module ensures compliance with FATF high-risk jurisdictions and recommendations.</a:t>
              </a:r>
              <a:endParaRPr lang="ko-KR" altLang="en-US" sz="9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882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B8AE3-AD84-F71D-5101-FD59687F0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754F92-2AD2-DED7-7198-A1B31A920B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5657"/>
            <a:ext cx="8679898" cy="5431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Tech Stack, Data Sources &amp; Models we tried..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91053004-3F56-DBD3-4C12-2E6DA9EFB99A}"/>
              </a:ext>
            </a:extLst>
          </p:cNvPr>
          <p:cNvSpPr/>
          <p:nvPr/>
        </p:nvSpPr>
        <p:spPr>
          <a:xfrm>
            <a:off x="3333542" y="1697521"/>
            <a:ext cx="2484276" cy="2484276"/>
          </a:xfrm>
          <a:prstGeom prst="ellipse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1C578A1E-A2B7-6916-4E93-98EB9C5EE769}"/>
              </a:ext>
            </a:extLst>
          </p:cNvPr>
          <p:cNvSpPr/>
          <p:nvPr/>
        </p:nvSpPr>
        <p:spPr>
          <a:xfrm rot="198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AAF3A394-0EBC-340A-1367-19B235686596}"/>
              </a:ext>
            </a:extLst>
          </p:cNvPr>
          <p:cNvSpPr/>
          <p:nvPr/>
        </p:nvSpPr>
        <p:spPr>
          <a:xfrm rot="18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43795941-6633-5645-31B9-50DBB8873702}"/>
              </a:ext>
            </a:extLst>
          </p:cNvPr>
          <p:cNvSpPr/>
          <p:nvPr/>
        </p:nvSpPr>
        <p:spPr>
          <a:xfrm rot="5400000">
            <a:off x="4254103" y="1432322"/>
            <a:ext cx="650081" cy="291465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2950ADEF-C5C9-7CB4-8182-5A9B9ACD874F}"/>
              </a:ext>
            </a:extLst>
          </p:cNvPr>
          <p:cNvSpPr/>
          <p:nvPr/>
        </p:nvSpPr>
        <p:spPr>
          <a:xfrm>
            <a:off x="4197061" y="2507565"/>
            <a:ext cx="764165" cy="76416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452347FE-01AE-F1B9-4067-4DCA3E6F35F8}"/>
              </a:ext>
            </a:extLst>
          </p:cNvPr>
          <p:cNvSpPr/>
          <p:nvPr/>
        </p:nvSpPr>
        <p:spPr>
          <a:xfrm>
            <a:off x="4448243" y="2708813"/>
            <a:ext cx="282993" cy="361668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4AF0C-16A7-5AD5-AEE9-671A7A249C16}"/>
              </a:ext>
            </a:extLst>
          </p:cNvPr>
          <p:cNvSpPr txBox="1"/>
          <p:nvPr/>
        </p:nvSpPr>
        <p:spPr>
          <a:xfrm rot="3670087">
            <a:off x="3621374" y="1975214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LLM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93ACBE-04BE-F603-5A0F-947C8072B7BC}"/>
              </a:ext>
            </a:extLst>
          </p:cNvPr>
          <p:cNvSpPr txBox="1"/>
          <p:nvPr/>
        </p:nvSpPr>
        <p:spPr>
          <a:xfrm rot="3670087">
            <a:off x="4508870" y="3534462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UI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AE5DD0-34B8-38B9-3DE5-A59F040EDF47}"/>
              </a:ext>
            </a:extLst>
          </p:cNvPr>
          <p:cNvSpPr txBox="1"/>
          <p:nvPr/>
        </p:nvSpPr>
        <p:spPr>
          <a:xfrm rot="18136125">
            <a:off x="4489195" y="1986257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Tools- MCP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00149-040B-1920-5524-CE5A01C52CFE}"/>
              </a:ext>
            </a:extLst>
          </p:cNvPr>
          <p:cNvSpPr txBox="1"/>
          <p:nvPr/>
        </p:nvSpPr>
        <p:spPr>
          <a:xfrm rot="18136125">
            <a:off x="3587272" y="3465801"/>
            <a:ext cx="105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Report Generation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FD7A4-1412-8702-B2AB-FC624A192184}"/>
              </a:ext>
            </a:extLst>
          </p:cNvPr>
          <p:cNvSpPr txBox="1"/>
          <p:nvPr/>
        </p:nvSpPr>
        <p:spPr>
          <a:xfrm>
            <a:off x="4949063" y="2762338"/>
            <a:ext cx="1054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err="1">
                <a:solidFill>
                  <a:schemeClr val="bg1"/>
                </a:solidFill>
              </a:rPr>
              <a:t>VectorDB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B9AF7-0EC0-7B84-A461-BB5EE47F658A}"/>
              </a:ext>
            </a:extLst>
          </p:cNvPr>
          <p:cNvSpPr txBox="1"/>
          <p:nvPr/>
        </p:nvSpPr>
        <p:spPr>
          <a:xfrm>
            <a:off x="3125981" y="2762650"/>
            <a:ext cx="1054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Inhouse Model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Python Tutorial: Streamlit | DataCamp">
            <a:extLst>
              <a:ext uri="{FF2B5EF4-FFF2-40B4-BE49-F238E27FC236}">
                <a16:creationId xmlns:a16="http://schemas.microsoft.com/office/drawing/2014/main" id="{EB2755BE-9023-47EE-94A1-5FFCC3E1A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355" y="4268670"/>
            <a:ext cx="1463504" cy="85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-Source AI in Math, Coding ...">
            <a:extLst>
              <a:ext uri="{FF2B5EF4-FFF2-40B4-BE49-F238E27FC236}">
                <a16:creationId xmlns:a16="http://schemas.microsoft.com/office/drawing/2014/main" id="{5DCD7157-44C0-8DB0-F17B-5F346842E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50" y="877924"/>
            <a:ext cx="1569351" cy="88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thropic Releases MCP Roadmap: The ...">
            <a:extLst>
              <a:ext uri="{FF2B5EF4-FFF2-40B4-BE49-F238E27FC236}">
                <a16:creationId xmlns:a16="http://schemas.microsoft.com/office/drawing/2014/main" id="{EE69D40D-234A-ED3C-1924-7BD3D07F2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683" y="682007"/>
            <a:ext cx="1633048" cy="83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drant - Vector Database - Qdrant">
            <a:extLst>
              <a:ext uri="{FF2B5EF4-FFF2-40B4-BE49-F238E27FC236}">
                <a16:creationId xmlns:a16="http://schemas.microsoft.com/office/drawing/2014/main" id="{5D225889-1467-2100-9A3D-037A21124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36" y="2247379"/>
            <a:ext cx="1549107" cy="79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41C0FEB-594F-435E-284D-3EFD1645DAC5}"/>
              </a:ext>
            </a:extLst>
          </p:cNvPr>
          <p:cNvSpPr/>
          <p:nvPr/>
        </p:nvSpPr>
        <p:spPr>
          <a:xfrm>
            <a:off x="296260" y="2113713"/>
            <a:ext cx="785387" cy="708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OFAC List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9609F-8273-478E-E52F-2D851017E0A0}"/>
              </a:ext>
            </a:extLst>
          </p:cNvPr>
          <p:cNvSpPr/>
          <p:nvPr/>
        </p:nvSpPr>
        <p:spPr>
          <a:xfrm>
            <a:off x="1109670" y="2124756"/>
            <a:ext cx="785387" cy="708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PEP List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238663-3633-6E56-4D78-63BF6D9E4C47}"/>
              </a:ext>
            </a:extLst>
          </p:cNvPr>
          <p:cNvSpPr/>
          <p:nvPr/>
        </p:nvSpPr>
        <p:spPr>
          <a:xfrm>
            <a:off x="1949854" y="2133692"/>
            <a:ext cx="785387" cy="708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FATF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7089A2-624D-C21C-2435-576C72E70172}"/>
              </a:ext>
            </a:extLst>
          </p:cNvPr>
          <p:cNvSpPr/>
          <p:nvPr/>
        </p:nvSpPr>
        <p:spPr>
          <a:xfrm>
            <a:off x="316917" y="2860365"/>
            <a:ext cx="785387" cy="708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News &amp; </a:t>
            </a:r>
            <a:r>
              <a:rPr lang="en-US" dirty="0" err="1"/>
              <a:t>Senti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B33EF4-64C0-8BAD-828D-D49AE27646C5}"/>
              </a:ext>
            </a:extLst>
          </p:cNvPr>
          <p:cNvSpPr/>
          <p:nvPr/>
        </p:nvSpPr>
        <p:spPr>
          <a:xfrm>
            <a:off x="1130327" y="2871408"/>
            <a:ext cx="785387" cy="708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Haven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EDB32F-5AC7-B8D8-74C4-99194B274B81}"/>
              </a:ext>
            </a:extLst>
          </p:cNvPr>
          <p:cNvSpPr/>
          <p:nvPr/>
        </p:nvSpPr>
        <p:spPr>
          <a:xfrm>
            <a:off x="1970511" y="2880344"/>
            <a:ext cx="785387" cy="708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5A40C6-966D-6053-A795-899C42975746}"/>
              </a:ext>
            </a:extLst>
          </p:cNvPr>
          <p:cNvSpPr txBox="1"/>
          <p:nvPr/>
        </p:nvSpPr>
        <p:spPr>
          <a:xfrm>
            <a:off x="61255" y="4094124"/>
            <a:ext cx="350706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Models tried: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TreeSearch</a:t>
            </a:r>
            <a:r>
              <a:rPr lang="en-US" dirty="0"/>
              <a:t>, </a:t>
            </a:r>
            <a:r>
              <a:rPr lang="en-US" dirty="0" err="1"/>
              <a:t>RandomForest</a:t>
            </a:r>
            <a:r>
              <a:rPr lang="en-US" dirty="0"/>
              <a:t>, Support Vector Machine,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5E1E04-E3A0-2781-0674-FB7FC8E899AC}"/>
              </a:ext>
            </a:extLst>
          </p:cNvPr>
          <p:cNvSpPr txBox="1"/>
          <p:nvPr/>
        </p:nvSpPr>
        <p:spPr>
          <a:xfrm>
            <a:off x="5658096" y="4094937"/>
            <a:ext cx="35070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Agents / LLMS tried: </a:t>
            </a:r>
            <a:r>
              <a:rPr lang="en-US" dirty="0" err="1"/>
              <a:t>smolagents</a:t>
            </a:r>
            <a:r>
              <a:rPr lang="en-US" dirty="0"/>
              <a:t>, Owl agents, Gemini, </a:t>
            </a:r>
            <a:r>
              <a:rPr lang="en-US" dirty="0" err="1"/>
              <a:t>Qwen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59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11B82-8446-5EDD-BCA7-886D831D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D97B9E-4635-1318-4859-845CA4760A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83" y="85451"/>
            <a:ext cx="8679898" cy="5431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00E41B-875F-B9A4-8B75-129F416ED1DF}"/>
              </a:ext>
            </a:extLst>
          </p:cNvPr>
          <p:cNvSpPr txBox="1"/>
          <p:nvPr/>
        </p:nvSpPr>
        <p:spPr>
          <a:xfrm>
            <a:off x="6254878" y="2483729"/>
            <a:ext cx="243362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Get a modern PowerPoint  Presentation that is beautifully designed. </a:t>
            </a:r>
          </a:p>
          <a:p>
            <a:endParaRPr lang="en-US" altLang="ko-KR" sz="900" dirty="0">
              <a:cs typeface="Arial" pitchFamily="34" charset="0"/>
            </a:endParaRPr>
          </a:p>
          <a:p>
            <a:r>
              <a:rPr lang="en-US" altLang="ko-KR" sz="900" dirty="0">
                <a:cs typeface="Arial" pitchFamily="34" charset="0"/>
              </a:rPr>
              <a:t>Easy to change colors, photos and Text. Get a modern PowerPoint  Presentation that is beautifully designed.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8369290-DD81-5001-B737-1BB9B1FCA438}"/>
              </a:ext>
            </a:extLst>
          </p:cNvPr>
          <p:cNvGrpSpPr/>
          <p:nvPr/>
        </p:nvGrpSpPr>
        <p:grpSpPr>
          <a:xfrm>
            <a:off x="24183" y="3029865"/>
            <a:ext cx="3240114" cy="1892826"/>
            <a:chOff x="192590" y="433895"/>
            <a:chExt cx="8268502" cy="6432369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072092AC-10C9-A604-321C-009D5580B886}"/>
                </a:ext>
              </a:extLst>
            </p:cNvPr>
            <p:cNvGrpSpPr/>
            <p:nvPr/>
          </p:nvGrpSpPr>
          <p:grpSpPr>
            <a:xfrm>
              <a:off x="1523836" y="1600376"/>
              <a:ext cx="6937256" cy="5265888"/>
              <a:chOff x="4308820" y="4093831"/>
              <a:chExt cx="2620337" cy="1989030"/>
            </a:xfrm>
          </p:grpSpPr>
          <p:grpSp>
            <p:nvGrpSpPr>
              <p:cNvPr id="35" name="Group 3">
                <a:extLst>
                  <a:ext uri="{FF2B5EF4-FFF2-40B4-BE49-F238E27FC236}">
                    <a16:creationId xmlns:a16="http://schemas.microsoft.com/office/drawing/2014/main" id="{D4D10A95-FFB0-A69B-FACE-20F24C3E50E4}"/>
                  </a:ext>
                </a:extLst>
              </p:cNvPr>
              <p:cNvGrpSpPr/>
              <p:nvPr/>
            </p:nvGrpSpPr>
            <p:grpSpPr>
              <a:xfrm>
                <a:off x="4308820" y="4093831"/>
                <a:ext cx="1989030" cy="1989030"/>
                <a:chOff x="7041527" y="1014883"/>
                <a:chExt cx="1371600" cy="1371600"/>
              </a:xfrm>
            </p:grpSpPr>
            <p:sp>
              <p:nvSpPr>
                <p:cNvPr id="40" name="Oval 8">
                  <a:extLst>
                    <a:ext uri="{FF2B5EF4-FFF2-40B4-BE49-F238E27FC236}">
                      <a16:creationId xmlns:a16="http://schemas.microsoft.com/office/drawing/2014/main" id="{98FA5DB0-6E9A-AECF-CB01-7F8E755A562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041527" y="1014883"/>
                  <a:ext cx="1371600" cy="137160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1" name="Oval 9">
                  <a:extLst>
                    <a:ext uri="{FF2B5EF4-FFF2-40B4-BE49-F238E27FC236}">
                      <a16:creationId xmlns:a16="http://schemas.microsoft.com/office/drawing/2014/main" id="{E062DCC7-4327-0022-C0B5-3DAF229005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178687" y="1152043"/>
                  <a:ext cx="1097280" cy="109728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2" name="Oval 10">
                  <a:extLst>
                    <a:ext uri="{FF2B5EF4-FFF2-40B4-BE49-F238E27FC236}">
                      <a16:creationId xmlns:a16="http://schemas.microsoft.com/office/drawing/2014/main" id="{B4E9261F-AC99-27E6-583D-9F0C53CA57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847" y="1289203"/>
                  <a:ext cx="822960" cy="82296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3" name="Oval 11">
                  <a:extLst>
                    <a:ext uri="{FF2B5EF4-FFF2-40B4-BE49-F238E27FC236}">
                      <a16:creationId xmlns:a16="http://schemas.microsoft.com/office/drawing/2014/main" id="{8B6ABF90-9009-31B3-3E05-DD57D198BA5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453007" y="1426363"/>
                  <a:ext cx="548640" cy="54864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44" name="Oval 12">
                  <a:extLst>
                    <a:ext uri="{FF2B5EF4-FFF2-40B4-BE49-F238E27FC236}">
                      <a16:creationId xmlns:a16="http://schemas.microsoft.com/office/drawing/2014/main" id="{F6C717D2-105B-20B7-DC11-629A46E94E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590167" y="1563523"/>
                  <a:ext cx="274320" cy="274320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36" name="Group 4">
                <a:extLst>
                  <a:ext uri="{FF2B5EF4-FFF2-40B4-BE49-F238E27FC236}">
                    <a16:creationId xmlns:a16="http://schemas.microsoft.com/office/drawing/2014/main" id="{361D5AC5-B337-B855-2357-27909356BE1D}"/>
                  </a:ext>
                </a:extLst>
              </p:cNvPr>
              <p:cNvGrpSpPr/>
              <p:nvPr/>
            </p:nvGrpSpPr>
            <p:grpSpPr>
              <a:xfrm rot="2780013" flipH="1">
                <a:off x="5776701" y="3513286"/>
                <a:ext cx="413720" cy="1891192"/>
                <a:chOff x="8236553" y="425631"/>
                <a:chExt cx="1175476" cy="5373315"/>
              </a:xfrm>
            </p:grpSpPr>
            <p:sp>
              <p:nvSpPr>
                <p:cNvPr id="37" name="Rectangle: Top Corners Rounded 5">
                  <a:extLst>
                    <a:ext uri="{FF2B5EF4-FFF2-40B4-BE49-F238E27FC236}">
                      <a16:creationId xmlns:a16="http://schemas.microsoft.com/office/drawing/2014/main" id="{503556A8-328A-EB20-C442-5991DD73B02C}"/>
                    </a:ext>
                  </a:extLst>
                </p:cNvPr>
                <p:cNvSpPr/>
                <p:nvPr/>
              </p:nvSpPr>
              <p:spPr>
                <a:xfrm>
                  <a:off x="8730582" y="602901"/>
                  <a:ext cx="187419" cy="5196045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8" name="Parallelogram 6">
                  <a:extLst>
                    <a:ext uri="{FF2B5EF4-FFF2-40B4-BE49-F238E27FC236}">
                      <a16:creationId xmlns:a16="http://schemas.microsoft.com/office/drawing/2014/main" id="{23184661-614C-42A2-3B74-5A53E59FF639}"/>
                    </a:ext>
                  </a:extLst>
                </p:cNvPr>
                <p:cNvSpPr/>
                <p:nvPr/>
              </p:nvSpPr>
              <p:spPr>
                <a:xfrm rot="5400000">
                  <a:off x="7696887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39" name="Parallelogram 7">
                  <a:extLst>
                    <a:ext uri="{FF2B5EF4-FFF2-40B4-BE49-F238E27FC236}">
                      <a16:creationId xmlns:a16="http://schemas.microsoft.com/office/drawing/2014/main" id="{384501BA-9E58-E2E5-F1A2-1D33DC0A3806}"/>
                    </a:ext>
                  </a:extLst>
                </p:cNvPr>
                <p:cNvSpPr/>
                <p:nvPr/>
              </p:nvSpPr>
              <p:spPr>
                <a:xfrm rot="16200000" flipH="1">
                  <a:off x="8369946" y="965297"/>
                  <a:ext cx="1581749" cy="502417"/>
                </a:xfrm>
                <a:prstGeom prst="parallelogram">
                  <a:avLst>
                    <a:gd name="adj" fmla="val 61000"/>
                  </a:avLst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</p:grpSp>
        <p:grpSp>
          <p:nvGrpSpPr>
            <p:cNvPr id="8" name="Graphic 24">
              <a:extLst>
                <a:ext uri="{FF2B5EF4-FFF2-40B4-BE49-F238E27FC236}">
                  <a16:creationId xmlns:a16="http://schemas.microsoft.com/office/drawing/2014/main" id="{F06F27A6-595B-ACBC-6C5A-76DCB5BF2C81}"/>
                </a:ext>
              </a:extLst>
            </p:cNvPr>
            <p:cNvGrpSpPr/>
            <p:nvPr/>
          </p:nvGrpSpPr>
          <p:grpSpPr>
            <a:xfrm>
              <a:off x="192590" y="433895"/>
              <a:ext cx="5275779" cy="6432369"/>
              <a:chOff x="3281711" y="608"/>
              <a:chExt cx="5624879" cy="6858000"/>
            </a:xfrm>
          </p:grpSpPr>
          <p:grpSp>
            <p:nvGrpSpPr>
              <p:cNvPr id="10" name="Graphic 24">
                <a:extLst>
                  <a:ext uri="{FF2B5EF4-FFF2-40B4-BE49-F238E27FC236}">
                    <a16:creationId xmlns:a16="http://schemas.microsoft.com/office/drawing/2014/main" id="{D2B3E7C4-3C5C-9194-2A6B-96ED02DFA8D8}"/>
                  </a:ext>
                </a:extLst>
              </p:cNvPr>
              <p:cNvGrpSpPr/>
              <p:nvPr/>
            </p:nvGrpSpPr>
            <p:grpSpPr>
              <a:xfrm>
                <a:off x="3286299" y="608"/>
                <a:ext cx="5620291" cy="6858000"/>
                <a:chOff x="3286299" y="608"/>
                <a:chExt cx="5620291" cy="6858000"/>
              </a:xfrm>
              <a:solidFill>
                <a:schemeClr val="accent1"/>
              </a:solidFill>
            </p:grpSpPr>
            <p:sp>
              <p:nvSpPr>
                <p:cNvPr id="31" name="Freeform: Shape 35">
                  <a:extLst>
                    <a:ext uri="{FF2B5EF4-FFF2-40B4-BE49-F238E27FC236}">
                      <a16:creationId xmlns:a16="http://schemas.microsoft.com/office/drawing/2014/main" id="{ADFC5E8C-DE80-5769-3078-E91A5D441E1A}"/>
                    </a:ext>
                  </a:extLst>
                </p:cNvPr>
                <p:cNvSpPr/>
                <p:nvPr/>
              </p:nvSpPr>
              <p:spPr>
                <a:xfrm>
                  <a:off x="6980300" y="530424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778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2" name="Freeform: Shape 36">
                  <a:extLst>
                    <a:ext uri="{FF2B5EF4-FFF2-40B4-BE49-F238E27FC236}">
                      <a16:creationId xmlns:a16="http://schemas.microsoft.com/office/drawing/2014/main" id="{1A18087A-6F01-F9DF-513A-D6885FF24F5A}"/>
                    </a:ext>
                  </a:extLst>
                </p:cNvPr>
                <p:cNvSpPr/>
                <p:nvPr/>
              </p:nvSpPr>
              <p:spPr>
                <a:xfrm>
                  <a:off x="6925031" y="5090177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778"/>
                        <a:pt x="0" y="0"/>
                      </a:cubicBezTo>
                      <a:cubicBezTo>
                        <a:pt x="0" y="778"/>
                        <a:pt x="0" y="778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3" name="Freeform: Shape 37">
                  <a:extLst>
                    <a:ext uri="{FF2B5EF4-FFF2-40B4-BE49-F238E27FC236}">
                      <a16:creationId xmlns:a16="http://schemas.microsoft.com/office/drawing/2014/main" id="{5827C7DF-ABEE-DF28-A948-48EDED16D6F5}"/>
                    </a:ext>
                  </a:extLst>
                </p:cNvPr>
                <p:cNvSpPr/>
                <p:nvPr/>
              </p:nvSpPr>
              <p:spPr>
                <a:xfrm>
                  <a:off x="8639920" y="790110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1C1E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4" name="Freeform: Shape 38">
                  <a:extLst>
                    <a:ext uri="{FF2B5EF4-FFF2-40B4-BE49-F238E27FC236}">
                      <a16:creationId xmlns:a16="http://schemas.microsoft.com/office/drawing/2014/main" id="{E0A4F2B8-95F4-DFB4-DA54-18DA57D81A4D}"/>
                    </a:ext>
                  </a:extLst>
                </p:cNvPr>
                <p:cNvSpPr/>
                <p:nvPr/>
              </p:nvSpPr>
              <p:spPr>
                <a:xfrm>
                  <a:off x="3286299" y="608"/>
                  <a:ext cx="5620291" cy="6858000"/>
                </a:xfrm>
                <a:custGeom>
                  <a:avLst/>
                  <a:gdLst>
                    <a:gd name="connsiteX0" fmla="*/ 5622960 w 5620290"/>
                    <a:gd name="connsiteY0" fmla="*/ 1118001 h 6858000"/>
                    <a:gd name="connsiteX1" fmla="*/ 5610504 w 5620290"/>
                    <a:gd name="connsiteY1" fmla="*/ 1073630 h 6858000"/>
                    <a:gd name="connsiteX2" fmla="*/ 5466494 w 5620290"/>
                    <a:gd name="connsiteY2" fmla="*/ 916387 h 6858000"/>
                    <a:gd name="connsiteX3" fmla="*/ 5423680 w 5620290"/>
                    <a:gd name="connsiteY3" fmla="*/ 783275 h 6858000"/>
                    <a:gd name="connsiteX4" fmla="*/ 5324819 w 5620290"/>
                    <a:gd name="connsiteY4" fmla="*/ 840879 h 6858000"/>
                    <a:gd name="connsiteX5" fmla="*/ 5250868 w 5620290"/>
                    <a:gd name="connsiteY5" fmla="*/ 868902 h 6858000"/>
                    <a:gd name="connsiteX6" fmla="*/ 5121648 w 5620290"/>
                    <a:gd name="connsiteY6" fmla="*/ 943632 h 6858000"/>
                    <a:gd name="connsiteX7" fmla="*/ 4992428 w 5620290"/>
                    <a:gd name="connsiteY7" fmla="*/ 1118779 h 6858000"/>
                    <a:gd name="connsiteX8" fmla="*/ 5121648 w 5620290"/>
                    <a:gd name="connsiteY8" fmla="*/ 1484643 h 6858000"/>
                    <a:gd name="connsiteX9" fmla="*/ 5112307 w 5620290"/>
                    <a:gd name="connsiteY9" fmla="*/ 1689371 h 6858000"/>
                    <a:gd name="connsiteX10" fmla="*/ 5030571 w 5620290"/>
                    <a:gd name="connsiteY10" fmla="*/ 1882423 h 6858000"/>
                    <a:gd name="connsiteX11" fmla="*/ 4964404 w 5620290"/>
                    <a:gd name="connsiteY11" fmla="*/ 1907333 h 6858000"/>
                    <a:gd name="connsiteX12" fmla="*/ 4885004 w 5620290"/>
                    <a:gd name="connsiteY12" fmla="*/ 2028768 h 6858000"/>
                    <a:gd name="connsiteX13" fmla="*/ 4588421 w 5620290"/>
                    <a:gd name="connsiteY13" fmla="*/ 2488823 h 6858000"/>
                    <a:gd name="connsiteX14" fmla="*/ 4435070 w 5620290"/>
                    <a:gd name="connsiteY14" fmla="*/ 2723131 h 6858000"/>
                    <a:gd name="connsiteX15" fmla="*/ 4297287 w 5620290"/>
                    <a:gd name="connsiteY15" fmla="*/ 2909955 h 6858000"/>
                    <a:gd name="connsiteX16" fmla="*/ 4108906 w 5620290"/>
                    <a:gd name="connsiteY16" fmla="*/ 2942649 h 6858000"/>
                    <a:gd name="connsiteX17" fmla="*/ 3887831 w 5620290"/>
                    <a:gd name="connsiteY17" fmla="*/ 2969895 h 6858000"/>
                    <a:gd name="connsiteX18" fmla="*/ 2873532 w 5620290"/>
                    <a:gd name="connsiteY18" fmla="*/ 2864028 h 6858000"/>
                    <a:gd name="connsiteX19" fmla="*/ 2650121 w 5620290"/>
                    <a:gd name="connsiteY19" fmla="*/ 2882710 h 6858000"/>
                    <a:gd name="connsiteX20" fmla="*/ 2527129 w 5620290"/>
                    <a:gd name="connsiteY20" fmla="*/ 2937200 h 6858000"/>
                    <a:gd name="connsiteX21" fmla="*/ 2455513 w 5620290"/>
                    <a:gd name="connsiteY21" fmla="*/ 2920075 h 6858000"/>
                    <a:gd name="connsiteX22" fmla="*/ 2536470 w 5620290"/>
                    <a:gd name="connsiteY22" fmla="*/ 2705227 h 6858000"/>
                    <a:gd name="connsiteX23" fmla="*/ 2684372 w 5620290"/>
                    <a:gd name="connsiteY23" fmla="*/ 2368165 h 6858000"/>
                    <a:gd name="connsiteX24" fmla="*/ 2683594 w 5620290"/>
                    <a:gd name="connsiteY24" fmla="*/ 2255292 h 6858000"/>
                    <a:gd name="connsiteX25" fmla="*/ 2657906 w 5620290"/>
                    <a:gd name="connsiteY25" fmla="*/ 2052121 h 6858000"/>
                    <a:gd name="connsiteX26" fmla="*/ 2672696 w 5620290"/>
                    <a:gd name="connsiteY26" fmla="*/ 1753203 h 6858000"/>
                    <a:gd name="connsiteX27" fmla="*/ 2618984 w 5620290"/>
                    <a:gd name="connsiteY27" fmla="*/ 1554702 h 6858000"/>
                    <a:gd name="connsiteX28" fmla="*/ 2566829 w 5620290"/>
                    <a:gd name="connsiteY28" fmla="*/ 1455063 h 6858000"/>
                    <a:gd name="connsiteX29" fmla="*/ 2562937 w 5620290"/>
                    <a:gd name="connsiteY29" fmla="*/ 1375663 h 6858000"/>
                    <a:gd name="connsiteX30" fmla="*/ 2326293 w 5620290"/>
                    <a:gd name="connsiteY30" fmla="*/ 1143689 h 6858000"/>
                    <a:gd name="connsiteX31" fmla="*/ 1781389 w 5620290"/>
                    <a:gd name="connsiteY31" fmla="*/ 1128121 h 6858000"/>
                    <a:gd name="connsiteX32" fmla="*/ 1572769 w 5620290"/>
                    <a:gd name="connsiteY32" fmla="*/ 1281472 h 6858000"/>
                    <a:gd name="connsiteX33" fmla="*/ 1441214 w 5620290"/>
                    <a:gd name="connsiteY33" fmla="*/ 1490871 h 6858000"/>
                    <a:gd name="connsiteX34" fmla="*/ 1438100 w 5620290"/>
                    <a:gd name="connsiteY34" fmla="*/ 1497098 h 6858000"/>
                    <a:gd name="connsiteX35" fmla="*/ 1337682 w 5620290"/>
                    <a:gd name="connsiteY35" fmla="*/ 1996074 h 6858000"/>
                    <a:gd name="connsiteX36" fmla="*/ 1547859 w 5620290"/>
                    <a:gd name="connsiteY36" fmla="*/ 2529301 h 6858000"/>
                    <a:gd name="connsiteX37" fmla="*/ 1569655 w 5620290"/>
                    <a:gd name="connsiteY37" fmla="*/ 2550319 h 6858000"/>
                    <a:gd name="connsiteX38" fmla="*/ 1569655 w 5620290"/>
                    <a:gd name="connsiteY38" fmla="*/ 2550319 h 6858000"/>
                    <a:gd name="connsiteX39" fmla="*/ 1540075 w 5620290"/>
                    <a:gd name="connsiteY39" fmla="*/ 2727023 h 6858000"/>
                    <a:gd name="connsiteX40" fmla="*/ 1522949 w 5620290"/>
                    <a:gd name="connsiteY40" fmla="*/ 2895943 h 6858000"/>
                    <a:gd name="connsiteX41" fmla="*/ 1073015 w 5620290"/>
                    <a:gd name="connsiteY41" fmla="*/ 3086660 h 6858000"/>
                    <a:gd name="connsiteX42" fmla="*/ 728169 w 5620290"/>
                    <a:gd name="connsiteY42" fmla="*/ 2980014 h 6858000"/>
                    <a:gd name="connsiteX43" fmla="*/ 723498 w 5620290"/>
                    <a:gd name="connsiteY43" fmla="*/ 2944985 h 6858000"/>
                    <a:gd name="connsiteX44" fmla="*/ 733618 w 5620290"/>
                    <a:gd name="connsiteY44" fmla="*/ 1404465 h 6858000"/>
                    <a:gd name="connsiteX45" fmla="*/ 718049 w 5620290"/>
                    <a:gd name="connsiteY45" fmla="*/ 1376441 h 6858000"/>
                    <a:gd name="connsiteX46" fmla="*/ 700923 w 5620290"/>
                    <a:gd name="connsiteY46" fmla="*/ 1374884 h 6858000"/>
                    <a:gd name="connsiteX47" fmla="*/ 718827 w 5620290"/>
                    <a:gd name="connsiteY47" fmla="*/ 1348417 h 6858000"/>
                    <a:gd name="connsiteX48" fmla="*/ 883077 w 5620290"/>
                    <a:gd name="connsiteY48" fmla="*/ 918722 h 6858000"/>
                    <a:gd name="connsiteX49" fmla="*/ 898646 w 5620290"/>
                    <a:gd name="connsiteY49" fmla="*/ 903932 h 6858000"/>
                    <a:gd name="connsiteX50" fmla="*/ 1093254 w 5620290"/>
                    <a:gd name="connsiteY50" fmla="*/ 710880 h 6858000"/>
                    <a:gd name="connsiteX51" fmla="*/ 1272294 w 5620290"/>
                    <a:gd name="connsiteY51" fmla="*/ 215796 h 6858000"/>
                    <a:gd name="connsiteX52" fmla="*/ 1299539 w 5620290"/>
                    <a:gd name="connsiteY52" fmla="*/ 54661 h 6858000"/>
                    <a:gd name="connsiteX53" fmla="*/ 1232594 w 5620290"/>
                    <a:gd name="connsiteY53" fmla="*/ 1727 h 6858000"/>
                    <a:gd name="connsiteX54" fmla="*/ 1118942 w 5620290"/>
                    <a:gd name="connsiteY54" fmla="*/ 79571 h 6858000"/>
                    <a:gd name="connsiteX55" fmla="*/ 1079242 w 5620290"/>
                    <a:gd name="connsiteY55" fmla="*/ 98253 h 6858000"/>
                    <a:gd name="connsiteX56" fmla="*/ 607511 w 5620290"/>
                    <a:gd name="connsiteY56" fmla="*/ 109151 h 6858000"/>
                    <a:gd name="connsiteX57" fmla="*/ 590386 w 5620290"/>
                    <a:gd name="connsiteY57" fmla="*/ 120049 h 6858000"/>
                    <a:gd name="connsiteX58" fmla="*/ 430807 w 5620290"/>
                    <a:gd name="connsiteY58" fmla="*/ 728006 h 6858000"/>
                    <a:gd name="connsiteX59" fmla="*/ 359191 w 5620290"/>
                    <a:gd name="connsiteY59" fmla="*/ 1103989 h 6858000"/>
                    <a:gd name="connsiteX60" fmla="*/ 288354 w 5620290"/>
                    <a:gd name="connsiteY60" fmla="*/ 1289256 h 6858000"/>
                    <a:gd name="connsiteX61" fmla="*/ 207397 w 5620290"/>
                    <a:gd name="connsiteY61" fmla="*/ 1321951 h 6858000"/>
                    <a:gd name="connsiteX62" fmla="*/ 156798 w 5620290"/>
                    <a:gd name="connsiteY62" fmla="*/ 1335962 h 6858000"/>
                    <a:gd name="connsiteX63" fmla="*/ 151349 w 5620290"/>
                    <a:gd name="connsiteY63" fmla="*/ 1344525 h 6858000"/>
                    <a:gd name="connsiteX64" fmla="*/ 108535 w 5620290"/>
                    <a:gd name="connsiteY64" fmla="*/ 1578834 h 6858000"/>
                    <a:gd name="connsiteX65" fmla="*/ 4225 w 5620290"/>
                    <a:gd name="connsiteY65" fmla="*/ 2533193 h 6858000"/>
                    <a:gd name="connsiteX66" fmla="*/ 120990 w 5620290"/>
                    <a:gd name="connsiteY66" fmla="*/ 3475876 h 6858000"/>
                    <a:gd name="connsiteX67" fmla="*/ 416017 w 5620290"/>
                    <a:gd name="connsiteY67" fmla="*/ 3993535 h 6858000"/>
                    <a:gd name="connsiteX68" fmla="*/ 695474 w 5620290"/>
                    <a:gd name="connsiteY68" fmla="*/ 4238741 h 6858000"/>
                    <a:gd name="connsiteX69" fmla="*/ 862059 w 5620290"/>
                    <a:gd name="connsiteY69" fmla="*/ 4336824 h 6858000"/>
                    <a:gd name="connsiteX70" fmla="*/ 991279 w 5620290"/>
                    <a:gd name="connsiteY70" fmla="*/ 4479277 h 6858000"/>
                    <a:gd name="connsiteX71" fmla="*/ 1363370 w 5620290"/>
                    <a:gd name="connsiteY71" fmla="*/ 4968134 h 6858000"/>
                    <a:gd name="connsiteX72" fmla="*/ 1671630 w 5620290"/>
                    <a:gd name="connsiteY72" fmla="*/ 5476451 h 6858000"/>
                    <a:gd name="connsiteX73" fmla="*/ 1808634 w 5620290"/>
                    <a:gd name="connsiteY73" fmla="*/ 6085965 h 6858000"/>
                    <a:gd name="connsiteX74" fmla="*/ 1821868 w 5620290"/>
                    <a:gd name="connsiteY74" fmla="*/ 6108539 h 6858000"/>
                    <a:gd name="connsiteX75" fmla="*/ 1794623 w 5620290"/>
                    <a:gd name="connsiteY75" fmla="*/ 6142790 h 6858000"/>
                    <a:gd name="connsiteX76" fmla="*/ 1737019 w 5620290"/>
                    <a:gd name="connsiteY76" fmla="*/ 6553025 h 6858000"/>
                    <a:gd name="connsiteX77" fmla="*/ 1741689 w 5620290"/>
                    <a:gd name="connsiteY77" fmla="*/ 6823920 h 6858000"/>
                    <a:gd name="connsiteX78" fmla="*/ 1755701 w 5620290"/>
                    <a:gd name="connsiteY78" fmla="*/ 6852722 h 6858000"/>
                    <a:gd name="connsiteX79" fmla="*/ 1898154 w 5620290"/>
                    <a:gd name="connsiteY79" fmla="*/ 6852722 h 6858000"/>
                    <a:gd name="connsiteX80" fmla="*/ 2066296 w 5620290"/>
                    <a:gd name="connsiteY80" fmla="*/ 6852722 h 6858000"/>
                    <a:gd name="connsiteX81" fmla="*/ 2390125 w 5620290"/>
                    <a:gd name="connsiteY81" fmla="*/ 6852722 h 6858000"/>
                    <a:gd name="connsiteX82" fmla="*/ 3037003 w 5620290"/>
                    <a:gd name="connsiteY82" fmla="*/ 6852722 h 6858000"/>
                    <a:gd name="connsiteX83" fmla="*/ 3683881 w 5620290"/>
                    <a:gd name="connsiteY83" fmla="*/ 6852722 h 6858000"/>
                    <a:gd name="connsiteX84" fmla="*/ 4097230 w 5620290"/>
                    <a:gd name="connsiteY84" fmla="*/ 6859727 h 6858000"/>
                    <a:gd name="connsiteX85" fmla="*/ 3904956 w 5620290"/>
                    <a:gd name="connsiteY85" fmla="*/ 6193388 h 6858000"/>
                    <a:gd name="connsiteX86" fmla="*/ 3760168 w 5620290"/>
                    <a:gd name="connsiteY86" fmla="*/ 5566749 h 6858000"/>
                    <a:gd name="connsiteX87" fmla="*/ 3616157 w 5620290"/>
                    <a:gd name="connsiteY87" fmla="*/ 5004720 h 6858000"/>
                    <a:gd name="connsiteX88" fmla="*/ 3304784 w 5620290"/>
                    <a:gd name="connsiteY88" fmla="*/ 3805154 h 6858000"/>
                    <a:gd name="connsiteX89" fmla="*/ 3319574 w 5620290"/>
                    <a:gd name="connsiteY89" fmla="*/ 3777909 h 6858000"/>
                    <a:gd name="connsiteX90" fmla="*/ 3616157 w 5620290"/>
                    <a:gd name="connsiteY90" fmla="*/ 3771681 h 6858000"/>
                    <a:gd name="connsiteX91" fmla="*/ 3949327 w 5620290"/>
                    <a:gd name="connsiteY91" fmla="*/ 3693059 h 6858000"/>
                    <a:gd name="connsiteX92" fmla="*/ 4364232 w 5620290"/>
                    <a:gd name="connsiteY92" fmla="*/ 3593420 h 6858000"/>
                    <a:gd name="connsiteX93" fmla="*/ 4565846 w 5620290"/>
                    <a:gd name="connsiteY93" fmla="*/ 3545157 h 6858000"/>
                    <a:gd name="connsiteX94" fmla="*/ 4718420 w 5620290"/>
                    <a:gd name="connsiteY94" fmla="*/ 3489110 h 6858000"/>
                    <a:gd name="connsiteX95" fmla="*/ 4823508 w 5620290"/>
                    <a:gd name="connsiteY95" fmla="*/ 3407374 h 6858000"/>
                    <a:gd name="connsiteX96" fmla="*/ 5000213 w 5620290"/>
                    <a:gd name="connsiteY96" fmla="*/ 3107677 h 6858000"/>
                    <a:gd name="connsiteX97" fmla="*/ 5173025 w 5620290"/>
                    <a:gd name="connsiteY97" fmla="*/ 2784627 h 6858000"/>
                    <a:gd name="connsiteX98" fmla="*/ 5401884 w 5620290"/>
                    <a:gd name="connsiteY98" fmla="*/ 2112839 h 6858000"/>
                    <a:gd name="connsiteX99" fmla="*/ 5390208 w 5620290"/>
                    <a:gd name="connsiteY99" fmla="*/ 2064576 h 6858000"/>
                    <a:gd name="connsiteX100" fmla="*/ 5362963 w 5620290"/>
                    <a:gd name="connsiteY100" fmla="*/ 2043559 h 6858000"/>
                    <a:gd name="connsiteX101" fmla="*/ 5357513 w 5620290"/>
                    <a:gd name="connsiteY101" fmla="*/ 2039666 h 6858000"/>
                    <a:gd name="connsiteX102" fmla="*/ 5367633 w 5620290"/>
                    <a:gd name="connsiteY102" fmla="*/ 2030325 h 6858000"/>
                    <a:gd name="connsiteX103" fmla="*/ 5513200 w 5620290"/>
                    <a:gd name="connsiteY103" fmla="*/ 1653563 h 6858000"/>
                    <a:gd name="connsiteX104" fmla="*/ 5605055 w 5620290"/>
                    <a:gd name="connsiteY104" fmla="*/ 1431710 h 6858000"/>
                    <a:gd name="connsiteX105" fmla="*/ 5626852 w 5620290"/>
                    <a:gd name="connsiteY105" fmla="*/ 1182611 h 6858000"/>
                    <a:gd name="connsiteX106" fmla="*/ 5622960 w 5620290"/>
                    <a:gd name="connsiteY106" fmla="*/ 1118001 h 6858000"/>
                    <a:gd name="connsiteX107" fmla="*/ 2438387 w 5620290"/>
                    <a:gd name="connsiteY107" fmla="*/ 2923189 h 6858000"/>
                    <a:gd name="connsiteX108" fmla="*/ 2436052 w 5620290"/>
                    <a:gd name="connsiteY108" fmla="*/ 2930194 h 6858000"/>
                    <a:gd name="connsiteX109" fmla="*/ 2446950 w 5620290"/>
                    <a:gd name="connsiteY109" fmla="*/ 2962889 h 6858000"/>
                    <a:gd name="connsiteX110" fmla="*/ 2457070 w 5620290"/>
                    <a:gd name="connsiteY110" fmla="*/ 2981571 h 6858000"/>
                    <a:gd name="connsiteX111" fmla="*/ 2446172 w 5620290"/>
                    <a:gd name="connsiteY111" fmla="*/ 2981571 h 6858000"/>
                    <a:gd name="connsiteX112" fmla="*/ 2433717 w 5620290"/>
                    <a:gd name="connsiteY112" fmla="*/ 2928638 h 6858000"/>
                    <a:gd name="connsiteX113" fmla="*/ 2428268 w 5620290"/>
                    <a:gd name="connsiteY113" fmla="*/ 2927081 h 6858000"/>
                    <a:gd name="connsiteX114" fmla="*/ 2438387 w 5620290"/>
                    <a:gd name="connsiteY114" fmla="*/ 2923189 h 6858000"/>
                    <a:gd name="connsiteX115" fmla="*/ 2405693 w 5620290"/>
                    <a:gd name="connsiteY115" fmla="*/ 2936422 h 6858000"/>
                    <a:gd name="connsiteX116" fmla="*/ 2415813 w 5620290"/>
                    <a:gd name="connsiteY116" fmla="*/ 2930973 h 6858000"/>
                    <a:gd name="connsiteX117" fmla="*/ 2398687 w 5620290"/>
                    <a:gd name="connsiteY117" fmla="*/ 2937200 h 6858000"/>
                    <a:gd name="connsiteX118" fmla="*/ 2405693 w 5620290"/>
                    <a:gd name="connsiteY118" fmla="*/ 2936422 h 6858000"/>
                    <a:gd name="connsiteX119" fmla="*/ 5099073 w 5620290"/>
                    <a:gd name="connsiteY119" fmla="*/ 1926015 h 6858000"/>
                    <a:gd name="connsiteX120" fmla="*/ 5113086 w 5620290"/>
                    <a:gd name="connsiteY120" fmla="*/ 1934578 h 6858000"/>
                    <a:gd name="connsiteX121" fmla="*/ 5099073 w 5620290"/>
                    <a:gd name="connsiteY121" fmla="*/ 1926015 h 6858000"/>
                    <a:gd name="connsiteX122" fmla="*/ 5222845 w 5620290"/>
                    <a:gd name="connsiteY122" fmla="*/ 1983619 h 6858000"/>
                    <a:gd name="connsiteX123" fmla="*/ 5219731 w 5620290"/>
                    <a:gd name="connsiteY123" fmla="*/ 1980505 h 6858000"/>
                    <a:gd name="connsiteX124" fmla="*/ 5229851 w 5620290"/>
                    <a:gd name="connsiteY124" fmla="*/ 1987511 h 6858000"/>
                    <a:gd name="connsiteX125" fmla="*/ 5236078 w 5620290"/>
                    <a:gd name="connsiteY125" fmla="*/ 1991403 h 6858000"/>
                    <a:gd name="connsiteX126" fmla="*/ 5222845 w 5620290"/>
                    <a:gd name="connsiteY126" fmla="*/ 1983619 h 685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</a:cxnLst>
                  <a:rect l="l" t="t" r="r" b="b"/>
                  <a:pathLst>
                    <a:path w="5620290" h="6858000">
                      <a:moveTo>
                        <a:pt x="5622960" y="1118001"/>
                      </a:moveTo>
                      <a:cubicBezTo>
                        <a:pt x="5620624" y="1102432"/>
                        <a:pt x="5617510" y="1087642"/>
                        <a:pt x="5610504" y="1073630"/>
                      </a:cubicBezTo>
                      <a:cubicBezTo>
                        <a:pt x="5566912" y="975548"/>
                        <a:pt x="5450147" y="1051834"/>
                        <a:pt x="5466494" y="916387"/>
                      </a:cubicBezTo>
                      <a:cubicBezTo>
                        <a:pt x="5475057" y="846328"/>
                        <a:pt x="5483620" y="823753"/>
                        <a:pt x="5423680" y="783275"/>
                      </a:cubicBezTo>
                      <a:cubicBezTo>
                        <a:pt x="5368412" y="745910"/>
                        <a:pt x="5347394" y="808184"/>
                        <a:pt x="5324819" y="840879"/>
                      </a:cubicBezTo>
                      <a:cubicBezTo>
                        <a:pt x="5293682" y="884471"/>
                        <a:pt x="5299131" y="871238"/>
                        <a:pt x="5250868" y="868902"/>
                      </a:cubicBezTo>
                      <a:cubicBezTo>
                        <a:pt x="5180031" y="865010"/>
                        <a:pt x="5172246" y="921836"/>
                        <a:pt x="5121648" y="943632"/>
                      </a:cubicBezTo>
                      <a:cubicBezTo>
                        <a:pt x="5065601" y="986446"/>
                        <a:pt x="5025901" y="1058062"/>
                        <a:pt x="4992428" y="1118779"/>
                      </a:cubicBezTo>
                      <a:cubicBezTo>
                        <a:pt x="4934046" y="1223090"/>
                        <a:pt x="5102187" y="1379555"/>
                        <a:pt x="5121648" y="1484643"/>
                      </a:cubicBezTo>
                      <a:cubicBezTo>
                        <a:pt x="5134103" y="1552367"/>
                        <a:pt x="5128654" y="1622426"/>
                        <a:pt x="5112307" y="1689371"/>
                      </a:cubicBezTo>
                      <a:cubicBezTo>
                        <a:pt x="5108415" y="1706497"/>
                        <a:pt x="5040691" y="1887872"/>
                        <a:pt x="5030571" y="1882423"/>
                      </a:cubicBezTo>
                      <a:cubicBezTo>
                        <a:pt x="4997877" y="1862962"/>
                        <a:pt x="4981530" y="1879309"/>
                        <a:pt x="4964404" y="1907333"/>
                      </a:cubicBezTo>
                      <a:cubicBezTo>
                        <a:pt x="4939494" y="1948590"/>
                        <a:pt x="4910693" y="1988290"/>
                        <a:pt x="4885004" y="2028768"/>
                      </a:cubicBezTo>
                      <a:cubicBezTo>
                        <a:pt x="4787700" y="2182898"/>
                        <a:pt x="4688061" y="2336250"/>
                        <a:pt x="4588421" y="2488823"/>
                      </a:cubicBezTo>
                      <a:cubicBezTo>
                        <a:pt x="4537045" y="2566666"/>
                        <a:pt x="4485668" y="2645288"/>
                        <a:pt x="4435070" y="2723131"/>
                      </a:cubicBezTo>
                      <a:cubicBezTo>
                        <a:pt x="4398483" y="2779178"/>
                        <a:pt x="4357226" y="2875704"/>
                        <a:pt x="4297287" y="2909955"/>
                      </a:cubicBezTo>
                      <a:cubicBezTo>
                        <a:pt x="4249024" y="2937979"/>
                        <a:pt x="4163396" y="2935644"/>
                        <a:pt x="4108906" y="2942649"/>
                      </a:cubicBezTo>
                      <a:cubicBezTo>
                        <a:pt x="4035733" y="2951991"/>
                        <a:pt x="3961782" y="2966002"/>
                        <a:pt x="3887831" y="2969895"/>
                      </a:cubicBezTo>
                      <a:cubicBezTo>
                        <a:pt x="3541428" y="2987799"/>
                        <a:pt x="3212929" y="2924745"/>
                        <a:pt x="2873532" y="2864028"/>
                      </a:cubicBezTo>
                      <a:cubicBezTo>
                        <a:pt x="2796467" y="2850016"/>
                        <a:pt x="2722516" y="2854686"/>
                        <a:pt x="2650121" y="2882710"/>
                      </a:cubicBezTo>
                      <a:cubicBezTo>
                        <a:pt x="2608086" y="2899057"/>
                        <a:pt x="2567607" y="2917740"/>
                        <a:pt x="2527129" y="2937200"/>
                      </a:cubicBezTo>
                      <a:cubicBezTo>
                        <a:pt x="2478866" y="2961332"/>
                        <a:pt x="2483537" y="2964446"/>
                        <a:pt x="2455513" y="2920075"/>
                      </a:cubicBezTo>
                      <a:cubicBezTo>
                        <a:pt x="2450064" y="2913069"/>
                        <a:pt x="2531021" y="2732472"/>
                        <a:pt x="2536470" y="2705227"/>
                      </a:cubicBezTo>
                      <a:cubicBezTo>
                        <a:pt x="2560601" y="2583013"/>
                        <a:pt x="2651678" y="2487266"/>
                        <a:pt x="2684372" y="2368165"/>
                      </a:cubicBezTo>
                      <a:cubicBezTo>
                        <a:pt x="2693714" y="2333914"/>
                        <a:pt x="2685929" y="2291100"/>
                        <a:pt x="2683594" y="2255292"/>
                      </a:cubicBezTo>
                      <a:cubicBezTo>
                        <a:pt x="2679702" y="2187569"/>
                        <a:pt x="2661798" y="2119067"/>
                        <a:pt x="2657906" y="2052121"/>
                      </a:cubicBezTo>
                      <a:cubicBezTo>
                        <a:pt x="2652457" y="1951703"/>
                        <a:pt x="2685151" y="1855956"/>
                        <a:pt x="2672696" y="1753203"/>
                      </a:cubicBezTo>
                      <a:cubicBezTo>
                        <a:pt x="2664133" y="1684701"/>
                        <a:pt x="2646229" y="1617755"/>
                        <a:pt x="2618984" y="1554702"/>
                      </a:cubicBezTo>
                      <a:cubicBezTo>
                        <a:pt x="2604972" y="1522008"/>
                        <a:pt x="2576170" y="1487757"/>
                        <a:pt x="2566829" y="1455063"/>
                      </a:cubicBezTo>
                      <a:cubicBezTo>
                        <a:pt x="2559823" y="1429374"/>
                        <a:pt x="2567607" y="1402129"/>
                        <a:pt x="2562937" y="1375663"/>
                      </a:cubicBezTo>
                      <a:cubicBezTo>
                        <a:pt x="2541919" y="1258898"/>
                        <a:pt x="2421262" y="1193509"/>
                        <a:pt x="2326293" y="1143689"/>
                      </a:cubicBezTo>
                      <a:cubicBezTo>
                        <a:pt x="2154259" y="1053391"/>
                        <a:pt x="1960429" y="1045607"/>
                        <a:pt x="1781389" y="1128121"/>
                      </a:cubicBezTo>
                      <a:cubicBezTo>
                        <a:pt x="1701989" y="1164707"/>
                        <a:pt x="1631152" y="1216862"/>
                        <a:pt x="1572769" y="1281472"/>
                      </a:cubicBezTo>
                      <a:cubicBezTo>
                        <a:pt x="1515944" y="1343747"/>
                        <a:pt x="1493369" y="1430931"/>
                        <a:pt x="1441214" y="1490871"/>
                      </a:cubicBezTo>
                      <a:cubicBezTo>
                        <a:pt x="1439657" y="1493206"/>
                        <a:pt x="1438879" y="1494763"/>
                        <a:pt x="1438100" y="1497098"/>
                      </a:cubicBezTo>
                      <a:cubicBezTo>
                        <a:pt x="1402292" y="1669132"/>
                        <a:pt x="1329119" y="1812364"/>
                        <a:pt x="1337682" y="1996074"/>
                      </a:cubicBezTo>
                      <a:cubicBezTo>
                        <a:pt x="1347023" y="2196132"/>
                        <a:pt x="1417861" y="2379064"/>
                        <a:pt x="1547859" y="2529301"/>
                      </a:cubicBezTo>
                      <a:cubicBezTo>
                        <a:pt x="1558757" y="2532415"/>
                        <a:pt x="1566542" y="2539421"/>
                        <a:pt x="1569655" y="2550319"/>
                      </a:cubicBezTo>
                      <a:cubicBezTo>
                        <a:pt x="1569655" y="2550319"/>
                        <a:pt x="1569655" y="2550319"/>
                        <a:pt x="1569655" y="2550319"/>
                      </a:cubicBezTo>
                      <a:cubicBezTo>
                        <a:pt x="1564985" y="2612594"/>
                        <a:pt x="1547081" y="2674868"/>
                        <a:pt x="1540075" y="2727023"/>
                      </a:cubicBezTo>
                      <a:cubicBezTo>
                        <a:pt x="1532291" y="2783071"/>
                        <a:pt x="1522949" y="2839118"/>
                        <a:pt x="1522949" y="2895943"/>
                      </a:cubicBezTo>
                      <a:cubicBezTo>
                        <a:pt x="1522171" y="3001810"/>
                        <a:pt x="1143852" y="3075762"/>
                        <a:pt x="1073015" y="3086660"/>
                      </a:cubicBezTo>
                      <a:cubicBezTo>
                        <a:pt x="936010" y="3107677"/>
                        <a:pt x="840263" y="3049295"/>
                        <a:pt x="728169" y="2980014"/>
                      </a:cubicBezTo>
                      <a:cubicBezTo>
                        <a:pt x="721163" y="2969116"/>
                        <a:pt x="723498" y="2956661"/>
                        <a:pt x="723498" y="2944985"/>
                      </a:cubicBezTo>
                      <a:cubicBezTo>
                        <a:pt x="722720" y="2431219"/>
                        <a:pt x="725833" y="1917452"/>
                        <a:pt x="733618" y="1404465"/>
                      </a:cubicBezTo>
                      <a:cubicBezTo>
                        <a:pt x="733618" y="1392788"/>
                        <a:pt x="739067" y="1376441"/>
                        <a:pt x="718049" y="1376441"/>
                      </a:cubicBezTo>
                      <a:cubicBezTo>
                        <a:pt x="712600" y="1375663"/>
                        <a:pt x="706373" y="1375663"/>
                        <a:pt x="700923" y="1374884"/>
                      </a:cubicBezTo>
                      <a:cubicBezTo>
                        <a:pt x="707151" y="1372549"/>
                        <a:pt x="711043" y="1364764"/>
                        <a:pt x="718827" y="1348417"/>
                      </a:cubicBezTo>
                      <a:cubicBezTo>
                        <a:pt x="778767" y="1217641"/>
                        <a:pt x="774875" y="1019918"/>
                        <a:pt x="883077" y="918722"/>
                      </a:cubicBezTo>
                      <a:cubicBezTo>
                        <a:pt x="888526" y="914051"/>
                        <a:pt x="893197" y="908602"/>
                        <a:pt x="898646" y="903932"/>
                      </a:cubicBezTo>
                      <a:cubicBezTo>
                        <a:pt x="971040" y="847106"/>
                        <a:pt x="1041877" y="788724"/>
                        <a:pt x="1093254" y="710880"/>
                      </a:cubicBezTo>
                      <a:cubicBezTo>
                        <a:pt x="1187445" y="568427"/>
                        <a:pt x="1225588" y="380046"/>
                        <a:pt x="1272294" y="215796"/>
                      </a:cubicBezTo>
                      <a:cubicBezTo>
                        <a:pt x="1287084" y="162863"/>
                        <a:pt x="1301096" y="109929"/>
                        <a:pt x="1299539" y="54661"/>
                      </a:cubicBezTo>
                      <a:cubicBezTo>
                        <a:pt x="1297982" y="12625"/>
                        <a:pt x="1273851" y="-6057"/>
                        <a:pt x="1232594" y="1727"/>
                      </a:cubicBezTo>
                      <a:cubicBezTo>
                        <a:pt x="1182774" y="11068"/>
                        <a:pt x="1145409" y="38314"/>
                        <a:pt x="1118942" y="79571"/>
                      </a:cubicBezTo>
                      <a:cubicBezTo>
                        <a:pt x="1108044" y="96696"/>
                        <a:pt x="1097146" y="100588"/>
                        <a:pt x="1079242" y="98253"/>
                      </a:cubicBezTo>
                      <a:cubicBezTo>
                        <a:pt x="936789" y="78014"/>
                        <a:pt x="745294" y="40649"/>
                        <a:pt x="607511" y="109151"/>
                      </a:cubicBezTo>
                      <a:cubicBezTo>
                        <a:pt x="602841" y="114600"/>
                        <a:pt x="595835" y="116157"/>
                        <a:pt x="590386" y="120049"/>
                      </a:cubicBezTo>
                      <a:cubicBezTo>
                        <a:pt x="395777" y="217353"/>
                        <a:pt x="451825" y="554415"/>
                        <a:pt x="430807" y="728006"/>
                      </a:cubicBezTo>
                      <a:cubicBezTo>
                        <a:pt x="415238" y="854890"/>
                        <a:pt x="395777" y="981775"/>
                        <a:pt x="359191" y="1103989"/>
                      </a:cubicBezTo>
                      <a:cubicBezTo>
                        <a:pt x="342066" y="1162372"/>
                        <a:pt x="324162" y="1239437"/>
                        <a:pt x="288354" y="1289256"/>
                      </a:cubicBezTo>
                      <a:cubicBezTo>
                        <a:pt x="259552" y="1330513"/>
                        <a:pt x="257216" y="1318058"/>
                        <a:pt x="207397" y="1321951"/>
                      </a:cubicBezTo>
                      <a:cubicBezTo>
                        <a:pt x="176259" y="1324286"/>
                        <a:pt x="180930" y="1319615"/>
                        <a:pt x="156798" y="1335962"/>
                      </a:cubicBezTo>
                      <a:cubicBezTo>
                        <a:pt x="153685" y="1338298"/>
                        <a:pt x="152128" y="1341411"/>
                        <a:pt x="151349" y="1344525"/>
                      </a:cubicBezTo>
                      <a:cubicBezTo>
                        <a:pt x="136559" y="1422369"/>
                        <a:pt x="122547" y="1500990"/>
                        <a:pt x="108535" y="1578834"/>
                      </a:cubicBezTo>
                      <a:cubicBezTo>
                        <a:pt x="56380" y="1890207"/>
                        <a:pt x="16680" y="2213257"/>
                        <a:pt x="4225" y="2533193"/>
                      </a:cubicBezTo>
                      <a:cubicBezTo>
                        <a:pt x="-8230" y="2857800"/>
                        <a:pt x="333" y="3170730"/>
                        <a:pt x="120990" y="3475876"/>
                      </a:cubicBezTo>
                      <a:cubicBezTo>
                        <a:pt x="194163" y="3661144"/>
                        <a:pt x="290689" y="3837848"/>
                        <a:pt x="416017" y="3993535"/>
                      </a:cubicBezTo>
                      <a:cubicBezTo>
                        <a:pt x="494639" y="4090839"/>
                        <a:pt x="591164" y="4170239"/>
                        <a:pt x="695474" y="4238741"/>
                      </a:cubicBezTo>
                      <a:cubicBezTo>
                        <a:pt x="748408" y="4272993"/>
                        <a:pt x="811461" y="4298681"/>
                        <a:pt x="862059" y="4336824"/>
                      </a:cubicBezTo>
                      <a:cubicBezTo>
                        <a:pt x="911101" y="4373411"/>
                        <a:pt x="951579" y="4432571"/>
                        <a:pt x="991279" y="4479277"/>
                      </a:cubicBezTo>
                      <a:cubicBezTo>
                        <a:pt x="1123613" y="4635742"/>
                        <a:pt x="1247384" y="4799213"/>
                        <a:pt x="1363370" y="4968134"/>
                      </a:cubicBezTo>
                      <a:cubicBezTo>
                        <a:pt x="1475465" y="5131605"/>
                        <a:pt x="1587559" y="5296633"/>
                        <a:pt x="1671630" y="5476451"/>
                      </a:cubicBezTo>
                      <a:cubicBezTo>
                        <a:pt x="1764264" y="5674951"/>
                        <a:pt x="1789952" y="5869560"/>
                        <a:pt x="1808634" y="6085965"/>
                      </a:cubicBezTo>
                      <a:cubicBezTo>
                        <a:pt x="1810191" y="6100755"/>
                        <a:pt x="1814084" y="6106982"/>
                        <a:pt x="1821868" y="6108539"/>
                      </a:cubicBezTo>
                      <a:cubicBezTo>
                        <a:pt x="1804742" y="6113210"/>
                        <a:pt x="1797736" y="6123329"/>
                        <a:pt x="1794623" y="6142790"/>
                      </a:cubicBezTo>
                      <a:cubicBezTo>
                        <a:pt x="1772048" y="6279016"/>
                        <a:pt x="1749474" y="6415242"/>
                        <a:pt x="1737019" y="6553025"/>
                      </a:cubicBezTo>
                      <a:cubicBezTo>
                        <a:pt x="1728456" y="6643323"/>
                        <a:pt x="1724564" y="6733621"/>
                        <a:pt x="1741689" y="6823920"/>
                      </a:cubicBezTo>
                      <a:cubicBezTo>
                        <a:pt x="1744025" y="6834817"/>
                        <a:pt x="1746360" y="6845716"/>
                        <a:pt x="1755701" y="6852722"/>
                      </a:cubicBezTo>
                      <a:cubicBezTo>
                        <a:pt x="1774383" y="6868290"/>
                        <a:pt x="1871688" y="6852722"/>
                        <a:pt x="1898154" y="6852722"/>
                      </a:cubicBezTo>
                      <a:cubicBezTo>
                        <a:pt x="1954202" y="6852722"/>
                        <a:pt x="2010249" y="6852722"/>
                        <a:pt x="2066296" y="6852722"/>
                      </a:cubicBezTo>
                      <a:cubicBezTo>
                        <a:pt x="2174498" y="6852722"/>
                        <a:pt x="2281922" y="6852722"/>
                        <a:pt x="2390125" y="6852722"/>
                      </a:cubicBezTo>
                      <a:cubicBezTo>
                        <a:pt x="2605750" y="6852722"/>
                        <a:pt x="2821377" y="6852722"/>
                        <a:pt x="3037003" y="6852722"/>
                      </a:cubicBezTo>
                      <a:cubicBezTo>
                        <a:pt x="3252629" y="6852722"/>
                        <a:pt x="3468255" y="6852722"/>
                        <a:pt x="3683881" y="6852722"/>
                      </a:cubicBezTo>
                      <a:cubicBezTo>
                        <a:pt x="3792084" y="6852722"/>
                        <a:pt x="3989027" y="6859727"/>
                        <a:pt x="4097230" y="6859727"/>
                      </a:cubicBezTo>
                      <a:cubicBezTo>
                        <a:pt x="4078547" y="6593503"/>
                        <a:pt x="3925195" y="6247879"/>
                        <a:pt x="3904956" y="6193388"/>
                      </a:cubicBezTo>
                      <a:cubicBezTo>
                        <a:pt x="3884717" y="6138898"/>
                        <a:pt x="3783521" y="5658604"/>
                        <a:pt x="3760168" y="5566749"/>
                      </a:cubicBezTo>
                      <a:cubicBezTo>
                        <a:pt x="3711905" y="5379147"/>
                        <a:pt x="3664420" y="5191544"/>
                        <a:pt x="3616157" y="5004720"/>
                      </a:cubicBezTo>
                      <a:cubicBezTo>
                        <a:pt x="3513404" y="4604605"/>
                        <a:pt x="3408316" y="4204491"/>
                        <a:pt x="3304784" y="3805154"/>
                      </a:cubicBezTo>
                      <a:cubicBezTo>
                        <a:pt x="3301670" y="3791921"/>
                        <a:pt x="3295443" y="3777909"/>
                        <a:pt x="3319574" y="3777909"/>
                      </a:cubicBezTo>
                      <a:cubicBezTo>
                        <a:pt x="3416878" y="3778687"/>
                        <a:pt x="3519632" y="3778687"/>
                        <a:pt x="3616157" y="3771681"/>
                      </a:cubicBezTo>
                      <a:cubicBezTo>
                        <a:pt x="3725138" y="3763897"/>
                        <a:pt x="3842682" y="3718748"/>
                        <a:pt x="3949327" y="3693059"/>
                      </a:cubicBezTo>
                      <a:cubicBezTo>
                        <a:pt x="4087888" y="3659587"/>
                        <a:pt x="4226449" y="3626893"/>
                        <a:pt x="4364232" y="3593420"/>
                      </a:cubicBezTo>
                      <a:cubicBezTo>
                        <a:pt x="4431177" y="3577073"/>
                        <a:pt x="4498901" y="3563839"/>
                        <a:pt x="4565846" y="3545157"/>
                      </a:cubicBezTo>
                      <a:cubicBezTo>
                        <a:pt x="4618780" y="3530367"/>
                        <a:pt x="4664708" y="3500008"/>
                        <a:pt x="4718420" y="3489110"/>
                      </a:cubicBezTo>
                      <a:cubicBezTo>
                        <a:pt x="4766683" y="3478990"/>
                        <a:pt x="4804826" y="3455637"/>
                        <a:pt x="4823508" y="3407374"/>
                      </a:cubicBezTo>
                      <a:cubicBezTo>
                        <a:pt x="4861651" y="3307735"/>
                        <a:pt x="4944944" y="3203425"/>
                        <a:pt x="5000213" y="3107677"/>
                      </a:cubicBezTo>
                      <a:cubicBezTo>
                        <a:pt x="5060930" y="3001810"/>
                        <a:pt x="5119313" y="2894386"/>
                        <a:pt x="5173025" y="2784627"/>
                      </a:cubicBezTo>
                      <a:cubicBezTo>
                        <a:pt x="5268772" y="2590019"/>
                        <a:pt x="5404998" y="2335471"/>
                        <a:pt x="5401884" y="2112839"/>
                      </a:cubicBezTo>
                      <a:cubicBezTo>
                        <a:pt x="5401106" y="2095714"/>
                        <a:pt x="5408890" y="2077031"/>
                        <a:pt x="5390208" y="2064576"/>
                      </a:cubicBezTo>
                      <a:cubicBezTo>
                        <a:pt x="5383202" y="2055235"/>
                        <a:pt x="5369190" y="2053678"/>
                        <a:pt x="5362963" y="2043559"/>
                      </a:cubicBezTo>
                      <a:cubicBezTo>
                        <a:pt x="5361406" y="2042002"/>
                        <a:pt x="5359070" y="2040445"/>
                        <a:pt x="5357513" y="2039666"/>
                      </a:cubicBezTo>
                      <a:cubicBezTo>
                        <a:pt x="5361406" y="2037331"/>
                        <a:pt x="5365298" y="2034996"/>
                        <a:pt x="5367633" y="2030325"/>
                      </a:cubicBezTo>
                      <a:cubicBezTo>
                        <a:pt x="5428351" y="1909668"/>
                        <a:pt x="5468829" y="1781226"/>
                        <a:pt x="5513200" y="1653563"/>
                      </a:cubicBezTo>
                      <a:cubicBezTo>
                        <a:pt x="5539667" y="1578055"/>
                        <a:pt x="5580146" y="1507996"/>
                        <a:pt x="5605055" y="1431710"/>
                      </a:cubicBezTo>
                      <a:cubicBezTo>
                        <a:pt x="5631522" y="1349196"/>
                        <a:pt x="5626852" y="1269017"/>
                        <a:pt x="5626852" y="1182611"/>
                      </a:cubicBezTo>
                      <a:cubicBezTo>
                        <a:pt x="5626073" y="1160815"/>
                        <a:pt x="5626073" y="1139019"/>
                        <a:pt x="5622960" y="1118001"/>
                      </a:cubicBezTo>
                      <a:close/>
                      <a:moveTo>
                        <a:pt x="2438387" y="2923189"/>
                      </a:moveTo>
                      <a:cubicBezTo>
                        <a:pt x="2437609" y="2925524"/>
                        <a:pt x="2436831" y="2927859"/>
                        <a:pt x="2436052" y="2930194"/>
                      </a:cubicBezTo>
                      <a:cubicBezTo>
                        <a:pt x="2434495" y="2942649"/>
                        <a:pt x="2441501" y="2952769"/>
                        <a:pt x="2446950" y="2962889"/>
                      </a:cubicBezTo>
                      <a:cubicBezTo>
                        <a:pt x="2450064" y="2969116"/>
                        <a:pt x="2453178" y="2975344"/>
                        <a:pt x="2457070" y="2981571"/>
                      </a:cubicBezTo>
                      <a:lnTo>
                        <a:pt x="2446172" y="2981571"/>
                      </a:lnTo>
                      <a:cubicBezTo>
                        <a:pt x="2441501" y="2963667"/>
                        <a:pt x="2436831" y="2946542"/>
                        <a:pt x="2433717" y="2928638"/>
                      </a:cubicBezTo>
                      <a:cubicBezTo>
                        <a:pt x="2432160" y="2927859"/>
                        <a:pt x="2430603" y="2927859"/>
                        <a:pt x="2428268" y="2927081"/>
                      </a:cubicBezTo>
                      <a:cubicBezTo>
                        <a:pt x="2432160" y="2925524"/>
                        <a:pt x="2435274" y="2924745"/>
                        <a:pt x="2438387" y="2923189"/>
                      </a:cubicBezTo>
                      <a:close/>
                      <a:moveTo>
                        <a:pt x="2405693" y="2936422"/>
                      </a:moveTo>
                      <a:cubicBezTo>
                        <a:pt x="2408807" y="2934087"/>
                        <a:pt x="2412699" y="2932530"/>
                        <a:pt x="2415813" y="2930973"/>
                      </a:cubicBezTo>
                      <a:cubicBezTo>
                        <a:pt x="2411142" y="2935644"/>
                        <a:pt x="2404915" y="2937200"/>
                        <a:pt x="2398687" y="2937200"/>
                      </a:cubicBezTo>
                      <a:cubicBezTo>
                        <a:pt x="2401023" y="2936422"/>
                        <a:pt x="2403358" y="2936422"/>
                        <a:pt x="2405693" y="2936422"/>
                      </a:cubicBezTo>
                      <a:close/>
                      <a:moveTo>
                        <a:pt x="5099073" y="1926015"/>
                      </a:moveTo>
                      <a:cubicBezTo>
                        <a:pt x="5103744" y="1929129"/>
                        <a:pt x="5108415" y="1932243"/>
                        <a:pt x="5113086" y="1934578"/>
                      </a:cubicBezTo>
                      <a:cubicBezTo>
                        <a:pt x="5107636" y="1933021"/>
                        <a:pt x="5102966" y="1929907"/>
                        <a:pt x="5099073" y="1926015"/>
                      </a:cubicBezTo>
                      <a:close/>
                      <a:moveTo>
                        <a:pt x="5222845" y="1983619"/>
                      </a:moveTo>
                      <a:cubicBezTo>
                        <a:pt x="5222066" y="1982841"/>
                        <a:pt x="5220509" y="1981284"/>
                        <a:pt x="5219731" y="1980505"/>
                      </a:cubicBezTo>
                      <a:cubicBezTo>
                        <a:pt x="5223623" y="1982062"/>
                        <a:pt x="5227515" y="1983619"/>
                        <a:pt x="5229851" y="1987511"/>
                      </a:cubicBezTo>
                      <a:cubicBezTo>
                        <a:pt x="5231407" y="1989068"/>
                        <a:pt x="5233743" y="1990625"/>
                        <a:pt x="5236078" y="1991403"/>
                      </a:cubicBezTo>
                      <a:cubicBezTo>
                        <a:pt x="5230629" y="1989847"/>
                        <a:pt x="5225958" y="1987511"/>
                        <a:pt x="5222845" y="1983619"/>
                      </a:cubicBezTo>
                      <a:close/>
                    </a:path>
                  </a:pathLst>
                </a:custGeom>
                <a:solidFill>
                  <a:srgbClr val="FDCC94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grpSp>
            <p:nvGrpSpPr>
              <p:cNvPr id="11" name="Graphic 24">
                <a:extLst>
                  <a:ext uri="{FF2B5EF4-FFF2-40B4-BE49-F238E27FC236}">
                    <a16:creationId xmlns:a16="http://schemas.microsoft.com/office/drawing/2014/main" id="{5C4FA4D0-330D-1C64-0DEB-9C922BA2A574}"/>
                  </a:ext>
                </a:extLst>
              </p:cNvPr>
              <p:cNvGrpSpPr/>
              <p:nvPr/>
            </p:nvGrpSpPr>
            <p:grpSpPr>
              <a:xfrm>
                <a:off x="3281711" y="1306336"/>
                <a:ext cx="5419820" cy="4803754"/>
                <a:chOff x="3281711" y="1306336"/>
                <a:chExt cx="5419820" cy="4803754"/>
              </a:xfrm>
              <a:solidFill>
                <a:schemeClr val="accent1"/>
              </a:solidFill>
            </p:grpSpPr>
            <p:sp>
              <p:nvSpPr>
                <p:cNvPr id="28" name="Freeform: Shape 32">
                  <a:extLst>
                    <a:ext uri="{FF2B5EF4-FFF2-40B4-BE49-F238E27FC236}">
                      <a16:creationId xmlns:a16="http://schemas.microsoft.com/office/drawing/2014/main" id="{F5E170C8-32A8-BE87-0D16-527C06891EE8}"/>
                    </a:ext>
                  </a:extLst>
                </p:cNvPr>
                <p:cNvSpPr/>
                <p:nvPr/>
              </p:nvSpPr>
              <p:spPr>
                <a:xfrm>
                  <a:off x="6926588" y="5089399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9" name="Freeform: Shape 33">
                  <a:extLst>
                    <a:ext uri="{FF2B5EF4-FFF2-40B4-BE49-F238E27FC236}">
                      <a16:creationId xmlns:a16="http://schemas.microsoft.com/office/drawing/2014/main" id="{0CFFCB43-55ED-8D7C-B81F-79EBE0DBB281}"/>
                    </a:ext>
                  </a:extLst>
                </p:cNvPr>
                <p:cNvSpPr/>
                <p:nvPr/>
              </p:nvSpPr>
              <p:spPr>
                <a:xfrm>
                  <a:off x="3281711" y="1306336"/>
                  <a:ext cx="5419820" cy="4803754"/>
                </a:xfrm>
                <a:custGeom>
                  <a:avLst/>
                  <a:gdLst>
                    <a:gd name="connsiteX0" fmla="*/ 5395932 w 5410113"/>
                    <a:gd name="connsiteY0" fmla="*/ 747912 h 4795150"/>
                    <a:gd name="connsiteX1" fmla="*/ 5368687 w 5410113"/>
                    <a:gd name="connsiteY1" fmla="*/ 726894 h 4795150"/>
                    <a:gd name="connsiteX2" fmla="*/ 5359346 w 5410113"/>
                    <a:gd name="connsiteY2" fmla="*/ 720666 h 4795150"/>
                    <a:gd name="connsiteX3" fmla="*/ 5348448 w 5410113"/>
                    <a:gd name="connsiteY3" fmla="*/ 719109 h 4795150"/>
                    <a:gd name="connsiteX4" fmla="*/ 5176414 w 5410113"/>
                    <a:gd name="connsiteY4" fmla="*/ 649829 h 4795150"/>
                    <a:gd name="connsiteX5" fmla="*/ 5046416 w 5410113"/>
                    <a:gd name="connsiteY5" fmla="*/ 578213 h 4795150"/>
                    <a:gd name="connsiteX6" fmla="*/ 5040188 w 5410113"/>
                    <a:gd name="connsiteY6" fmla="*/ 568872 h 4795150"/>
                    <a:gd name="connsiteX7" fmla="*/ 4970907 w 5410113"/>
                    <a:gd name="connsiteY7" fmla="*/ 589890 h 4795150"/>
                    <a:gd name="connsiteX8" fmla="*/ 4891508 w 5410113"/>
                    <a:gd name="connsiteY8" fmla="*/ 711325 h 4795150"/>
                    <a:gd name="connsiteX9" fmla="*/ 4721809 w 5410113"/>
                    <a:gd name="connsiteY9" fmla="*/ 973657 h 4795150"/>
                    <a:gd name="connsiteX10" fmla="*/ 4501512 w 5410113"/>
                    <a:gd name="connsiteY10" fmla="*/ 1311497 h 4795150"/>
                    <a:gd name="connsiteX11" fmla="*/ 4321694 w 5410113"/>
                    <a:gd name="connsiteY11" fmla="*/ 1563710 h 4795150"/>
                    <a:gd name="connsiteX12" fmla="*/ 4264090 w 5410113"/>
                    <a:gd name="connsiteY12" fmla="*/ 1605746 h 4795150"/>
                    <a:gd name="connsiteX13" fmla="*/ 4025110 w 5410113"/>
                    <a:gd name="connsiteY13" fmla="*/ 1622871 h 4795150"/>
                    <a:gd name="connsiteX14" fmla="*/ 3702061 w 5410113"/>
                    <a:gd name="connsiteY14" fmla="*/ 1655565 h 4795150"/>
                    <a:gd name="connsiteX15" fmla="*/ 3266916 w 5410113"/>
                    <a:gd name="connsiteY15" fmla="*/ 1619757 h 4795150"/>
                    <a:gd name="connsiteX16" fmla="*/ 3148594 w 5410113"/>
                    <a:gd name="connsiteY16" fmla="*/ 1597183 h 4795150"/>
                    <a:gd name="connsiteX17" fmla="*/ 2879256 w 5410113"/>
                    <a:gd name="connsiteY17" fmla="*/ 1548920 h 4795150"/>
                    <a:gd name="connsiteX18" fmla="*/ 2655846 w 5410113"/>
                    <a:gd name="connsiteY18" fmla="*/ 1567602 h 4795150"/>
                    <a:gd name="connsiteX19" fmla="*/ 2532853 w 5410113"/>
                    <a:gd name="connsiteY19" fmla="*/ 1622092 h 4795150"/>
                    <a:gd name="connsiteX20" fmla="*/ 2461238 w 5410113"/>
                    <a:gd name="connsiteY20" fmla="*/ 1604189 h 4795150"/>
                    <a:gd name="connsiteX21" fmla="*/ 2448004 w 5410113"/>
                    <a:gd name="connsiteY21" fmla="*/ 1602632 h 4795150"/>
                    <a:gd name="connsiteX22" fmla="*/ 2441777 w 5410113"/>
                    <a:gd name="connsiteY22" fmla="*/ 1626763 h 4795150"/>
                    <a:gd name="connsiteX23" fmla="*/ 2314892 w 5410113"/>
                    <a:gd name="connsiteY23" fmla="*/ 1611973 h 4795150"/>
                    <a:gd name="connsiteX24" fmla="*/ 2081362 w 5410113"/>
                    <a:gd name="connsiteY24" fmla="*/ 1560596 h 4795150"/>
                    <a:gd name="connsiteX25" fmla="*/ 1569153 w 5410113"/>
                    <a:gd name="connsiteY25" fmla="*/ 1417364 h 4795150"/>
                    <a:gd name="connsiteX26" fmla="*/ 1568374 w 5410113"/>
                    <a:gd name="connsiteY26" fmla="*/ 1390119 h 4795150"/>
                    <a:gd name="connsiteX27" fmla="*/ 1545800 w 5410113"/>
                    <a:gd name="connsiteY27" fmla="*/ 1411915 h 4795150"/>
                    <a:gd name="connsiteX28" fmla="*/ 1528674 w 5410113"/>
                    <a:gd name="connsiteY28" fmla="*/ 1580836 h 4795150"/>
                    <a:gd name="connsiteX29" fmla="*/ 1484303 w 5410113"/>
                    <a:gd name="connsiteY29" fmla="*/ 1637661 h 4795150"/>
                    <a:gd name="connsiteX30" fmla="*/ 1352748 w 5410113"/>
                    <a:gd name="connsiteY30" fmla="*/ 1683589 h 4795150"/>
                    <a:gd name="connsiteX31" fmla="*/ 1333287 w 5410113"/>
                    <a:gd name="connsiteY31" fmla="*/ 1697601 h 4795150"/>
                    <a:gd name="connsiteX32" fmla="*/ 1034369 w 5410113"/>
                    <a:gd name="connsiteY32" fmla="*/ 1759875 h 4795150"/>
                    <a:gd name="connsiteX33" fmla="*/ 945627 w 5410113"/>
                    <a:gd name="connsiteY33" fmla="*/ 1762989 h 4795150"/>
                    <a:gd name="connsiteX34" fmla="*/ 733893 w 5410113"/>
                    <a:gd name="connsiteY34" fmla="*/ 1664906 h 4795150"/>
                    <a:gd name="connsiteX35" fmla="*/ 729223 w 5410113"/>
                    <a:gd name="connsiteY35" fmla="*/ 1629877 h 4795150"/>
                    <a:gd name="connsiteX36" fmla="*/ 731558 w 5410113"/>
                    <a:gd name="connsiteY36" fmla="*/ 1255450 h 4795150"/>
                    <a:gd name="connsiteX37" fmla="*/ 731558 w 5410113"/>
                    <a:gd name="connsiteY37" fmla="*/ 968208 h 4795150"/>
                    <a:gd name="connsiteX38" fmla="*/ 731558 w 5410113"/>
                    <a:gd name="connsiteY38" fmla="*/ 825755 h 4795150"/>
                    <a:gd name="connsiteX39" fmla="*/ 732336 w 5410113"/>
                    <a:gd name="connsiteY39" fmla="*/ 645158 h 4795150"/>
                    <a:gd name="connsiteX40" fmla="*/ 733893 w 5410113"/>
                    <a:gd name="connsiteY40" fmla="*/ 403844 h 4795150"/>
                    <a:gd name="connsiteX41" fmla="*/ 738564 w 5410113"/>
                    <a:gd name="connsiteY41" fmla="*/ 88578 h 4795150"/>
                    <a:gd name="connsiteX42" fmla="*/ 722995 w 5410113"/>
                    <a:gd name="connsiteY42" fmla="*/ 60555 h 4795150"/>
                    <a:gd name="connsiteX43" fmla="*/ 677068 w 5410113"/>
                    <a:gd name="connsiteY43" fmla="*/ 50435 h 4795150"/>
                    <a:gd name="connsiteX44" fmla="*/ 647487 w 5410113"/>
                    <a:gd name="connsiteY44" fmla="*/ 47321 h 4795150"/>
                    <a:gd name="connsiteX45" fmla="*/ 402280 w 5410113"/>
                    <a:gd name="connsiteY45" fmla="*/ 20855 h 4795150"/>
                    <a:gd name="connsiteX46" fmla="*/ 193660 w 5410113"/>
                    <a:gd name="connsiteY46" fmla="*/ 1394 h 4795150"/>
                    <a:gd name="connsiteX47" fmla="*/ 163301 w 5410113"/>
                    <a:gd name="connsiteY47" fmla="*/ 17741 h 4795150"/>
                    <a:gd name="connsiteX48" fmla="*/ 157852 w 5410113"/>
                    <a:gd name="connsiteY48" fmla="*/ 26304 h 4795150"/>
                    <a:gd name="connsiteX49" fmla="*/ 115038 w 5410113"/>
                    <a:gd name="connsiteY49" fmla="*/ 260612 h 4795150"/>
                    <a:gd name="connsiteX50" fmla="*/ 66776 w 5410113"/>
                    <a:gd name="connsiteY50" fmla="*/ 580548 h 4795150"/>
                    <a:gd name="connsiteX51" fmla="*/ 26297 w 5410113"/>
                    <a:gd name="connsiteY51" fmla="*/ 934736 h 4795150"/>
                    <a:gd name="connsiteX52" fmla="*/ 6836 w 5410113"/>
                    <a:gd name="connsiteY52" fmla="*/ 1232876 h 4795150"/>
                    <a:gd name="connsiteX53" fmla="*/ 6058 w 5410113"/>
                    <a:gd name="connsiteY53" fmla="*/ 1299042 h 4795150"/>
                    <a:gd name="connsiteX54" fmla="*/ 15399 w 5410113"/>
                    <a:gd name="connsiteY54" fmla="*/ 1709277 h 4795150"/>
                    <a:gd name="connsiteX55" fmla="*/ 127493 w 5410113"/>
                    <a:gd name="connsiteY55" fmla="*/ 2159990 h 4795150"/>
                    <a:gd name="connsiteX56" fmla="*/ 553297 w 5410113"/>
                    <a:gd name="connsiteY56" fmla="*/ 2821659 h 4795150"/>
                    <a:gd name="connsiteX57" fmla="*/ 710540 w 5410113"/>
                    <a:gd name="connsiteY57" fmla="*/ 2929861 h 4795150"/>
                    <a:gd name="connsiteX58" fmla="*/ 862335 w 5410113"/>
                    <a:gd name="connsiteY58" fmla="*/ 3017046 h 4795150"/>
                    <a:gd name="connsiteX59" fmla="*/ 998561 w 5410113"/>
                    <a:gd name="connsiteY59" fmla="*/ 3163391 h 4795150"/>
                    <a:gd name="connsiteX60" fmla="*/ 1355083 w 5410113"/>
                    <a:gd name="connsiteY60" fmla="*/ 3652247 h 4795150"/>
                    <a:gd name="connsiteX61" fmla="*/ 1411130 w 5410113"/>
                    <a:gd name="connsiteY61" fmla="*/ 3723863 h 4795150"/>
                    <a:gd name="connsiteX62" fmla="*/ 1542686 w 5410113"/>
                    <a:gd name="connsiteY62" fmla="*/ 3924699 h 4795150"/>
                    <a:gd name="connsiteX63" fmla="*/ 1749749 w 5410113"/>
                    <a:gd name="connsiteY63" fmla="*/ 4388646 h 4795150"/>
                    <a:gd name="connsiteX64" fmla="*/ 1799569 w 5410113"/>
                    <a:gd name="connsiteY64" fmla="*/ 4777863 h 4795150"/>
                    <a:gd name="connsiteX65" fmla="*/ 1828371 w 5410113"/>
                    <a:gd name="connsiteY65" fmla="*/ 4800437 h 4795150"/>
                    <a:gd name="connsiteX66" fmla="*/ 3843735 w 5410113"/>
                    <a:gd name="connsiteY66" fmla="*/ 4653313 h 4795150"/>
                    <a:gd name="connsiteX67" fmla="*/ 3858526 w 5410113"/>
                    <a:gd name="connsiteY67" fmla="*/ 4641637 h 4795150"/>
                    <a:gd name="connsiteX68" fmla="*/ 3837508 w 5410113"/>
                    <a:gd name="connsiteY68" fmla="*/ 4548225 h 4795150"/>
                    <a:gd name="connsiteX69" fmla="*/ 3607092 w 5410113"/>
                    <a:gd name="connsiteY69" fmla="*/ 3628894 h 4795150"/>
                    <a:gd name="connsiteX70" fmla="*/ 3375897 w 5410113"/>
                    <a:gd name="connsiteY70" fmla="*/ 2736031 h 4795150"/>
                    <a:gd name="connsiteX71" fmla="*/ 3361107 w 5410113"/>
                    <a:gd name="connsiteY71" fmla="*/ 2676870 h 4795150"/>
                    <a:gd name="connsiteX72" fmla="*/ 3310508 w 5410113"/>
                    <a:gd name="connsiteY72" fmla="*/ 2488489 h 4795150"/>
                    <a:gd name="connsiteX73" fmla="*/ 3325299 w 5410113"/>
                    <a:gd name="connsiteY73" fmla="*/ 2461244 h 4795150"/>
                    <a:gd name="connsiteX74" fmla="*/ 3642900 w 5410113"/>
                    <a:gd name="connsiteY74" fmla="*/ 2453460 h 4795150"/>
                    <a:gd name="connsiteX75" fmla="*/ 4049242 w 5410113"/>
                    <a:gd name="connsiteY75" fmla="*/ 2366275 h 4795150"/>
                    <a:gd name="connsiteX76" fmla="*/ 4527979 w 5410113"/>
                    <a:gd name="connsiteY76" fmla="*/ 2235498 h 4795150"/>
                    <a:gd name="connsiteX77" fmla="*/ 4682887 w 5410113"/>
                    <a:gd name="connsiteY77" fmla="*/ 2185679 h 4795150"/>
                    <a:gd name="connsiteX78" fmla="*/ 4724144 w 5410113"/>
                    <a:gd name="connsiteY78" fmla="*/ 2171667 h 4795150"/>
                    <a:gd name="connsiteX79" fmla="*/ 4837017 w 5410113"/>
                    <a:gd name="connsiteY79" fmla="*/ 2097715 h 4795150"/>
                    <a:gd name="connsiteX80" fmla="*/ 5115696 w 5410113"/>
                    <a:gd name="connsiteY80" fmla="*/ 1597961 h 4795150"/>
                    <a:gd name="connsiteX81" fmla="*/ 5276053 w 5410113"/>
                    <a:gd name="connsiteY81" fmla="*/ 1271797 h 4795150"/>
                    <a:gd name="connsiteX82" fmla="*/ 5355454 w 5410113"/>
                    <a:gd name="connsiteY82" fmla="*/ 1095871 h 4795150"/>
                    <a:gd name="connsiteX83" fmla="*/ 5408387 w 5410113"/>
                    <a:gd name="connsiteY83" fmla="*/ 926951 h 4795150"/>
                    <a:gd name="connsiteX84" fmla="*/ 5406830 w 5410113"/>
                    <a:gd name="connsiteY84" fmla="*/ 796175 h 4795150"/>
                    <a:gd name="connsiteX85" fmla="*/ 5395932 w 5410113"/>
                    <a:gd name="connsiteY85" fmla="*/ 747912 h 4795150"/>
                    <a:gd name="connsiteX86" fmla="*/ 2184894 w 5410113"/>
                    <a:gd name="connsiteY86" fmla="*/ 1682810 h 4795150"/>
                    <a:gd name="connsiteX87" fmla="*/ 2181780 w 5410113"/>
                    <a:gd name="connsiteY87" fmla="*/ 1682810 h 4795150"/>
                    <a:gd name="connsiteX88" fmla="*/ 2183337 w 5410113"/>
                    <a:gd name="connsiteY88" fmla="*/ 1678918 h 4795150"/>
                    <a:gd name="connsiteX89" fmla="*/ 2184894 w 5410113"/>
                    <a:gd name="connsiteY89" fmla="*/ 1682810 h 4795150"/>
                    <a:gd name="connsiteX90" fmla="*/ 3492662 w 5410113"/>
                    <a:gd name="connsiteY90" fmla="*/ 4619062 h 4795150"/>
                    <a:gd name="connsiteX91" fmla="*/ 3495776 w 5410113"/>
                    <a:gd name="connsiteY91" fmla="*/ 4615170 h 4795150"/>
                    <a:gd name="connsiteX92" fmla="*/ 3488770 w 5410113"/>
                    <a:gd name="connsiteY92" fmla="*/ 4633852 h 4795150"/>
                    <a:gd name="connsiteX93" fmla="*/ 3485656 w 5410113"/>
                    <a:gd name="connsiteY93" fmla="*/ 4636966 h 4795150"/>
                    <a:gd name="connsiteX94" fmla="*/ 3492662 w 5410113"/>
                    <a:gd name="connsiteY94" fmla="*/ 4619062 h 479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</a:cxnLst>
                  <a:rect l="l" t="t" r="r" b="b"/>
                  <a:pathLst>
                    <a:path w="5410113" h="4795150">
                      <a:moveTo>
                        <a:pt x="5395932" y="747912"/>
                      </a:moveTo>
                      <a:cubicBezTo>
                        <a:pt x="5388926" y="738570"/>
                        <a:pt x="5374915" y="737014"/>
                        <a:pt x="5368687" y="726894"/>
                      </a:cubicBezTo>
                      <a:cubicBezTo>
                        <a:pt x="5366352" y="724559"/>
                        <a:pt x="5363238" y="722223"/>
                        <a:pt x="5359346" y="720666"/>
                      </a:cubicBezTo>
                      <a:cubicBezTo>
                        <a:pt x="5356232" y="719888"/>
                        <a:pt x="5352340" y="719109"/>
                        <a:pt x="5348448" y="719109"/>
                      </a:cubicBezTo>
                      <a:cubicBezTo>
                        <a:pt x="5286952" y="716774"/>
                        <a:pt x="5228569" y="679409"/>
                        <a:pt x="5176414" y="649829"/>
                      </a:cubicBezTo>
                      <a:cubicBezTo>
                        <a:pt x="5153061" y="636596"/>
                        <a:pt x="5055757" y="600009"/>
                        <a:pt x="5046416" y="578213"/>
                      </a:cubicBezTo>
                      <a:cubicBezTo>
                        <a:pt x="5044859" y="575099"/>
                        <a:pt x="5043302" y="571207"/>
                        <a:pt x="5040188" y="568872"/>
                      </a:cubicBezTo>
                      <a:cubicBezTo>
                        <a:pt x="4996596" y="550189"/>
                        <a:pt x="4995039" y="549411"/>
                        <a:pt x="4970907" y="589890"/>
                      </a:cubicBezTo>
                      <a:cubicBezTo>
                        <a:pt x="4945998" y="631147"/>
                        <a:pt x="4917196" y="670847"/>
                        <a:pt x="4891508" y="711325"/>
                      </a:cubicBezTo>
                      <a:cubicBezTo>
                        <a:pt x="4836238" y="799288"/>
                        <a:pt x="4778635" y="886473"/>
                        <a:pt x="4721809" y="973657"/>
                      </a:cubicBezTo>
                      <a:cubicBezTo>
                        <a:pt x="4648636" y="1086530"/>
                        <a:pt x="4575463" y="1198625"/>
                        <a:pt x="4501512" y="1311497"/>
                      </a:cubicBezTo>
                      <a:cubicBezTo>
                        <a:pt x="4441573" y="1403353"/>
                        <a:pt x="4381633" y="1471855"/>
                        <a:pt x="4321694" y="1563710"/>
                      </a:cubicBezTo>
                      <a:cubicBezTo>
                        <a:pt x="4307682" y="1585506"/>
                        <a:pt x="4290557" y="1606524"/>
                        <a:pt x="4264090" y="1605746"/>
                      </a:cubicBezTo>
                      <a:cubicBezTo>
                        <a:pt x="4253970" y="1609638"/>
                        <a:pt x="4063254" y="1623649"/>
                        <a:pt x="4025110" y="1622871"/>
                      </a:cubicBezTo>
                      <a:cubicBezTo>
                        <a:pt x="3920801" y="1619757"/>
                        <a:pt x="3809484" y="1656344"/>
                        <a:pt x="3702061" y="1655565"/>
                      </a:cubicBezTo>
                      <a:cubicBezTo>
                        <a:pt x="3558050" y="1654008"/>
                        <a:pt x="3408591" y="1647781"/>
                        <a:pt x="3266916" y="1619757"/>
                      </a:cubicBezTo>
                      <a:cubicBezTo>
                        <a:pt x="3227216" y="1611973"/>
                        <a:pt x="3188295" y="1604967"/>
                        <a:pt x="3148594" y="1597183"/>
                      </a:cubicBezTo>
                      <a:cubicBezTo>
                        <a:pt x="3059074" y="1579279"/>
                        <a:pt x="2968776" y="1564488"/>
                        <a:pt x="2879256" y="1548920"/>
                      </a:cubicBezTo>
                      <a:cubicBezTo>
                        <a:pt x="2802191" y="1534908"/>
                        <a:pt x="2728240" y="1539579"/>
                        <a:pt x="2655846" y="1567602"/>
                      </a:cubicBezTo>
                      <a:cubicBezTo>
                        <a:pt x="2613810" y="1583949"/>
                        <a:pt x="2573332" y="1602632"/>
                        <a:pt x="2532853" y="1622092"/>
                      </a:cubicBezTo>
                      <a:cubicBezTo>
                        <a:pt x="2484591" y="1646224"/>
                        <a:pt x="2489261" y="1650116"/>
                        <a:pt x="2461238" y="1604189"/>
                      </a:cubicBezTo>
                      <a:cubicBezTo>
                        <a:pt x="2457345" y="1601075"/>
                        <a:pt x="2452675" y="1601075"/>
                        <a:pt x="2448004" y="1602632"/>
                      </a:cubicBezTo>
                      <a:cubicBezTo>
                        <a:pt x="2441777" y="1608081"/>
                        <a:pt x="2440220" y="1618979"/>
                        <a:pt x="2441777" y="1626763"/>
                      </a:cubicBezTo>
                      <a:cubicBezTo>
                        <a:pt x="2437106" y="1608081"/>
                        <a:pt x="2346029" y="1618979"/>
                        <a:pt x="2314892" y="1611973"/>
                      </a:cubicBezTo>
                      <a:cubicBezTo>
                        <a:pt x="2237049" y="1595626"/>
                        <a:pt x="2159205" y="1578500"/>
                        <a:pt x="2081362" y="1560596"/>
                      </a:cubicBezTo>
                      <a:cubicBezTo>
                        <a:pt x="2025315" y="1547363"/>
                        <a:pt x="1570709" y="1457843"/>
                        <a:pt x="1569153" y="1417364"/>
                      </a:cubicBezTo>
                      <a:cubicBezTo>
                        <a:pt x="1569153" y="1408023"/>
                        <a:pt x="1568374" y="1398682"/>
                        <a:pt x="1568374" y="1390119"/>
                      </a:cubicBezTo>
                      <a:cubicBezTo>
                        <a:pt x="1545021" y="1380778"/>
                        <a:pt x="1547356" y="1399461"/>
                        <a:pt x="1545800" y="1411915"/>
                      </a:cubicBezTo>
                      <a:cubicBezTo>
                        <a:pt x="1538015" y="1467963"/>
                        <a:pt x="1528674" y="1524010"/>
                        <a:pt x="1528674" y="1580836"/>
                      </a:cubicBezTo>
                      <a:cubicBezTo>
                        <a:pt x="1528674" y="1611194"/>
                        <a:pt x="1514662" y="1628320"/>
                        <a:pt x="1484303" y="1637661"/>
                      </a:cubicBezTo>
                      <a:cubicBezTo>
                        <a:pt x="1439933" y="1651673"/>
                        <a:pt x="1397119" y="1671134"/>
                        <a:pt x="1352748" y="1683589"/>
                      </a:cubicBezTo>
                      <a:cubicBezTo>
                        <a:pt x="1344964" y="1685924"/>
                        <a:pt x="1337179" y="1689038"/>
                        <a:pt x="1333287" y="1697601"/>
                      </a:cubicBezTo>
                      <a:cubicBezTo>
                        <a:pt x="1235983" y="1732630"/>
                        <a:pt x="1136343" y="1743528"/>
                        <a:pt x="1034369" y="1759875"/>
                      </a:cubicBezTo>
                      <a:cubicBezTo>
                        <a:pt x="1004788" y="1764546"/>
                        <a:pt x="972094" y="1776222"/>
                        <a:pt x="945627" y="1762989"/>
                      </a:cubicBezTo>
                      <a:cubicBezTo>
                        <a:pt x="873233" y="1727959"/>
                        <a:pt x="802395" y="1706942"/>
                        <a:pt x="733893" y="1664906"/>
                      </a:cubicBezTo>
                      <a:cubicBezTo>
                        <a:pt x="726887" y="1654008"/>
                        <a:pt x="729223" y="1641553"/>
                        <a:pt x="729223" y="1629877"/>
                      </a:cubicBezTo>
                      <a:cubicBezTo>
                        <a:pt x="729223" y="1505327"/>
                        <a:pt x="730779" y="1380000"/>
                        <a:pt x="731558" y="1255450"/>
                      </a:cubicBezTo>
                      <a:cubicBezTo>
                        <a:pt x="732336" y="1159703"/>
                        <a:pt x="731558" y="1063956"/>
                        <a:pt x="731558" y="968208"/>
                      </a:cubicBezTo>
                      <a:cubicBezTo>
                        <a:pt x="726887" y="920724"/>
                        <a:pt x="735450" y="872461"/>
                        <a:pt x="731558" y="825755"/>
                      </a:cubicBezTo>
                      <a:cubicBezTo>
                        <a:pt x="726887" y="765037"/>
                        <a:pt x="733893" y="705098"/>
                        <a:pt x="732336" y="645158"/>
                      </a:cubicBezTo>
                      <a:cubicBezTo>
                        <a:pt x="730779" y="564980"/>
                        <a:pt x="732336" y="484023"/>
                        <a:pt x="733893" y="403844"/>
                      </a:cubicBezTo>
                      <a:cubicBezTo>
                        <a:pt x="735450" y="298755"/>
                        <a:pt x="737007" y="193667"/>
                        <a:pt x="738564" y="88578"/>
                      </a:cubicBezTo>
                      <a:cubicBezTo>
                        <a:pt x="738564" y="76902"/>
                        <a:pt x="744013" y="60555"/>
                        <a:pt x="722995" y="60555"/>
                      </a:cubicBezTo>
                      <a:cubicBezTo>
                        <a:pt x="707426" y="58219"/>
                        <a:pt x="691079" y="59776"/>
                        <a:pt x="677068" y="50435"/>
                      </a:cubicBezTo>
                      <a:cubicBezTo>
                        <a:pt x="667726" y="47321"/>
                        <a:pt x="657607" y="47321"/>
                        <a:pt x="647487" y="47321"/>
                      </a:cubicBezTo>
                      <a:cubicBezTo>
                        <a:pt x="564973" y="42651"/>
                        <a:pt x="484016" y="31753"/>
                        <a:pt x="402280" y="20855"/>
                      </a:cubicBezTo>
                      <a:cubicBezTo>
                        <a:pt x="336114" y="11513"/>
                        <a:pt x="255935" y="17741"/>
                        <a:pt x="193660" y="1394"/>
                      </a:cubicBezTo>
                      <a:cubicBezTo>
                        <a:pt x="178870" y="-2498"/>
                        <a:pt x="167194" y="1394"/>
                        <a:pt x="163301" y="17741"/>
                      </a:cubicBezTo>
                      <a:cubicBezTo>
                        <a:pt x="160188" y="20076"/>
                        <a:pt x="158631" y="23190"/>
                        <a:pt x="157852" y="26304"/>
                      </a:cubicBezTo>
                      <a:cubicBezTo>
                        <a:pt x="143062" y="104147"/>
                        <a:pt x="129050" y="182769"/>
                        <a:pt x="115038" y="260612"/>
                      </a:cubicBezTo>
                      <a:cubicBezTo>
                        <a:pt x="97134" y="367258"/>
                        <a:pt x="80787" y="473903"/>
                        <a:pt x="66776" y="580548"/>
                      </a:cubicBezTo>
                      <a:cubicBezTo>
                        <a:pt x="51207" y="698092"/>
                        <a:pt x="37974" y="816414"/>
                        <a:pt x="26297" y="934736"/>
                      </a:cubicBezTo>
                      <a:cubicBezTo>
                        <a:pt x="16177" y="1033597"/>
                        <a:pt x="6836" y="1133236"/>
                        <a:pt x="6836" y="1232876"/>
                      </a:cubicBezTo>
                      <a:cubicBezTo>
                        <a:pt x="6836" y="1254672"/>
                        <a:pt x="8393" y="1276468"/>
                        <a:pt x="6058" y="1299042"/>
                      </a:cubicBezTo>
                      <a:cubicBezTo>
                        <a:pt x="-6397" y="1436047"/>
                        <a:pt x="2166" y="1573051"/>
                        <a:pt x="15399" y="1709277"/>
                      </a:cubicBezTo>
                      <a:cubicBezTo>
                        <a:pt x="30189" y="1864964"/>
                        <a:pt x="69889" y="2014423"/>
                        <a:pt x="127493" y="2159990"/>
                      </a:cubicBezTo>
                      <a:cubicBezTo>
                        <a:pt x="226354" y="2409089"/>
                        <a:pt x="361023" y="2633278"/>
                        <a:pt x="553297" y="2821659"/>
                      </a:cubicBezTo>
                      <a:cubicBezTo>
                        <a:pt x="600003" y="2867586"/>
                        <a:pt x="651379" y="2902616"/>
                        <a:pt x="710540" y="2929861"/>
                      </a:cubicBezTo>
                      <a:cubicBezTo>
                        <a:pt x="763474" y="2954771"/>
                        <a:pt x="817186" y="2976567"/>
                        <a:pt x="862335" y="3017046"/>
                      </a:cubicBezTo>
                      <a:cubicBezTo>
                        <a:pt x="912933" y="3061416"/>
                        <a:pt x="955747" y="3112793"/>
                        <a:pt x="998561" y="3163391"/>
                      </a:cubicBezTo>
                      <a:cubicBezTo>
                        <a:pt x="1130894" y="3319856"/>
                        <a:pt x="1239097" y="3483327"/>
                        <a:pt x="1355083" y="3652247"/>
                      </a:cubicBezTo>
                      <a:cubicBezTo>
                        <a:pt x="1376879" y="3674044"/>
                        <a:pt x="1385442" y="3705181"/>
                        <a:pt x="1411130" y="3723863"/>
                      </a:cubicBezTo>
                      <a:cubicBezTo>
                        <a:pt x="1459393" y="3788473"/>
                        <a:pt x="1500650" y="3856976"/>
                        <a:pt x="1542686" y="3924699"/>
                      </a:cubicBezTo>
                      <a:cubicBezTo>
                        <a:pt x="1631427" y="4070266"/>
                        <a:pt x="1705378" y="4222061"/>
                        <a:pt x="1749749" y="4388646"/>
                      </a:cubicBezTo>
                      <a:cubicBezTo>
                        <a:pt x="1782443" y="4513973"/>
                        <a:pt x="1789449" y="4650199"/>
                        <a:pt x="1799569" y="4777863"/>
                      </a:cubicBezTo>
                      <a:cubicBezTo>
                        <a:pt x="1801126" y="4800437"/>
                        <a:pt x="1809688" y="4803551"/>
                        <a:pt x="1828371" y="4800437"/>
                      </a:cubicBezTo>
                      <a:cubicBezTo>
                        <a:pt x="1850167" y="4796545"/>
                        <a:pt x="3723078" y="4661876"/>
                        <a:pt x="3843735" y="4653313"/>
                      </a:cubicBezTo>
                      <a:cubicBezTo>
                        <a:pt x="3852298" y="4654870"/>
                        <a:pt x="3864753" y="4661098"/>
                        <a:pt x="3858526" y="4641637"/>
                      </a:cubicBezTo>
                      <a:cubicBezTo>
                        <a:pt x="3847628" y="4611278"/>
                        <a:pt x="3845292" y="4579362"/>
                        <a:pt x="3837508" y="4548225"/>
                      </a:cubicBezTo>
                      <a:cubicBezTo>
                        <a:pt x="3762000" y="4241522"/>
                        <a:pt x="3684935" y="3935597"/>
                        <a:pt x="3607092" y="3628894"/>
                      </a:cubicBezTo>
                      <a:cubicBezTo>
                        <a:pt x="3531584" y="3332311"/>
                        <a:pt x="3467752" y="3027944"/>
                        <a:pt x="3375897" y="2736031"/>
                      </a:cubicBezTo>
                      <a:cubicBezTo>
                        <a:pt x="3369669" y="2716570"/>
                        <a:pt x="3364999" y="2697110"/>
                        <a:pt x="3361107" y="2676870"/>
                      </a:cubicBezTo>
                      <a:cubicBezTo>
                        <a:pt x="3344760" y="2613817"/>
                        <a:pt x="3326856" y="2551542"/>
                        <a:pt x="3310508" y="2488489"/>
                      </a:cubicBezTo>
                      <a:cubicBezTo>
                        <a:pt x="3307395" y="2475256"/>
                        <a:pt x="3301167" y="2461244"/>
                        <a:pt x="3325299" y="2461244"/>
                      </a:cubicBezTo>
                      <a:cubicBezTo>
                        <a:pt x="3419489" y="2462023"/>
                        <a:pt x="3549488" y="2464358"/>
                        <a:pt x="3642900" y="2453460"/>
                      </a:cubicBezTo>
                      <a:cubicBezTo>
                        <a:pt x="3792359" y="2436334"/>
                        <a:pt x="3902896" y="2402083"/>
                        <a:pt x="4049242" y="2366275"/>
                      </a:cubicBezTo>
                      <a:cubicBezTo>
                        <a:pt x="4210378" y="2327353"/>
                        <a:pt x="4369957" y="2282983"/>
                        <a:pt x="4527979" y="2235498"/>
                      </a:cubicBezTo>
                      <a:cubicBezTo>
                        <a:pt x="4579355" y="2219151"/>
                        <a:pt x="4629954" y="2198912"/>
                        <a:pt x="4682887" y="2185679"/>
                      </a:cubicBezTo>
                      <a:cubicBezTo>
                        <a:pt x="4696899" y="2180229"/>
                        <a:pt x="4710132" y="2174780"/>
                        <a:pt x="4724144" y="2171667"/>
                      </a:cubicBezTo>
                      <a:cubicBezTo>
                        <a:pt x="4772407" y="2161547"/>
                        <a:pt x="4800431" y="2134302"/>
                        <a:pt x="4837017" y="2097715"/>
                      </a:cubicBezTo>
                      <a:cubicBezTo>
                        <a:pt x="4991147" y="1943586"/>
                        <a:pt x="5025398" y="1759875"/>
                        <a:pt x="5115696" y="1597961"/>
                      </a:cubicBezTo>
                      <a:cubicBezTo>
                        <a:pt x="5173300" y="1495208"/>
                        <a:pt x="5230126" y="1383113"/>
                        <a:pt x="5276053" y="1271797"/>
                      </a:cubicBezTo>
                      <a:cubicBezTo>
                        <a:pt x="5300185" y="1214193"/>
                        <a:pt x="5336771" y="1155032"/>
                        <a:pt x="5355454" y="1095871"/>
                      </a:cubicBezTo>
                      <a:cubicBezTo>
                        <a:pt x="5371801" y="1043716"/>
                        <a:pt x="5384256" y="975992"/>
                        <a:pt x="5408387" y="926951"/>
                      </a:cubicBezTo>
                      <a:cubicBezTo>
                        <a:pt x="5423956" y="884916"/>
                        <a:pt x="5407609" y="841324"/>
                        <a:pt x="5406830" y="796175"/>
                      </a:cubicBezTo>
                      <a:cubicBezTo>
                        <a:pt x="5406052" y="779827"/>
                        <a:pt x="5413836" y="761145"/>
                        <a:pt x="5395932" y="747912"/>
                      </a:cubicBezTo>
                      <a:close/>
                      <a:moveTo>
                        <a:pt x="2184894" y="1682810"/>
                      </a:moveTo>
                      <a:lnTo>
                        <a:pt x="2181780" y="1682810"/>
                      </a:lnTo>
                      <a:cubicBezTo>
                        <a:pt x="2182558" y="1681253"/>
                        <a:pt x="2182558" y="1680475"/>
                        <a:pt x="2183337" y="1678918"/>
                      </a:cubicBezTo>
                      <a:cubicBezTo>
                        <a:pt x="2184115" y="1680475"/>
                        <a:pt x="2184115" y="1681253"/>
                        <a:pt x="2184894" y="1682810"/>
                      </a:cubicBezTo>
                      <a:close/>
                      <a:moveTo>
                        <a:pt x="3492662" y="4619062"/>
                      </a:moveTo>
                      <a:cubicBezTo>
                        <a:pt x="3493440" y="4617505"/>
                        <a:pt x="3494219" y="4616727"/>
                        <a:pt x="3495776" y="4615170"/>
                      </a:cubicBezTo>
                      <a:cubicBezTo>
                        <a:pt x="3495776" y="4622176"/>
                        <a:pt x="3494997" y="4628403"/>
                        <a:pt x="3488770" y="4633852"/>
                      </a:cubicBezTo>
                      <a:cubicBezTo>
                        <a:pt x="3487991" y="4634631"/>
                        <a:pt x="3486434" y="4636188"/>
                        <a:pt x="3485656" y="4636966"/>
                      </a:cubicBezTo>
                      <a:cubicBezTo>
                        <a:pt x="3486434" y="4629960"/>
                        <a:pt x="3488770" y="4623733"/>
                        <a:pt x="3492662" y="461906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30" name="Freeform: Shape 34">
                  <a:extLst>
                    <a:ext uri="{FF2B5EF4-FFF2-40B4-BE49-F238E27FC236}">
                      <a16:creationId xmlns:a16="http://schemas.microsoft.com/office/drawing/2014/main" id="{A82F8F89-F5BD-F43E-491D-70000DFE0ECD}"/>
                    </a:ext>
                  </a:extLst>
                </p:cNvPr>
                <p:cNvSpPr/>
                <p:nvPr/>
              </p:nvSpPr>
              <p:spPr>
                <a:xfrm>
                  <a:off x="6981857" y="5303468"/>
                  <a:ext cx="7784" cy="7784"/>
                </a:xfrm>
                <a:custGeom>
                  <a:avLst/>
                  <a:gdLst>
                    <a:gd name="connsiteX0" fmla="*/ 0 w 0"/>
                    <a:gd name="connsiteY0" fmla="*/ 0 h 0"/>
                    <a:gd name="connsiteX1" fmla="*/ 0 w 0"/>
                    <a:gd name="connsiteY1" fmla="*/ 0 h 0"/>
                    <a:gd name="connsiteX2" fmla="*/ 0 w 0"/>
                    <a:gd name="connsiteY2" fmla="*/ 0 h 0"/>
                    <a:gd name="connsiteX3" fmla="*/ 0 w 0"/>
                    <a:gd name="connsiteY3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95422"/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2" name="Freeform: Shape 16">
                <a:extLst>
                  <a:ext uri="{FF2B5EF4-FFF2-40B4-BE49-F238E27FC236}">
                    <a16:creationId xmlns:a16="http://schemas.microsoft.com/office/drawing/2014/main" id="{4469FC5D-DE5B-18D3-F835-8763797540F6}"/>
                  </a:ext>
                </a:extLst>
              </p:cNvPr>
              <p:cNvSpPr/>
              <p:nvPr/>
            </p:nvSpPr>
            <p:spPr>
              <a:xfrm>
                <a:off x="5015534" y="5968961"/>
                <a:ext cx="2444282" cy="887414"/>
              </a:xfrm>
              <a:custGeom>
                <a:avLst/>
                <a:gdLst>
                  <a:gd name="connsiteX0" fmla="*/ 2216201 w 2444281"/>
                  <a:gd name="connsiteY0" fmla="*/ 281860 h 887414"/>
                  <a:gd name="connsiteX1" fmla="*/ 2216979 w 2444281"/>
                  <a:gd name="connsiteY1" fmla="*/ 285752 h 887414"/>
                  <a:gd name="connsiteX2" fmla="*/ 2327517 w 2444281"/>
                  <a:gd name="connsiteY2" fmla="*/ 457786 h 887414"/>
                  <a:gd name="connsiteX3" fmla="*/ 2382007 w 2444281"/>
                  <a:gd name="connsiteY3" fmla="*/ 560539 h 887414"/>
                  <a:gd name="connsiteX4" fmla="*/ 2382007 w 2444281"/>
                  <a:gd name="connsiteY4" fmla="*/ 560539 h 887414"/>
                  <a:gd name="connsiteX5" fmla="*/ 2417037 w 2444281"/>
                  <a:gd name="connsiteY5" fmla="*/ 633712 h 887414"/>
                  <a:gd name="connsiteX6" fmla="*/ 2440390 w 2444281"/>
                  <a:gd name="connsiteY6" fmla="*/ 783950 h 887414"/>
                  <a:gd name="connsiteX7" fmla="*/ 2437276 w 2444281"/>
                  <a:gd name="connsiteY7" fmla="*/ 790956 h 887414"/>
                  <a:gd name="connsiteX8" fmla="*/ 2436497 w 2444281"/>
                  <a:gd name="connsiteY8" fmla="*/ 804968 h 887414"/>
                  <a:gd name="connsiteX9" fmla="*/ 2426378 w 2444281"/>
                  <a:gd name="connsiteY9" fmla="*/ 889817 h 887414"/>
                  <a:gd name="connsiteX10" fmla="*/ 25688 w 2444281"/>
                  <a:gd name="connsiteY10" fmla="*/ 889817 h 887414"/>
                  <a:gd name="connsiteX11" fmla="*/ 11676 w 2444281"/>
                  <a:gd name="connsiteY11" fmla="*/ 861015 h 887414"/>
                  <a:gd name="connsiteX12" fmla="*/ 7006 w 2444281"/>
                  <a:gd name="connsiteY12" fmla="*/ 590120 h 887414"/>
                  <a:gd name="connsiteX13" fmla="*/ 64610 w 2444281"/>
                  <a:gd name="connsiteY13" fmla="*/ 179886 h 887414"/>
                  <a:gd name="connsiteX14" fmla="*/ 100418 w 2444281"/>
                  <a:gd name="connsiteY14" fmla="*/ 144077 h 887414"/>
                  <a:gd name="connsiteX15" fmla="*/ 173591 w 2444281"/>
                  <a:gd name="connsiteY15" fmla="*/ 136293 h 887414"/>
                  <a:gd name="connsiteX16" fmla="*/ 433587 w 2444281"/>
                  <a:gd name="connsiteY16" fmla="*/ 116832 h 887414"/>
                  <a:gd name="connsiteX17" fmla="*/ 693584 w 2444281"/>
                  <a:gd name="connsiteY17" fmla="*/ 98150 h 887414"/>
                  <a:gd name="connsiteX18" fmla="*/ 890528 w 2444281"/>
                  <a:gd name="connsiteY18" fmla="*/ 84138 h 887414"/>
                  <a:gd name="connsiteX19" fmla="*/ 1139627 w 2444281"/>
                  <a:gd name="connsiteY19" fmla="*/ 67013 h 887414"/>
                  <a:gd name="connsiteX20" fmla="*/ 1435432 w 2444281"/>
                  <a:gd name="connsiteY20" fmla="*/ 45995 h 887414"/>
                  <a:gd name="connsiteX21" fmla="*/ 1561538 w 2444281"/>
                  <a:gd name="connsiteY21" fmla="*/ 38211 h 887414"/>
                  <a:gd name="connsiteX22" fmla="*/ 1602795 w 2444281"/>
                  <a:gd name="connsiteY22" fmla="*/ 48330 h 887414"/>
                  <a:gd name="connsiteX23" fmla="*/ 1679081 w 2444281"/>
                  <a:gd name="connsiteY23" fmla="*/ 96593 h 887414"/>
                  <a:gd name="connsiteX24" fmla="*/ 1718003 w 2444281"/>
                  <a:gd name="connsiteY24" fmla="*/ 81803 h 887414"/>
                  <a:gd name="connsiteX25" fmla="*/ 1731236 w 2444281"/>
                  <a:gd name="connsiteY25" fmla="*/ 40546 h 887414"/>
                  <a:gd name="connsiteX26" fmla="*/ 1748362 w 2444281"/>
                  <a:gd name="connsiteY26" fmla="*/ 26534 h 887414"/>
                  <a:gd name="connsiteX27" fmla="*/ 2004467 w 2444281"/>
                  <a:gd name="connsiteY27" fmla="*/ 7073 h 887414"/>
                  <a:gd name="connsiteX28" fmla="*/ 2102549 w 2444281"/>
                  <a:gd name="connsiteY28" fmla="*/ 67 h 887414"/>
                  <a:gd name="connsiteX29" fmla="*/ 2161710 w 2444281"/>
                  <a:gd name="connsiteY29" fmla="*/ 55336 h 887414"/>
                  <a:gd name="connsiteX30" fmla="*/ 2161710 w 2444281"/>
                  <a:gd name="connsiteY30" fmla="*/ 55336 h 887414"/>
                  <a:gd name="connsiteX31" fmla="*/ 2177279 w 2444281"/>
                  <a:gd name="connsiteY31" fmla="*/ 126174 h 887414"/>
                  <a:gd name="connsiteX32" fmla="*/ 2206081 w 2444281"/>
                  <a:gd name="connsiteY32" fmla="*/ 253058 h 887414"/>
                  <a:gd name="connsiteX33" fmla="*/ 2206081 w 2444281"/>
                  <a:gd name="connsiteY33" fmla="*/ 253058 h 887414"/>
                  <a:gd name="connsiteX34" fmla="*/ 2216201 w 2444281"/>
                  <a:gd name="connsiteY34" fmla="*/ 281860 h 88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444281" h="887414">
                    <a:moveTo>
                      <a:pt x="2216201" y="281860"/>
                    </a:moveTo>
                    <a:cubicBezTo>
                      <a:pt x="2215422" y="283417"/>
                      <a:pt x="2215422" y="284974"/>
                      <a:pt x="2216979" y="285752"/>
                    </a:cubicBezTo>
                    <a:cubicBezTo>
                      <a:pt x="2257458" y="340243"/>
                      <a:pt x="2293265" y="398625"/>
                      <a:pt x="2327517" y="457786"/>
                    </a:cubicBezTo>
                    <a:cubicBezTo>
                      <a:pt x="2346978" y="491259"/>
                      <a:pt x="2369552" y="523175"/>
                      <a:pt x="2382007" y="560539"/>
                    </a:cubicBezTo>
                    <a:lnTo>
                      <a:pt x="2382007" y="560539"/>
                    </a:lnTo>
                    <a:cubicBezTo>
                      <a:pt x="2402246" y="580779"/>
                      <a:pt x="2406138" y="608802"/>
                      <a:pt x="2417037" y="633712"/>
                    </a:cubicBezTo>
                    <a:cubicBezTo>
                      <a:pt x="2438833" y="681197"/>
                      <a:pt x="2452066" y="731017"/>
                      <a:pt x="2440390" y="783950"/>
                    </a:cubicBezTo>
                    <a:cubicBezTo>
                      <a:pt x="2439611" y="787064"/>
                      <a:pt x="2438833" y="789399"/>
                      <a:pt x="2437276" y="790956"/>
                    </a:cubicBezTo>
                    <a:cubicBezTo>
                      <a:pt x="2437276" y="795627"/>
                      <a:pt x="2437276" y="800297"/>
                      <a:pt x="2436497" y="804968"/>
                    </a:cubicBezTo>
                    <a:cubicBezTo>
                      <a:pt x="2430270" y="832991"/>
                      <a:pt x="2437276" y="862572"/>
                      <a:pt x="2426378" y="889817"/>
                    </a:cubicBezTo>
                    <a:cubicBezTo>
                      <a:pt x="1626148" y="889817"/>
                      <a:pt x="825918" y="889817"/>
                      <a:pt x="25688" y="889817"/>
                    </a:cubicBezTo>
                    <a:cubicBezTo>
                      <a:pt x="16347" y="882032"/>
                      <a:pt x="14012" y="871913"/>
                      <a:pt x="11676" y="861015"/>
                    </a:cubicBezTo>
                    <a:cubicBezTo>
                      <a:pt x="-5449" y="770717"/>
                      <a:pt x="-778" y="680418"/>
                      <a:pt x="7006" y="590120"/>
                    </a:cubicBezTo>
                    <a:cubicBezTo>
                      <a:pt x="19461" y="452337"/>
                      <a:pt x="42035" y="316112"/>
                      <a:pt x="64610" y="179886"/>
                    </a:cubicBezTo>
                    <a:cubicBezTo>
                      <a:pt x="68502" y="157311"/>
                      <a:pt x="76286" y="147191"/>
                      <a:pt x="100418" y="144077"/>
                    </a:cubicBezTo>
                    <a:cubicBezTo>
                      <a:pt x="124549" y="140185"/>
                      <a:pt x="150238" y="143299"/>
                      <a:pt x="173591" y="136293"/>
                    </a:cubicBezTo>
                    <a:cubicBezTo>
                      <a:pt x="259997" y="128509"/>
                      <a:pt x="346403" y="123060"/>
                      <a:pt x="433587" y="116832"/>
                    </a:cubicBezTo>
                    <a:cubicBezTo>
                      <a:pt x="519994" y="110605"/>
                      <a:pt x="607178" y="105156"/>
                      <a:pt x="693584" y="98150"/>
                    </a:cubicBezTo>
                    <a:cubicBezTo>
                      <a:pt x="758973" y="93479"/>
                      <a:pt x="825140" y="88030"/>
                      <a:pt x="890528" y="84138"/>
                    </a:cubicBezTo>
                    <a:cubicBezTo>
                      <a:pt x="973820" y="79468"/>
                      <a:pt x="1056334" y="72461"/>
                      <a:pt x="1139627" y="67013"/>
                    </a:cubicBezTo>
                    <a:cubicBezTo>
                      <a:pt x="1238488" y="60007"/>
                      <a:pt x="1336571" y="52222"/>
                      <a:pt x="1435432" y="45995"/>
                    </a:cubicBezTo>
                    <a:cubicBezTo>
                      <a:pt x="1477467" y="43660"/>
                      <a:pt x="1518724" y="35875"/>
                      <a:pt x="1561538" y="38211"/>
                    </a:cubicBezTo>
                    <a:cubicBezTo>
                      <a:pt x="1577106" y="35097"/>
                      <a:pt x="1590340" y="40546"/>
                      <a:pt x="1602795" y="48330"/>
                    </a:cubicBezTo>
                    <a:cubicBezTo>
                      <a:pt x="1628483" y="63121"/>
                      <a:pt x="1653393" y="81025"/>
                      <a:pt x="1679081" y="96593"/>
                    </a:cubicBezTo>
                    <a:cubicBezTo>
                      <a:pt x="1705548" y="113719"/>
                      <a:pt x="1710219" y="111383"/>
                      <a:pt x="1718003" y="81803"/>
                    </a:cubicBezTo>
                    <a:cubicBezTo>
                      <a:pt x="1721895" y="67791"/>
                      <a:pt x="1725787" y="53779"/>
                      <a:pt x="1731236" y="40546"/>
                    </a:cubicBezTo>
                    <a:cubicBezTo>
                      <a:pt x="1735129" y="33540"/>
                      <a:pt x="1740577" y="28869"/>
                      <a:pt x="1748362" y="26534"/>
                    </a:cubicBezTo>
                    <a:cubicBezTo>
                      <a:pt x="1833211" y="17193"/>
                      <a:pt x="1918839" y="10187"/>
                      <a:pt x="2004467" y="7073"/>
                    </a:cubicBezTo>
                    <a:cubicBezTo>
                      <a:pt x="2037161" y="5516"/>
                      <a:pt x="2069855" y="846"/>
                      <a:pt x="2102549" y="67"/>
                    </a:cubicBezTo>
                    <a:cubicBezTo>
                      <a:pt x="2140693" y="-1490"/>
                      <a:pt x="2153926" y="24199"/>
                      <a:pt x="2161710" y="55336"/>
                    </a:cubicBezTo>
                    <a:lnTo>
                      <a:pt x="2161710" y="55336"/>
                    </a:lnTo>
                    <a:cubicBezTo>
                      <a:pt x="2171830" y="77911"/>
                      <a:pt x="2174944" y="102042"/>
                      <a:pt x="2177279" y="126174"/>
                    </a:cubicBezTo>
                    <a:cubicBezTo>
                      <a:pt x="2181171" y="169766"/>
                      <a:pt x="2196740" y="210244"/>
                      <a:pt x="2206081" y="253058"/>
                    </a:cubicBezTo>
                    <a:lnTo>
                      <a:pt x="2206081" y="253058"/>
                    </a:lnTo>
                    <a:cubicBezTo>
                      <a:pt x="2213865" y="260843"/>
                      <a:pt x="2212308" y="272519"/>
                      <a:pt x="2216201" y="2818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3" name="Freeform: Shape 17">
                <a:extLst>
                  <a:ext uri="{FF2B5EF4-FFF2-40B4-BE49-F238E27FC236}">
                    <a16:creationId xmlns:a16="http://schemas.microsoft.com/office/drawing/2014/main" id="{26206855-6DF3-2900-A419-4B3EFA990225}"/>
                  </a:ext>
                </a:extLst>
              </p:cNvPr>
              <p:cNvSpPr/>
              <p:nvPr/>
            </p:nvSpPr>
            <p:spPr>
              <a:xfrm>
                <a:off x="4568780" y="1022727"/>
                <a:ext cx="1299984" cy="1556867"/>
              </a:xfrm>
              <a:custGeom>
                <a:avLst/>
                <a:gdLst>
                  <a:gd name="connsiteX0" fmla="*/ 1292132 w 1299984"/>
                  <a:gd name="connsiteY0" fmla="*/ 412704 h 1556867"/>
                  <a:gd name="connsiteX1" fmla="*/ 1081955 w 1299984"/>
                  <a:gd name="connsiteY1" fmla="*/ 353543 h 1556867"/>
                  <a:gd name="connsiteX2" fmla="*/ 898245 w 1299984"/>
                  <a:gd name="connsiteY2" fmla="*/ 323184 h 1556867"/>
                  <a:gd name="connsiteX3" fmla="*/ 718427 w 1299984"/>
                  <a:gd name="connsiteY3" fmla="*/ 324741 h 1556867"/>
                  <a:gd name="connsiteX4" fmla="*/ 569746 w 1299984"/>
                  <a:gd name="connsiteY4" fmla="*/ 479650 h 1556867"/>
                  <a:gd name="connsiteX5" fmla="*/ 542501 w 1299984"/>
                  <a:gd name="connsiteY5" fmla="*/ 704617 h 1556867"/>
                  <a:gd name="connsiteX6" fmla="*/ 480226 w 1299984"/>
                  <a:gd name="connsiteY6" fmla="*/ 1003535 h 1556867"/>
                  <a:gd name="connsiteX7" fmla="*/ 458430 w 1299984"/>
                  <a:gd name="connsiteY7" fmla="*/ 1071259 h 1556867"/>
                  <a:gd name="connsiteX8" fmla="*/ 431963 w 1299984"/>
                  <a:gd name="connsiteY8" fmla="*/ 1089942 h 1556867"/>
                  <a:gd name="connsiteX9" fmla="*/ 407054 w 1299984"/>
                  <a:gd name="connsiteY9" fmla="*/ 1066589 h 1556867"/>
                  <a:gd name="connsiteX10" fmla="*/ 399269 w 1299984"/>
                  <a:gd name="connsiteY10" fmla="*/ 1015990 h 1556867"/>
                  <a:gd name="connsiteX11" fmla="*/ 210888 w 1299984"/>
                  <a:gd name="connsiteY11" fmla="*/ 861861 h 1556867"/>
                  <a:gd name="connsiteX12" fmla="*/ 119811 w 1299984"/>
                  <a:gd name="connsiteY12" fmla="*/ 924914 h 1556867"/>
                  <a:gd name="connsiteX13" fmla="*/ 102686 w 1299984"/>
                  <a:gd name="connsiteY13" fmla="*/ 1110959 h 1556867"/>
                  <a:gd name="connsiteX14" fmla="*/ 159512 w 1299984"/>
                  <a:gd name="connsiteY14" fmla="*/ 1204371 h 1556867"/>
                  <a:gd name="connsiteX15" fmla="*/ 265379 w 1299984"/>
                  <a:gd name="connsiteY15" fmla="*/ 1420776 h 1556867"/>
                  <a:gd name="connsiteX16" fmla="*/ 260708 w 1299984"/>
                  <a:gd name="connsiteY16" fmla="*/ 1560894 h 1556867"/>
                  <a:gd name="connsiteX17" fmla="*/ 252924 w 1299984"/>
                  <a:gd name="connsiteY17" fmla="*/ 1553110 h 1556867"/>
                  <a:gd name="connsiteX18" fmla="*/ 230349 w 1299984"/>
                  <a:gd name="connsiteY18" fmla="*/ 1531314 h 1556867"/>
                  <a:gd name="connsiteX19" fmla="*/ 112027 w 1299984"/>
                  <a:gd name="connsiteY19" fmla="*/ 1370178 h 1556867"/>
                  <a:gd name="connsiteX20" fmla="*/ 40411 w 1299984"/>
                  <a:gd name="connsiteY20" fmla="*/ 1192695 h 1556867"/>
                  <a:gd name="connsiteX21" fmla="*/ 18615 w 1299984"/>
                  <a:gd name="connsiteY21" fmla="*/ 1124971 h 1556867"/>
                  <a:gd name="connsiteX22" fmla="*/ 11609 w 1299984"/>
                  <a:gd name="connsiteY22" fmla="*/ 1061140 h 1556867"/>
                  <a:gd name="connsiteX23" fmla="*/ 10831 w 1299984"/>
                  <a:gd name="connsiteY23" fmla="*/ 872759 h 1556867"/>
                  <a:gd name="connsiteX24" fmla="*/ 40411 w 1299984"/>
                  <a:gd name="connsiteY24" fmla="*/ 703839 h 1556867"/>
                  <a:gd name="connsiteX25" fmla="*/ 104243 w 1299984"/>
                  <a:gd name="connsiteY25" fmla="*/ 485099 h 1556867"/>
                  <a:gd name="connsiteX26" fmla="*/ 189870 w 1299984"/>
                  <a:gd name="connsiteY26" fmla="*/ 306059 h 1556867"/>
                  <a:gd name="connsiteX27" fmla="*/ 285618 w 1299984"/>
                  <a:gd name="connsiteY27" fmla="*/ 190851 h 1556867"/>
                  <a:gd name="connsiteX28" fmla="*/ 388371 w 1299984"/>
                  <a:gd name="connsiteY28" fmla="*/ 109115 h 1556867"/>
                  <a:gd name="connsiteX29" fmla="*/ 741002 w 1299984"/>
                  <a:gd name="connsiteY29" fmla="*/ 135 h 1556867"/>
                  <a:gd name="connsiteX30" fmla="*/ 1095967 w 1299984"/>
                  <a:gd name="connsiteY30" fmla="*/ 96660 h 1556867"/>
                  <a:gd name="connsiteX31" fmla="*/ 1294468 w 1299984"/>
                  <a:gd name="connsiteY31" fmla="*/ 397136 h 1556867"/>
                  <a:gd name="connsiteX32" fmla="*/ 1292132 w 1299984"/>
                  <a:gd name="connsiteY32" fmla="*/ 412704 h 1556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299984" h="1556867">
                    <a:moveTo>
                      <a:pt x="1292132" y="412704"/>
                    </a:moveTo>
                    <a:cubicBezTo>
                      <a:pt x="1232193" y="357436"/>
                      <a:pt x="1156685" y="355879"/>
                      <a:pt x="1081955" y="353543"/>
                    </a:cubicBezTo>
                    <a:cubicBezTo>
                      <a:pt x="1019681" y="351987"/>
                      <a:pt x="959741" y="332526"/>
                      <a:pt x="898245" y="323184"/>
                    </a:cubicBezTo>
                    <a:cubicBezTo>
                      <a:pt x="837527" y="313843"/>
                      <a:pt x="778366" y="313843"/>
                      <a:pt x="718427" y="324741"/>
                    </a:cubicBezTo>
                    <a:cubicBezTo>
                      <a:pt x="632799" y="341088"/>
                      <a:pt x="587650" y="397136"/>
                      <a:pt x="569746" y="479650"/>
                    </a:cubicBezTo>
                    <a:cubicBezTo>
                      <a:pt x="553399" y="553601"/>
                      <a:pt x="547950" y="629109"/>
                      <a:pt x="542501" y="704617"/>
                    </a:cubicBezTo>
                    <a:cubicBezTo>
                      <a:pt x="535495" y="807370"/>
                      <a:pt x="511364" y="906231"/>
                      <a:pt x="480226" y="1003535"/>
                    </a:cubicBezTo>
                    <a:cubicBezTo>
                      <a:pt x="473220" y="1026110"/>
                      <a:pt x="465436" y="1048685"/>
                      <a:pt x="458430" y="1071259"/>
                    </a:cubicBezTo>
                    <a:cubicBezTo>
                      <a:pt x="454538" y="1084493"/>
                      <a:pt x="448310" y="1093834"/>
                      <a:pt x="431963" y="1089942"/>
                    </a:cubicBezTo>
                    <a:cubicBezTo>
                      <a:pt x="418730" y="1086828"/>
                      <a:pt x="406275" y="1086828"/>
                      <a:pt x="407054" y="1066589"/>
                    </a:cubicBezTo>
                    <a:cubicBezTo>
                      <a:pt x="407054" y="1049463"/>
                      <a:pt x="401604" y="1033116"/>
                      <a:pt x="399269" y="1015990"/>
                    </a:cubicBezTo>
                    <a:cubicBezTo>
                      <a:pt x="383701" y="908567"/>
                      <a:pt x="284061" y="865753"/>
                      <a:pt x="210888" y="861861"/>
                    </a:cubicBezTo>
                    <a:cubicBezTo>
                      <a:pt x="163404" y="859525"/>
                      <a:pt x="135380" y="879765"/>
                      <a:pt x="119811" y="924914"/>
                    </a:cubicBezTo>
                    <a:cubicBezTo>
                      <a:pt x="99572" y="985632"/>
                      <a:pt x="87896" y="1047128"/>
                      <a:pt x="102686" y="1110959"/>
                    </a:cubicBezTo>
                    <a:cubicBezTo>
                      <a:pt x="111249" y="1148324"/>
                      <a:pt x="126039" y="1182575"/>
                      <a:pt x="159512" y="1204371"/>
                    </a:cubicBezTo>
                    <a:cubicBezTo>
                      <a:pt x="237355" y="1255748"/>
                      <a:pt x="266157" y="1331256"/>
                      <a:pt x="265379" y="1420776"/>
                    </a:cubicBezTo>
                    <a:cubicBezTo>
                      <a:pt x="264600" y="1467482"/>
                      <a:pt x="271606" y="1514188"/>
                      <a:pt x="260708" y="1560894"/>
                    </a:cubicBezTo>
                    <a:cubicBezTo>
                      <a:pt x="256037" y="1560115"/>
                      <a:pt x="254480" y="1556223"/>
                      <a:pt x="252924" y="1553110"/>
                    </a:cubicBezTo>
                    <a:cubicBezTo>
                      <a:pt x="249810" y="1541433"/>
                      <a:pt x="241247" y="1534427"/>
                      <a:pt x="230349" y="1531314"/>
                    </a:cubicBezTo>
                    <a:cubicBezTo>
                      <a:pt x="187535" y="1517302"/>
                      <a:pt x="129153" y="1410656"/>
                      <a:pt x="112027" y="1370178"/>
                    </a:cubicBezTo>
                    <a:cubicBezTo>
                      <a:pt x="87117" y="1311795"/>
                      <a:pt x="64543" y="1251856"/>
                      <a:pt x="40411" y="1192695"/>
                    </a:cubicBezTo>
                    <a:cubicBezTo>
                      <a:pt x="31848" y="1170120"/>
                      <a:pt x="21729" y="1149103"/>
                      <a:pt x="18615" y="1124971"/>
                    </a:cubicBezTo>
                    <a:cubicBezTo>
                      <a:pt x="16280" y="1102397"/>
                      <a:pt x="25621" y="1082936"/>
                      <a:pt x="11609" y="1061140"/>
                    </a:cubicBezTo>
                    <a:cubicBezTo>
                      <a:pt x="-10965" y="1026888"/>
                      <a:pt x="5382" y="911680"/>
                      <a:pt x="10831" y="872759"/>
                    </a:cubicBezTo>
                    <a:cubicBezTo>
                      <a:pt x="18615" y="816711"/>
                      <a:pt x="28735" y="759107"/>
                      <a:pt x="40411" y="703839"/>
                    </a:cubicBezTo>
                    <a:cubicBezTo>
                      <a:pt x="55980" y="629887"/>
                      <a:pt x="77776" y="556715"/>
                      <a:pt x="104243" y="485099"/>
                    </a:cubicBezTo>
                    <a:cubicBezTo>
                      <a:pt x="119811" y="444620"/>
                      <a:pt x="149392" y="328634"/>
                      <a:pt x="189870" y="306059"/>
                    </a:cubicBezTo>
                    <a:cubicBezTo>
                      <a:pt x="224122" y="287377"/>
                      <a:pt x="256816" y="220431"/>
                      <a:pt x="285618" y="190851"/>
                    </a:cubicBezTo>
                    <a:cubicBezTo>
                      <a:pt x="316755" y="158935"/>
                      <a:pt x="351006" y="132468"/>
                      <a:pt x="388371" y="109115"/>
                    </a:cubicBezTo>
                    <a:cubicBezTo>
                      <a:pt x="485675" y="48397"/>
                      <a:pt x="624236" y="-2979"/>
                      <a:pt x="741002" y="135"/>
                    </a:cubicBezTo>
                    <a:cubicBezTo>
                      <a:pt x="863994" y="4027"/>
                      <a:pt x="989322" y="32050"/>
                      <a:pt x="1095967" y="96660"/>
                    </a:cubicBezTo>
                    <a:cubicBezTo>
                      <a:pt x="1185487" y="151151"/>
                      <a:pt x="1331833" y="278814"/>
                      <a:pt x="1294468" y="397136"/>
                    </a:cubicBezTo>
                    <a:cubicBezTo>
                      <a:pt x="1293689" y="402585"/>
                      <a:pt x="1292911" y="407255"/>
                      <a:pt x="1292132" y="412704"/>
                    </a:cubicBezTo>
                    <a:close/>
                  </a:path>
                </a:pathLst>
              </a:custGeom>
              <a:solidFill>
                <a:srgbClr val="89571E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sp>
            <p:nvSpPr>
              <p:cNvPr id="14" name="Freeform: Shape 18">
                <a:extLst>
                  <a:ext uri="{FF2B5EF4-FFF2-40B4-BE49-F238E27FC236}">
                    <a16:creationId xmlns:a16="http://schemas.microsoft.com/office/drawing/2014/main" id="{6C581DD7-1766-838E-E1D4-DE25B2C9356D}"/>
                  </a:ext>
                </a:extLst>
              </p:cNvPr>
              <p:cNvSpPr/>
              <p:nvPr/>
            </p:nvSpPr>
            <p:spPr>
              <a:xfrm>
                <a:off x="5098826" y="2631884"/>
                <a:ext cx="194608" cy="233530"/>
              </a:xfrm>
              <a:custGeom>
                <a:avLst/>
                <a:gdLst>
                  <a:gd name="connsiteX0" fmla="*/ 98861 w 194608"/>
                  <a:gd name="connsiteY0" fmla="*/ 212512 h 233530"/>
                  <a:gd name="connsiteX1" fmla="*/ 88742 w 194608"/>
                  <a:gd name="connsiteY1" fmla="*/ 211734 h 233530"/>
                  <a:gd name="connsiteX2" fmla="*/ 66167 w 194608"/>
                  <a:gd name="connsiteY2" fmla="*/ 205506 h 233530"/>
                  <a:gd name="connsiteX3" fmla="*/ 60718 w 194608"/>
                  <a:gd name="connsiteY3" fmla="*/ 200836 h 233530"/>
                  <a:gd name="connsiteX4" fmla="*/ 9341 w 194608"/>
                  <a:gd name="connsiteY4" fmla="*/ 28024 h 233530"/>
                  <a:gd name="connsiteX5" fmla="*/ 0 w 194608"/>
                  <a:gd name="connsiteY5" fmla="*/ 0 h 233530"/>
                  <a:gd name="connsiteX6" fmla="*/ 31916 w 194608"/>
                  <a:gd name="connsiteY6" fmla="*/ 49041 h 233530"/>
                  <a:gd name="connsiteX7" fmla="*/ 198501 w 194608"/>
                  <a:gd name="connsiteY7" fmla="*/ 233530 h 233530"/>
                  <a:gd name="connsiteX8" fmla="*/ 195387 w 194608"/>
                  <a:gd name="connsiteY8" fmla="*/ 236644 h 233530"/>
                  <a:gd name="connsiteX9" fmla="*/ 175926 w 194608"/>
                  <a:gd name="connsiteY9" fmla="*/ 234309 h 233530"/>
                  <a:gd name="connsiteX10" fmla="*/ 175926 w 194608"/>
                  <a:gd name="connsiteY10" fmla="*/ 233530 h 233530"/>
                  <a:gd name="connsiteX11" fmla="*/ 150238 w 194608"/>
                  <a:gd name="connsiteY11" fmla="*/ 228081 h 233530"/>
                  <a:gd name="connsiteX12" fmla="*/ 131555 w 194608"/>
                  <a:gd name="connsiteY12" fmla="*/ 223410 h 233530"/>
                  <a:gd name="connsiteX13" fmla="*/ 131555 w 194608"/>
                  <a:gd name="connsiteY13" fmla="*/ 222632 h 233530"/>
                  <a:gd name="connsiteX14" fmla="*/ 98861 w 194608"/>
                  <a:gd name="connsiteY14" fmla="*/ 212512 h 233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4608" h="233530">
                    <a:moveTo>
                      <a:pt x="98861" y="212512"/>
                    </a:moveTo>
                    <a:cubicBezTo>
                      <a:pt x="95747" y="212512"/>
                      <a:pt x="91855" y="211734"/>
                      <a:pt x="88742" y="211734"/>
                    </a:cubicBezTo>
                    <a:cubicBezTo>
                      <a:pt x="82514" y="204728"/>
                      <a:pt x="73173" y="207842"/>
                      <a:pt x="66167" y="205506"/>
                    </a:cubicBezTo>
                    <a:cubicBezTo>
                      <a:pt x="63832" y="204728"/>
                      <a:pt x="62275" y="203171"/>
                      <a:pt x="60718" y="200836"/>
                    </a:cubicBezTo>
                    <a:cubicBezTo>
                      <a:pt x="46706" y="142453"/>
                      <a:pt x="27245" y="85628"/>
                      <a:pt x="9341" y="28024"/>
                    </a:cubicBezTo>
                    <a:cubicBezTo>
                      <a:pt x="7006" y="19461"/>
                      <a:pt x="3892" y="10898"/>
                      <a:pt x="0" y="0"/>
                    </a:cubicBezTo>
                    <a:cubicBezTo>
                      <a:pt x="20239" y="13233"/>
                      <a:pt x="23353" y="33473"/>
                      <a:pt x="31916" y="49041"/>
                    </a:cubicBezTo>
                    <a:cubicBezTo>
                      <a:pt x="72394" y="124549"/>
                      <a:pt x="127663" y="185267"/>
                      <a:pt x="198501" y="233530"/>
                    </a:cubicBezTo>
                    <a:cubicBezTo>
                      <a:pt x="197722" y="234309"/>
                      <a:pt x="196944" y="235865"/>
                      <a:pt x="195387" y="236644"/>
                    </a:cubicBezTo>
                    <a:cubicBezTo>
                      <a:pt x="188381" y="240536"/>
                      <a:pt x="182153" y="238979"/>
                      <a:pt x="175926" y="234309"/>
                    </a:cubicBezTo>
                    <a:lnTo>
                      <a:pt x="175926" y="233530"/>
                    </a:lnTo>
                    <a:cubicBezTo>
                      <a:pt x="168142" y="226524"/>
                      <a:pt x="158801" y="228859"/>
                      <a:pt x="150238" y="228081"/>
                    </a:cubicBezTo>
                    <a:cubicBezTo>
                      <a:pt x="143232" y="228081"/>
                      <a:pt x="137004" y="228081"/>
                      <a:pt x="131555" y="223410"/>
                    </a:cubicBezTo>
                    <a:lnTo>
                      <a:pt x="131555" y="222632"/>
                    </a:lnTo>
                    <a:cubicBezTo>
                      <a:pt x="122214" y="216404"/>
                      <a:pt x="108981" y="221075"/>
                      <a:pt x="98861" y="212512"/>
                    </a:cubicBezTo>
                    <a:close/>
                  </a:path>
                </a:pathLst>
              </a:custGeom>
              <a:solidFill>
                <a:srgbClr val="E3B786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  <p:grpSp>
            <p:nvGrpSpPr>
              <p:cNvPr id="15" name="Graphic 24">
                <a:extLst>
                  <a:ext uri="{FF2B5EF4-FFF2-40B4-BE49-F238E27FC236}">
                    <a16:creationId xmlns:a16="http://schemas.microsoft.com/office/drawing/2014/main" id="{5EB0ABA5-DAD3-EA47-9A58-960B00F47F19}"/>
                  </a:ext>
                </a:extLst>
              </p:cNvPr>
              <p:cNvGrpSpPr/>
              <p:nvPr/>
            </p:nvGrpSpPr>
            <p:grpSpPr>
              <a:xfrm>
                <a:off x="3822070" y="2993077"/>
                <a:ext cx="4040070" cy="2506556"/>
                <a:chOff x="3822070" y="2993077"/>
                <a:chExt cx="4040070" cy="2506556"/>
              </a:xfrm>
              <a:solidFill>
                <a:srgbClr val="A1C1E2"/>
              </a:solidFill>
            </p:grpSpPr>
            <p:sp>
              <p:nvSpPr>
                <p:cNvPr id="17" name="Freeform: Shape 21">
                  <a:extLst>
                    <a:ext uri="{FF2B5EF4-FFF2-40B4-BE49-F238E27FC236}">
                      <a16:creationId xmlns:a16="http://schemas.microsoft.com/office/drawing/2014/main" id="{99E925FB-3C1F-6266-5BB4-C437E7BDA8D5}"/>
                    </a:ext>
                  </a:extLst>
                </p:cNvPr>
                <p:cNvSpPr/>
                <p:nvPr/>
              </p:nvSpPr>
              <p:spPr>
                <a:xfrm>
                  <a:off x="5752399" y="3005226"/>
                  <a:ext cx="155687" cy="303589"/>
                </a:xfrm>
                <a:custGeom>
                  <a:avLst/>
                  <a:gdLst>
                    <a:gd name="connsiteX0" fmla="*/ 56359 w 155686"/>
                    <a:gd name="connsiteY0" fmla="*/ 86713 h 303589"/>
                    <a:gd name="connsiteX1" fmla="*/ 11210 w 155686"/>
                    <a:gd name="connsiteY1" fmla="*/ 1085 h 303589"/>
                    <a:gd name="connsiteX2" fmla="*/ 5761 w 155686"/>
                    <a:gd name="connsiteY2" fmla="*/ 1863 h 303589"/>
                    <a:gd name="connsiteX3" fmla="*/ 16659 w 155686"/>
                    <a:gd name="connsiteY3" fmla="*/ 83599 h 303589"/>
                    <a:gd name="connsiteX4" fmla="*/ 312 w 155686"/>
                    <a:gd name="connsiteY4" fmla="*/ 100725 h 303589"/>
                    <a:gd name="connsiteX5" fmla="*/ 42347 w 155686"/>
                    <a:gd name="connsiteY5" fmla="*/ 163778 h 303589"/>
                    <a:gd name="connsiteX6" fmla="*/ 54802 w 155686"/>
                    <a:gd name="connsiteY6" fmla="*/ 290662 h 303589"/>
                    <a:gd name="connsiteX7" fmla="*/ 64143 w 155686"/>
                    <a:gd name="connsiteY7" fmla="*/ 309345 h 303589"/>
                    <a:gd name="connsiteX8" fmla="*/ 92167 w 155686"/>
                    <a:gd name="connsiteY8" fmla="*/ 262639 h 303589"/>
                    <a:gd name="connsiteX9" fmla="*/ 139651 w 155686"/>
                    <a:gd name="connsiteY9" fmla="*/ 249405 h 303589"/>
                    <a:gd name="connsiteX10" fmla="*/ 149771 w 155686"/>
                    <a:gd name="connsiteY10" fmla="*/ 224495 h 303589"/>
                    <a:gd name="connsiteX11" fmla="*/ 56359 w 155686"/>
                    <a:gd name="connsiteY11" fmla="*/ 86713 h 3035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55686" h="303589">
                      <a:moveTo>
                        <a:pt x="56359" y="86713"/>
                      </a:moveTo>
                      <a:cubicBezTo>
                        <a:pt x="39233" y="59468"/>
                        <a:pt x="18994" y="33001"/>
                        <a:pt x="11210" y="1085"/>
                      </a:cubicBezTo>
                      <a:cubicBezTo>
                        <a:pt x="9653" y="-472"/>
                        <a:pt x="7317" y="-472"/>
                        <a:pt x="5761" y="1863"/>
                      </a:cubicBezTo>
                      <a:cubicBezTo>
                        <a:pt x="-9808" y="31444"/>
                        <a:pt x="10431" y="57911"/>
                        <a:pt x="16659" y="83599"/>
                      </a:cubicBezTo>
                      <a:cubicBezTo>
                        <a:pt x="22886" y="108509"/>
                        <a:pt x="14323" y="102282"/>
                        <a:pt x="312" y="100725"/>
                      </a:cubicBezTo>
                      <a:cubicBezTo>
                        <a:pt x="21329" y="117072"/>
                        <a:pt x="43904" y="132640"/>
                        <a:pt x="42347" y="163778"/>
                      </a:cubicBezTo>
                      <a:cubicBezTo>
                        <a:pt x="40790" y="206592"/>
                        <a:pt x="54023" y="247848"/>
                        <a:pt x="54802" y="290662"/>
                      </a:cubicBezTo>
                      <a:cubicBezTo>
                        <a:pt x="54802" y="297668"/>
                        <a:pt x="50910" y="308566"/>
                        <a:pt x="64143" y="309345"/>
                      </a:cubicBezTo>
                      <a:cubicBezTo>
                        <a:pt x="53245" y="281321"/>
                        <a:pt x="63365" y="267309"/>
                        <a:pt x="92167" y="262639"/>
                      </a:cubicBezTo>
                      <a:cubicBezTo>
                        <a:pt x="108514" y="260303"/>
                        <a:pt x="123304" y="252519"/>
                        <a:pt x="139651" y="249405"/>
                      </a:cubicBezTo>
                      <a:cubicBezTo>
                        <a:pt x="158334" y="246292"/>
                        <a:pt x="160669" y="239286"/>
                        <a:pt x="149771" y="224495"/>
                      </a:cubicBezTo>
                      <a:cubicBezTo>
                        <a:pt x="118634" y="178568"/>
                        <a:pt x="85939" y="133419"/>
                        <a:pt x="56359" y="867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8" name="Freeform: Shape 22">
                  <a:extLst>
                    <a:ext uri="{FF2B5EF4-FFF2-40B4-BE49-F238E27FC236}">
                      <a16:creationId xmlns:a16="http://schemas.microsoft.com/office/drawing/2014/main" id="{A818F774-51D8-AF83-68C0-58772241D546}"/>
                    </a:ext>
                  </a:extLst>
                </p:cNvPr>
                <p:cNvSpPr/>
                <p:nvPr/>
              </p:nvSpPr>
              <p:spPr>
                <a:xfrm>
                  <a:off x="6914912" y="3319241"/>
                  <a:ext cx="350295" cy="412570"/>
                </a:xfrm>
                <a:custGeom>
                  <a:avLst/>
                  <a:gdLst>
                    <a:gd name="connsiteX0" fmla="*/ 0 w 350295"/>
                    <a:gd name="connsiteY0" fmla="*/ 411013 h 412569"/>
                    <a:gd name="connsiteX1" fmla="*/ 4670 w 350295"/>
                    <a:gd name="connsiteY1" fmla="*/ 416462 h 412569"/>
                    <a:gd name="connsiteX2" fmla="*/ 14790 w 350295"/>
                    <a:gd name="connsiteY2" fmla="*/ 414127 h 412569"/>
                    <a:gd name="connsiteX3" fmla="*/ 25688 w 350295"/>
                    <a:gd name="connsiteY3" fmla="*/ 411791 h 412569"/>
                    <a:gd name="connsiteX4" fmla="*/ 243650 w 350295"/>
                    <a:gd name="connsiteY4" fmla="*/ 267781 h 412569"/>
                    <a:gd name="connsiteX5" fmla="*/ 341732 w 350295"/>
                    <a:gd name="connsiteY5" fmla="*/ 51377 h 412569"/>
                    <a:gd name="connsiteX6" fmla="*/ 352630 w 350295"/>
                    <a:gd name="connsiteY6" fmla="*/ 0 h 412569"/>
                    <a:gd name="connsiteX7" fmla="*/ 0 w 350295"/>
                    <a:gd name="connsiteY7" fmla="*/ 411013 h 41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0295" h="412569">
                      <a:moveTo>
                        <a:pt x="0" y="411013"/>
                      </a:moveTo>
                      <a:cubicBezTo>
                        <a:pt x="1557" y="412570"/>
                        <a:pt x="3114" y="414127"/>
                        <a:pt x="4670" y="416462"/>
                      </a:cubicBezTo>
                      <a:cubicBezTo>
                        <a:pt x="7784" y="415684"/>
                        <a:pt x="11677" y="414905"/>
                        <a:pt x="14790" y="414127"/>
                      </a:cubicBezTo>
                      <a:cubicBezTo>
                        <a:pt x="18682" y="413348"/>
                        <a:pt x="21796" y="411791"/>
                        <a:pt x="25688" y="411791"/>
                      </a:cubicBezTo>
                      <a:cubicBezTo>
                        <a:pt x="125328" y="404785"/>
                        <a:pt x="193830" y="350295"/>
                        <a:pt x="243650" y="267781"/>
                      </a:cubicBezTo>
                      <a:cubicBezTo>
                        <a:pt x="284907" y="199279"/>
                        <a:pt x="312152" y="125328"/>
                        <a:pt x="341732" y="51377"/>
                      </a:cubicBezTo>
                      <a:cubicBezTo>
                        <a:pt x="347181" y="37365"/>
                        <a:pt x="358858" y="21796"/>
                        <a:pt x="352630" y="0"/>
                      </a:cubicBezTo>
                      <a:cubicBezTo>
                        <a:pt x="233530" y="138561"/>
                        <a:pt x="116765" y="274787"/>
                        <a:pt x="0" y="411013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19" name="Freeform: Shape 23">
                  <a:extLst>
                    <a:ext uri="{FF2B5EF4-FFF2-40B4-BE49-F238E27FC236}">
                      <a16:creationId xmlns:a16="http://schemas.microsoft.com/office/drawing/2014/main" id="{77121C9A-995E-345A-55D5-0734B0B98AA3}"/>
                    </a:ext>
                  </a:extLst>
                </p:cNvPr>
                <p:cNvSpPr/>
                <p:nvPr/>
              </p:nvSpPr>
              <p:spPr>
                <a:xfrm>
                  <a:off x="6549479" y="3486024"/>
                  <a:ext cx="179040" cy="256883"/>
                </a:xfrm>
                <a:custGeom>
                  <a:avLst/>
                  <a:gdLst>
                    <a:gd name="connsiteX0" fmla="*/ 169267 w 179039"/>
                    <a:gd name="connsiteY0" fmla="*/ 3694 h 256883"/>
                    <a:gd name="connsiteX1" fmla="*/ 26814 w 179039"/>
                    <a:gd name="connsiteY1" fmla="*/ 51178 h 256883"/>
                    <a:gd name="connsiteX2" fmla="*/ 1125 w 179039"/>
                    <a:gd name="connsiteY2" fmla="*/ 83873 h 256883"/>
                    <a:gd name="connsiteX3" fmla="*/ 7353 w 179039"/>
                    <a:gd name="connsiteY3" fmla="*/ 144590 h 256883"/>
                    <a:gd name="connsiteX4" fmla="*/ 22922 w 179039"/>
                    <a:gd name="connsiteY4" fmla="*/ 232553 h 256883"/>
                    <a:gd name="connsiteX5" fmla="*/ 71184 w 179039"/>
                    <a:gd name="connsiteY5" fmla="*/ 242673 h 256883"/>
                    <a:gd name="connsiteX6" fmla="*/ 92202 w 179039"/>
                    <a:gd name="connsiteY6" fmla="*/ 210757 h 256883"/>
                    <a:gd name="connsiteX7" fmla="*/ 181722 w 179039"/>
                    <a:gd name="connsiteY7" fmla="*/ 15370 h 256883"/>
                    <a:gd name="connsiteX8" fmla="*/ 184057 w 179039"/>
                    <a:gd name="connsiteY8" fmla="*/ 2915 h 256883"/>
                    <a:gd name="connsiteX9" fmla="*/ 169267 w 179039"/>
                    <a:gd name="connsiteY9" fmla="*/ 3694 h 25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9039" h="256883">
                      <a:moveTo>
                        <a:pt x="169267" y="3694"/>
                      </a:moveTo>
                      <a:cubicBezTo>
                        <a:pt x="121783" y="20041"/>
                        <a:pt x="74298" y="36388"/>
                        <a:pt x="26814" y="51178"/>
                      </a:cubicBezTo>
                      <a:cubicBezTo>
                        <a:pt x="6574" y="57406"/>
                        <a:pt x="-3545" y="65968"/>
                        <a:pt x="1125" y="83873"/>
                      </a:cubicBezTo>
                      <a:cubicBezTo>
                        <a:pt x="3461" y="107226"/>
                        <a:pt x="4239" y="125908"/>
                        <a:pt x="7353" y="144590"/>
                      </a:cubicBezTo>
                      <a:cubicBezTo>
                        <a:pt x="12023" y="174171"/>
                        <a:pt x="12802" y="204530"/>
                        <a:pt x="22922" y="232553"/>
                      </a:cubicBezTo>
                      <a:cubicBezTo>
                        <a:pt x="33820" y="263691"/>
                        <a:pt x="50167" y="267583"/>
                        <a:pt x="71184" y="242673"/>
                      </a:cubicBezTo>
                      <a:cubicBezTo>
                        <a:pt x="78969" y="233332"/>
                        <a:pt x="85975" y="221655"/>
                        <a:pt x="92202" y="210757"/>
                      </a:cubicBezTo>
                      <a:cubicBezTo>
                        <a:pt x="127232" y="147704"/>
                        <a:pt x="152920" y="80759"/>
                        <a:pt x="181722" y="15370"/>
                      </a:cubicBezTo>
                      <a:cubicBezTo>
                        <a:pt x="183279" y="11478"/>
                        <a:pt x="187171" y="6808"/>
                        <a:pt x="184057" y="2915"/>
                      </a:cubicBezTo>
                      <a:cubicBezTo>
                        <a:pt x="179387" y="-3312"/>
                        <a:pt x="173938" y="2137"/>
                        <a:pt x="169267" y="3694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0" name="Freeform: Shape 24">
                  <a:extLst>
                    <a:ext uri="{FF2B5EF4-FFF2-40B4-BE49-F238E27FC236}">
                      <a16:creationId xmlns:a16="http://schemas.microsoft.com/office/drawing/2014/main" id="{2B761E33-6537-77D6-A9E5-E5E35E8B79A9}"/>
                    </a:ext>
                  </a:extLst>
                </p:cNvPr>
                <p:cNvSpPr/>
                <p:nvPr/>
              </p:nvSpPr>
              <p:spPr>
                <a:xfrm>
                  <a:off x="7708914" y="3041340"/>
                  <a:ext cx="155687" cy="233530"/>
                </a:xfrm>
                <a:custGeom>
                  <a:avLst/>
                  <a:gdLst>
                    <a:gd name="connsiteX0" fmla="*/ 151795 w 155686"/>
                    <a:gd name="connsiteY0" fmla="*/ 205506 h 233530"/>
                    <a:gd name="connsiteX1" fmla="*/ 7006 w 155686"/>
                    <a:gd name="connsiteY1" fmla="*/ 0 h 233530"/>
                    <a:gd name="connsiteX2" fmla="*/ 0 w 155686"/>
                    <a:gd name="connsiteY2" fmla="*/ 3114 h 233530"/>
                    <a:gd name="connsiteX3" fmla="*/ 21796 w 155686"/>
                    <a:gd name="connsiteY3" fmla="*/ 180596 h 233530"/>
                    <a:gd name="connsiteX4" fmla="*/ 32694 w 155686"/>
                    <a:gd name="connsiteY4" fmla="*/ 209399 h 233530"/>
                    <a:gd name="connsiteX5" fmla="*/ 126106 w 155686"/>
                    <a:gd name="connsiteY5" fmla="*/ 238200 h 233530"/>
                    <a:gd name="connsiteX6" fmla="*/ 151795 w 155686"/>
                    <a:gd name="connsiteY6" fmla="*/ 205506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55686" h="233530">
                      <a:moveTo>
                        <a:pt x="151795" y="205506"/>
                      </a:moveTo>
                      <a:cubicBezTo>
                        <a:pt x="115986" y="127663"/>
                        <a:pt x="58383" y="66167"/>
                        <a:pt x="7006" y="0"/>
                      </a:cubicBezTo>
                      <a:cubicBezTo>
                        <a:pt x="4670" y="778"/>
                        <a:pt x="2335" y="2335"/>
                        <a:pt x="0" y="3114"/>
                      </a:cubicBezTo>
                      <a:cubicBezTo>
                        <a:pt x="7006" y="62275"/>
                        <a:pt x="14012" y="121435"/>
                        <a:pt x="21796" y="180596"/>
                      </a:cubicBezTo>
                      <a:cubicBezTo>
                        <a:pt x="23353" y="190716"/>
                        <a:pt x="19461" y="203949"/>
                        <a:pt x="32694" y="209399"/>
                      </a:cubicBezTo>
                      <a:cubicBezTo>
                        <a:pt x="63053" y="221854"/>
                        <a:pt x="93412" y="235087"/>
                        <a:pt x="126106" y="238200"/>
                      </a:cubicBezTo>
                      <a:cubicBezTo>
                        <a:pt x="152573" y="240536"/>
                        <a:pt x="161914" y="228081"/>
                        <a:pt x="151795" y="20550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1" name="Freeform: Shape 25">
                  <a:extLst>
                    <a:ext uri="{FF2B5EF4-FFF2-40B4-BE49-F238E27FC236}">
                      <a16:creationId xmlns:a16="http://schemas.microsoft.com/office/drawing/2014/main" id="{3E07667D-A98D-09ED-0BB6-E9FE5DAC9D1C}"/>
                    </a:ext>
                  </a:extLst>
                </p:cNvPr>
                <p:cNvSpPr/>
                <p:nvPr/>
              </p:nvSpPr>
              <p:spPr>
                <a:xfrm>
                  <a:off x="4875416" y="4489227"/>
                  <a:ext cx="786218" cy="482629"/>
                </a:xfrm>
                <a:custGeom>
                  <a:avLst/>
                  <a:gdLst>
                    <a:gd name="connsiteX0" fmla="*/ 787775 w 786217"/>
                    <a:gd name="connsiteY0" fmla="*/ 487299 h 482628"/>
                    <a:gd name="connsiteX1" fmla="*/ 0 w 786217"/>
                    <a:gd name="connsiteY1" fmla="*/ 0 h 482628"/>
                    <a:gd name="connsiteX2" fmla="*/ 787775 w 786217"/>
                    <a:gd name="connsiteY2" fmla="*/ 487299 h 482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86217" h="482628">
                      <a:moveTo>
                        <a:pt x="787775" y="487299"/>
                      </a:moveTo>
                      <a:cubicBezTo>
                        <a:pt x="523886" y="323828"/>
                        <a:pt x="265446" y="164249"/>
                        <a:pt x="0" y="0"/>
                      </a:cubicBezTo>
                      <a:cubicBezTo>
                        <a:pt x="190716" y="284128"/>
                        <a:pt x="460054" y="426582"/>
                        <a:pt x="787775" y="4872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2" name="Freeform: Shape 26">
                  <a:extLst>
                    <a:ext uri="{FF2B5EF4-FFF2-40B4-BE49-F238E27FC236}">
                      <a16:creationId xmlns:a16="http://schemas.microsoft.com/office/drawing/2014/main" id="{2AA6C48C-FF80-E637-14F3-E3F675D44BE1}"/>
                    </a:ext>
                  </a:extLst>
                </p:cNvPr>
                <p:cNvSpPr/>
                <p:nvPr/>
              </p:nvSpPr>
              <p:spPr>
                <a:xfrm>
                  <a:off x="5015976" y="5311836"/>
                  <a:ext cx="358079" cy="186824"/>
                </a:xfrm>
                <a:custGeom>
                  <a:avLst/>
                  <a:gdLst>
                    <a:gd name="connsiteX0" fmla="*/ 344403 w 358079"/>
                    <a:gd name="connsiteY0" fmla="*/ 9536 h 186824"/>
                    <a:gd name="connsiteX1" fmla="*/ 325721 w 358079"/>
                    <a:gd name="connsiteY1" fmla="*/ 5643 h 186824"/>
                    <a:gd name="connsiteX2" fmla="*/ 175483 w 358079"/>
                    <a:gd name="connsiteY2" fmla="*/ 195 h 186824"/>
                    <a:gd name="connsiteX3" fmla="*/ 14348 w 358079"/>
                    <a:gd name="connsiteY3" fmla="*/ 5643 h 186824"/>
                    <a:gd name="connsiteX4" fmla="*/ 2671 w 358079"/>
                    <a:gd name="connsiteY4" fmla="*/ 21212 h 186824"/>
                    <a:gd name="connsiteX5" fmla="*/ 75065 w 358079"/>
                    <a:gd name="connsiteY5" fmla="*/ 177678 h 186824"/>
                    <a:gd name="connsiteX6" fmla="*/ 103089 w 358079"/>
                    <a:gd name="connsiteY6" fmla="*/ 186240 h 186824"/>
                    <a:gd name="connsiteX7" fmla="*/ 265782 w 358079"/>
                    <a:gd name="connsiteY7" fmla="*/ 106840 h 186824"/>
                    <a:gd name="connsiteX8" fmla="*/ 352966 w 358079"/>
                    <a:gd name="connsiteY8" fmla="*/ 50793 h 186824"/>
                    <a:gd name="connsiteX9" fmla="*/ 344403 w 358079"/>
                    <a:gd name="connsiteY9" fmla="*/ 9536 h 186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8079" h="186824">
                      <a:moveTo>
                        <a:pt x="344403" y="9536"/>
                      </a:moveTo>
                      <a:cubicBezTo>
                        <a:pt x="338954" y="7200"/>
                        <a:pt x="331948" y="7200"/>
                        <a:pt x="325721" y="5643"/>
                      </a:cubicBezTo>
                      <a:cubicBezTo>
                        <a:pt x="275123" y="-3697"/>
                        <a:pt x="223746" y="1751"/>
                        <a:pt x="175483" y="195"/>
                      </a:cubicBezTo>
                      <a:cubicBezTo>
                        <a:pt x="120215" y="973"/>
                        <a:pt x="67281" y="-2141"/>
                        <a:pt x="14348" y="5643"/>
                      </a:cubicBezTo>
                      <a:cubicBezTo>
                        <a:pt x="3449" y="7200"/>
                        <a:pt x="-4335" y="7200"/>
                        <a:pt x="2671" y="21212"/>
                      </a:cubicBezTo>
                      <a:cubicBezTo>
                        <a:pt x="26802" y="73367"/>
                        <a:pt x="51712" y="125522"/>
                        <a:pt x="75065" y="177678"/>
                      </a:cubicBezTo>
                      <a:cubicBezTo>
                        <a:pt x="81293" y="191689"/>
                        <a:pt x="89077" y="193246"/>
                        <a:pt x="103089" y="186240"/>
                      </a:cubicBezTo>
                      <a:cubicBezTo>
                        <a:pt x="156801" y="158995"/>
                        <a:pt x="212070" y="134864"/>
                        <a:pt x="265782" y="106840"/>
                      </a:cubicBezTo>
                      <a:cubicBezTo>
                        <a:pt x="296140" y="90493"/>
                        <a:pt x="327278" y="74146"/>
                        <a:pt x="352966" y="50793"/>
                      </a:cubicBezTo>
                      <a:cubicBezTo>
                        <a:pt x="372427" y="33667"/>
                        <a:pt x="369313" y="18877"/>
                        <a:pt x="344403" y="953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3" name="Freeform: Shape 27">
                  <a:extLst>
                    <a:ext uri="{FF2B5EF4-FFF2-40B4-BE49-F238E27FC236}">
                      <a16:creationId xmlns:a16="http://schemas.microsoft.com/office/drawing/2014/main" id="{3FE0D449-D280-E49D-3BF4-A92165522DA4}"/>
                    </a:ext>
                  </a:extLst>
                </p:cNvPr>
                <p:cNvSpPr/>
                <p:nvPr/>
              </p:nvSpPr>
              <p:spPr>
                <a:xfrm>
                  <a:off x="4701046" y="3246847"/>
                  <a:ext cx="653884" cy="311373"/>
                </a:xfrm>
                <a:custGeom>
                  <a:avLst/>
                  <a:gdLst>
                    <a:gd name="connsiteX0" fmla="*/ 658555 w 653884"/>
                    <a:gd name="connsiteY0" fmla="*/ 314487 h 311373"/>
                    <a:gd name="connsiteX1" fmla="*/ 0 w 653884"/>
                    <a:gd name="connsiteY1" fmla="*/ 0 h 311373"/>
                    <a:gd name="connsiteX2" fmla="*/ 293469 w 653884"/>
                    <a:gd name="connsiteY2" fmla="*/ 234309 h 311373"/>
                    <a:gd name="connsiteX3" fmla="*/ 658555 w 653884"/>
                    <a:gd name="connsiteY3" fmla="*/ 314487 h 311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53884" h="311373">
                      <a:moveTo>
                        <a:pt x="658555" y="314487"/>
                      </a:moveTo>
                      <a:cubicBezTo>
                        <a:pt x="438258" y="209399"/>
                        <a:pt x="218740" y="105089"/>
                        <a:pt x="0" y="0"/>
                      </a:cubicBezTo>
                      <a:cubicBezTo>
                        <a:pt x="83292" y="97304"/>
                        <a:pt x="177483" y="179818"/>
                        <a:pt x="293469" y="234309"/>
                      </a:cubicBezTo>
                      <a:cubicBezTo>
                        <a:pt x="375205" y="273230"/>
                        <a:pt x="607178" y="325385"/>
                        <a:pt x="658555" y="314487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4" name="Freeform: Shape 28">
                  <a:extLst>
                    <a:ext uri="{FF2B5EF4-FFF2-40B4-BE49-F238E27FC236}">
                      <a16:creationId xmlns:a16="http://schemas.microsoft.com/office/drawing/2014/main" id="{111964F6-33B7-3D51-7428-7A8D0962C0F2}"/>
                    </a:ext>
                  </a:extLst>
                </p:cNvPr>
                <p:cNvSpPr/>
                <p:nvPr/>
              </p:nvSpPr>
              <p:spPr>
                <a:xfrm>
                  <a:off x="4224645" y="3545765"/>
                  <a:ext cx="210177" cy="731728"/>
                </a:xfrm>
                <a:custGeom>
                  <a:avLst/>
                  <a:gdLst>
                    <a:gd name="connsiteX0" fmla="*/ 211734 w 210177"/>
                    <a:gd name="connsiteY0" fmla="*/ 27245 h 731727"/>
                    <a:gd name="connsiteX1" fmla="*/ 200836 w 210177"/>
                    <a:gd name="connsiteY1" fmla="*/ 0 h 731727"/>
                    <a:gd name="connsiteX2" fmla="*/ 0 w 210177"/>
                    <a:gd name="connsiteY2" fmla="*/ 735620 h 731727"/>
                    <a:gd name="connsiteX3" fmla="*/ 18682 w 210177"/>
                    <a:gd name="connsiteY3" fmla="*/ 718494 h 731727"/>
                    <a:gd name="connsiteX4" fmla="*/ 68502 w 210177"/>
                    <a:gd name="connsiteY4" fmla="*/ 627417 h 731727"/>
                    <a:gd name="connsiteX5" fmla="*/ 189938 w 210177"/>
                    <a:gd name="connsiteY5" fmla="*/ 338619 h 731727"/>
                    <a:gd name="connsiteX6" fmla="*/ 214069 w 210177"/>
                    <a:gd name="connsiteY6" fmla="*/ 171255 h 731727"/>
                    <a:gd name="connsiteX7" fmla="*/ 211734 w 210177"/>
                    <a:gd name="connsiteY7" fmla="*/ 27245 h 7317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0177" h="731727">
                      <a:moveTo>
                        <a:pt x="211734" y="27245"/>
                      </a:moveTo>
                      <a:cubicBezTo>
                        <a:pt x="212512" y="17904"/>
                        <a:pt x="211734" y="9341"/>
                        <a:pt x="200836" y="0"/>
                      </a:cubicBezTo>
                      <a:cubicBezTo>
                        <a:pt x="133891" y="245207"/>
                        <a:pt x="67724" y="489635"/>
                        <a:pt x="0" y="735620"/>
                      </a:cubicBezTo>
                      <a:cubicBezTo>
                        <a:pt x="14790" y="733285"/>
                        <a:pt x="14790" y="724722"/>
                        <a:pt x="18682" y="718494"/>
                      </a:cubicBezTo>
                      <a:cubicBezTo>
                        <a:pt x="35808" y="688136"/>
                        <a:pt x="52155" y="657776"/>
                        <a:pt x="68502" y="627417"/>
                      </a:cubicBezTo>
                      <a:cubicBezTo>
                        <a:pt x="117543" y="534784"/>
                        <a:pt x="163471" y="440593"/>
                        <a:pt x="189938" y="338619"/>
                      </a:cubicBezTo>
                      <a:cubicBezTo>
                        <a:pt x="203950" y="284128"/>
                        <a:pt x="208620" y="228081"/>
                        <a:pt x="214069" y="171255"/>
                      </a:cubicBezTo>
                      <a:cubicBezTo>
                        <a:pt x="217961" y="122214"/>
                        <a:pt x="207842" y="75508"/>
                        <a:pt x="211734" y="2724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5" name="Freeform: Shape 29">
                  <a:extLst>
                    <a:ext uri="{FF2B5EF4-FFF2-40B4-BE49-F238E27FC236}">
                      <a16:creationId xmlns:a16="http://schemas.microsoft.com/office/drawing/2014/main" id="{EC5FA189-8757-D42F-C99C-2B27B9DD7128}"/>
                    </a:ext>
                  </a:extLst>
                </p:cNvPr>
                <p:cNvSpPr/>
                <p:nvPr/>
              </p:nvSpPr>
              <p:spPr>
                <a:xfrm>
                  <a:off x="5327685" y="2993077"/>
                  <a:ext cx="186824" cy="342511"/>
                </a:xfrm>
                <a:custGeom>
                  <a:avLst/>
                  <a:gdLst>
                    <a:gd name="connsiteX0" fmla="*/ 189160 w 186824"/>
                    <a:gd name="connsiteY0" fmla="*/ 249099 h 342510"/>
                    <a:gd name="connsiteX1" fmla="*/ 186046 w 186824"/>
                    <a:gd name="connsiteY1" fmla="*/ 197722 h 342510"/>
                    <a:gd name="connsiteX2" fmla="*/ 185267 w 186824"/>
                    <a:gd name="connsiteY2" fmla="*/ 188381 h 342510"/>
                    <a:gd name="connsiteX3" fmla="*/ 174369 w 186824"/>
                    <a:gd name="connsiteY3" fmla="*/ 126885 h 342510"/>
                    <a:gd name="connsiteX4" fmla="*/ 184489 w 186824"/>
                    <a:gd name="connsiteY4" fmla="*/ 110538 h 342510"/>
                    <a:gd name="connsiteX5" fmla="*/ 162693 w 186824"/>
                    <a:gd name="connsiteY5" fmla="*/ 97304 h 342510"/>
                    <a:gd name="connsiteX6" fmla="*/ 142454 w 186824"/>
                    <a:gd name="connsiteY6" fmla="*/ 0 h 342510"/>
                    <a:gd name="connsiteX7" fmla="*/ 0 w 186824"/>
                    <a:gd name="connsiteY7" fmla="*/ 343289 h 342510"/>
                    <a:gd name="connsiteX8" fmla="*/ 170477 w 186824"/>
                    <a:gd name="connsiteY8" fmla="*/ 285685 h 342510"/>
                    <a:gd name="connsiteX9" fmla="*/ 189160 w 186824"/>
                    <a:gd name="connsiteY9" fmla="*/ 249099 h 342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6824" h="342510">
                      <a:moveTo>
                        <a:pt x="189160" y="249099"/>
                      </a:moveTo>
                      <a:cubicBezTo>
                        <a:pt x="186046" y="231973"/>
                        <a:pt x="172812" y="215626"/>
                        <a:pt x="186046" y="197722"/>
                      </a:cubicBezTo>
                      <a:cubicBezTo>
                        <a:pt x="186046" y="194608"/>
                        <a:pt x="185267" y="191495"/>
                        <a:pt x="185267" y="188381"/>
                      </a:cubicBezTo>
                      <a:cubicBezTo>
                        <a:pt x="151795" y="158800"/>
                        <a:pt x="151795" y="158800"/>
                        <a:pt x="174369" y="126885"/>
                      </a:cubicBezTo>
                      <a:cubicBezTo>
                        <a:pt x="177483" y="121436"/>
                        <a:pt x="181375" y="115987"/>
                        <a:pt x="184489" y="110538"/>
                      </a:cubicBezTo>
                      <a:cubicBezTo>
                        <a:pt x="171255" y="115208"/>
                        <a:pt x="165807" y="112094"/>
                        <a:pt x="162693" y="97304"/>
                      </a:cubicBezTo>
                      <a:cubicBezTo>
                        <a:pt x="156465" y="66945"/>
                        <a:pt x="156465" y="35030"/>
                        <a:pt x="142454" y="0"/>
                      </a:cubicBezTo>
                      <a:cubicBezTo>
                        <a:pt x="93412" y="117544"/>
                        <a:pt x="46706" y="230416"/>
                        <a:pt x="0" y="343289"/>
                      </a:cubicBezTo>
                      <a:cubicBezTo>
                        <a:pt x="61496" y="326942"/>
                        <a:pt x="115208" y="305146"/>
                        <a:pt x="170477" y="285685"/>
                      </a:cubicBezTo>
                      <a:cubicBezTo>
                        <a:pt x="189938" y="279458"/>
                        <a:pt x="192273" y="268560"/>
                        <a:pt x="189160" y="24909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6" name="Freeform: Shape 30">
                  <a:extLst>
                    <a:ext uri="{FF2B5EF4-FFF2-40B4-BE49-F238E27FC236}">
                      <a16:creationId xmlns:a16="http://schemas.microsoft.com/office/drawing/2014/main" id="{0961E977-B239-1C97-01CD-FC8B8525D08B}"/>
                    </a:ext>
                  </a:extLst>
                </p:cNvPr>
                <p:cNvSpPr/>
                <p:nvPr/>
              </p:nvSpPr>
              <p:spPr>
                <a:xfrm>
                  <a:off x="4973498" y="4352222"/>
                  <a:ext cx="576041" cy="233530"/>
                </a:xfrm>
                <a:custGeom>
                  <a:avLst/>
                  <a:gdLst>
                    <a:gd name="connsiteX0" fmla="*/ 581490 w 576040"/>
                    <a:gd name="connsiteY0" fmla="*/ 238201 h 233530"/>
                    <a:gd name="connsiteX1" fmla="*/ 0 w 576040"/>
                    <a:gd name="connsiteY1" fmla="*/ 0 h 233530"/>
                    <a:gd name="connsiteX2" fmla="*/ 581490 w 576040"/>
                    <a:gd name="connsiteY2" fmla="*/ 238201 h 2335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76040" h="233530">
                      <a:moveTo>
                        <a:pt x="581490" y="238201"/>
                      </a:moveTo>
                      <a:cubicBezTo>
                        <a:pt x="387660" y="158801"/>
                        <a:pt x="193830" y="79400"/>
                        <a:pt x="0" y="0"/>
                      </a:cubicBezTo>
                      <a:cubicBezTo>
                        <a:pt x="165806" y="147124"/>
                        <a:pt x="359636" y="227303"/>
                        <a:pt x="581490" y="238201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  <p:sp>
              <p:nvSpPr>
                <p:cNvPr id="27" name="Freeform: Shape 31">
                  <a:extLst>
                    <a:ext uri="{FF2B5EF4-FFF2-40B4-BE49-F238E27FC236}">
                      <a16:creationId xmlns:a16="http://schemas.microsoft.com/office/drawing/2014/main" id="{582A1662-68C7-C29C-03C0-093B98278AFB}"/>
                    </a:ext>
                  </a:extLst>
                </p:cNvPr>
                <p:cNvSpPr/>
                <p:nvPr/>
              </p:nvSpPr>
              <p:spPr>
                <a:xfrm>
                  <a:off x="3822070" y="3051475"/>
                  <a:ext cx="210177" cy="194608"/>
                </a:xfrm>
                <a:custGeom>
                  <a:avLst/>
                  <a:gdLst>
                    <a:gd name="connsiteX0" fmla="*/ 176051 w 210177"/>
                    <a:gd name="connsiteY0" fmla="*/ 10105 h 194608"/>
                    <a:gd name="connsiteX1" fmla="*/ 158926 w 210177"/>
                    <a:gd name="connsiteY1" fmla="*/ 5434 h 194608"/>
                    <a:gd name="connsiteX2" fmla="*/ 7910 w 210177"/>
                    <a:gd name="connsiteY2" fmla="*/ 167348 h 194608"/>
                    <a:gd name="connsiteX3" fmla="*/ 2460 w 210177"/>
                    <a:gd name="connsiteY3" fmla="*/ 189144 h 194608"/>
                    <a:gd name="connsiteX4" fmla="*/ 22700 w 210177"/>
                    <a:gd name="connsiteY4" fmla="*/ 194593 h 194608"/>
                    <a:gd name="connsiteX5" fmla="*/ 33598 w 210177"/>
                    <a:gd name="connsiteY5" fmla="*/ 194593 h 194608"/>
                    <a:gd name="connsiteX6" fmla="*/ 207189 w 210177"/>
                    <a:gd name="connsiteY6" fmla="*/ 129205 h 194608"/>
                    <a:gd name="connsiteX7" fmla="*/ 214973 w 210177"/>
                    <a:gd name="connsiteY7" fmla="*/ 112079 h 194608"/>
                    <a:gd name="connsiteX8" fmla="*/ 176051 w 210177"/>
                    <a:gd name="connsiteY8" fmla="*/ 10105 h 194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0177" h="194608">
                      <a:moveTo>
                        <a:pt x="176051" y="10105"/>
                      </a:moveTo>
                      <a:cubicBezTo>
                        <a:pt x="172159" y="-1572"/>
                        <a:pt x="167488" y="-3129"/>
                        <a:pt x="158926" y="5434"/>
                      </a:cubicBezTo>
                      <a:cubicBezTo>
                        <a:pt x="108327" y="59146"/>
                        <a:pt x="49166" y="105074"/>
                        <a:pt x="7910" y="167348"/>
                      </a:cubicBezTo>
                      <a:cubicBezTo>
                        <a:pt x="3239" y="173576"/>
                        <a:pt x="-3767" y="180582"/>
                        <a:pt x="2460" y="189144"/>
                      </a:cubicBezTo>
                      <a:cubicBezTo>
                        <a:pt x="7131" y="196150"/>
                        <a:pt x="14915" y="194593"/>
                        <a:pt x="22700" y="194593"/>
                      </a:cubicBezTo>
                      <a:cubicBezTo>
                        <a:pt x="26592" y="194593"/>
                        <a:pt x="30484" y="195372"/>
                        <a:pt x="33598" y="194593"/>
                      </a:cubicBezTo>
                      <a:cubicBezTo>
                        <a:pt x="93537" y="177468"/>
                        <a:pt x="151141" y="154115"/>
                        <a:pt x="207189" y="129205"/>
                      </a:cubicBezTo>
                      <a:cubicBezTo>
                        <a:pt x="214973" y="126091"/>
                        <a:pt x="218087" y="120642"/>
                        <a:pt x="214973" y="112079"/>
                      </a:cubicBezTo>
                      <a:cubicBezTo>
                        <a:pt x="201740" y="77828"/>
                        <a:pt x="188506" y="44356"/>
                        <a:pt x="176051" y="10105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77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350"/>
                </a:p>
              </p:txBody>
            </p:sp>
          </p:grpSp>
          <p:sp>
            <p:nvSpPr>
              <p:cNvPr id="16" name="Freeform: Shape 20">
                <a:extLst>
                  <a:ext uri="{FF2B5EF4-FFF2-40B4-BE49-F238E27FC236}">
                    <a16:creationId xmlns:a16="http://schemas.microsoft.com/office/drawing/2014/main" id="{07F25687-4370-5BE9-CF9E-1F868109C313}"/>
                  </a:ext>
                </a:extLst>
              </p:cNvPr>
              <p:cNvSpPr/>
              <p:nvPr/>
            </p:nvSpPr>
            <p:spPr>
              <a:xfrm>
                <a:off x="5487707" y="2989274"/>
                <a:ext cx="1354474" cy="3113734"/>
              </a:xfrm>
              <a:custGeom>
                <a:avLst/>
                <a:gdLst>
                  <a:gd name="connsiteX0" fmla="*/ 365421 w 1354474"/>
                  <a:gd name="connsiteY0" fmla="*/ 1422110 h 3113734"/>
                  <a:gd name="connsiteX1" fmla="*/ 333505 w 1354474"/>
                  <a:gd name="connsiteY1" fmla="*/ 1334147 h 3113734"/>
                  <a:gd name="connsiteX2" fmla="*/ 327278 w 1354474"/>
                  <a:gd name="connsiteY2" fmla="*/ 1316242 h 3113734"/>
                  <a:gd name="connsiteX3" fmla="*/ 322607 w 1354474"/>
                  <a:gd name="connsiteY3" fmla="*/ 1290554 h 3113734"/>
                  <a:gd name="connsiteX4" fmla="*/ 300811 w 1354474"/>
                  <a:gd name="connsiteY4" fmla="*/ 1224387 h 3113734"/>
                  <a:gd name="connsiteX5" fmla="*/ 289913 w 1354474"/>
                  <a:gd name="connsiteY5" fmla="*/ 1190136 h 3113734"/>
                  <a:gd name="connsiteX6" fmla="*/ 289134 w 1354474"/>
                  <a:gd name="connsiteY6" fmla="*/ 1180795 h 3113734"/>
                  <a:gd name="connsiteX7" fmla="*/ 279015 w 1354474"/>
                  <a:gd name="connsiteY7" fmla="*/ 1147323 h 3113734"/>
                  <a:gd name="connsiteX8" fmla="*/ 277458 w 1354474"/>
                  <a:gd name="connsiteY8" fmla="*/ 1137203 h 3113734"/>
                  <a:gd name="connsiteX9" fmla="*/ 267338 w 1354474"/>
                  <a:gd name="connsiteY9" fmla="*/ 1103730 h 3113734"/>
                  <a:gd name="connsiteX10" fmla="*/ 255662 w 1354474"/>
                  <a:gd name="connsiteY10" fmla="*/ 1060138 h 3113734"/>
                  <a:gd name="connsiteX11" fmla="*/ 245542 w 1354474"/>
                  <a:gd name="connsiteY11" fmla="*/ 1026665 h 3113734"/>
                  <a:gd name="connsiteX12" fmla="*/ 244764 w 1354474"/>
                  <a:gd name="connsiteY12" fmla="*/ 1017324 h 3113734"/>
                  <a:gd name="connsiteX13" fmla="*/ 233866 w 1354474"/>
                  <a:gd name="connsiteY13" fmla="*/ 983073 h 3113734"/>
                  <a:gd name="connsiteX14" fmla="*/ 233866 w 1354474"/>
                  <a:gd name="connsiteY14" fmla="*/ 983073 h 3113734"/>
                  <a:gd name="connsiteX15" fmla="*/ 222189 w 1354474"/>
                  <a:gd name="connsiteY15" fmla="*/ 939481 h 3113734"/>
                  <a:gd name="connsiteX16" fmla="*/ 222189 w 1354474"/>
                  <a:gd name="connsiteY16" fmla="*/ 939481 h 3113734"/>
                  <a:gd name="connsiteX17" fmla="*/ 210513 w 1354474"/>
                  <a:gd name="connsiteY17" fmla="*/ 895888 h 3113734"/>
                  <a:gd name="connsiteX18" fmla="*/ 200393 w 1354474"/>
                  <a:gd name="connsiteY18" fmla="*/ 873314 h 3113734"/>
                  <a:gd name="connsiteX19" fmla="*/ 195722 w 1354474"/>
                  <a:gd name="connsiteY19" fmla="*/ 858523 h 3113734"/>
                  <a:gd name="connsiteX20" fmla="*/ 190273 w 1354474"/>
                  <a:gd name="connsiteY20" fmla="*/ 828943 h 3113734"/>
                  <a:gd name="connsiteX21" fmla="*/ 189495 w 1354474"/>
                  <a:gd name="connsiteY21" fmla="*/ 829721 h 3113734"/>
                  <a:gd name="connsiteX22" fmla="*/ 180154 w 1354474"/>
                  <a:gd name="connsiteY22" fmla="*/ 795470 h 3113734"/>
                  <a:gd name="connsiteX23" fmla="*/ 156801 w 1354474"/>
                  <a:gd name="connsiteY23" fmla="*/ 698166 h 3113734"/>
                  <a:gd name="connsiteX24" fmla="*/ 151352 w 1354474"/>
                  <a:gd name="connsiteY24" fmla="*/ 677148 h 3113734"/>
                  <a:gd name="connsiteX25" fmla="*/ 142789 w 1354474"/>
                  <a:gd name="connsiteY25" fmla="*/ 632778 h 3113734"/>
                  <a:gd name="connsiteX26" fmla="*/ 140454 w 1354474"/>
                  <a:gd name="connsiteY26" fmla="*/ 620323 h 3113734"/>
                  <a:gd name="connsiteX27" fmla="*/ 135005 w 1354474"/>
                  <a:gd name="connsiteY27" fmla="*/ 565833 h 3113734"/>
                  <a:gd name="connsiteX28" fmla="*/ 124106 w 1354474"/>
                  <a:gd name="connsiteY28" fmla="*/ 392242 h 3113734"/>
                  <a:gd name="connsiteX29" fmla="*/ 145903 w 1354474"/>
                  <a:gd name="connsiteY29" fmla="*/ 346314 h 3113734"/>
                  <a:gd name="connsiteX30" fmla="*/ 150573 w 1354474"/>
                  <a:gd name="connsiteY30" fmla="*/ 345536 h 3113734"/>
                  <a:gd name="connsiteX31" fmla="*/ 156022 w 1354474"/>
                  <a:gd name="connsiteY31" fmla="*/ 318291 h 3113734"/>
                  <a:gd name="connsiteX32" fmla="*/ 25245 w 1354474"/>
                  <a:gd name="connsiteY32" fmla="*/ 201525 h 3113734"/>
                  <a:gd name="connsiteX33" fmla="*/ 18240 w 1354474"/>
                  <a:gd name="connsiteY33" fmla="*/ 192963 h 3113734"/>
                  <a:gd name="connsiteX34" fmla="*/ 8120 w 1354474"/>
                  <a:gd name="connsiteY34" fmla="*/ 131466 h 3113734"/>
                  <a:gd name="connsiteX35" fmla="*/ 23688 w 1354474"/>
                  <a:gd name="connsiteY35" fmla="*/ 115119 h 3113734"/>
                  <a:gd name="connsiteX36" fmla="*/ 124106 w 1354474"/>
                  <a:gd name="connsiteY36" fmla="*/ 11588 h 3113734"/>
                  <a:gd name="connsiteX37" fmla="*/ 167699 w 1354474"/>
                  <a:gd name="connsiteY37" fmla="*/ 17037 h 3113734"/>
                  <a:gd name="connsiteX38" fmla="*/ 234644 w 1354474"/>
                  <a:gd name="connsiteY38" fmla="*/ 60629 h 3113734"/>
                  <a:gd name="connsiteX39" fmla="*/ 285242 w 1354474"/>
                  <a:gd name="connsiteY39" fmla="*/ 140808 h 3113734"/>
                  <a:gd name="connsiteX40" fmla="*/ 293805 w 1354474"/>
                  <a:gd name="connsiteY40" fmla="*/ 205418 h 3113734"/>
                  <a:gd name="connsiteX41" fmla="*/ 292248 w 1354474"/>
                  <a:gd name="connsiteY41" fmla="*/ 234998 h 3113734"/>
                  <a:gd name="connsiteX42" fmla="*/ 299254 w 1354474"/>
                  <a:gd name="connsiteY42" fmla="*/ 269249 h 3113734"/>
                  <a:gd name="connsiteX43" fmla="*/ 354523 w 1354474"/>
                  <a:gd name="connsiteY43" fmla="*/ 294938 h 3113734"/>
                  <a:gd name="connsiteX44" fmla="*/ 531227 w 1354474"/>
                  <a:gd name="connsiteY44" fmla="*/ 458409 h 3113734"/>
                  <a:gd name="connsiteX45" fmla="*/ 540568 w 1354474"/>
                  <a:gd name="connsiteY45" fmla="*/ 466971 h 3113734"/>
                  <a:gd name="connsiteX46" fmla="*/ 553023 w 1354474"/>
                  <a:gd name="connsiteY46" fmla="*/ 487989 h 3113734"/>
                  <a:gd name="connsiteX47" fmla="*/ 553023 w 1354474"/>
                  <a:gd name="connsiteY47" fmla="*/ 488767 h 3113734"/>
                  <a:gd name="connsiteX48" fmla="*/ 574820 w 1354474"/>
                  <a:gd name="connsiteY48" fmla="*/ 522240 h 3113734"/>
                  <a:gd name="connsiteX49" fmla="*/ 619969 w 1354474"/>
                  <a:gd name="connsiteY49" fmla="*/ 608646 h 3113734"/>
                  <a:gd name="connsiteX50" fmla="*/ 630867 w 1354474"/>
                  <a:gd name="connsiteY50" fmla="*/ 631221 h 3113734"/>
                  <a:gd name="connsiteX51" fmla="*/ 630867 w 1354474"/>
                  <a:gd name="connsiteY51" fmla="*/ 631221 h 3113734"/>
                  <a:gd name="connsiteX52" fmla="*/ 641765 w 1354474"/>
                  <a:gd name="connsiteY52" fmla="*/ 652238 h 3113734"/>
                  <a:gd name="connsiteX53" fmla="*/ 651106 w 1354474"/>
                  <a:gd name="connsiteY53" fmla="*/ 666250 h 3113734"/>
                  <a:gd name="connsiteX54" fmla="*/ 674459 w 1354474"/>
                  <a:gd name="connsiteY54" fmla="*/ 729304 h 3113734"/>
                  <a:gd name="connsiteX55" fmla="*/ 684579 w 1354474"/>
                  <a:gd name="connsiteY55" fmla="*/ 747207 h 3113734"/>
                  <a:gd name="connsiteX56" fmla="*/ 685357 w 1354474"/>
                  <a:gd name="connsiteY56" fmla="*/ 751878 h 3113734"/>
                  <a:gd name="connsiteX57" fmla="*/ 698591 w 1354474"/>
                  <a:gd name="connsiteY57" fmla="*/ 773674 h 3113734"/>
                  <a:gd name="connsiteX58" fmla="*/ 700926 w 1354474"/>
                  <a:gd name="connsiteY58" fmla="*/ 780680 h 3113734"/>
                  <a:gd name="connsiteX59" fmla="*/ 707932 w 1354474"/>
                  <a:gd name="connsiteY59" fmla="*/ 807147 h 3113734"/>
                  <a:gd name="connsiteX60" fmla="*/ 728949 w 1354474"/>
                  <a:gd name="connsiteY60" fmla="*/ 851518 h 3113734"/>
                  <a:gd name="connsiteX61" fmla="*/ 739069 w 1354474"/>
                  <a:gd name="connsiteY61" fmla="*/ 874092 h 3113734"/>
                  <a:gd name="connsiteX62" fmla="*/ 739847 w 1354474"/>
                  <a:gd name="connsiteY62" fmla="*/ 874092 h 3113734"/>
                  <a:gd name="connsiteX63" fmla="*/ 749967 w 1354474"/>
                  <a:gd name="connsiteY63" fmla="*/ 897445 h 3113734"/>
                  <a:gd name="connsiteX64" fmla="*/ 762422 w 1354474"/>
                  <a:gd name="connsiteY64" fmla="*/ 939481 h 3113734"/>
                  <a:gd name="connsiteX65" fmla="*/ 772542 w 1354474"/>
                  <a:gd name="connsiteY65" fmla="*/ 962055 h 3113734"/>
                  <a:gd name="connsiteX66" fmla="*/ 795895 w 1354474"/>
                  <a:gd name="connsiteY66" fmla="*/ 1027444 h 3113734"/>
                  <a:gd name="connsiteX67" fmla="*/ 805236 w 1354474"/>
                  <a:gd name="connsiteY67" fmla="*/ 1050018 h 3113734"/>
                  <a:gd name="connsiteX68" fmla="*/ 806014 w 1354474"/>
                  <a:gd name="connsiteY68" fmla="*/ 1050018 h 3113734"/>
                  <a:gd name="connsiteX69" fmla="*/ 811463 w 1354474"/>
                  <a:gd name="connsiteY69" fmla="*/ 1068701 h 3113734"/>
                  <a:gd name="connsiteX70" fmla="*/ 817691 w 1354474"/>
                  <a:gd name="connsiteY70" fmla="*/ 1093610 h 3113734"/>
                  <a:gd name="connsiteX71" fmla="*/ 828589 w 1354474"/>
                  <a:gd name="connsiteY71" fmla="*/ 1125526 h 3113734"/>
                  <a:gd name="connsiteX72" fmla="*/ 839487 w 1354474"/>
                  <a:gd name="connsiteY72" fmla="*/ 1158999 h 3113734"/>
                  <a:gd name="connsiteX73" fmla="*/ 848828 w 1354474"/>
                  <a:gd name="connsiteY73" fmla="*/ 1170676 h 3113734"/>
                  <a:gd name="connsiteX74" fmla="*/ 855056 w 1354474"/>
                  <a:gd name="connsiteY74" fmla="*/ 1189358 h 3113734"/>
                  <a:gd name="connsiteX75" fmla="*/ 864397 w 1354474"/>
                  <a:gd name="connsiteY75" fmla="*/ 1213489 h 3113734"/>
                  <a:gd name="connsiteX76" fmla="*/ 866732 w 1354474"/>
                  <a:gd name="connsiteY76" fmla="*/ 1224387 h 3113734"/>
                  <a:gd name="connsiteX77" fmla="*/ 874517 w 1354474"/>
                  <a:gd name="connsiteY77" fmla="*/ 1246183 h 3113734"/>
                  <a:gd name="connsiteX78" fmla="*/ 877630 w 1354474"/>
                  <a:gd name="connsiteY78" fmla="*/ 1252411 h 3113734"/>
                  <a:gd name="connsiteX79" fmla="*/ 885415 w 1354474"/>
                  <a:gd name="connsiteY79" fmla="*/ 1278099 h 3113734"/>
                  <a:gd name="connsiteX80" fmla="*/ 893977 w 1354474"/>
                  <a:gd name="connsiteY80" fmla="*/ 1296781 h 3113734"/>
                  <a:gd name="connsiteX81" fmla="*/ 939126 w 1354474"/>
                  <a:gd name="connsiteY81" fmla="*/ 1433007 h 3113734"/>
                  <a:gd name="connsiteX82" fmla="*/ 950024 w 1354474"/>
                  <a:gd name="connsiteY82" fmla="*/ 1465702 h 3113734"/>
                  <a:gd name="connsiteX83" fmla="*/ 950024 w 1354474"/>
                  <a:gd name="connsiteY83" fmla="*/ 1465702 h 3113734"/>
                  <a:gd name="connsiteX84" fmla="*/ 955474 w 1354474"/>
                  <a:gd name="connsiteY84" fmla="*/ 1480492 h 3113734"/>
                  <a:gd name="connsiteX85" fmla="*/ 961701 w 1354474"/>
                  <a:gd name="connsiteY85" fmla="*/ 1509294 h 3113734"/>
                  <a:gd name="connsiteX86" fmla="*/ 961701 w 1354474"/>
                  <a:gd name="connsiteY86" fmla="*/ 1509294 h 3113734"/>
                  <a:gd name="connsiteX87" fmla="*/ 971821 w 1354474"/>
                  <a:gd name="connsiteY87" fmla="*/ 1537318 h 3113734"/>
                  <a:gd name="connsiteX88" fmla="*/ 981940 w 1354474"/>
                  <a:gd name="connsiteY88" fmla="*/ 1554443 h 3113734"/>
                  <a:gd name="connsiteX89" fmla="*/ 988168 w 1354474"/>
                  <a:gd name="connsiteY89" fmla="*/ 1572347 h 3113734"/>
                  <a:gd name="connsiteX90" fmla="*/ 992838 w 1354474"/>
                  <a:gd name="connsiteY90" fmla="*/ 1598035 h 3113734"/>
                  <a:gd name="connsiteX91" fmla="*/ 1016191 w 1354474"/>
                  <a:gd name="connsiteY91" fmla="*/ 1663424 h 3113734"/>
                  <a:gd name="connsiteX92" fmla="*/ 1027089 w 1354474"/>
                  <a:gd name="connsiteY92" fmla="*/ 1696118 h 3113734"/>
                  <a:gd name="connsiteX93" fmla="*/ 1037988 w 1354474"/>
                  <a:gd name="connsiteY93" fmla="*/ 1728812 h 3113734"/>
                  <a:gd name="connsiteX94" fmla="*/ 1043437 w 1354474"/>
                  <a:gd name="connsiteY94" fmla="*/ 1747495 h 3113734"/>
                  <a:gd name="connsiteX95" fmla="*/ 1050442 w 1354474"/>
                  <a:gd name="connsiteY95" fmla="*/ 1770848 h 3113734"/>
                  <a:gd name="connsiteX96" fmla="*/ 1059784 w 1354474"/>
                  <a:gd name="connsiteY96" fmla="*/ 1790309 h 3113734"/>
                  <a:gd name="connsiteX97" fmla="*/ 1100262 w 1354474"/>
                  <a:gd name="connsiteY97" fmla="*/ 1921085 h 3113734"/>
                  <a:gd name="connsiteX98" fmla="*/ 1104933 w 1354474"/>
                  <a:gd name="connsiteY98" fmla="*/ 1942103 h 3113734"/>
                  <a:gd name="connsiteX99" fmla="*/ 1115053 w 1354474"/>
                  <a:gd name="connsiteY99" fmla="*/ 1970127 h 3113734"/>
                  <a:gd name="connsiteX100" fmla="*/ 1125172 w 1354474"/>
                  <a:gd name="connsiteY100" fmla="*/ 1992701 h 3113734"/>
                  <a:gd name="connsiteX101" fmla="*/ 1131400 w 1354474"/>
                  <a:gd name="connsiteY101" fmla="*/ 2011384 h 3113734"/>
                  <a:gd name="connsiteX102" fmla="*/ 1136849 w 1354474"/>
                  <a:gd name="connsiteY102" fmla="*/ 2037072 h 3113734"/>
                  <a:gd name="connsiteX103" fmla="*/ 1149304 w 1354474"/>
                  <a:gd name="connsiteY103" fmla="*/ 2079886 h 3113734"/>
                  <a:gd name="connsiteX104" fmla="*/ 1158645 w 1354474"/>
                  <a:gd name="connsiteY104" fmla="*/ 2103239 h 3113734"/>
                  <a:gd name="connsiteX105" fmla="*/ 1159423 w 1354474"/>
                  <a:gd name="connsiteY105" fmla="*/ 2103239 h 3113734"/>
                  <a:gd name="connsiteX106" fmla="*/ 1164872 w 1354474"/>
                  <a:gd name="connsiteY106" fmla="*/ 2117251 h 3113734"/>
                  <a:gd name="connsiteX107" fmla="*/ 1173435 w 1354474"/>
                  <a:gd name="connsiteY107" fmla="*/ 2145274 h 3113734"/>
                  <a:gd name="connsiteX108" fmla="*/ 1175770 w 1354474"/>
                  <a:gd name="connsiteY108" fmla="*/ 2152280 h 3113734"/>
                  <a:gd name="connsiteX109" fmla="*/ 1181998 w 1354474"/>
                  <a:gd name="connsiteY109" fmla="*/ 2180304 h 3113734"/>
                  <a:gd name="connsiteX110" fmla="*/ 1182776 w 1354474"/>
                  <a:gd name="connsiteY110" fmla="*/ 2184975 h 3113734"/>
                  <a:gd name="connsiteX111" fmla="*/ 1192896 w 1354474"/>
                  <a:gd name="connsiteY111" fmla="*/ 2213777 h 3113734"/>
                  <a:gd name="connsiteX112" fmla="*/ 1203015 w 1354474"/>
                  <a:gd name="connsiteY112" fmla="*/ 2235573 h 3113734"/>
                  <a:gd name="connsiteX113" fmla="*/ 1208465 w 1354474"/>
                  <a:gd name="connsiteY113" fmla="*/ 2254255 h 3113734"/>
                  <a:gd name="connsiteX114" fmla="*/ 1213913 w 1354474"/>
                  <a:gd name="connsiteY114" fmla="*/ 2279165 h 3113734"/>
                  <a:gd name="connsiteX115" fmla="*/ 1225590 w 1354474"/>
                  <a:gd name="connsiteY115" fmla="*/ 2321979 h 3113734"/>
                  <a:gd name="connsiteX116" fmla="*/ 1236488 w 1354474"/>
                  <a:gd name="connsiteY116" fmla="*/ 2356230 h 3113734"/>
                  <a:gd name="connsiteX117" fmla="*/ 1236488 w 1354474"/>
                  <a:gd name="connsiteY117" fmla="*/ 2356230 h 3113734"/>
                  <a:gd name="connsiteX118" fmla="*/ 1247386 w 1354474"/>
                  <a:gd name="connsiteY118" fmla="*/ 2389702 h 3113734"/>
                  <a:gd name="connsiteX119" fmla="*/ 1258284 w 1354474"/>
                  <a:gd name="connsiteY119" fmla="*/ 2412277 h 3113734"/>
                  <a:gd name="connsiteX120" fmla="*/ 1262955 w 1354474"/>
                  <a:gd name="connsiteY120" fmla="*/ 2427067 h 3113734"/>
                  <a:gd name="connsiteX121" fmla="*/ 1269182 w 1354474"/>
                  <a:gd name="connsiteY121" fmla="*/ 2456648 h 3113734"/>
                  <a:gd name="connsiteX122" fmla="*/ 1291757 w 1354474"/>
                  <a:gd name="connsiteY122" fmla="*/ 2522036 h 3113734"/>
                  <a:gd name="connsiteX123" fmla="*/ 1296427 w 1354474"/>
                  <a:gd name="connsiteY123" fmla="*/ 2536827 h 3113734"/>
                  <a:gd name="connsiteX124" fmla="*/ 1302655 w 1354474"/>
                  <a:gd name="connsiteY124" fmla="*/ 2565628 h 3113734"/>
                  <a:gd name="connsiteX125" fmla="*/ 1312775 w 1354474"/>
                  <a:gd name="connsiteY125" fmla="*/ 2588203 h 3113734"/>
                  <a:gd name="connsiteX126" fmla="*/ 1318224 w 1354474"/>
                  <a:gd name="connsiteY126" fmla="*/ 2606886 h 3113734"/>
                  <a:gd name="connsiteX127" fmla="*/ 1324451 w 1354474"/>
                  <a:gd name="connsiteY127" fmla="*/ 2632574 h 3113734"/>
                  <a:gd name="connsiteX128" fmla="*/ 1335349 w 1354474"/>
                  <a:gd name="connsiteY128" fmla="*/ 2669939 h 3113734"/>
                  <a:gd name="connsiteX129" fmla="*/ 1350139 w 1354474"/>
                  <a:gd name="connsiteY129" fmla="*/ 2722094 h 3113734"/>
                  <a:gd name="connsiteX130" fmla="*/ 1344690 w 1354474"/>
                  <a:gd name="connsiteY130" fmla="*/ 2778919 h 3113734"/>
                  <a:gd name="connsiteX131" fmla="*/ 1336128 w 1354474"/>
                  <a:gd name="connsiteY131" fmla="*/ 2815506 h 3113734"/>
                  <a:gd name="connsiteX132" fmla="*/ 1335349 w 1354474"/>
                  <a:gd name="connsiteY132" fmla="*/ 2824847 h 3113734"/>
                  <a:gd name="connsiteX133" fmla="*/ 1325230 w 1354474"/>
                  <a:gd name="connsiteY133" fmla="*/ 2859098 h 3113734"/>
                  <a:gd name="connsiteX134" fmla="*/ 1324451 w 1354474"/>
                  <a:gd name="connsiteY134" fmla="*/ 2873888 h 3113734"/>
                  <a:gd name="connsiteX135" fmla="*/ 1316667 w 1354474"/>
                  <a:gd name="connsiteY135" fmla="*/ 2898020 h 3113734"/>
                  <a:gd name="connsiteX136" fmla="*/ 1307325 w 1354474"/>
                  <a:gd name="connsiteY136" fmla="*/ 2926043 h 3113734"/>
                  <a:gd name="connsiteX137" fmla="*/ 1301877 w 1354474"/>
                  <a:gd name="connsiteY137" fmla="*/ 2940055 h 3113734"/>
                  <a:gd name="connsiteX138" fmla="*/ 1301098 w 1354474"/>
                  <a:gd name="connsiteY138" fmla="*/ 2950175 h 3113734"/>
                  <a:gd name="connsiteX139" fmla="*/ 1292535 w 1354474"/>
                  <a:gd name="connsiteY139" fmla="*/ 2966522 h 3113734"/>
                  <a:gd name="connsiteX140" fmla="*/ 1280859 w 1354474"/>
                  <a:gd name="connsiteY140" fmla="*/ 2996881 h 3113734"/>
                  <a:gd name="connsiteX141" fmla="*/ 1280080 w 1354474"/>
                  <a:gd name="connsiteY141" fmla="*/ 3006222 h 3113734"/>
                  <a:gd name="connsiteX142" fmla="*/ 1269182 w 1354474"/>
                  <a:gd name="connsiteY142" fmla="*/ 3038916 h 3113734"/>
                  <a:gd name="connsiteX143" fmla="*/ 1255171 w 1354474"/>
                  <a:gd name="connsiteY143" fmla="*/ 3096520 h 3113734"/>
                  <a:gd name="connsiteX144" fmla="*/ 1224812 w 1354474"/>
                  <a:gd name="connsiteY144" fmla="*/ 3108197 h 3113734"/>
                  <a:gd name="connsiteX145" fmla="*/ 1135292 w 1354474"/>
                  <a:gd name="connsiteY145" fmla="*/ 3051371 h 3113734"/>
                  <a:gd name="connsiteX146" fmla="*/ 1105711 w 1354474"/>
                  <a:gd name="connsiteY146" fmla="*/ 3039695 h 3113734"/>
                  <a:gd name="connsiteX147" fmla="*/ 1027089 w 1354474"/>
                  <a:gd name="connsiteY147" fmla="*/ 2984426 h 3113734"/>
                  <a:gd name="connsiteX148" fmla="*/ 993617 w 1354474"/>
                  <a:gd name="connsiteY148" fmla="*/ 2963408 h 3113734"/>
                  <a:gd name="connsiteX149" fmla="*/ 938348 w 1354474"/>
                  <a:gd name="connsiteY149" fmla="*/ 2930714 h 3113734"/>
                  <a:gd name="connsiteX150" fmla="*/ 916552 w 1354474"/>
                  <a:gd name="connsiteY150" fmla="*/ 2919816 h 3113734"/>
                  <a:gd name="connsiteX151" fmla="*/ 838709 w 1354474"/>
                  <a:gd name="connsiteY151" fmla="*/ 2865325 h 3113734"/>
                  <a:gd name="connsiteX152" fmla="*/ 828589 w 1354474"/>
                  <a:gd name="connsiteY152" fmla="*/ 2842751 h 3113734"/>
                  <a:gd name="connsiteX153" fmla="*/ 806014 w 1354474"/>
                  <a:gd name="connsiteY153" fmla="*/ 2772692 h 3113734"/>
                  <a:gd name="connsiteX154" fmla="*/ 795895 w 1354474"/>
                  <a:gd name="connsiteY154" fmla="*/ 2743890 h 3113734"/>
                  <a:gd name="connsiteX155" fmla="*/ 795116 w 1354474"/>
                  <a:gd name="connsiteY155" fmla="*/ 2739998 h 3113734"/>
                  <a:gd name="connsiteX156" fmla="*/ 782661 w 1354474"/>
                  <a:gd name="connsiteY156" fmla="*/ 2703411 h 3113734"/>
                  <a:gd name="connsiteX157" fmla="*/ 773320 w 1354474"/>
                  <a:gd name="connsiteY157" fmla="*/ 2678501 h 3113734"/>
                  <a:gd name="connsiteX158" fmla="*/ 773320 w 1354474"/>
                  <a:gd name="connsiteY158" fmla="*/ 2678501 h 3113734"/>
                  <a:gd name="connsiteX159" fmla="*/ 759308 w 1354474"/>
                  <a:gd name="connsiteY159" fmla="*/ 2647364 h 3113734"/>
                  <a:gd name="connsiteX160" fmla="*/ 756973 w 1354474"/>
                  <a:gd name="connsiteY160" fmla="*/ 2636466 h 3113734"/>
                  <a:gd name="connsiteX161" fmla="*/ 751524 w 1354474"/>
                  <a:gd name="connsiteY161" fmla="*/ 2613113 h 3113734"/>
                  <a:gd name="connsiteX162" fmla="*/ 741404 w 1354474"/>
                  <a:gd name="connsiteY162" fmla="*/ 2591317 h 3113734"/>
                  <a:gd name="connsiteX163" fmla="*/ 730506 w 1354474"/>
                  <a:gd name="connsiteY163" fmla="*/ 2557844 h 3113734"/>
                  <a:gd name="connsiteX164" fmla="*/ 718830 w 1354474"/>
                  <a:gd name="connsiteY164" fmla="*/ 2515030 h 3113734"/>
                  <a:gd name="connsiteX165" fmla="*/ 707932 w 1354474"/>
                  <a:gd name="connsiteY165" fmla="*/ 2482336 h 3113734"/>
                  <a:gd name="connsiteX166" fmla="*/ 707153 w 1354474"/>
                  <a:gd name="connsiteY166" fmla="*/ 2472995 h 3113734"/>
                  <a:gd name="connsiteX167" fmla="*/ 695477 w 1354474"/>
                  <a:gd name="connsiteY167" fmla="*/ 2440301 h 3113734"/>
                  <a:gd name="connsiteX168" fmla="*/ 686136 w 1354474"/>
                  <a:gd name="connsiteY168" fmla="*/ 2416169 h 3113734"/>
                  <a:gd name="connsiteX169" fmla="*/ 675238 w 1354474"/>
                  <a:gd name="connsiteY169" fmla="*/ 2394373 h 3113734"/>
                  <a:gd name="connsiteX170" fmla="*/ 669788 w 1354474"/>
                  <a:gd name="connsiteY170" fmla="*/ 2376469 h 3113734"/>
                  <a:gd name="connsiteX171" fmla="*/ 662783 w 1354474"/>
                  <a:gd name="connsiteY171" fmla="*/ 2352338 h 3113734"/>
                  <a:gd name="connsiteX172" fmla="*/ 654220 w 1354474"/>
                  <a:gd name="connsiteY172" fmla="*/ 2328206 h 3113734"/>
                  <a:gd name="connsiteX173" fmla="*/ 630867 w 1354474"/>
                  <a:gd name="connsiteY173" fmla="*/ 2242578 h 3113734"/>
                  <a:gd name="connsiteX174" fmla="*/ 619969 w 1354474"/>
                  <a:gd name="connsiteY174" fmla="*/ 2209106 h 3113734"/>
                  <a:gd name="connsiteX175" fmla="*/ 619969 w 1354474"/>
                  <a:gd name="connsiteY175" fmla="*/ 2209106 h 3113734"/>
                  <a:gd name="connsiteX176" fmla="*/ 609071 w 1354474"/>
                  <a:gd name="connsiteY176" fmla="*/ 2175633 h 3113734"/>
                  <a:gd name="connsiteX177" fmla="*/ 609071 w 1354474"/>
                  <a:gd name="connsiteY177" fmla="*/ 2175633 h 3113734"/>
                  <a:gd name="connsiteX178" fmla="*/ 597394 w 1354474"/>
                  <a:gd name="connsiteY178" fmla="*/ 2145274 h 3113734"/>
                  <a:gd name="connsiteX179" fmla="*/ 594280 w 1354474"/>
                  <a:gd name="connsiteY179" fmla="*/ 2139047 h 3113734"/>
                  <a:gd name="connsiteX180" fmla="*/ 584161 w 1354474"/>
                  <a:gd name="connsiteY180" fmla="*/ 2112580 h 3113734"/>
                  <a:gd name="connsiteX181" fmla="*/ 577155 w 1354474"/>
                  <a:gd name="connsiteY181" fmla="*/ 2092341 h 3113734"/>
                  <a:gd name="connsiteX182" fmla="*/ 576376 w 1354474"/>
                  <a:gd name="connsiteY182" fmla="*/ 2087670 h 3113734"/>
                  <a:gd name="connsiteX183" fmla="*/ 565478 w 1354474"/>
                  <a:gd name="connsiteY183" fmla="*/ 2054976 h 3113734"/>
                  <a:gd name="connsiteX184" fmla="*/ 553802 w 1354474"/>
                  <a:gd name="connsiteY184" fmla="*/ 2011384 h 3113734"/>
                  <a:gd name="connsiteX185" fmla="*/ 540568 w 1354474"/>
                  <a:gd name="connsiteY185" fmla="*/ 1980247 h 3113734"/>
                  <a:gd name="connsiteX186" fmla="*/ 538233 w 1354474"/>
                  <a:gd name="connsiteY186" fmla="*/ 1969348 h 3113734"/>
                  <a:gd name="connsiteX187" fmla="*/ 528892 w 1354474"/>
                  <a:gd name="connsiteY187" fmla="*/ 1945995 h 3113734"/>
                  <a:gd name="connsiteX188" fmla="*/ 527335 w 1354474"/>
                  <a:gd name="connsiteY188" fmla="*/ 1938989 h 3113734"/>
                  <a:gd name="connsiteX189" fmla="*/ 519551 w 1354474"/>
                  <a:gd name="connsiteY189" fmla="*/ 1913301 h 3113734"/>
                  <a:gd name="connsiteX190" fmla="*/ 517215 w 1354474"/>
                  <a:gd name="connsiteY190" fmla="*/ 1906295 h 3113734"/>
                  <a:gd name="connsiteX191" fmla="*/ 508653 w 1354474"/>
                  <a:gd name="connsiteY191" fmla="*/ 1879828 h 3113734"/>
                  <a:gd name="connsiteX192" fmla="*/ 506317 w 1354474"/>
                  <a:gd name="connsiteY192" fmla="*/ 1872822 h 3113734"/>
                  <a:gd name="connsiteX193" fmla="*/ 500090 w 1354474"/>
                  <a:gd name="connsiteY193" fmla="*/ 1845577 h 3113734"/>
                  <a:gd name="connsiteX194" fmla="*/ 489970 w 1354474"/>
                  <a:gd name="connsiteY194" fmla="*/ 1823781 h 3113734"/>
                  <a:gd name="connsiteX195" fmla="*/ 483743 w 1354474"/>
                  <a:gd name="connsiteY195" fmla="*/ 1805877 h 3113734"/>
                  <a:gd name="connsiteX196" fmla="*/ 478294 w 1354474"/>
                  <a:gd name="connsiteY196" fmla="*/ 1780189 h 3113734"/>
                  <a:gd name="connsiteX197" fmla="*/ 456498 w 1354474"/>
                  <a:gd name="connsiteY197" fmla="*/ 1714022 h 3113734"/>
                  <a:gd name="connsiteX198" fmla="*/ 451827 w 1354474"/>
                  <a:gd name="connsiteY198" fmla="*/ 1699232 h 3113734"/>
                  <a:gd name="connsiteX199" fmla="*/ 444821 w 1354474"/>
                  <a:gd name="connsiteY199" fmla="*/ 1670430 h 3113734"/>
                  <a:gd name="connsiteX200" fmla="*/ 444043 w 1354474"/>
                  <a:gd name="connsiteY200" fmla="*/ 1670430 h 3113734"/>
                  <a:gd name="connsiteX201" fmla="*/ 434702 w 1354474"/>
                  <a:gd name="connsiteY201" fmla="*/ 1647077 h 3113734"/>
                  <a:gd name="connsiteX202" fmla="*/ 433923 w 1354474"/>
                  <a:gd name="connsiteY202" fmla="*/ 1647855 h 3113734"/>
                  <a:gd name="connsiteX203" fmla="*/ 429252 w 1354474"/>
                  <a:gd name="connsiteY203" fmla="*/ 1633065 h 3113734"/>
                  <a:gd name="connsiteX204" fmla="*/ 423025 w 1354474"/>
                  <a:gd name="connsiteY204" fmla="*/ 1603484 h 3113734"/>
                  <a:gd name="connsiteX205" fmla="*/ 402007 w 1354474"/>
                  <a:gd name="connsiteY205" fmla="*/ 1548216 h 3113734"/>
                  <a:gd name="connsiteX206" fmla="*/ 391109 w 1354474"/>
                  <a:gd name="connsiteY206" fmla="*/ 1513965 h 3113734"/>
                  <a:gd name="connsiteX207" fmla="*/ 378654 w 1354474"/>
                  <a:gd name="connsiteY207" fmla="*/ 1461031 h 3113734"/>
                  <a:gd name="connsiteX208" fmla="*/ 365421 w 1354474"/>
                  <a:gd name="connsiteY208" fmla="*/ 1422110 h 3113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</a:cxnLst>
                <a:rect l="l" t="t" r="r" b="b"/>
                <a:pathLst>
                  <a:path w="1354474" h="3113734">
                    <a:moveTo>
                      <a:pt x="365421" y="1422110"/>
                    </a:moveTo>
                    <a:cubicBezTo>
                      <a:pt x="350631" y="1394086"/>
                      <a:pt x="350631" y="1361392"/>
                      <a:pt x="333505" y="1334147"/>
                    </a:cubicBezTo>
                    <a:cubicBezTo>
                      <a:pt x="326499" y="1329476"/>
                      <a:pt x="327278" y="1322470"/>
                      <a:pt x="327278" y="1316242"/>
                    </a:cubicBezTo>
                    <a:cubicBezTo>
                      <a:pt x="326499" y="1307680"/>
                      <a:pt x="328835" y="1298338"/>
                      <a:pt x="322607" y="1290554"/>
                    </a:cubicBezTo>
                    <a:cubicBezTo>
                      <a:pt x="315601" y="1268758"/>
                      <a:pt x="312487" y="1245405"/>
                      <a:pt x="300811" y="1224387"/>
                    </a:cubicBezTo>
                    <a:cubicBezTo>
                      <a:pt x="293027" y="1214268"/>
                      <a:pt x="296140" y="1201034"/>
                      <a:pt x="289913" y="1190136"/>
                    </a:cubicBezTo>
                    <a:cubicBezTo>
                      <a:pt x="289913" y="1187023"/>
                      <a:pt x="289134" y="1183909"/>
                      <a:pt x="289134" y="1180795"/>
                    </a:cubicBezTo>
                    <a:cubicBezTo>
                      <a:pt x="282129" y="1170676"/>
                      <a:pt x="284464" y="1157442"/>
                      <a:pt x="279015" y="1147323"/>
                    </a:cubicBezTo>
                    <a:cubicBezTo>
                      <a:pt x="278236" y="1144209"/>
                      <a:pt x="278236" y="1141095"/>
                      <a:pt x="277458" y="1137203"/>
                    </a:cubicBezTo>
                    <a:cubicBezTo>
                      <a:pt x="269674" y="1127083"/>
                      <a:pt x="274344" y="1113850"/>
                      <a:pt x="267338" y="1103730"/>
                    </a:cubicBezTo>
                    <a:cubicBezTo>
                      <a:pt x="266560" y="1088161"/>
                      <a:pt x="254883" y="1075707"/>
                      <a:pt x="255662" y="1060138"/>
                    </a:cubicBezTo>
                    <a:cubicBezTo>
                      <a:pt x="249434" y="1050018"/>
                      <a:pt x="253326" y="1036006"/>
                      <a:pt x="245542" y="1026665"/>
                    </a:cubicBezTo>
                    <a:cubicBezTo>
                      <a:pt x="245542" y="1023551"/>
                      <a:pt x="244764" y="1020437"/>
                      <a:pt x="244764" y="1017324"/>
                    </a:cubicBezTo>
                    <a:cubicBezTo>
                      <a:pt x="240871" y="1006426"/>
                      <a:pt x="240871" y="993971"/>
                      <a:pt x="233866" y="983073"/>
                    </a:cubicBezTo>
                    <a:lnTo>
                      <a:pt x="233866" y="983073"/>
                    </a:lnTo>
                    <a:cubicBezTo>
                      <a:pt x="227638" y="969061"/>
                      <a:pt x="232309" y="952714"/>
                      <a:pt x="222189" y="939481"/>
                    </a:cubicBezTo>
                    <a:lnTo>
                      <a:pt x="222189" y="939481"/>
                    </a:lnTo>
                    <a:cubicBezTo>
                      <a:pt x="213626" y="926247"/>
                      <a:pt x="222968" y="908343"/>
                      <a:pt x="210513" y="895888"/>
                    </a:cubicBezTo>
                    <a:cubicBezTo>
                      <a:pt x="207399" y="888104"/>
                      <a:pt x="203507" y="881098"/>
                      <a:pt x="200393" y="873314"/>
                    </a:cubicBezTo>
                    <a:cubicBezTo>
                      <a:pt x="197279" y="868643"/>
                      <a:pt x="195722" y="863973"/>
                      <a:pt x="195722" y="858523"/>
                    </a:cubicBezTo>
                    <a:cubicBezTo>
                      <a:pt x="194165" y="848404"/>
                      <a:pt x="198058" y="837506"/>
                      <a:pt x="190273" y="828943"/>
                    </a:cubicBezTo>
                    <a:lnTo>
                      <a:pt x="189495" y="829721"/>
                    </a:lnTo>
                    <a:cubicBezTo>
                      <a:pt x="183267" y="818823"/>
                      <a:pt x="184046" y="806368"/>
                      <a:pt x="180154" y="795470"/>
                    </a:cubicBezTo>
                    <a:cubicBezTo>
                      <a:pt x="177818" y="761998"/>
                      <a:pt x="166142" y="730082"/>
                      <a:pt x="156801" y="698166"/>
                    </a:cubicBezTo>
                    <a:cubicBezTo>
                      <a:pt x="151352" y="691939"/>
                      <a:pt x="151352" y="684933"/>
                      <a:pt x="151352" y="677148"/>
                    </a:cubicBezTo>
                    <a:cubicBezTo>
                      <a:pt x="151352" y="661580"/>
                      <a:pt x="152130" y="646011"/>
                      <a:pt x="142789" y="632778"/>
                    </a:cubicBezTo>
                    <a:cubicBezTo>
                      <a:pt x="141232" y="628885"/>
                      <a:pt x="140454" y="624215"/>
                      <a:pt x="140454" y="620323"/>
                    </a:cubicBezTo>
                    <a:cubicBezTo>
                      <a:pt x="138118" y="602419"/>
                      <a:pt x="145124" y="583736"/>
                      <a:pt x="135005" y="565833"/>
                    </a:cubicBezTo>
                    <a:cubicBezTo>
                      <a:pt x="120993" y="508228"/>
                      <a:pt x="122550" y="449846"/>
                      <a:pt x="124106" y="392242"/>
                    </a:cubicBezTo>
                    <a:cubicBezTo>
                      <a:pt x="130334" y="376673"/>
                      <a:pt x="131112" y="357991"/>
                      <a:pt x="145903" y="346314"/>
                    </a:cubicBezTo>
                    <a:cubicBezTo>
                      <a:pt x="147459" y="346314"/>
                      <a:pt x="149016" y="345536"/>
                      <a:pt x="150573" y="345536"/>
                    </a:cubicBezTo>
                    <a:cubicBezTo>
                      <a:pt x="164585" y="339308"/>
                      <a:pt x="164585" y="329189"/>
                      <a:pt x="156022" y="318291"/>
                    </a:cubicBezTo>
                    <a:cubicBezTo>
                      <a:pt x="113987" y="277812"/>
                      <a:pt x="73508" y="234998"/>
                      <a:pt x="25245" y="201525"/>
                    </a:cubicBezTo>
                    <a:cubicBezTo>
                      <a:pt x="22132" y="199190"/>
                      <a:pt x="19796" y="196855"/>
                      <a:pt x="18240" y="192963"/>
                    </a:cubicBezTo>
                    <a:cubicBezTo>
                      <a:pt x="2671" y="174280"/>
                      <a:pt x="-8227" y="154819"/>
                      <a:pt x="8120" y="131466"/>
                    </a:cubicBezTo>
                    <a:cubicBezTo>
                      <a:pt x="10455" y="123682"/>
                      <a:pt x="18240" y="119790"/>
                      <a:pt x="23688" y="115119"/>
                    </a:cubicBezTo>
                    <a:cubicBezTo>
                      <a:pt x="57161" y="80868"/>
                      <a:pt x="90634" y="45839"/>
                      <a:pt x="124106" y="11588"/>
                    </a:cubicBezTo>
                    <a:cubicBezTo>
                      <a:pt x="142010" y="-12544"/>
                      <a:pt x="154465" y="6917"/>
                      <a:pt x="167699" y="17037"/>
                    </a:cubicBezTo>
                    <a:cubicBezTo>
                      <a:pt x="188716" y="33384"/>
                      <a:pt x="210513" y="49731"/>
                      <a:pt x="234644" y="60629"/>
                    </a:cubicBezTo>
                    <a:cubicBezTo>
                      <a:pt x="275901" y="71527"/>
                      <a:pt x="285242" y="103443"/>
                      <a:pt x="285242" y="140808"/>
                    </a:cubicBezTo>
                    <a:cubicBezTo>
                      <a:pt x="285242" y="162604"/>
                      <a:pt x="285242" y="184400"/>
                      <a:pt x="293805" y="205418"/>
                    </a:cubicBezTo>
                    <a:cubicBezTo>
                      <a:pt x="297697" y="215537"/>
                      <a:pt x="293805" y="224878"/>
                      <a:pt x="292248" y="234998"/>
                    </a:cubicBezTo>
                    <a:cubicBezTo>
                      <a:pt x="290691" y="246675"/>
                      <a:pt x="290691" y="259130"/>
                      <a:pt x="299254" y="269249"/>
                    </a:cubicBezTo>
                    <a:cubicBezTo>
                      <a:pt x="315601" y="282483"/>
                      <a:pt x="336619" y="285596"/>
                      <a:pt x="354523" y="294938"/>
                    </a:cubicBezTo>
                    <a:cubicBezTo>
                      <a:pt x="427695" y="333859"/>
                      <a:pt x="483743" y="391463"/>
                      <a:pt x="531227" y="458409"/>
                    </a:cubicBezTo>
                    <a:cubicBezTo>
                      <a:pt x="534341" y="462301"/>
                      <a:pt x="535898" y="465414"/>
                      <a:pt x="540568" y="466971"/>
                    </a:cubicBezTo>
                    <a:cubicBezTo>
                      <a:pt x="549910" y="470864"/>
                      <a:pt x="546796" y="481762"/>
                      <a:pt x="553023" y="487989"/>
                    </a:cubicBezTo>
                    <a:lnTo>
                      <a:pt x="553023" y="488767"/>
                    </a:lnTo>
                    <a:cubicBezTo>
                      <a:pt x="561586" y="498887"/>
                      <a:pt x="567814" y="510564"/>
                      <a:pt x="574820" y="522240"/>
                    </a:cubicBezTo>
                    <a:cubicBezTo>
                      <a:pt x="588831" y="551821"/>
                      <a:pt x="608292" y="578287"/>
                      <a:pt x="619969" y="608646"/>
                    </a:cubicBezTo>
                    <a:cubicBezTo>
                      <a:pt x="626196" y="614874"/>
                      <a:pt x="622304" y="625772"/>
                      <a:pt x="630867" y="631221"/>
                    </a:cubicBezTo>
                    <a:lnTo>
                      <a:pt x="630867" y="631221"/>
                    </a:lnTo>
                    <a:cubicBezTo>
                      <a:pt x="636316" y="637448"/>
                      <a:pt x="636316" y="646011"/>
                      <a:pt x="641765" y="652238"/>
                    </a:cubicBezTo>
                    <a:cubicBezTo>
                      <a:pt x="644879" y="656909"/>
                      <a:pt x="648771" y="660801"/>
                      <a:pt x="651106" y="666250"/>
                    </a:cubicBezTo>
                    <a:cubicBezTo>
                      <a:pt x="658890" y="687268"/>
                      <a:pt x="666675" y="708286"/>
                      <a:pt x="674459" y="729304"/>
                    </a:cubicBezTo>
                    <a:cubicBezTo>
                      <a:pt x="678351" y="734753"/>
                      <a:pt x="679908" y="741758"/>
                      <a:pt x="684579" y="747207"/>
                    </a:cubicBezTo>
                    <a:cubicBezTo>
                      <a:pt x="685357" y="748764"/>
                      <a:pt x="685357" y="750321"/>
                      <a:pt x="685357" y="751878"/>
                    </a:cubicBezTo>
                    <a:cubicBezTo>
                      <a:pt x="690806" y="758884"/>
                      <a:pt x="690806" y="768225"/>
                      <a:pt x="698591" y="773674"/>
                    </a:cubicBezTo>
                    <a:cubicBezTo>
                      <a:pt x="700147" y="776010"/>
                      <a:pt x="700926" y="778345"/>
                      <a:pt x="700926" y="780680"/>
                    </a:cubicBezTo>
                    <a:cubicBezTo>
                      <a:pt x="703261" y="789243"/>
                      <a:pt x="697034" y="800919"/>
                      <a:pt x="707932" y="807147"/>
                    </a:cubicBezTo>
                    <a:cubicBezTo>
                      <a:pt x="720387" y="819602"/>
                      <a:pt x="721944" y="836727"/>
                      <a:pt x="728949" y="851518"/>
                    </a:cubicBezTo>
                    <a:cubicBezTo>
                      <a:pt x="735177" y="857745"/>
                      <a:pt x="732063" y="867865"/>
                      <a:pt x="739069" y="874092"/>
                    </a:cubicBezTo>
                    <a:lnTo>
                      <a:pt x="739847" y="874092"/>
                    </a:lnTo>
                    <a:cubicBezTo>
                      <a:pt x="744518" y="881098"/>
                      <a:pt x="744518" y="890439"/>
                      <a:pt x="749967" y="897445"/>
                    </a:cubicBezTo>
                    <a:cubicBezTo>
                      <a:pt x="747632" y="913014"/>
                      <a:pt x="761644" y="924690"/>
                      <a:pt x="762422" y="939481"/>
                    </a:cubicBezTo>
                    <a:cubicBezTo>
                      <a:pt x="768650" y="945708"/>
                      <a:pt x="765536" y="955828"/>
                      <a:pt x="772542" y="962055"/>
                    </a:cubicBezTo>
                    <a:cubicBezTo>
                      <a:pt x="780326" y="983851"/>
                      <a:pt x="788110" y="1005648"/>
                      <a:pt x="795895" y="1027444"/>
                    </a:cubicBezTo>
                    <a:cubicBezTo>
                      <a:pt x="802122" y="1033671"/>
                      <a:pt x="799008" y="1043791"/>
                      <a:pt x="805236" y="1050018"/>
                    </a:cubicBezTo>
                    <a:lnTo>
                      <a:pt x="806014" y="1050018"/>
                    </a:lnTo>
                    <a:cubicBezTo>
                      <a:pt x="810685" y="1055467"/>
                      <a:pt x="809906" y="1062473"/>
                      <a:pt x="811463" y="1068701"/>
                    </a:cubicBezTo>
                    <a:cubicBezTo>
                      <a:pt x="812242" y="1077264"/>
                      <a:pt x="811463" y="1086604"/>
                      <a:pt x="817691" y="1093610"/>
                    </a:cubicBezTo>
                    <a:cubicBezTo>
                      <a:pt x="823918" y="1103730"/>
                      <a:pt x="830146" y="1113071"/>
                      <a:pt x="828589" y="1125526"/>
                    </a:cubicBezTo>
                    <a:cubicBezTo>
                      <a:pt x="834038" y="1136424"/>
                      <a:pt x="829367" y="1150436"/>
                      <a:pt x="839487" y="1158999"/>
                    </a:cubicBezTo>
                    <a:cubicBezTo>
                      <a:pt x="842601" y="1162891"/>
                      <a:pt x="845714" y="1166783"/>
                      <a:pt x="848828" y="1170676"/>
                    </a:cubicBezTo>
                    <a:cubicBezTo>
                      <a:pt x="853499" y="1176124"/>
                      <a:pt x="852720" y="1183130"/>
                      <a:pt x="855056" y="1189358"/>
                    </a:cubicBezTo>
                    <a:cubicBezTo>
                      <a:pt x="854277" y="1198699"/>
                      <a:pt x="858948" y="1206483"/>
                      <a:pt x="864397" y="1213489"/>
                    </a:cubicBezTo>
                    <a:cubicBezTo>
                      <a:pt x="865954" y="1216603"/>
                      <a:pt x="865954" y="1220495"/>
                      <a:pt x="866732" y="1224387"/>
                    </a:cubicBezTo>
                    <a:cubicBezTo>
                      <a:pt x="865954" y="1232950"/>
                      <a:pt x="867510" y="1240735"/>
                      <a:pt x="874517" y="1246183"/>
                    </a:cubicBezTo>
                    <a:cubicBezTo>
                      <a:pt x="875295" y="1248519"/>
                      <a:pt x="876852" y="1250075"/>
                      <a:pt x="877630" y="1252411"/>
                    </a:cubicBezTo>
                    <a:cubicBezTo>
                      <a:pt x="877630" y="1261752"/>
                      <a:pt x="879965" y="1270315"/>
                      <a:pt x="885415" y="1278099"/>
                    </a:cubicBezTo>
                    <a:cubicBezTo>
                      <a:pt x="888528" y="1284327"/>
                      <a:pt x="890863" y="1291333"/>
                      <a:pt x="893977" y="1296781"/>
                    </a:cubicBezTo>
                    <a:cubicBezTo>
                      <a:pt x="908768" y="1341931"/>
                      <a:pt x="923558" y="1387858"/>
                      <a:pt x="939126" y="1433007"/>
                    </a:cubicBezTo>
                    <a:cubicBezTo>
                      <a:pt x="944576" y="1443127"/>
                      <a:pt x="943019" y="1455582"/>
                      <a:pt x="950024" y="1465702"/>
                    </a:cubicBezTo>
                    <a:lnTo>
                      <a:pt x="950024" y="1465702"/>
                    </a:lnTo>
                    <a:cubicBezTo>
                      <a:pt x="953917" y="1469594"/>
                      <a:pt x="955474" y="1475043"/>
                      <a:pt x="955474" y="1480492"/>
                    </a:cubicBezTo>
                    <a:cubicBezTo>
                      <a:pt x="957030" y="1489833"/>
                      <a:pt x="951581" y="1501510"/>
                      <a:pt x="961701" y="1509294"/>
                    </a:cubicBezTo>
                    <a:lnTo>
                      <a:pt x="961701" y="1509294"/>
                    </a:lnTo>
                    <a:cubicBezTo>
                      <a:pt x="967150" y="1517857"/>
                      <a:pt x="964815" y="1529533"/>
                      <a:pt x="971821" y="1537318"/>
                    </a:cubicBezTo>
                    <a:cubicBezTo>
                      <a:pt x="974934" y="1542767"/>
                      <a:pt x="978827" y="1548216"/>
                      <a:pt x="981940" y="1554443"/>
                    </a:cubicBezTo>
                    <a:cubicBezTo>
                      <a:pt x="988168" y="1559114"/>
                      <a:pt x="988168" y="1566120"/>
                      <a:pt x="988168" y="1572347"/>
                    </a:cubicBezTo>
                    <a:cubicBezTo>
                      <a:pt x="988946" y="1580910"/>
                      <a:pt x="986611" y="1590251"/>
                      <a:pt x="992838" y="1598035"/>
                    </a:cubicBezTo>
                    <a:cubicBezTo>
                      <a:pt x="1000623" y="1619831"/>
                      <a:pt x="1008407" y="1641628"/>
                      <a:pt x="1016191" y="1663424"/>
                    </a:cubicBezTo>
                    <a:cubicBezTo>
                      <a:pt x="1024754" y="1672765"/>
                      <a:pt x="1019305" y="1686777"/>
                      <a:pt x="1027089" y="1696118"/>
                    </a:cubicBezTo>
                    <a:cubicBezTo>
                      <a:pt x="1026311" y="1708573"/>
                      <a:pt x="1036431" y="1717136"/>
                      <a:pt x="1037988" y="1728812"/>
                    </a:cubicBezTo>
                    <a:cubicBezTo>
                      <a:pt x="1042658" y="1734261"/>
                      <a:pt x="1043437" y="1740489"/>
                      <a:pt x="1043437" y="1747495"/>
                    </a:cubicBezTo>
                    <a:cubicBezTo>
                      <a:pt x="1043437" y="1756057"/>
                      <a:pt x="1042658" y="1764620"/>
                      <a:pt x="1050442" y="1770848"/>
                    </a:cubicBezTo>
                    <a:cubicBezTo>
                      <a:pt x="1054335" y="1777075"/>
                      <a:pt x="1056670" y="1784081"/>
                      <a:pt x="1059784" y="1790309"/>
                    </a:cubicBezTo>
                    <a:cubicBezTo>
                      <a:pt x="1073017" y="1833901"/>
                      <a:pt x="1087029" y="1877493"/>
                      <a:pt x="1100262" y="1921085"/>
                    </a:cubicBezTo>
                    <a:cubicBezTo>
                      <a:pt x="1102598" y="1928091"/>
                      <a:pt x="1103376" y="1935097"/>
                      <a:pt x="1104933" y="1942103"/>
                    </a:cubicBezTo>
                    <a:cubicBezTo>
                      <a:pt x="1110382" y="1950666"/>
                      <a:pt x="1109603" y="1961564"/>
                      <a:pt x="1115053" y="1970127"/>
                    </a:cubicBezTo>
                    <a:cubicBezTo>
                      <a:pt x="1118166" y="1977911"/>
                      <a:pt x="1122058" y="1984917"/>
                      <a:pt x="1125172" y="1992701"/>
                    </a:cubicBezTo>
                    <a:cubicBezTo>
                      <a:pt x="1131400" y="1997372"/>
                      <a:pt x="1131400" y="2004378"/>
                      <a:pt x="1131400" y="2011384"/>
                    </a:cubicBezTo>
                    <a:cubicBezTo>
                      <a:pt x="1132178" y="2019946"/>
                      <a:pt x="1129064" y="2029288"/>
                      <a:pt x="1136849" y="2037072"/>
                    </a:cubicBezTo>
                    <a:cubicBezTo>
                      <a:pt x="1139962" y="2051862"/>
                      <a:pt x="1150082" y="2064317"/>
                      <a:pt x="1149304" y="2079886"/>
                    </a:cubicBezTo>
                    <a:cubicBezTo>
                      <a:pt x="1153974" y="2086892"/>
                      <a:pt x="1153974" y="2096233"/>
                      <a:pt x="1158645" y="2103239"/>
                    </a:cubicBezTo>
                    <a:lnTo>
                      <a:pt x="1159423" y="2103239"/>
                    </a:lnTo>
                    <a:cubicBezTo>
                      <a:pt x="1163315" y="2107131"/>
                      <a:pt x="1164872" y="2111802"/>
                      <a:pt x="1164872" y="2117251"/>
                    </a:cubicBezTo>
                    <a:cubicBezTo>
                      <a:pt x="1164094" y="2127370"/>
                      <a:pt x="1165651" y="2137490"/>
                      <a:pt x="1173435" y="2145274"/>
                    </a:cubicBezTo>
                    <a:cubicBezTo>
                      <a:pt x="1174214" y="2147610"/>
                      <a:pt x="1174992" y="2149945"/>
                      <a:pt x="1175770" y="2152280"/>
                    </a:cubicBezTo>
                    <a:cubicBezTo>
                      <a:pt x="1176549" y="2161622"/>
                      <a:pt x="1176549" y="2171741"/>
                      <a:pt x="1181998" y="2180304"/>
                    </a:cubicBezTo>
                    <a:cubicBezTo>
                      <a:pt x="1182776" y="2181861"/>
                      <a:pt x="1182776" y="2183418"/>
                      <a:pt x="1182776" y="2184975"/>
                    </a:cubicBezTo>
                    <a:cubicBezTo>
                      <a:pt x="1189004" y="2193537"/>
                      <a:pt x="1184333" y="2205992"/>
                      <a:pt x="1192896" y="2213777"/>
                    </a:cubicBezTo>
                    <a:cubicBezTo>
                      <a:pt x="1196010" y="2220782"/>
                      <a:pt x="1199902" y="2228567"/>
                      <a:pt x="1203015" y="2235573"/>
                    </a:cubicBezTo>
                    <a:cubicBezTo>
                      <a:pt x="1207686" y="2241022"/>
                      <a:pt x="1206908" y="2248027"/>
                      <a:pt x="1208465" y="2254255"/>
                    </a:cubicBezTo>
                    <a:cubicBezTo>
                      <a:pt x="1209243" y="2262818"/>
                      <a:pt x="1206129" y="2272159"/>
                      <a:pt x="1213913" y="2279165"/>
                    </a:cubicBezTo>
                    <a:cubicBezTo>
                      <a:pt x="1217027" y="2293955"/>
                      <a:pt x="1227147" y="2305632"/>
                      <a:pt x="1225590" y="2321979"/>
                    </a:cubicBezTo>
                    <a:cubicBezTo>
                      <a:pt x="1231818" y="2332098"/>
                      <a:pt x="1228704" y="2346110"/>
                      <a:pt x="1236488" y="2356230"/>
                    </a:cubicBezTo>
                    <a:lnTo>
                      <a:pt x="1236488" y="2356230"/>
                    </a:lnTo>
                    <a:cubicBezTo>
                      <a:pt x="1241937" y="2366349"/>
                      <a:pt x="1238045" y="2380361"/>
                      <a:pt x="1247386" y="2389702"/>
                    </a:cubicBezTo>
                    <a:cubicBezTo>
                      <a:pt x="1251278" y="2397487"/>
                      <a:pt x="1254392" y="2404493"/>
                      <a:pt x="1258284" y="2412277"/>
                    </a:cubicBezTo>
                    <a:cubicBezTo>
                      <a:pt x="1261398" y="2416948"/>
                      <a:pt x="1260619" y="2422397"/>
                      <a:pt x="1262955" y="2427067"/>
                    </a:cubicBezTo>
                    <a:cubicBezTo>
                      <a:pt x="1264512" y="2437187"/>
                      <a:pt x="1262176" y="2448085"/>
                      <a:pt x="1269182" y="2456648"/>
                    </a:cubicBezTo>
                    <a:cubicBezTo>
                      <a:pt x="1276967" y="2478444"/>
                      <a:pt x="1283972" y="2500240"/>
                      <a:pt x="1291757" y="2522036"/>
                    </a:cubicBezTo>
                    <a:cubicBezTo>
                      <a:pt x="1295649" y="2526707"/>
                      <a:pt x="1296427" y="2531377"/>
                      <a:pt x="1296427" y="2536827"/>
                    </a:cubicBezTo>
                    <a:cubicBezTo>
                      <a:pt x="1297984" y="2546946"/>
                      <a:pt x="1292535" y="2557844"/>
                      <a:pt x="1302655" y="2565628"/>
                    </a:cubicBezTo>
                    <a:cubicBezTo>
                      <a:pt x="1308882" y="2571856"/>
                      <a:pt x="1311218" y="2579640"/>
                      <a:pt x="1312775" y="2588203"/>
                    </a:cubicBezTo>
                    <a:cubicBezTo>
                      <a:pt x="1316667" y="2593652"/>
                      <a:pt x="1316667" y="2600658"/>
                      <a:pt x="1318224" y="2606886"/>
                    </a:cubicBezTo>
                    <a:cubicBezTo>
                      <a:pt x="1319002" y="2615448"/>
                      <a:pt x="1319002" y="2624790"/>
                      <a:pt x="1324451" y="2632574"/>
                    </a:cubicBezTo>
                    <a:cubicBezTo>
                      <a:pt x="1330679" y="2644250"/>
                      <a:pt x="1336128" y="2655927"/>
                      <a:pt x="1335349" y="2669939"/>
                    </a:cubicBezTo>
                    <a:cubicBezTo>
                      <a:pt x="1339241" y="2687064"/>
                      <a:pt x="1343133" y="2704968"/>
                      <a:pt x="1350139" y="2722094"/>
                    </a:cubicBezTo>
                    <a:cubicBezTo>
                      <a:pt x="1357924" y="2741555"/>
                      <a:pt x="1357145" y="2761015"/>
                      <a:pt x="1344690" y="2778919"/>
                    </a:cubicBezTo>
                    <a:cubicBezTo>
                      <a:pt x="1336906" y="2789818"/>
                      <a:pt x="1337685" y="2803051"/>
                      <a:pt x="1336128" y="2815506"/>
                    </a:cubicBezTo>
                    <a:cubicBezTo>
                      <a:pt x="1336128" y="2818619"/>
                      <a:pt x="1335349" y="2821733"/>
                      <a:pt x="1335349" y="2824847"/>
                    </a:cubicBezTo>
                    <a:cubicBezTo>
                      <a:pt x="1327565" y="2834967"/>
                      <a:pt x="1328343" y="2847421"/>
                      <a:pt x="1325230" y="2859098"/>
                    </a:cubicBezTo>
                    <a:cubicBezTo>
                      <a:pt x="1325230" y="2863769"/>
                      <a:pt x="1324451" y="2869217"/>
                      <a:pt x="1324451" y="2873888"/>
                    </a:cubicBezTo>
                    <a:cubicBezTo>
                      <a:pt x="1319780" y="2881673"/>
                      <a:pt x="1320559" y="2890235"/>
                      <a:pt x="1316667" y="2898020"/>
                    </a:cubicBezTo>
                    <a:cubicBezTo>
                      <a:pt x="1312775" y="2907361"/>
                      <a:pt x="1307325" y="2915923"/>
                      <a:pt x="1307325" y="2926043"/>
                    </a:cubicBezTo>
                    <a:cubicBezTo>
                      <a:pt x="1306547" y="2931492"/>
                      <a:pt x="1304990" y="2936163"/>
                      <a:pt x="1301877" y="2940055"/>
                    </a:cubicBezTo>
                    <a:cubicBezTo>
                      <a:pt x="1301877" y="2943169"/>
                      <a:pt x="1301098" y="2947061"/>
                      <a:pt x="1301098" y="2950175"/>
                    </a:cubicBezTo>
                    <a:cubicBezTo>
                      <a:pt x="1297984" y="2955624"/>
                      <a:pt x="1296427" y="2961851"/>
                      <a:pt x="1292535" y="2966522"/>
                    </a:cubicBezTo>
                    <a:cubicBezTo>
                      <a:pt x="1285529" y="2975085"/>
                      <a:pt x="1285529" y="2986761"/>
                      <a:pt x="1280859" y="2996881"/>
                    </a:cubicBezTo>
                    <a:cubicBezTo>
                      <a:pt x="1280859" y="2999995"/>
                      <a:pt x="1280080" y="3003108"/>
                      <a:pt x="1280080" y="3006222"/>
                    </a:cubicBezTo>
                    <a:cubicBezTo>
                      <a:pt x="1271518" y="3015563"/>
                      <a:pt x="1275410" y="3028796"/>
                      <a:pt x="1269182" y="3038916"/>
                    </a:cubicBezTo>
                    <a:cubicBezTo>
                      <a:pt x="1264512" y="3058377"/>
                      <a:pt x="1261398" y="3077838"/>
                      <a:pt x="1255171" y="3096520"/>
                    </a:cubicBezTo>
                    <a:cubicBezTo>
                      <a:pt x="1250500" y="3112089"/>
                      <a:pt x="1243494" y="3121430"/>
                      <a:pt x="1224812" y="3108197"/>
                    </a:cubicBezTo>
                    <a:cubicBezTo>
                      <a:pt x="1196010" y="3087958"/>
                      <a:pt x="1165651" y="3070054"/>
                      <a:pt x="1135292" y="3051371"/>
                    </a:cubicBezTo>
                    <a:cubicBezTo>
                      <a:pt x="1125951" y="3045922"/>
                      <a:pt x="1117388" y="3038916"/>
                      <a:pt x="1105711" y="3039695"/>
                    </a:cubicBezTo>
                    <a:cubicBezTo>
                      <a:pt x="1085472" y="3012449"/>
                      <a:pt x="1051999" y="3004665"/>
                      <a:pt x="1027089" y="2984426"/>
                    </a:cubicBezTo>
                    <a:cubicBezTo>
                      <a:pt x="1016970" y="2975085"/>
                      <a:pt x="1006072" y="2968857"/>
                      <a:pt x="993617" y="2963408"/>
                    </a:cubicBezTo>
                    <a:cubicBezTo>
                      <a:pt x="974934" y="2952510"/>
                      <a:pt x="957030" y="2941612"/>
                      <a:pt x="938348" y="2930714"/>
                    </a:cubicBezTo>
                    <a:cubicBezTo>
                      <a:pt x="932899" y="2923708"/>
                      <a:pt x="923558" y="2923708"/>
                      <a:pt x="916552" y="2919816"/>
                    </a:cubicBezTo>
                    <a:cubicBezTo>
                      <a:pt x="890863" y="2901912"/>
                      <a:pt x="865175" y="2884008"/>
                      <a:pt x="838709" y="2865325"/>
                    </a:cubicBezTo>
                    <a:cubicBezTo>
                      <a:pt x="832481" y="2859098"/>
                      <a:pt x="833259" y="2849757"/>
                      <a:pt x="828589" y="2842751"/>
                    </a:cubicBezTo>
                    <a:cubicBezTo>
                      <a:pt x="820804" y="2819398"/>
                      <a:pt x="813020" y="2796045"/>
                      <a:pt x="806014" y="2772692"/>
                    </a:cubicBezTo>
                    <a:cubicBezTo>
                      <a:pt x="801344" y="2763351"/>
                      <a:pt x="801344" y="2753231"/>
                      <a:pt x="795895" y="2743890"/>
                    </a:cubicBezTo>
                    <a:cubicBezTo>
                      <a:pt x="795116" y="2742333"/>
                      <a:pt x="794338" y="2741555"/>
                      <a:pt x="795116" y="2739998"/>
                    </a:cubicBezTo>
                    <a:cubicBezTo>
                      <a:pt x="788889" y="2728321"/>
                      <a:pt x="791224" y="2714309"/>
                      <a:pt x="782661" y="2703411"/>
                    </a:cubicBezTo>
                    <a:cubicBezTo>
                      <a:pt x="777991" y="2695627"/>
                      <a:pt x="780326" y="2685507"/>
                      <a:pt x="773320" y="2678501"/>
                    </a:cubicBezTo>
                    <a:lnTo>
                      <a:pt x="773320" y="2678501"/>
                    </a:lnTo>
                    <a:cubicBezTo>
                      <a:pt x="767871" y="2668382"/>
                      <a:pt x="769428" y="2655148"/>
                      <a:pt x="759308" y="2647364"/>
                    </a:cubicBezTo>
                    <a:cubicBezTo>
                      <a:pt x="757752" y="2644250"/>
                      <a:pt x="756973" y="2640358"/>
                      <a:pt x="756973" y="2636466"/>
                    </a:cubicBezTo>
                    <a:cubicBezTo>
                      <a:pt x="756195" y="2628682"/>
                      <a:pt x="758530" y="2619340"/>
                      <a:pt x="751524" y="2613113"/>
                    </a:cubicBezTo>
                    <a:cubicBezTo>
                      <a:pt x="748410" y="2606107"/>
                      <a:pt x="744518" y="2598323"/>
                      <a:pt x="741404" y="2591317"/>
                    </a:cubicBezTo>
                    <a:cubicBezTo>
                      <a:pt x="734399" y="2581197"/>
                      <a:pt x="735177" y="2568742"/>
                      <a:pt x="730506" y="2557844"/>
                    </a:cubicBezTo>
                    <a:cubicBezTo>
                      <a:pt x="732842" y="2542275"/>
                      <a:pt x="718830" y="2530599"/>
                      <a:pt x="718830" y="2515030"/>
                    </a:cubicBezTo>
                    <a:cubicBezTo>
                      <a:pt x="713381" y="2504911"/>
                      <a:pt x="714159" y="2492456"/>
                      <a:pt x="707932" y="2482336"/>
                    </a:cubicBezTo>
                    <a:cubicBezTo>
                      <a:pt x="707932" y="2479222"/>
                      <a:pt x="707153" y="2476108"/>
                      <a:pt x="707153" y="2472995"/>
                    </a:cubicBezTo>
                    <a:cubicBezTo>
                      <a:pt x="702483" y="2462097"/>
                      <a:pt x="703261" y="2449642"/>
                      <a:pt x="695477" y="2440301"/>
                    </a:cubicBezTo>
                    <a:cubicBezTo>
                      <a:pt x="690028" y="2433295"/>
                      <a:pt x="693920" y="2422397"/>
                      <a:pt x="686136" y="2416169"/>
                    </a:cubicBezTo>
                    <a:cubicBezTo>
                      <a:pt x="683800" y="2408385"/>
                      <a:pt x="681465" y="2400601"/>
                      <a:pt x="675238" y="2394373"/>
                    </a:cubicBezTo>
                    <a:cubicBezTo>
                      <a:pt x="669010" y="2389702"/>
                      <a:pt x="669788" y="2382696"/>
                      <a:pt x="669788" y="2376469"/>
                    </a:cubicBezTo>
                    <a:cubicBezTo>
                      <a:pt x="669788" y="2367906"/>
                      <a:pt x="670567" y="2358565"/>
                      <a:pt x="662783" y="2352338"/>
                    </a:cubicBezTo>
                    <a:cubicBezTo>
                      <a:pt x="658112" y="2344553"/>
                      <a:pt x="657333" y="2335990"/>
                      <a:pt x="654220" y="2328206"/>
                    </a:cubicBezTo>
                    <a:cubicBezTo>
                      <a:pt x="646435" y="2299404"/>
                      <a:pt x="638651" y="2271380"/>
                      <a:pt x="630867" y="2242578"/>
                    </a:cubicBezTo>
                    <a:cubicBezTo>
                      <a:pt x="624639" y="2232459"/>
                      <a:pt x="627753" y="2218447"/>
                      <a:pt x="619969" y="2209106"/>
                    </a:cubicBezTo>
                    <a:lnTo>
                      <a:pt x="619969" y="2209106"/>
                    </a:lnTo>
                    <a:cubicBezTo>
                      <a:pt x="614520" y="2198986"/>
                      <a:pt x="618412" y="2184975"/>
                      <a:pt x="609071" y="2175633"/>
                    </a:cubicBezTo>
                    <a:lnTo>
                      <a:pt x="609071" y="2175633"/>
                    </a:lnTo>
                    <a:cubicBezTo>
                      <a:pt x="603622" y="2166292"/>
                      <a:pt x="607514" y="2153058"/>
                      <a:pt x="597394" y="2145274"/>
                    </a:cubicBezTo>
                    <a:cubicBezTo>
                      <a:pt x="595837" y="2142939"/>
                      <a:pt x="595059" y="2141382"/>
                      <a:pt x="594280" y="2139047"/>
                    </a:cubicBezTo>
                    <a:cubicBezTo>
                      <a:pt x="592724" y="2129705"/>
                      <a:pt x="589610" y="2121143"/>
                      <a:pt x="584161" y="2112580"/>
                    </a:cubicBezTo>
                    <a:cubicBezTo>
                      <a:pt x="580269" y="2106352"/>
                      <a:pt x="580269" y="2098568"/>
                      <a:pt x="577155" y="2092341"/>
                    </a:cubicBezTo>
                    <a:cubicBezTo>
                      <a:pt x="577933" y="2090784"/>
                      <a:pt x="577933" y="2089227"/>
                      <a:pt x="576376" y="2087670"/>
                    </a:cubicBezTo>
                    <a:cubicBezTo>
                      <a:pt x="568592" y="2078329"/>
                      <a:pt x="572484" y="2064317"/>
                      <a:pt x="565478" y="2054976"/>
                    </a:cubicBezTo>
                    <a:cubicBezTo>
                      <a:pt x="566257" y="2039407"/>
                      <a:pt x="552245" y="2027731"/>
                      <a:pt x="553802" y="2011384"/>
                    </a:cubicBezTo>
                    <a:cubicBezTo>
                      <a:pt x="549910" y="2000486"/>
                      <a:pt x="549131" y="1988809"/>
                      <a:pt x="540568" y="1980247"/>
                    </a:cubicBezTo>
                    <a:cubicBezTo>
                      <a:pt x="539012" y="1977133"/>
                      <a:pt x="538233" y="1973240"/>
                      <a:pt x="538233" y="1969348"/>
                    </a:cubicBezTo>
                    <a:cubicBezTo>
                      <a:pt x="539012" y="1960007"/>
                      <a:pt x="534341" y="1953001"/>
                      <a:pt x="528892" y="1945995"/>
                    </a:cubicBezTo>
                    <a:cubicBezTo>
                      <a:pt x="528114" y="1943660"/>
                      <a:pt x="527335" y="1941325"/>
                      <a:pt x="527335" y="1938989"/>
                    </a:cubicBezTo>
                    <a:cubicBezTo>
                      <a:pt x="527335" y="1929648"/>
                      <a:pt x="528114" y="1919528"/>
                      <a:pt x="519551" y="1913301"/>
                    </a:cubicBezTo>
                    <a:cubicBezTo>
                      <a:pt x="517994" y="1910966"/>
                      <a:pt x="517215" y="1908631"/>
                      <a:pt x="517215" y="1906295"/>
                    </a:cubicBezTo>
                    <a:cubicBezTo>
                      <a:pt x="517215" y="1896175"/>
                      <a:pt x="516437" y="1886834"/>
                      <a:pt x="508653" y="1879828"/>
                    </a:cubicBezTo>
                    <a:cubicBezTo>
                      <a:pt x="507874" y="1877493"/>
                      <a:pt x="506317" y="1875158"/>
                      <a:pt x="506317" y="1872822"/>
                    </a:cubicBezTo>
                    <a:cubicBezTo>
                      <a:pt x="504761" y="1863481"/>
                      <a:pt x="508653" y="1853361"/>
                      <a:pt x="500090" y="1845577"/>
                    </a:cubicBezTo>
                    <a:cubicBezTo>
                      <a:pt x="496976" y="1838572"/>
                      <a:pt x="493084" y="1830787"/>
                      <a:pt x="489970" y="1823781"/>
                    </a:cubicBezTo>
                    <a:cubicBezTo>
                      <a:pt x="485300" y="1819111"/>
                      <a:pt x="486078" y="1812105"/>
                      <a:pt x="483743" y="1805877"/>
                    </a:cubicBezTo>
                    <a:cubicBezTo>
                      <a:pt x="482964" y="1797315"/>
                      <a:pt x="482964" y="1787973"/>
                      <a:pt x="478294" y="1780189"/>
                    </a:cubicBezTo>
                    <a:cubicBezTo>
                      <a:pt x="471288" y="1758393"/>
                      <a:pt x="463503" y="1736596"/>
                      <a:pt x="456498" y="1714022"/>
                    </a:cubicBezTo>
                    <a:cubicBezTo>
                      <a:pt x="453384" y="1710130"/>
                      <a:pt x="454162" y="1703903"/>
                      <a:pt x="451827" y="1699232"/>
                    </a:cubicBezTo>
                    <a:cubicBezTo>
                      <a:pt x="450270" y="1689112"/>
                      <a:pt x="451827" y="1678993"/>
                      <a:pt x="444821" y="1670430"/>
                    </a:cubicBezTo>
                    <a:lnTo>
                      <a:pt x="444043" y="1670430"/>
                    </a:lnTo>
                    <a:cubicBezTo>
                      <a:pt x="440150" y="1663424"/>
                      <a:pt x="440150" y="1654083"/>
                      <a:pt x="434702" y="1647077"/>
                    </a:cubicBezTo>
                    <a:lnTo>
                      <a:pt x="433923" y="1647855"/>
                    </a:lnTo>
                    <a:cubicBezTo>
                      <a:pt x="430031" y="1643963"/>
                      <a:pt x="430809" y="1637736"/>
                      <a:pt x="429252" y="1633065"/>
                    </a:cubicBezTo>
                    <a:cubicBezTo>
                      <a:pt x="427695" y="1622945"/>
                      <a:pt x="428474" y="1612826"/>
                      <a:pt x="423025" y="1603484"/>
                    </a:cubicBezTo>
                    <a:cubicBezTo>
                      <a:pt x="412905" y="1586359"/>
                      <a:pt x="414462" y="1564563"/>
                      <a:pt x="402007" y="1548216"/>
                    </a:cubicBezTo>
                    <a:cubicBezTo>
                      <a:pt x="395001" y="1538096"/>
                      <a:pt x="397337" y="1524863"/>
                      <a:pt x="391109" y="1513965"/>
                    </a:cubicBezTo>
                    <a:cubicBezTo>
                      <a:pt x="392666" y="1495282"/>
                      <a:pt x="377876" y="1479713"/>
                      <a:pt x="378654" y="1461031"/>
                    </a:cubicBezTo>
                    <a:cubicBezTo>
                      <a:pt x="371648" y="1444684"/>
                      <a:pt x="372427" y="1432229"/>
                      <a:pt x="365421" y="142211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777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350"/>
              </a:p>
            </p:txBody>
          </p:sp>
        </p:grpSp>
        <p:sp>
          <p:nvSpPr>
            <p:cNvPr id="9" name="Freeform: Shape 56">
              <a:extLst>
                <a:ext uri="{FF2B5EF4-FFF2-40B4-BE49-F238E27FC236}">
                  <a16:creationId xmlns:a16="http://schemas.microsoft.com/office/drawing/2014/main" id="{BD27328E-0C89-3095-FDC3-762B4997F235}"/>
                </a:ext>
              </a:extLst>
            </p:cNvPr>
            <p:cNvSpPr/>
            <p:nvPr/>
          </p:nvSpPr>
          <p:spPr>
            <a:xfrm>
              <a:off x="3895126" y="3986949"/>
              <a:ext cx="1115695" cy="1764664"/>
            </a:xfrm>
            <a:custGeom>
              <a:avLst/>
              <a:gdLst>
                <a:gd name="connsiteX0" fmla="*/ 502892 w 1115695"/>
                <a:gd name="connsiteY0" fmla="*/ 913254 h 1764664"/>
                <a:gd name="connsiteX1" fmla="*/ 479251 w 1115695"/>
                <a:gd name="connsiteY1" fmla="*/ 947385 h 1764664"/>
                <a:gd name="connsiteX2" fmla="*/ 524186 w 1115695"/>
                <a:gd name="connsiteY2" fmla="*/ 944411 h 1764664"/>
                <a:gd name="connsiteX3" fmla="*/ 502892 w 1115695"/>
                <a:gd name="connsiteY3" fmla="*/ 913254 h 1764664"/>
                <a:gd name="connsiteX4" fmla="*/ 296068 w 1115695"/>
                <a:gd name="connsiteY4" fmla="*/ 857673 h 1764664"/>
                <a:gd name="connsiteX5" fmla="*/ 345386 w 1115695"/>
                <a:gd name="connsiteY5" fmla="*/ 908713 h 1764664"/>
                <a:gd name="connsiteX6" fmla="*/ 296068 w 1115695"/>
                <a:gd name="connsiteY6" fmla="*/ 857673 h 1764664"/>
                <a:gd name="connsiteX7" fmla="*/ 701732 w 1115695"/>
                <a:gd name="connsiteY7" fmla="*/ 834970 h 1764664"/>
                <a:gd name="connsiteX8" fmla="*/ 652883 w 1115695"/>
                <a:gd name="connsiteY8" fmla="*/ 859551 h 1764664"/>
                <a:gd name="connsiteX9" fmla="*/ 650535 w 1115695"/>
                <a:gd name="connsiteY9" fmla="*/ 901981 h 1764664"/>
                <a:gd name="connsiteX10" fmla="*/ 701732 w 1115695"/>
                <a:gd name="connsiteY10" fmla="*/ 834970 h 1764664"/>
                <a:gd name="connsiteX11" fmla="*/ 424139 w 1115695"/>
                <a:gd name="connsiteY11" fmla="*/ 0 h 1764664"/>
                <a:gd name="connsiteX12" fmla="*/ 447805 w 1115695"/>
                <a:gd name="connsiteY12" fmla="*/ 0 h 1764664"/>
                <a:gd name="connsiteX13" fmla="*/ 317292 w 1115695"/>
                <a:gd name="connsiteY13" fmla="*/ 124575 h 1764664"/>
                <a:gd name="connsiteX14" fmla="*/ 306034 w 1115695"/>
                <a:gd name="connsiteY14" fmla="*/ 128488 h 1764664"/>
                <a:gd name="connsiteX15" fmla="*/ 129324 w 1115695"/>
                <a:gd name="connsiteY15" fmla="*/ 366053 h 1764664"/>
                <a:gd name="connsiteX16" fmla="*/ 257239 w 1115695"/>
                <a:gd name="connsiteY16" fmla="*/ 730540 h 1764664"/>
                <a:gd name="connsiteX17" fmla="*/ 424139 w 1115695"/>
                <a:gd name="connsiteY17" fmla="*/ 702985 h 1764664"/>
                <a:gd name="connsiteX18" fmla="*/ 509312 w 1115695"/>
                <a:gd name="connsiteY18" fmla="*/ 721146 h 1764664"/>
                <a:gd name="connsiteX19" fmla="*/ 543287 w 1115695"/>
                <a:gd name="connsiteY19" fmla="*/ 710187 h 1764664"/>
                <a:gd name="connsiteX20" fmla="*/ 709091 w 1115695"/>
                <a:gd name="connsiteY20" fmla="*/ 698601 h 1764664"/>
                <a:gd name="connsiteX21" fmla="*/ 741030 w 1115695"/>
                <a:gd name="connsiteY21" fmla="*/ 693747 h 1764664"/>
                <a:gd name="connsiteX22" fmla="*/ 831996 w 1115695"/>
                <a:gd name="connsiteY22" fmla="*/ 373255 h 1764664"/>
                <a:gd name="connsiteX23" fmla="*/ 617506 w 1115695"/>
                <a:gd name="connsiteY23" fmla="*/ 112095 h 1764664"/>
                <a:gd name="connsiteX24" fmla="*/ 591486 w 1115695"/>
                <a:gd name="connsiteY24" fmla="*/ 104278 h 1764664"/>
                <a:gd name="connsiteX25" fmla="*/ 659162 w 1115695"/>
                <a:gd name="connsiteY25" fmla="*/ 39680 h 1764664"/>
                <a:gd name="connsiteX26" fmla="*/ 707838 w 1115695"/>
                <a:gd name="connsiteY26" fmla="*/ 62157 h 1764664"/>
                <a:gd name="connsiteX27" fmla="*/ 923431 w 1115695"/>
                <a:gd name="connsiteY27" fmla="*/ 496473 h 1764664"/>
                <a:gd name="connsiteX28" fmla="*/ 795046 w 1115695"/>
                <a:gd name="connsiteY28" fmla="*/ 761854 h 1764664"/>
                <a:gd name="connsiteX29" fmla="*/ 785026 w 1115695"/>
                <a:gd name="connsiteY29" fmla="*/ 797238 h 1764664"/>
                <a:gd name="connsiteX30" fmla="*/ 726157 w 1115695"/>
                <a:gd name="connsiteY30" fmla="*/ 962103 h 1764664"/>
                <a:gd name="connsiteX31" fmla="*/ 884133 w 1115695"/>
                <a:gd name="connsiteY31" fmla="*/ 1412702 h 1764664"/>
                <a:gd name="connsiteX32" fmla="*/ 1036315 w 1115695"/>
                <a:gd name="connsiteY32" fmla="*/ 1359312 h 1764664"/>
                <a:gd name="connsiteX33" fmla="*/ 1049154 w 1115695"/>
                <a:gd name="connsiteY33" fmla="*/ 1392974 h 1764664"/>
                <a:gd name="connsiteX34" fmla="*/ 958971 w 1115695"/>
                <a:gd name="connsiteY34" fmla="*/ 1425697 h 1764664"/>
                <a:gd name="connsiteX35" fmla="*/ 967583 w 1115695"/>
                <a:gd name="connsiteY35" fmla="*/ 1453565 h 1764664"/>
                <a:gd name="connsiteX36" fmla="*/ 1043831 w 1115695"/>
                <a:gd name="connsiteY36" fmla="*/ 1427889 h 1764664"/>
                <a:gd name="connsiteX37" fmla="*/ 1055886 w 1115695"/>
                <a:gd name="connsiteY37" fmla="*/ 1462960 h 1764664"/>
                <a:gd name="connsiteX38" fmla="*/ 980891 w 1115695"/>
                <a:gd name="connsiteY38" fmla="*/ 1490515 h 1764664"/>
                <a:gd name="connsiteX39" fmla="*/ 990128 w 1115695"/>
                <a:gd name="connsiteY39" fmla="*/ 1516349 h 1764664"/>
                <a:gd name="connsiteX40" fmla="*/ 1080937 w 1115695"/>
                <a:gd name="connsiteY40" fmla="*/ 1485662 h 1764664"/>
                <a:gd name="connsiteX41" fmla="*/ 1093775 w 1115695"/>
                <a:gd name="connsiteY41" fmla="*/ 1520576 h 1764664"/>
                <a:gd name="connsiteX42" fmla="*/ 1002967 w 1115695"/>
                <a:gd name="connsiteY42" fmla="*/ 1553768 h 1764664"/>
                <a:gd name="connsiteX43" fmla="*/ 1013144 w 1115695"/>
                <a:gd name="connsiteY43" fmla="*/ 1582733 h 1764664"/>
                <a:gd name="connsiteX44" fmla="*/ 1102700 w 1115695"/>
                <a:gd name="connsiteY44" fmla="*/ 1552359 h 1764664"/>
                <a:gd name="connsiteX45" fmla="*/ 1115695 w 1115695"/>
                <a:gd name="connsiteY45" fmla="*/ 1582890 h 1764664"/>
                <a:gd name="connsiteX46" fmla="*/ 881627 w 1115695"/>
                <a:gd name="connsiteY46" fmla="*/ 1665087 h 1764664"/>
                <a:gd name="connsiteX47" fmla="*/ 802092 w 1115695"/>
                <a:gd name="connsiteY47" fmla="*/ 1438065 h 1764664"/>
                <a:gd name="connsiteX48" fmla="*/ 654136 w 1115695"/>
                <a:gd name="connsiteY48" fmla="*/ 1015648 h 1764664"/>
                <a:gd name="connsiteX49" fmla="*/ 625328 w 1115695"/>
                <a:gd name="connsiteY49" fmla="*/ 986684 h 1764664"/>
                <a:gd name="connsiteX50" fmla="*/ 579454 w 1115695"/>
                <a:gd name="connsiteY50" fmla="*/ 1009386 h 1764664"/>
                <a:gd name="connsiteX51" fmla="*/ 581019 w 1115695"/>
                <a:gd name="connsiteY51" fmla="*/ 1028174 h 1764664"/>
                <a:gd name="connsiteX52" fmla="*/ 750268 w 1115695"/>
                <a:gd name="connsiteY52" fmla="*/ 1695931 h 1764664"/>
                <a:gd name="connsiteX53" fmla="*/ 749485 w 1115695"/>
                <a:gd name="connsiteY53" fmla="*/ 1704855 h 1764664"/>
                <a:gd name="connsiteX54" fmla="*/ 516044 w 1115695"/>
                <a:gd name="connsiteY54" fmla="*/ 1764664 h 1764664"/>
                <a:gd name="connsiteX55" fmla="*/ 529509 w 1115695"/>
                <a:gd name="connsiteY55" fmla="*/ 1727244 h 1764664"/>
                <a:gd name="connsiteX56" fmla="*/ 596676 w 1115695"/>
                <a:gd name="connsiteY56" fmla="*/ 1708456 h 1764664"/>
                <a:gd name="connsiteX57" fmla="*/ 590100 w 1115695"/>
                <a:gd name="connsiteY57" fmla="*/ 1678865 h 1764664"/>
                <a:gd name="connsiteX58" fmla="*/ 496317 w 1115695"/>
                <a:gd name="connsiteY58" fmla="*/ 1701724 h 1764664"/>
                <a:gd name="connsiteX59" fmla="*/ 486766 w 1115695"/>
                <a:gd name="connsiteY59" fmla="*/ 1665713 h 1764664"/>
                <a:gd name="connsiteX60" fmla="*/ 578201 w 1115695"/>
                <a:gd name="connsiteY60" fmla="*/ 1641289 h 1764664"/>
                <a:gd name="connsiteX61" fmla="*/ 574443 w 1115695"/>
                <a:gd name="connsiteY61" fmla="*/ 1614360 h 1764664"/>
                <a:gd name="connsiteX62" fmla="*/ 495377 w 1115695"/>
                <a:gd name="connsiteY62" fmla="*/ 1632678 h 1764664"/>
                <a:gd name="connsiteX63" fmla="*/ 485357 w 1115695"/>
                <a:gd name="connsiteY63" fmla="*/ 1597450 h 1764664"/>
                <a:gd name="connsiteX64" fmla="*/ 541564 w 1115695"/>
                <a:gd name="connsiteY64" fmla="*/ 1582107 h 1764664"/>
                <a:gd name="connsiteX65" fmla="*/ 553620 w 1115695"/>
                <a:gd name="connsiteY65" fmla="*/ 1548288 h 1764664"/>
                <a:gd name="connsiteX66" fmla="*/ 464064 w 1115695"/>
                <a:gd name="connsiteY66" fmla="*/ 1570521 h 1764664"/>
                <a:gd name="connsiteX67" fmla="*/ 453730 w 1115695"/>
                <a:gd name="connsiteY67" fmla="*/ 1535920 h 1764664"/>
                <a:gd name="connsiteX68" fmla="*/ 581959 w 1115695"/>
                <a:gd name="connsiteY68" fmla="*/ 1503510 h 1764664"/>
                <a:gd name="connsiteX69" fmla="*/ 604191 w 1115695"/>
                <a:gd name="connsiteY69" fmla="*/ 1466091 h 1764664"/>
                <a:gd name="connsiteX70" fmla="*/ 499605 w 1115695"/>
                <a:gd name="connsiteY70" fmla="*/ 1054634 h 1764664"/>
                <a:gd name="connsiteX71" fmla="*/ 471892 w 1115695"/>
                <a:gd name="connsiteY71" fmla="*/ 1027547 h 1764664"/>
                <a:gd name="connsiteX72" fmla="*/ 408796 w 1115695"/>
                <a:gd name="connsiteY72" fmla="*/ 1002027 h 1764664"/>
                <a:gd name="connsiteX73" fmla="*/ 374038 w 1115695"/>
                <a:gd name="connsiteY73" fmla="*/ 1016431 h 1764664"/>
                <a:gd name="connsiteX74" fmla="*/ 312194 w 1115695"/>
                <a:gd name="connsiteY74" fmla="*/ 1338802 h 1764664"/>
                <a:gd name="connsiteX75" fmla="*/ 242522 w 1115695"/>
                <a:gd name="connsiteY75" fmla="*/ 1701567 h 1764664"/>
                <a:gd name="connsiteX76" fmla="*/ 102708 w 1115695"/>
                <a:gd name="connsiteY76" fmla="*/ 1675107 h 1764664"/>
                <a:gd name="connsiteX77" fmla="*/ 0 w 1115695"/>
                <a:gd name="connsiteY77" fmla="*/ 1657259 h 1764664"/>
                <a:gd name="connsiteX78" fmla="*/ 0 w 1115695"/>
                <a:gd name="connsiteY78" fmla="*/ 1636749 h 1764664"/>
                <a:gd name="connsiteX79" fmla="*/ 22232 w 1115695"/>
                <a:gd name="connsiteY79" fmla="*/ 1625163 h 1764664"/>
                <a:gd name="connsiteX80" fmla="*/ 100203 w 1115695"/>
                <a:gd name="connsiteY80" fmla="*/ 1639254 h 1764664"/>
                <a:gd name="connsiteX81" fmla="*/ 105996 w 1115695"/>
                <a:gd name="connsiteY81" fmla="*/ 1609349 h 1764664"/>
                <a:gd name="connsiteX82" fmla="*/ 12369 w 1115695"/>
                <a:gd name="connsiteY82" fmla="*/ 1590561 h 1764664"/>
                <a:gd name="connsiteX83" fmla="*/ 18631 w 1115695"/>
                <a:gd name="connsiteY83" fmla="*/ 1553925 h 1764664"/>
                <a:gd name="connsiteX84" fmla="*/ 113354 w 1115695"/>
                <a:gd name="connsiteY84" fmla="*/ 1570677 h 1764664"/>
                <a:gd name="connsiteX85" fmla="*/ 118834 w 1115695"/>
                <a:gd name="connsiteY85" fmla="*/ 1544218 h 1764664"/>
                <a:gd name="connsiteX86" fmla="*/ 40081 w 1115695"/>
                <a:gd name="connsiteY86" fmla="*/ 1526995 h 1764664"/>
                <a:gd name="connsiteX87" fmla="*/ 47753 w 1115695"/>
                <a:gd name="connsiteY87" fmla="*/ 1491298 h 1764664"/>
                <a:gd name="connsiteX88" fmla="*/ 126193 w 1115695"/>
                <a:gd name="connsiteY88" fmla="*/ 1504919 h 1764664"/>
                <a:gd name="connsiteX89" fmla="*/ 131203 w 1115695"/>
                <a:gd name="connsiteY89" fmla="*/ 1477364 h 1764664"/>
                <a:gd name="connsiteX90" fmla="*/ 36793 w 1115695"/>
                <a:gd name="connsiteY90" fmla="*/ 1457010 h 1764664"/>
                <a:gd name="connsiteX91" fmla="*/ 44465 w 1115695"/>
                <a:gd name="connsiteY91" fmla="*/ 1422409 h 1764664"/>
                <a:gd name="connsiteX92" fmla="*/ 201971 w 1115695"/>
                <a:gd name="connsiteY92" fmla="*/ 1452313 h 1764664"/>
                <a:gd name="connsiteX93" fmla="*/ 214496 w 1115695"/>
                <a:gd name="connsiteY93" fmla="*/ 1393601 h 1764664"/>
                <a:gd name="connsiteX94" fmla="*/ 288709 w 1115695"/>
                <a:gd name="connsiteY94" fmla="*/ 1006568 h 1764664"/>
                <a:gd name="connsiteX95" fmla="*/ 273835 w 1115695"/>
                <a:gd name="connsiteY95" fmla="*/ 969305 h 1764664"/>
                <a:gd name="connsiteX96" fmla="*/ 210895 w 1115695"/>
                <a:gd name="connsiteY96" fmla="*/ 825107 h 1764664"/>
                <a:gd name="connsiteX97" fmla="*/ 197118 w 1115695"/>
                <a:gd name="connsiteY97" fmla="*/ 792071 h 1764664"/>
                <a:gd name="connsiteX98" fmla="*/ 40864 w 1115695"/>
                <a:gd name="connsiteY98" fmla="*/ 375604 h 1764664"/>
                <a:gd name="connsiteX99" fmla="*/ 298416 w 1115695"/>
                <a:gd name="connsiteY99" fmla="*/ 38515 h 1764664"/>
                <a:gd name="connsiteX100" fmla="*/ 424139 w 1115695"/>
                <a:gd name="connsiteY100" fmla="*/ 0 h 1764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1115695" h="1764664">
                  <a:moveTo>
                    <a:pt x="502892" y="913254"/>
                  </a:moveTo>
                  <a:cubicBezTo>
                    <a:pt x="495690" y="923900"/>
                    <a:pt x="489115" y="933294"/>
                    <a:pt x="479251" y="947385"/>
                  </a:cubicBezTo>
                  <a:cubicBezTo>
                    <a:pt x="495847" y="946289"/>
                    <a:pt x="507903" y="945506"/>
                    <a:pt x="524186" y="944411"/>
                  </a:cubicBezTo>
                  <a:cubicBezTo>
                    <a:pt x="515574" y="931729"/>
                    <a:pt x="509625" y="923117"/>
                    <a:pt x="502892" y="913254"/>
                  </a:cubicBezTo>
                  <a:close/>
                  <a:moveTo>
                    <a:pt x="296068" y="857673"/>
                  </a:moveTo>
                  <a:cubicBezTo>
                    <a:pt x="300608" y="888986"/>
                    <a:pt x="315952" y="904956"/>
                    <a:pt x="345386" y="908713"/>
                  </a:cubicBezTo>
                  <a:cubicBezTo>
                    <a:pt x="340689" y="867380"/>
                    <a:pt x="340689" y="867380"/>
                    <a:pt x="296068" y="857673"/>
                  </a:cubicBezTo>
                  <a:close/>
                  <a:moveTo>
                    <a:pt x="701732" y="834970"/>
                  </a:moveTo>
                  <a:cubicBezTo>
                    <a:pt x="685293" y="843268"/>
                    <a:pt x="668853" y="851566"/>
                    <a:pt x="652883" y="859551"/>
                  </a:cubicBezTo>
                  <a:cubicBezTo>
                    <a:pt x="652257" y="873486"/>
                    <a:pt x="651474" y="886637"/>
                    <a:pt x="650535" y="901981"/>
                  </a:cubicBezTo>
                  <a:cubicBezTo>
                    <a:pt x="689050" y="892900"/>
                    <a:pt x="708778" y="866440"/>
                    <a:pt x="701732" y="834970"/>
                  </a:cubicBezTo>
                  <a:close/>
                  <a:moveTo>
                    <a:pt x="424139" y="0"/>
                  </a:moveTo>
                  <a:lnTo>
                    <a:pt x="447805" y="0"/>
                  </a:lnTo>
                  <a:lnTo>
                    <a:pt x="317292" y="124575"/>
                  </a:lnTo>
                  <a:lnTo>
                    <a:pt x="306034" y="128488"/>
                  </a:lnTo>
                  <a:cubicBezTo>
                    <a:pt x="214898" y="175091"/>
                    <a:pt x="154453" y="255556"/>
                    <a:pt x="129324" y="366053"/>
                  </a:cubicBezTo>
                  <a:cubicBezTo>
                    <a:pt x="96132" y="511190"/>
                    <a:pt x="143885" y="633469"/>
                    <a:pt x="257239" y="730540"/>
                  </a:cubicBezTo>
                  <a:cubicBezTo>
                    <a:pt x="308437" y="687954"/>
                    <a:pt x="365114" y="674490"/>
                    <a:pt x="424139" y="702985"/>
                  </a:cubicBezTo>
                  <a:cubicBezTo>
                    <a:pt x="452478" y="716606"/>
                    <a:pt x="478625" y="726157"/>
                    <a:pt x="509312" y="721146"/>
                  </a:cubicBezTo>
                  <a:cubicBezTo>
                    <a:pt x="521054" y="719268"/>
                    <a:pt x="533893" y="716606"/>
                    <a:pt x="543287" y="710187"/>
                  </a:cubicBezTo>
                  <a:cubicBezTo>
                    <a:pt x="596676" y="673863"/>
                    <a:pt x="651944" y="668540"/>
                    <a:pt x="709091" y="698601"/>
                  </a:cubicBezTo>
                  <a:cubicBezTo>
                    <a:pt x="723182" y="705959"/>
                    <a:pt x="730541" y="705333"/>
                    <a:pt x="741030" y="693747"/>
                  </a:cubicBezTo>
                  <a:cubicBezTo>
                    <a:pt x="824637" y="601843"/>
                    <a:pt x="855794" y="493811"/>
                    <a:pt x="831996" y="373255"/>
                  </a:cubicBezTo>
                  <a:cubicBezTo>
                    <a:pt x="807826" y="251035"/>
                    <a:pt x="724454" y="156031"/>
                    <a:pt x="617506" y="112095"/>
                  </a:cubicBezTo>
                  <a:lnTo>
                    <a:pt x="591486" y="104278"/>
                  </a:lnTo>
                  <a:lnTo>
                    <a:pt x="659162" y="39680"/>
                  </a:lnTo>
                  <a:lnTo>
                    <a:pt x="707838" y="62157"/>
                  </a:lnTo>
                  <a:cubicBezTo>
                    <a:pt x="866910" y="163612"/>
                    <a:pt x="939401" y="309846"/>
                    <a:pt x="923431" y="496473"/>
                  </a:cubicBezTo>
                  <a:cubicBezTo>
                    <a:pt x="914506" y="599337"/>
                    <a:pt x="868632" y="688424"/>
                    <a:pt x="795046" y="761854"/>
                  </a:cubicBezTo>
                  <a:cubicBezTo>
                    <a:pt x="784243" y="772657"/>
                    <a:pt x="780798" y="781425"/>
                    <a:pt x="785026" y="797238"/>
                  </a:cubicBezTo>
                  <a:cubicBezTo>
                    <a:pt x="801152" y="856733"/>
                    <a:pt x="782364" y="907461"/>
                    <a:pt x="726157" y="962103"/>
                  </a:cubicBezTo>
                  <a:cubicBezTo>
                    <a:pt x="778450" y="1111467"/>
                    <a:pt x="831056" y="1261302"/>
                    <a:pt x="884133" y="1412702"/>
                  </a:cubicBezTo>
                  <a:cubicBezTo>
                    <a:pt x="935956" y="1394540"/>
                    <a:pt x="985118" y="1377318"/>
                    <a:pt x="1036315" y="1359312"/>
                  </a:cubicBezTo>
                  <a:cubicBezTo>
                    <a:pt x="1040699" y="1370742"/>
                    <a:pt x="1044457" y="1380762"/>
                    <a:pt x="1049154" y="1392974"/>
                  </a:cubicBezTo>
                  <a:cubicBezTo>
                    <a:pt x="1018623" y="1404090"/>
                    <a:pt x="989502" y="1414580"/>
                    <a:pt x="958971" y="1425697"/>
                  </a:cubicBezTo>
                  <a:cubicBezTo>
                    <a:pt x="961946" y="1435560"/>
                    <a:pt x="964451" y="1443389"/>
                    <a:pt x="967583" y="1453565"/>
                  </a:cubicBezTo>
                  <a:cubicBezTo>
                    <a:pt x="993260" y="1444954"/>
                    <a:pt x="1017684" y="1436813"/>
                    <a:pt x="1043831" y="1427889"/>
                  </a:cubicBezTo>
                  <a:cubicBezTo>
                    <a:pt x="1047901" y="1439631"/>
                    <a:pt x="1051659" y="1450434"/>
                    <a:pt x="1055886" y="1462960"/>
                  </a:cubicBezTo>
                  <a:cubicBezTo>
                    <a:pt x="1030366" y="1472354"/>
                    <a:pt x="1006724" y="1481121"/>
                    <a:pt x="980891" y="1490515"/>
                  </a:cubicBezTo>
                  <a:cubicBezTo>
                    <a:pt x="984022" y="1499126"/>
                    <a:pt x="986684" y="1506642"/>
                    <a:pt x="990128" y="1516349"/>
                  </a:cubicBezTo>
                  <a:cubicBezTo>
                    <a:pt x="1020502" y="1506015"/>
                    <a:pt x="1049154" y="1496308"/>
                    <a:pt x="1080937" y="1485662"/>
                  </a:cubicBezTo>
                  <a:cubicBezTo>
                    <a:pt x="1085321" y="1497717"/>
                    <a:pt x="1089235" y="1508364"/>
                    <a:pt x="1093775" y="1520576"/>
                  </a:cubicBezTo>
                  <a:cubicBezTo>
                    <a:pt x="1062932" y="1531849"/>
                    <a:pt x="1033810" y="1542495"/>
                    <a:pt x="1002967" y="1553768"/>
                  </a:cubicBezTo>
                  <a:cubicBezTo>
                    <a:pt x="1006255" y="1563006"/>
                    <a:pt x="1009229" y="1571460"/>
                    <a:pt x="1013144" y="1582733"/>
                  </a:cubicBezTo>
                  <a:cubicBezTo>
                    <a:pt x="1043048" y="1572556"/>
                    <a:pt x="1071543" y="1562849"/>
                    <a:pt x="1102700" y="1552359"/>
                  </a:cubicBezTo>
                  <a:cubicBezTo>
                    <a:pt x="1106927" y="1562379"/>
                    <a:pt x="1110998" y="1571930"/>
                    <a:pt x="1115695" y="1582890"/>
                  </a:cubicBezTo>
                  <a:cubicBezTo>
                    <a:pt x="1036785" y="1610602"/>
                    <a:pt x="960224" y="1637531"/>
                    <a:pt x="881627" y="1665087"/>
                  </a:cubicBezTo>
                  <a:cubicBezTo>
                    <a:pt x="854698" y="1588056"/>
                    <a:pt x="828395" y="1513061"/>
                    <a:pt x="802092" y="1438065"/>
                  </a:cubicBezTo>
                  <a:cubicBezTo>
                    <a:pt x="752773" y="1297312"/>
                    <a:pt x="703298" y="1156559"/>
                    <a:pt x="654136" y="1015648"/>
                  </a:cubicBezTo>
                  <a:cubicBezTo>
                    <a:pt x="649126" y="1001244"/>
                    <a:pt x="646151" y="988406"/>
                    <a:pt x="625328" y="986684"/>
                  </a:cubicBezTo>
                  <a:cubicBezTo>
                    <a:pt x="603721" y="984961"/>
                    <a:pt x="592762" y="998739"/>
                    <a:pt x="579454" y="1009386"/>
                  </a:cubicBezTo>
                  <a:cubicBezTo>
                    <a:pt x="576635" y="1011578"/>
                    <a:pt x="579454" y="1021911"/>
                    <a:pt x="581019" y="1028174"/>
                  </a:cubicBezTo>
                  <a:cubicBezTo>
                    <a:pt x="637383" y="1250812"/>
                    <a:pt x="693904" y="1473293"/>
                    <a:pt x="750268" y="1695931"/>
                  </a:cubicBezTo>
                  <a:cubicBezTo>
                    <a:pt x="750581" y="1697496"/>
                    <a:pt x="749955" y="1699219"/>
                    <a:pt x="749485" y="1704855"/>
                  </a:cubicBezTo>
                  <a:cubicBezTo>
                    <a:pt x="672454" y="1724583"/>
                    <a:pt x="594014" y="1744623"/>
                    <a:pt x="516044" y="1764664"/>
                  </a:cubicBezTo>
                  <a:cubicBezTo>
                    <a:pt x="500231" y="1735542"/>
                    <a:pt x="500387" y="1735229"/>
                    <a:pt x="529509" y="1727244"/>
                  </a:cubicBezTo>
                  <a:cubicBezTo>
                    <a:pt x="551428" y="1721138"/>
                    <a:pt x="573347" y="1715032"/>
                    <a:pt x="596676" y="1708456"/>
                  </a:cubicBezTo>
                  <a:cubicBezTo>
                    <a:pt x="594327" y="1697966"/>
                    <a:pt x="592292" y="1689198"/>
                    <a:pt x="590100" y="1678865"/>
                  </a:cubicBezTo>
                  <a:cubicBezTo>
                    <a:pt x="558161" y="1686693"/>
                    <a:pt x="528100" y="1694052"/>
                    <a:pt x="496317" y="1701724"/>
                  </a:cubicBezTo>
                  <a:cubicBezTo>
                    <a:pt x="493029" y="1689512"/>
                    <a:pt x="490211" y="1678395"/>
                    <a:pt x="486766" y="1665713"/>
                  </a:cubicBezTo>
                  <a:cubicBezTo>
                    <a:pt x="517297" y="1657572"/>
                    <a:pt x="546575" y="1649744"/>
                    <a:pt x="578201" y="1641289"/>
                  </a:cubicBezTo>
                  <a:cubicBezTo>
                    <a:pt x="577105" y="1632991"/>
                    <a:pt x="576009" y="1625163"/>
                    <a:pt x="574443" y="1614360"/>
                  </a:cubicBezTo>
                  <a:cubicBezTo>
                    <a:pt x="547201" y="1620622"/>
                    <a:pt x="521994" y="1626415"/>
                    <a:pt x="495377" y="1632678"/>
                  </a:cubicBezTo>
                  <a:cubicBezTo>
                    <a:pt x="491933" y="1620622"/>
                    <a:pt x="488958" y="1610445"/>
                    <a:pt x="485357" y="1597450"/>
                  </a:cubicBezTo>
                  <a:cubicBezTo>
                    <a:pt x="504458" y="1592127"/>
                    <a:pt x="522620" y="1584768"/>
                    <a:pt x="541564" y="1582107"/>
                  </a:cubicBezTo>
                  <a:cubicBezTo>
                    <a:pt x="567711" y="1578662"/>
                    <a:pt x="565519" y="1567076"/>
                    <a:pt x="553620" y="1548288"/>
                  </a:cubicBezTo>
                  <a:cubicBezTo>
                    <a:pt x="524499" y="1555490"/>
                    <a:pt x="495064" y="1562849"/>
                    <a:pt x="464064" y="1570521"/>
                  </a:cubicBezTo>
                  <a:cubicBezTo>
                    <a:pt x="460776" y="1559405"/>
                    <a:pt x="457801" y="1549384"/>
                    <a:pt x="453730" y="1535920"/>
                  </a:cubicBezTo>
                  <a:cubicBezTo>
                    <a:pt x="497256" y="1524803"/>
                    <a:pt x="539216" y="1512748"/>
                    <a:pt x="581959" y="1503510"/>
                  </a:cubicBezTo>
                  <a:cubicBezTo>
                    <a:pt x="605287" y="1498500"/>
                    <a:pt x="610767" y="1490828"/>
                    <a:pt x="604191" y="1466091"/>
                  </a:cubicBezTo>
                  <a:cubicBezTo>
                    <a:pt x="567868" y="1329252"/>
                    <a:pt x="533580" y="1191943"/>
                    <a:pt x="499605" y="1054634"/>
                  </a:cubicBezTo>
                  <a:cubicBezTo>
                    <a:pt x="495534" y="1038351"/>
                    <a:pt x="488332" y="1031775"/>
                    <a:pt x="471892" y="1027547"/>
                  </a:cubicBezTo>
                  <a:cubicBezTo>
                    <a:pt x="450129" y="1022068"/>
                    <a:pt x="429150" y="1011891"/>
                    <a:pt x="408796" y="1002027"/>
                  </a:cubicBezTo>
                  <a:cubicBezTo>
                    <a:pt x="388599" y="992163"/>
                    <a:pt x="378265" y="994982"/>
                    <a:pt x="374038" y="1016431"/>
                  </a:cubicBezTo>
                  <a:cubicBezTo>
                    <a:pt x="353215" y="1123836"/>
                    <a:pt x="332861" y="1231397"/>
                    <a:pt x="312194" y="1338802"/>
                  </a:cubicBezTo>
                  <a:cubicBezTo>
                    <a:pt x="289179" y="1458576"/>
                    <a:pt x="266164" y="1578349"/>
                    <a:pt x="242522" y="1701567"/>
                  </a:cubicBezTo>
                  <a:cubicBezTo>
                    <a:pt x="195082" y="1692486"/>
                    <a:pt x="148895" y="1683562"/>
                    <a:pt x="102708" y="1675107"/>
                  </a:cubicBezTo>
                  <a:cubicBezTo>
                    <a:pt x="68576" y="1668845"/>
                    <a:pt x="34288" y="1663208"/>
                    <a:pt x="0" y="1657259"/>
                  </a:cubicBezTo>
                  <a:cubicBezTo>
                    <a:pt x="0" y="1650370"/>
                    <a:pt x="0" y="1643638"/>
                    <a:pt x="0" y="1636749"/>
                  </a:cubicBezTo>
                  <a:cubicBezTo>
                    <a:pt x="3914" y="1626102"/>
                    <a:pt x="9081" y="1621718"/>
                    <a:pt x="22232" y="1625163"/>
                  </a:cubicBezTo>
                  <a:cubicBezTo>
                    <a:pt x="47283" y="1631582"/>
                    <a:pt x="73273" y="1634557"/>
                    <a:pt x="100203" y="1639254"/>
                  </a:cubicBezTo>
                  <a:cubicBezTo>
                    <a:pt x="102395" y="1627668"/>
                    <a:pt x="104117" y="1619057"/>
                    <a:pt x="105996" y="1609349"/>
                  </a:cubicBezTo>
                  <a:cubicBezTo>
                    <a:pt x="73117" y="1602774"/>
                    <a:pt x="42743" y="1596668"/>
                    <a:pt x="12369" y="1590561"/>
                  </a:cubicBezTo>
                  <a:cubicBezTo>
                    <a:pt x="14561" y="1577410"/>
                    <a:pt x="16440" y="1566763"/>
                    <a:pt x="18631" y="1553925"/>
                  </a:cubicBezTo>
                  <a:cubicBezTo>
                    <a:pt x="50414" y="1559561"/>
                    <a:pt x="80945" y="1565041"/>
                    <a:pt x="113354" y="1570677"/>
                  </a:cubicBezTo>
                  <a:cubicBezTo>
                    <a:pt x="115390" y="1561127"/>
                    <a:pt x="116955" y="1553299"/>
                    <a:pt x="118834" y="1544218"/>
                  </a:cubicBezTo>
                  <a:cubicBezTo>
                    <a:pt x="91748" y="1538268"/>
                    <a:pt x="67167" y="1532945"/>
                    <a:pt x="40081" y="1526995"/>
                  </a:cubicBezTo>
                  <a:cubicBezTo>
                    <a:pt x="42743" y="1514627"/>
                    <a:pt x="45091" y="1503510"/>
                    <a:pt x="47753" y="1491298"/>
                  </a:cubicBezTo>
                  <a:cubicBezTo>
                    <a:pt x="74682" y="1495995"/>
                    <a:pt x="99576" y="1500222"/>
                    <a:pt x="126193" y="1504919"/>
                  </a:cubicBezTo>
                  <a:cubicBezTo>
                    <a:pt x="127758" y="1495212"/>
                    <a:pt x="129324" y="1487384"/>
                    <a:pt x="131203" y="1477364"/>
                  </a:cubicBezTo>
                  <a:cubicBezTo>
                    <a:pt x="98794" y="1470318"/>
                    <a:pt x="67793" y="1463586"/>
                    <a:pt x="36793" y="1457010"/>
                  </a:cubicBezTo>
                  <a:cubicBezTo>
                    <a:pt x="39611" y="1444015"/>
                    <a:pt x="41960" y="1433682"/>
                    <a:pt x="44465" y="1422409"/>
                  </a:cubicBezTo>
                  <a:cubicBezTo>
                    <a:pt x="97854" y="1432586"/>
                    <a:pt x="149208" y="1442293"/>
                    <a:pt x="201971" y="1452313"/>
                  </a:cubicBezTo>
                  <a:cubicBezTo>
                    <a:pt x="206512" y="1431490"/>
                    <a:pt x="210895" y="1412545"/>
                    <a:pt x="214496" y="1393601"/>
                  </a:cubicBezTo>
                  <a:cubicBezTo>
                    <a:pt x="239077" y="1264589"/>
                    <a:pt x="263032" y="1135422"/>
                    <a:pt x="288709" y="1006568"/>
                  </a:cubicBezTo>
                  <a:cubicBezTo>
                    <a:pt x="292467" y="988093"/>
                    <a:pt x="288239" y="979795"/>
                    <a:pt x="273835" y="969305"/>
                  </a:cubicBezTo>
                  <a:cubicBezTo>
                    <a:pt x="224986" y="933921"/>
                    <a:pt x="203850" y="884445"/>
                    <a:pt x="210895" y="825107"/>
                  </a:cubicBezTo>
                  <a:cubicBezTo>
                    <a:pt x="212931" y="808354"/>
                    <a:pt x="208234" y="801622"/>
                    <a:pt x="197118" y="792071"/>
                  </a:cubicBezTo>
                  <a:cubicBezTo>
                    <a:pt x="70455" y="681378"/>
                    <a:pt x="14874" y="542817"/>
                    <a:pt x="40864" y="375604"/>
                  </a:cubicBezTo>
                  <a:cubicBezTo>
                    <a:pt x="65445" y="217315"/>
                    <a:pt x="154375" y="105369"/>
                    <a:pt x="298416" y="38515"/>
                  </a:cubicBezTo>
                  <a:cubicBezTo>
                    <a:pt x="337871" y="20197"/>
                    <a:pt x="382023" y="12525"/>
                    <a:pt x="42413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556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350" dirty="0"/>
            </a:p>
          </p:txBody>
        </p:sp>
      </p:grp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67A73E-2247-35B9-E88E-69C1137FC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58" y="1859184"/>
            <a:ext cx="5929378" cy="33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3AB5170-BE53-49AB-D268-8AF32C7F0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082" y="741237"/>
            <a:ext cx="5796407" cy="326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1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744" y="65037"/>
            <a:ext cx="8679898" cy="54318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Summary &amp; lessons learnt..</a:t>
            </a:r>
          </a:p>
        </p:txBody>
      </p:sp>
      <p:sp>
        <p:nvSpPr>
          <p:cNvPr id="3" name="Block Arc 2">
            <a:extLst>
              <a:ext uri="{FF2B5EF4-FFF2-40B4-BE49-F238E27FC236}">
                <a16:creationId xmlns:a16="http://schemas.microsoft.com/office/drawing/2014/main" id="{83ACD057-D362-45B6-A5D8-55D4F9FBBE6D}"/>
              </a:ext>
            </a:extLst>
          </p:cNvPr>
          <p:cNvSpPr/>
          <p:nvPr/>
        </p:nvSpPr>
        <p:spPr>
          <a:xfrm>
            <a:off x="734296" y="2216061"/>
            <a:ext cx="1472552" cy="1472552"/>
          </a:xfrm>
          <a:prstGeom prst="blockArc">
            <a:avLst>
              <a:gd name="adj1" fmla="val 10958405"/>
              <a:gd name="adj2" fmla="val 21484430"/>
              <a:gd name="adj3" fmla="val 157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bg1"/>
              </a:solidFill>
            </a:endParaRPr>
          </a:p>
        </p:txBody>
      </p:sp>
      <p:sp>
        <p:nvSpPr>
          <p:cNvPr id="4" name="Block Arc 4">
            <a:extLst>
              <a:ext uri="{FF2B5EF4-FFF2-40B4-BE49-F238E27FC236}">
                <a16:creationId xmlns:a16="http://schemas.microsoft.com/office/drawing/2014/main" id="{DDBDE78A-DD78-4926-8716-6F810137BD33}"/>
              </a:ext>
            </a:extLst>
          </p:cNvPr>
          <p:cNvSpPr/>
          <p:nvPr/>
        </p:nvSpPr>
        <p:spPr>
          <a:xfrm rot="10800000">
            <a:off x="1974849" y="2160130"/>
            <a:ext cx="1472552" cy="1472552"/>
          </a:xfrm>
          <a:prstGeom prst="blockArc">
            <a:avLst>
              <a:gd name="adj1" fmla="val 10774865"/>
              <a:gd name="adj2" fmla="val 21484430"/>
              <a:gd name="adj3" fmla="val 1577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bg1"/>
              </a:solidFill>
            </a:endParaRPr>
          </a:p>
        </p:txBody>
      </p:sp>
      <p:sp>
        <p:nvSpPr>
          <p:cNvPr id="5" name="Block Arc 5">
            <a:extLst>
              <a:ext uri="{FF2B5EF4-FFF2-40B4-BE49-F238E27FC236}">
                <a16:creationId xmlns:a16="http://schemas.microsoft.com/office/drawing/2014/main" id="{C2C184D4-F897-4B02-B7D3-FFCB2876FDCF}"/>
              </a:ext>
            </a:extLst>
          </p:cNvPr>
          <p:cNvSpPr/>
          <p:nvPr/>
        </p:nvSpPr>
        <p:spPr>
          <a:xfrm>
            <a:off x="3219714" y="2216061"/>
            <a:ext cx="1472552" cy="1472552"/>
          </a:xfrm>
          <a:prstGeom prst="blockArc">
            <a:avLst>
              <a:gd name="adj1" fmla="val 11053168"/>
              <a:gd name="adj2" fmla="val 21484430"/>
              <a:gd name="adj3" fmla="val 157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bg1"/>
              </a:solidFill>
            </a:endParaRPr>
          </a:p>
        </p:txBody>
      </p:sp>
      <p:sp>
        <p:nvSpPr>
          <p:cNvPr id="6" name="Block Arc 6">
            <a:extLst>
              <a:ext uri="{FF2B5EF4-FFF2-40B4-BE49-F238E27FC236}">
                <a16:creationId xmlns:a16="http://schemas.microsoft.com/office/drawing/2014/main" id="{B9439AFA-9465-4729-9D07-E25244F6C76C}"/>
              </a:ext>
            </a:extLst>
          </p:cNvPr>
          <p:cNvSpPr/>
          <p:nvPr/>
        </p:nvSpPr>
        <p:spPr>
          <a:xfrm rot="10800000">
            <a:off x="4460266" y="2160130"/>
            <a:ext cx="1472552" cy="1472552"/>
          </a:xfrm>
          <a:prstGeom prst="blockArc">
            <a:avLst>
              <a:gd name="adj1" fmla="val 10804470"/>
              <a:gd name="adj2" fmla="val 21484430"/>
              <a:gd name="adj3" fmla="val 157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bg1"/>
              </a:solidFill>
            </a:endParaRPr>
          </a:p>
        </p:txBody>
      </p:sp>
      <p:sp>
        <p:nvSpPr>
          <p:cNvPr id="7" name="Block Arc 7">
            <a:extLst>
              <a:ext uri="{FF2B5EF4-FFF2-40B4-BE49-F238E27FC236}">
                <a16:creationId xmlns:a16="http://schemas.microsoft.com/office/drawing/2014/main" id="{5163608F-4A77-415B-A243-7DE79FBD9A8E}"/>
              </a:ext>
            </a:extLst>
          </p:cNvPr>
          <p:cNvSpPr/>
          <p:nvPr/>
        </p:nvSpPr>
        <p:spPr>
          <a:xfrm>
            <a:off x="5696599" y="2216061"/>
            <a:ext cx="1472552" cy="1472552"/>
          </a:xfrm>
          <a:prstGeom prst="blockArc">
            <a:avLst>
              <a:gd name="adj1" fmla="val 11025770"/>
              <a:gd name="adj2" fmla="val 21484430"/>
              <a:gd name="adj3" fmla="val 15779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79F538-837F-4746-8138-74445F255DCC}"/>
              </a:ext>
            </a:extLst>
          </p:cNvPr>
          <p:cNvSpPr txBox="1"/>
          <p:nvPr/>
        </p:nvSpPr>
        <p:spPr>
          <a:xfrm>
            <a:off x="367253" y="3710722"/>
            <a:ext cx="1288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00" dirty="0">
                <a:solidFill>
                  <a:schemeClr val="bg1"/>
                </a:solidFill>
                <a:latin typeface="Arial" panose="020B0604020202020204" pitchFamily="34" charset="0"/>
              </a:rPr>
              <a:t>OFAC, FATF, and PEP databases are frequently updated, requiring a real-time data pipeline.</a:t>
            </a:r>
          </a:p>
          <a:p>
            <a:pPr algn="l"/>
            <a:r>
              <a:rPr lang="en-IN" sz="900" dirty="0">
                <a:solidFill>
                  <a:schemeClr val="bg1"/>
                </a:solidFill>
                <a:latin typeface="Arial" panose="020B0604020202020204" pitchFamily="34" charset="0"/>
              </a:rPr>
              <a:t>• Cached versions of sanction lists led to false negatives, making real-time updates essential.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F14AC-CEA6-458E-B157-C29E66108548}"/>
              </a:ext>
            </a:extLst>
          </p:cNvPr>
          <p:cNvSpPr txBox="1"/>
          <p:nvPr/>
        </p:nvSpPr>
        <p:spPr>
          <a:xfrm>
            <a:off x="782731" y="3378766"/>
            <a:ext cx="1525160" cy="507831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IN" sz="900" b="1" dirty="0">
                <a:solidFill>
                  <a:srgbClr val="FFC000"/>
                </a:solidFill>
                <a:latin typeface="Arial" panose="020B0604020202020204" pitchFamily="34" charset="0"/>
              </a:rPr>
              <a:t>Integration with External Data Sources</a:t>
            </a:r>
          </a:p>
          <a:p>
            <a:pPr algn="ctr"/>
            <a:endParaRPr lang="ko-KR" altLang="en-US" sz="900" b="1" dirty="0">
              <a:solidFill>
                <a:srgbClr val="FFC000"/>
              </a:solidFill>
            </a:endParaRPr>
          </a:p>
        </p:txBody>
      </p:sp>
      <p:cxnSp>
        <p:nvCxnSpPr>
          <p:cNvPr id="11" name="Straight Connector 12">
            <a:extLst>
              <a:ext uri="{FF2B5EF4-FFF2-40B4-BE49-F238E27FC236}">
                <a16:creationId xmlns:a16="http://schemas.microsoft.com/office/drawing/2014/main" id="{3AC6BAFE-78FD-46C3-B9A3-C4EBD20B5301}"/>
              </a:ext>
            </a:extLst>
          </p:cNvPr>
          <p:cNvCxnSpPr/>
          <p:nvPr/>
        </p:nvCxnSpPr>
        <p:spPr>
          <a:xfrm>
            <a:off x="1459023" y="3002813"/>
            <a:ext cx="0" cy="406997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21D587-1D67-45B4-A7F8-ADD9F6DE3995}"/>
              </a:ext>
            </a:extLst>
          </p:cNvPr>
          <p:cNvSpPr txBox="1"/>
          <p:nvPr/>
        </p:nvSpPr>
        <p:spPr>
          <a:xfrm>
            <a:off x="2893015" y="3943171"/>
            <a:ext cx="182929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solidFill>
                  <a:schemeClr val="bg1"/>
                </a:solidFill>
                <a:latin typeface="Arial" panose="020B0604020202020204" pitchFamily="34" charset="0"/>
              </a:rPr>
              <a:t>Explainability is Key for Financial Compliance</a:t>
            </a:r>
          </a:p>
          <a:p>
            <a:pPr algn="ctr"/>
            <a:r>
              <a:rPr lang="en-IN" sz="900" dirty="0">
                <a:solidFill>
                  <a:schemeClr val="bg1"/>
                </a:solidFill>
                <a:latin typeface="Arial" panose="020B0604020202020204" pitchFamily="34" charset="0"/>
              </a:rPr>
              <a:t>The Qwen2.5 LLM-generated reports helped, but human review was still required for high-risk cases.</a:t>
            </a: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DDF0AB-7311-4324-A374-8EECA5EEF24F}"/>
              </a:ext>
            </a:extLst>
          </p:cNvPr>
          <p:cNvSpPr txBox="1"/>
          <p:nvPr/>
        </p:nvSpPr>
        <p:spPr>
          <a:xfrm>
            <a:off x="3342407" y="3453835"/>
            <a:ext cx="1295549" cy="646331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IN" sz="900" b="1" dirty="0">
                <a:solidFill>
                  <a:srgbClr val="FFC000"/>
                </a:solidFill>
                <a:latin typeface="Arial" panose="020B0604020202020204" pitchFamily="34" charset="0"/>
              </a:rPr>
              <a:t>Operational and Compliance Lessons</a:t>
            </a:r>
          </a:p>
          <a:p>
            <a:pPr algn="ctr"/>
            <a:endParaRPr lang="ko-KR" altLang="en-US" sz="900" b="1" dirty="0">
              <a:solidFill>
                <a:srgbClr val="FFC000"/>
              </a:solidFill>
            </a:endParaRPr>
          </a:p>
        </p:txBody>
      </p:sp>
      <p:cxnSp>
        <p:nvCxnSpPr>
          <p:cNvPr id="14" name="Straight Connector 17">
            <a:extLst>
              <a:ext uri="{FF2B5EF4-FFF2-40B4-BE49-F238E27FC236}">
                <a16:creationId xmlns:a16="http://schemas.microsoft.com/office/drawing/2014/main" id="{0470B263-ECD5-4994-AE41-B459998620B7}"/>
              </a:ext>
            </a:extLst>
          </p:cNvPr>
          <p:cNvCxnSpPr/>
          <p:nvPr/>
        </p:nvCxnSpPr>
        <p:spPr>
          <a:xfrm>
            <a:off x="3935759" y="3002813"/>
            <a:ext cx="0" cy="406997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3089A1-A096-43A2-8E80-B029D3F26BB8}"/>
              </a:ext>
            </a:extLst>
          </p:cNvPr>
          <p:cNvSpPr txBox="1"/>
          <p:nvPr/>
        </p:nvSpPr>
        <p:spPr>
          <a:xfrm>
            <a:off x="5760972" y="3944367"/>
            <a:ext cx="128869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Majority of the Data is not available on internet so collecting the data and normalizing it has been difficult to train our models.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4BAAEA-37D5-4335-82AF-375FDD5C60AD}"/>
              </a:ext>
            </a:extLst>
          </p:cNvPr>
          <p:cNvSpPr txBox="1"/>
          <p:nvPr/>
        </p:nvSpPr>
        <p:spPr>
          <a:xfrm>
            <a:off x="5778449" y="3503947"/>
            <a:ext cx="1295549" cy="369332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C000"/>
                </a:solidFill>
                <a:latin typeface="Arial" panose="020B0604020202020204" pitchFamily="34" charset="0"/>
              </a:rPr>
              <a:t>Data is not available on Internet</a:t>
            </a:r>
            <a:endParaRPr lang="ko-KR" altLang="en-US" sz="900" b="1" dirty="0">
              <a:solidFill>
                <a:srgbClr val="FFC000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Straight Connector 22">
            <a:extLst>
              <a:ext uri="{FF2B5EF4-FFF2-40B4-BE49-F238E27FC236}">
                <a16:creationId xmlns:a16="http://schemas.microsoft.com/office/drawing/2014/main" id="{7AAC8CE9-0B50-444A-8DA9-15C7E01CB38D}"/>
              </a:ext>
            </a:extLst>
          </p:cNvPr>
          <p:cNvCxnSpPr/>
          <p:nvPr/>
        </p:nvCxnSpPr>
        <p:spPr>
          <a:xfrm>
            <a:off x="6412494" y="3002813"/>
            <a:ext cx="0" cy="406997"/>
          </a:xfrm>
          <a:prstGeom prst="line">
            <a:avLst/>
          </a:prstGeom>
          <a:ln w="19050">
            <a:solidFill>
              <a:schemeClr val="accent5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D86DB4-42B8-46DB-AD35-DF9F115B1D9C}"/>
              </a:ext>
            </a:extLst>
          </p:cNvPr>
          <p:cNvSpPr txBox="1"/>
          <p:nvPr/>
        </p:nvSpPr>
        <p:spPr>
          <a:xfrm>
            <a:off x="2197078" y="786032"/>
            <a:ext cx="12886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900" dirty="0">
                <a:solidFill>
                  <a:schemeClr val="bg1"/>
                </a:solidFill>
                <a:latin typeface="Arial" panose="020B0604020202020204" pitchFamily="34" charset="0"/>
              </a:rPr>
              <a:t>Qwen2.5 LLM Performed Well but Needed Guardrails</a:t>
            </a:r>
          </a:p>
          <a:p>
            <a:r>
              <a:rPr lang="en-IN" sz="900" dirty="0">
                <a:solidFill>
                  <a:schemeClr val="bg1"/>
                </a:solidFill>
                <a:latin typeface="Arial" panose="020B0604020202020204" pitchFamily="34" charset="0"/>
              </a:rPr>
              <a:t>The LLM struggled with financial domain-specific jargon, requiring custom prompt engineering and fine-tuning.</a:t>
            </a:r>
          </a:p>
          <a:p>
            <a:pPr algn="l"/>
            <a:endParaRPr lang="en-IN" sz="9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C4EB25-E205-445F-84E8-A9D69C2319F3}"/>
              </a:ext>
            </a:extLst>
          </p:cNvPr>
          <p:cNvSpPr txBox="1"/>
          <p:nvPr/>
        </p:nvSpPr>
        <p:spPr>
          <a:xfrm>
            <a:off x="2013224" y="2015169"/>
            <a:ext cx="1295549" cy="507831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IN" sz="900" b="1" dirty="0">
                <a:solidFill>
                  <a:srgbClr val="FFC000"/>
                </a:solidFill>
                <a:latin typeface="Arial" panose="020B0604020202020204" pitchFamily="34" charset="0"/>
              </a:rPr>
              <a:t>Lessons on AI and LLM Utilization</a:t>
            </a:r>
          </a:p>
          <a:p>
            <a:pPr algn="ctr"/>
            <a:endParaRPr lang="ko-KR" altLang="en-US" sz="900" b="1" dirty="0">
              <a:solidFill>
                <a:srgbClr val="FFC000"/>
              </a:solidFill>
            </a:endParaRPr>
          </a:p>
        </p:txBody>
      </p:sp>
      <p:cxnSp>
        <p:nvCxnSpPr>
          <p:cNvPr id="20" name="Straight Connector 27">
            <a:extLst>
              <a:ext uri="{FF2B5EF4-FFF2-40B4-BE49-F238E27FC236}">
                <a16:creationId xmlns:a16="http://schemas.microsoft.com/office/drawing/2014/main" id="{202699E0-C2A1-4FF4-BD9A-CBE0CA42CFCF}"/>
              </a:ext>
            </a:extLst>
          </p:cNvPr>
          <p:cNvCxnSpPr/>
          <p:nvPr/>
        </p:nvCxnSpPr>
        <p:spPr>
          <a:xfrm>
            <a:off x="2697391" y="2446744"/>
            <a:ext cx="0" cy="406997"/>
          </a:xfrm>
          <a:prstGeom prst="line">
            <a:avLst/>
          </a:prstGeom>
          <a:ln w="19050">
            <a:solidFill>
              <a:schemeClr val="accent6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99BDAE-1240-41DC-A94A-22CB7DD0BF58}"/>
              </a:ext>
            </a:extLst>
          </p:cNvPr>
          <p:cNvSpPr txBox="1"/>
          <p:nvPr/>
        </p:nvSpPr>
        <p:spPr>
          <a:xfrm>
            <a:off x="4460266" y="774062"/>
            <a:ext cx="1288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00" dirty="0">
                <a:solidFill>
                  <a:schemeClr val="bg1"/>
                </a:solidFill>
                <a:latin typeface="Arial" panose="020B0604020202020204" pitchFamily="34" charset="0"/>
              </a:rPr>
              <a:t>Pre-training on banking transaction data and compliance reports improved accuracy.</a:t>
            </a:r>
          </a:p>
          <a:p>
            <a:pPr algn="ctr"/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BD3551-40EF-460C-9A6E-80CD55629859}"/>
              </a:ext>
            </a:extLst>
          </p:cNvPr>
          <p:cNvSpPr txBox="1"/>
          <p:nvPr/>
        </p:nvSpPr>
        <p:spPr>
          <a:xfrm>
            <a:off x="4612495" y="1836217"/>
            <a:ext cx="1295549" cy="646331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l"/>
            <a:r>
              <a:rPr lang="en-IN" sz="900" b="1" dirty="0">
                <a:solidFill>
                  <a:srgbClr val="FFC000"/>
                </a:solidFill>
                <a:latin typeface="Arial" panose="020B0604020202020204" pitchFamily="34" charset="0"/>
              </a:rPr>
              <a:t>Fine-Tuning NLP Models for Risk Intelligence is Crucial</a:t>
            </a:r>
          </a:p>
        </p:txBody>
      </p:sp>
      <p:cxnSp>
        <p:nvCxnSpPr>
          <p:cNvPr id="23" name="Straight Connector 32">
            <a:extLst>
              <a:ext uri="{FF2B5EF4-FFF2-40B4-BE49-F238E27FC236}">
                <a16:creationId xmlns:a16="http://schemas.microsoft.com/office/drawing/2014/main" id="{8F22CC07-1A38-4CF0-B573-8B501193326A}"/>
              </a:ext>
            </a:extLst>
          </p:cNvPr>
          <p:cNvCxnSpPr/>
          <p:nvPr/>
        </p:nvCxnSpPr>
        <p:spPr>
          <a:xfrm>
            <a:off x="5174126" y="2446744"/>
            <a:ext cx="0" cy="406997"/>
          </a:xfrm>
          <a:prstGeom prst="line">
            <a:avLst/>
          </a:prstGeom>
          <a:ln w="19050">
            <a:solidFill>
              <a:schemeClr val="accent2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F9DD70-99CB-4712-B1CD-B4051F2D2EEB}"/>
              </a:ext>
            </a:extLst>
          </p:cNvPr>
          <p:cNvSpPr txBox="1"/>
          <p:nvPr/>
        </p:nvSpPr>
        <p:spPr>
          <a:xfrm>
            <a:off x="7049671" y="991324"/>
            <a:ext cx="1332883" cy="307777"/>
          </a:xfrm>
          <a:prstGeom prst="rect">
            <a:avLst/>
          </a:prstGeom>
          <a:noFill/>
        </p:spPr>
        <p:txBody>
          <a:bodyPr wrap="square" lIns="81000" rIns="8100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FF00"/>
                </a:solidFill>
              </a:rPr>
              <a:t>Final Summary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06050592-A3F6-453C-8F30-5AF26666AAD1}"/>
              </a:ext>
            </a:extLst>
          </p:cNvPr>
          <p:cNvSpPr/>
          <p:nvPr/>
        </p:nvSpPr>
        <p:spPr>
          <a:xfrm rot="2700000">
            <a:off x="1359303" y="2580036"/>
            <a:ext cx="199440" cy="357559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id="{9223544F-D1E8-477D-B66E-6B3C1EF3A311}"/>
              </a:ext>
            </a:extLst>
          </p:cNvPr>
          <p:cNvSpPr/>
          <p:nvPr/>
        </p:nvSpPr>
        <p:spPr>
          <a:xfrm>
            <a:off x="2576073" y="3011906"/>
            <a:ext cx="247097" cy="23130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29" name="Rounded Rectangle 5">
            <a:extLst>
              <a:ext uri="{FF2B5EF4-FFF2-40B4-BE49-F238E27FC236}">
                <a16:creationId xmlns:a16="http://schemas.microsoft.com/office/drawing/2014/main" id="{48E419E6-7780-429D-8F99-25E9E53370F3}"/>
              </a:ext>
            </a:extLst>
          </p:cNvPr>
          <p:cNvSpPr/>
          <p:nvPr/>
        </p:nvSpPr>
        <p:spPr>
          <a:xfrm flipH="1">
            <a:off x="6275649" y="2631940"/>
            <a:ext cx="293762" cy="24233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639AAA68-CDBC-4202-8A50-BBD7057A952F}"/>
              </a:ext>
            </a:extLst>
          </p:cNvPr>
          <p:cNvSpPr/>
          <p:nvPr/>
        </p:nvSpPr>
        <p:spPr>
          <a:xfrm>
            <a:off x="5024280" y="3026523"/>
            <a:ext cx="323632" cy="21921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1" name="Oval 21">
            <a:extLst>
              <a:ext uri="{FF2B5EF4-FFF2-40B4-BE49-F238E27FC236}">
                <a16:creationId xmlns:a16="http://schemas.microsoft.com/office/drawing/2014/main" id="{C685B709-221E-416F-B5BB-16BEE3B15517}"/>
              </a:ext>
            </a:extLst>
          </p:cNvPr>
          <p:cNvSpPr>
            <a:spLocks noChangeAspect="1"/>
          </p:cNvSpPr>
          <p:nvPr/>
        </p:nvSpPr>
        <p:spPr>
          <a:xfrm>
            <a:off x="3807660" y="2583725"/>
            <a:ext cx="279447" cy="281781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350" dirty="0">
              <a:solidFill>
                <a:schemeClr val="bg1"/>
              </a:solidFill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F68F16D4-9606-4EAE-8165-6DAC28B7F1B4}"/>
              </a:ext>
            </a:extLst>
          </p:cNvPr>
          <p:cNvSpPr/>
          <p:nvPr/>
        </p:nvSpPr>
        <p:spPr>
          <a:xfrm rot="10800000">
            <a:off x="0" y="2910604"/>
            <a:ext cx="968015" cy="722078"/>
          </a:xfrm>
          <a:custGeom>
            <a:avLst/>
            <a:gdLst>
              <a:gd name="connsiteX0" fmla="*/ 309681 w 1290686"/>
              <a:gd name="connsiteY0" fmla="*/ 962770 h 962770"/>
              <a:gd name="connsiteX1" fmla="*/ 0 w 1290686"/>
              <a:gd name="connsiteY1" fmla="*/ 954042 h 962770"/>
              <a:gd name="connsiteX2" fmla="*/ 978642 w 1290686"/>
              <a:gd name="connsiteY2" fmla="*/ 4 h 962770"/>
              <a:gd name="connsiteX3" fmla="*/ 1172458 w 1290686"/>
              <a:gd name="connsiteY3" fmla="*/ 18614 h 962770"/>
              <a:gd name="connsiteX4" fmla="*/ 1290686 w 1290686"/>
              <a:gd name="connsiteY4" fmla="*/ 54168 h 962770"/>
              <a:gd name="connsiteX5" fmla="*/ 1290686 w 1290686"/>
              <a:gd name="connsiteY5" fmla="*/ 388553 h 962770"/>
              <a:gd name="connsiteX6" fmla="*/ 1236116 w 1290686"/>
              <a:gd name="connsiteY6" fmla="*/ 359828 h 962770"/>
              <a:gd name="connsiteX7" fmla="*/ 979483 w 1290686"/>
              <a:gd name="connsiteY7" fmla="*/ 309807 h 962770"/>
              <a:gd name="connsiteX8" fmla="*/ 309681 w 1290686"/>
              <a:gd name="connsiteY8" fmla="*/ 962770 h 96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0686" h="962770">
                <a:moveTo>
                  <a:pt x="309681" y="962770"/>
                </a:moveTo>
                <a:lnTo>
                  <a:pt x="0" y="954042"/>
                </a:lnTo>
                <a:cubicBezTo>
                  <a:pt x="14943" y="423882"/>
                  <a:pt x="448273" y="1446"/>
                  <a:pt x="978642" y="4"/>
                </a:cubicBezTo>
                <a:cubicBezTo>
                  <a:pt x="1044938" y="-176"/>
                  <a:pt x="1109754" y="6230"/>
                  <a:pt x="1172458" y="18614"/>
                </a:cubicBezTo>
                <a:lnTo>
                  <a:pt x="1290686" y="54168"/>
                </a:lnTo>
                <a:lnTo>
                  <a:pt x="1290686" y="388553"/>
                </a:lnTo>
                <a:lnTo>
                  <a:pt x="1236116" y="359828"/>
                </a:lnTo>
                <a:cubicBezTo>
                  <a:pt x="1156928" y="327345"/>
                  <a:pt x="1070232" y="309561"/>
                  <a:pt x="979483" y="309807"/>
                </a:cubicBezTo>
                <a:cubicBezTo>
                  <a:pt x="616488" y="310794"/>
                  <a:pt x="319908" y="599918"/>
                  <a:pt x="309681" y="96277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25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EE2D00-8425-187F-F98E-30B36A125DD3}"/>
              </a:ext>
            </a:extLst>
          </p:cNvPr>
          <p:cNvSpPr txBox="1"/>
          <p:nvPr/>
        </p:nvSpPr>
        <p:spPr>
          <a:xfrm>
            <a:off x="7169151" y="1333065"/>
            <a:ext cx="1879692" cy="36317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000" dirty="0">
                <a:latin typeface="Arial" panose="020B0604020202020204" pitchFamily="34" charset="0"/>
              </a:rPr>
              <a:t>Balance automation with human oversight: While AI improved efficiency, human intervention was still required for high-risk cases.</a:t>
            </a:r>
          </a:p>
          <a:p>
            <a:pPr algn="l"/>
            <a:endParaRPr lang="en-IN" sz="1000" dirty="0">
              <a:latin typeface="Arial" panose="020B0604020202020204" pitchFamily="34" charset="0"/>
            </a:endParaRPr>
          </a:p>
          <a:p>
            <a:pPr algn="l"/>
            <a:r>
              <a:rPr lang="en-IN" sz="1000" dirty="0">
                <a:latin typeface="Arial" panose="020B0604020202020204" pitchFamily="34" charset="0"/>
              </a:rPr>
              <a:t>• Iterative improvements are key: The system required continuous retraining and fine-tuning to remain effective</a:t>
            </a:r>
          </a:p>
          <a:p>
            <a:pPr algn="l"/>
            <a:endParaRPr lang="en-IN" sz="1000" dirty="0">
              <a:latin typeface="Arial" panose="020B0604020202020204" pitchFamily="34" charset="0"/>
            </a:endParaRPr>
          </a:p>
          <a:p>
            <a:pPr algn="l"/>
            <a:r>
              <a:rPr lang="en-IN" sz="1000" dirty="0">
                <a:latin typeface="Arial" panose="020B0604020202020204" pitchFamily="34" charset="0"/>
              </a:rPr>
              <a:t>• Compliance is non-negotiable: Adhering to global regulatory frameworks from day one prevented legal roadblocks.</a:t>
            </a:r>
          </a:p>
          <a:p>
            <a:pPr algn="l"/>
            <a:endParaRPr lang="en-IN" sz="1000" dirty="0">
              <a:latin typeface="Arial" panose="020B0604020202020204" pitchFamily="34" charset="0"/>
            </a:endParaRPr>
          </a:p>
          <a:p>
            <a:pPr algn="l"/>
            <a:r>
              <a:rPr lang="en-IN" sz="1000" dirty="0">
                <a:latin typeface="Arial" panose="020B0604020202020204" pitchFamily="34" charset="0"/>
              </a:rPr>
              <a:t>• Explainability builds trust: Providing transparent AI-driven decisions helped gain regulator and stakeholder confidence.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72DE4-6D80-58A4-AB39-CC8FDD60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54087-463E-98F8-66D7-2037E8943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555" y="2113635"/>
            <a:ext cx="8679898" cy="401785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4501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781" y="0"/>
            <a:ext cx="8679898" cy="40178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  <a:highlight>
                  <a:srgbClr val="000000"/>
                </a:highlight>
              </a:rPr>
              <a:t>Implementation – in Full Details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6DD1394-3409-E380-FF92-CF6B8E7F0226}"/>
              </a:ext>
            </a:extLst>
          </p:cNvPr>
          <p:cNvSpPr txBox="1"/>
          <p:nvPr/>
        </p:nvSpPr>
        <p:spPr>
          <a:xfrm>
            <a:off x="232051" y="509584"/>
            <a:ext cx="4134679" cy="1742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</a:t>
            </a:r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Layer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layer serves as the main entry point for the system, handling API requests from users or integrated applications. It provides: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High-performance request handling using Python’s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framework, ensuring low latency.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Authentication and authorization to restrict access based on user roles.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Request validation and preprocessing, ensuring input data is sanitized before processing.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Response formatting to standardize output for downstream consumption.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layer calls the orchestrator module to execute the risk assessment workflow.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A1D88D9-4772-44FF-F17D-0C53787D5726}"/>
              </a:ext>
            </a:extLst>
          </p:cNvPr>
          <p:cNvSpPr txBox="1"/>
          <p:nvPr/>
        </p:nvSpPr>
        <p:spPr>
          <a:xfrm>
            <a:off x="4482548" y="509584"/>
            <a:ext cx="4134679" cy="17427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Orchestrator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orchestrator acts as the central coordination engine, managing the flow of data and decision-making across the different risk assessment components.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Receives input data from the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FastAPI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layer and routes it to the Transaction Parser.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Calls the Risk Assessment Model to compute a preliminary risk score.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Triggers various risk intelligence tools such as money laundering detection, OFAC sanctions lookup, and geo-risk analysis.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Aggregates outputs from all modules and forwards them to Qwen2.5 LLM for report generation.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Handles error management and retries to ensure smooth operation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AE12FBA-BDB2-04EB-069E-55F2606CBE96}"/>
              </a:ext>
            </a:extLst>
          </p:cNvPr>
          <p:cNvSpPr txBox="1"/>
          <p:nvPr/>
        </p:nvSpPr>
        <p:spPr>
          <a:xfrm>
            <a:off x="232051" y="2370686"/>
            <a:ext cx="4134679" cy="1361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Transaction Parser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extracts key transaction details to aid risk analysis.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Parses structured and unstructured transaction data (e.g., bank transactions, wire transfer logs etc ).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Identifies senders, receivers, intermediary banks, and payment channels.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Detects anomalous patterns (e.g., countries, unusual counterparties).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Converts extracted data into a normalized format for the Risk Assessment Model.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4253EFB-C626-EABA-1072-5B55E1875139}"/>
              </a:ext>
            </a:extLst>
          </p:cNvPr>
          <p:cNvSpPr txBox="1"/>
          <p:nvPr/>
        </p:nvSpPr>
        <p:spPr>
          <a:xfrm>
            <a:off x="4482548" y="2342921"/>
            <a:ext cx="4134679" cy="1361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Risk Assessment Model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The core intelligence engine evaluates transaction risk using machine learning and rule-based techniques.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Computes an initial risk score based on transaction attributes.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Leverages historical fraud patterns and anomaly detection algorithms.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Cross-checks transactions with customer risk profiles and </a:t>
            </a:r>
            <a:r>
              <a:rPr lang="en-IN" sz="825" dirty="0" err="1">
                <a:solidFill>
                  <a:srgbClr val="222222"/>
                </a:solidFill>
                <a:latin typeface="Arial" panose="020B0604020202020204" pitchFamily="34" charset="0"/>
              </a:rPr>
              <a:t>behavior</a:t>
            </a:r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trends.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Integrates with external data sources (e.g., sanctions lists, adverse media) to refine risk scores.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20E8CA-A258-F898-126A-4F129F268F36}"/>
              </a:ext>
            </a:extLst>
          </p:cNvPr>
          <p:cNvSpPr txBox="1"/>
          <p:nvPr/>
        </p:nvSpPr>
        <p:spPr>
          <a:xfrm>
            <a:off x="232051" y="3767297"/>
            <a:ext cx="4134679" cy="1361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Money Laundering Detection Module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This module identifies potential money laundering activities using advanced heuristics and ML models. It: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Detects layering and structuring techniques (e.g., multiple small transactions below reporting thresholds).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Identifies unusual transaction chains involving offshore accounts.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Matches transactions with known money laundering typologies.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Assigns a laundering probability score to each transaction.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54D3B12-3B5D-F15C-D1EA-B1CA58BF18F6}"/>
              </a:ext>
            </a:extLst>
          </p:cNvPr>
          <p:cNvSpPr txBox="1"/>
          <p:nvPr/>
        </p:nvSpPr>
        <p:spPr>
          <a:xfrm>
            <a:off x="4482548" y="3739533"/>
            <a:ext cx="4134679" cy="1361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N" sz="825" b="1" dirty="0" err="1">
                <a:solidFill>
                  <a:srgbClr val="222222"/>
                </a:solidFill>
                <a:latin typeface="Arial" panose="020B0604020202020204" pitchFamily="34" charset="0"/>
              </a:rPr>
              <a:t>DeepPeek</a:t>
            </a:r>
            <a:r>
              <a:rPr lang="en-IN" sz="825" b="1" dirty="0">
                <a:solidFill>
                  <a:srgbClr val="222222"/>
                </a:solidFill>
                <a:latin typeface="Arial" panose="020B0604020202020204" pitchFamily="34" charset="0"/>
              </a:rPr>
              <a:t> - Web Search Module</a:t>
            </a:r>
          </a:p>
          <a:p>
            <a:pPr algn="l"/>
            <a:b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A real-time adverse media screening tool that: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Searches public sources for negative news, legal cases, or fraud reports.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Uses web scraping and NLP models to extract sentiment and relevance.</a:t>
            </a:r>
          </a:p>
          <a:p>
            <a:pPr algn="l"/>
            <a:r>
              <a:rPr lang="en-IN" sz="825" dirty="0">
                <a:solidFill>
                  <a:srgbClr val="222222"/>
                </a:solidFill>
                <a:latin typeface="Arial" panose="020B0604020202020204" pitchFamily="34" charset="0"/>
              </a:rPr>
              <a:t>• Flags entities linked to criminal activities, bankruptcies, or regulatory actions.</a:t>
            </a: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IN" sz="825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2087</Words>
  <Application>Microsoft Macintosh PowerPoint</Application>
  <PresentationFormat>On-screen Show (16:9)</PresentationFormat>
  <Paragraphs>225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Team DeepPeek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2025-03-26T10:33:47Z</dcterms:modified>
</cp:coreProperties>
</file>