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84" r:id="rId3"/>
    <p:sldId id="285" r:id="rId4"/>
    <p:sldId id="296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77" r:id="rId13"/>
    <p:sldId id="266" r:id="rId14"/>
    <p:sldId id="281" r:id="rId15"/>
    <p:sldId id="282" r:id="rId16"/>
    <p:sldId id="283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90" autoAdjust="0"/>
  </p:normalViewPr>
  <p:slideViewPr>
    <p:cSldViewPr>
      <p:cViewPr varScale="1">
        <p:scale>
          <a:sx n="61" d="100"/>
          <a:sy n="61" d="100"/>
        </p:scale>
        <p:origin x="53" y="3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8" d="100"/>
          <a:sy n="38" d="100"/>
        </p:scale>
        <p:origin x="-237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6FE40-AD43-4D0D-B021-07B89568E973}" type="datetimeFigureOut">
              <a:rPr lang="en-IN" smtClean="0"/>
              <a:pPr/>
              <a:t>30-05-2019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D07EA-0FB8-4B03-94FE-366B805074A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B3300F7-F866-47E8-BD07-887E12C8A77B}" type="datetimeFigureOut">
              <a:rPr lang="en-IN" smtClean="0"/>
              <a:pPr/>
              <a:t>30-05-2019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86B812D-ECDA-4E6E-9462-EB84CF47506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00F7-F866-47E8-BD07-887E12C8A77B}" type="datetimeFigureOut">
              <a:rPr lang="en-IN" smtClean="0"/>
              <a:pPr/>
              <a:t>30-05-2019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812D-ECDA-4E6E-9462-EB84CF4750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00F7-F866-47E8-BD07-887E12C8A77B}" type="datetimeFigureOut">
              <a:rPr lang="en-IN" smtClean="0"/>
              <a:pPr/>
              <a:t>30-05-2019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812D-ECDA-4E6E-9462-EB84CF47506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>
            <a:lumMod val="8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00F7-F866-47E8-BD07-887E12C8A77B}" type="datetimeFigureOut">
              <a:rPr lang="en-IN" smtClean="0"/>
              <a:pPr/>
              <a:t>30-05-2019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812D-ECDA-4E6E-9462-EB84CF47506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B3300F7-F866-47E8-BD07-887E12C8A77B}" type="datetimeFigureOut">
              <a:rPr lang="en-IN" smtClean="0"/>
              <a:pPr/>
              <a:t>30-05-2019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86B812D-ECDA-4E6E-9462-EB84CF47506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00F7-F866-47E8-BD07-887E12C8A77B}" type="datetimeFigureOut">
              <a:rPr lang="en-IN" smtClean="0"/>
              <a:pPr/>
              <a:t>30-05-2019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812D-ECDA-4E6E-9462-EB84CF47506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00F7-F866-47E8-BD07-887E12C8A77B}" type="datetimeFigureOut">
              <a:rPr lang="en-IN" smtClean="0"/>
              <a:pPr/>
              <a:t>30-05-2019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812D-ECDA-4E6E-9462-EB84CF47506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00F7-F866-47E8-BD07-887E12C8A77B}" type="datetimeFigureOut">
              <a:rPr lang="en-IN" smtClean="0"/>
              <a:pPr/>
              <a:t>30-05-2019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812D-ECDA-4E6E-9462-EB84CF47506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00F7-F866-47E8-BD07-887E12C8A77B}" type="datetimeFigureOut">
              <a:rPr lang="en-IN" smtClean="0"/>
              <a:pPr/>
              <a:t>30-05-2019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812D-ECDA-4E6E-9462-EB84CF47506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1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00F7-F866-47E8-BD07-887E12C8A77B}" type="datetimeFigureOut">
              <a:rPr lang="en-IN" smtClean="0"/>
              <a:pPr/>
              <a:t>30-05-2019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812D-ECDA-4E6E-9462-EB84CF47506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00F7-F866-47E8-BD07-887E12C8A77B}" type="datetimeFigureOut">
              <a:rPr lang="en-IN" smtClean="0"/>
              <a:pPr/>
              <a:t>30-05-2019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812D-ECDA-4E6E-9462-EB84CF47506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B3300F7-F866-47E8-BD07-887E12C8A77B}" type="datetimeFigureOut">
              <a:rPr lang="en-IN" smtClean="0"/>
              <a:pPr/>
              <a:t>30-05-2019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86B812D-ECDA-4E6E-9462-EB84CF47506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ju.pal@jiit.ac.i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jpe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14.jpeg"/><Relationship Id="rId10" Type="http://schemas.openxmlformats.org/officeDocument/2006/relationships/image" Target="../media/image17.jpeg"/><Relationship Id="rId4" Type="http://schemas.openxmlformats.org/officeDocument/2006/relationships/image" Target="../media/image11.emf"/><Relationship Id="rId9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116063"/>
            <a:ext cx="8640960" cy="1312673"/>
          </a:xfrm>
        </p:spPr>
        <p:txBody>
          <a:bodyPr>
            <a:noAutofit/>
          </a:bodyPr>
          <a:lstStyle/>
          <a:p>
            <a:pPr algn="ctr"/>
            <a:br>
              <a:rPr lang="en-IN" sz="2000" b="1" dirty="0">
                <a:solidFill>
                  <a:srgbClr val="0070C0"/>
                </a:solidFill>
              </a:rPr>
            </a:br>
            <a:r>
              <a:rPr lang="en-US" sz="2000" b="1" dirty="0">
                <a:solidFill>
                  <a:srgbClr val="0070C0"/>
                </a:solidFill>
              </a:rPr>
              <a:t>Energy Efficient clustering protocol of wireless sensor networks using Biogeography-based Optimization</a:t>
            </a:r>
            <a:endParaRPr lang="en-IN" sz="2000" dirty="0"/>
          </a:p>
        </p:txBody>
      </p:sp>
      <p:pic>
        <p:nvPicPr>
          <p:cNvPr id="4" name="Picture 2" descr="C:\Users\Raju Pal\Downloads\705315_10151119086271058_2107941189_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1785926"/>
            <a:ext cx="1832276" cy="1714512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BFFD97-816A-47A1-B791-73FFDD4C0FBE}"/>
              </a:ext>
            </a:extLst>
          </p:cNvPr>
          <p:cNvSpPr/>
          <p:nvPr/>
        </p:nvSpPr>
        <p:spPr>
          <a:xfrm>
            <a:off x="2286000" y="3717032"/>
            <a:ext cx="4572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i="1" dirty="0">
                <a:solidFill>
                  <a:srgbClr val="0070C0"/>
                </a:solidFill>
                <a:latin typeface="Aparajita" pitchFamily="34" charset="0"/>
                <a:cs typeface="Aparajita" pitchFamily="34" charset="0"/>
              </a:rPr>
              <a:t>Mr. Raju Pal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b="1" i="1" dirty="0">
                <a:solidFill>
                  <a:srgbClr val="C00000"/>
                </a:solidFill>
                <a:latin typeface="Aparajita" pitchFamily="34" charset="0"/>
                <a:cs typeface="Aparajita" pitchFamily="34" charset="0"/>
              </a:rPr>
              <a:t>(Assistant Professor)</a:t>
            </a:r>
          </a:p>
          <a:p>
            <a:pPr algn="ctr">
              <a:spcBef>
                <a:spcPct val="0"/>
              </a:spcBef>
              <a:defRPr/>
            </a:pPr>
            <a:r>
              <a:rPr lang="en-US" b="1" i="1" dirty="0">
                <a:solidFill>
                  <a:srgbClr val="0070C0"/>
                </a:solidFill>
                <a:latin typeface="Aparajita" pitchFamily="34" charset="0"/>
                <a:cs typeface="Aparajita" pitchFamily="34" charset="0"/>
                <a:hlinkClick r:id="rId3"/>
              </a:rPr>
              <a:t>raju.pal@jiit.ac.in</a:t>
            </a:r>
            <a:r>
              <a:rPr lang="en-US" b="1" i="1" dirty="0">
                <a:solidFill>
                  <a:srgbClr val="C00000"/>
                </a:solidFill>
                <a:latin typeface="Aparajita" pitchFamily="34" charset="0"/>
                <a:cs typeface="Aparajita" pitchFamily="34" charset="0"/>
              </a:rPr>
              <a:t>, </a:t>
            </a:r>
            <a:r>
              <a:rPr lang="en-US" b="1" i="1" dirty="0" err="1">
                <a:solidFill>
                  <a:srgbClr val="C00000"/>
                </a:solidFill>
                <a:latin typeface="Aparajita" pitchFamily="34" charset="0"/>
                <a:cs typeface="Aparajita" pitchFamily="34" charset="0"/>
              </a:rPr>
              <a:t>Mob.No</a:t>
            </a:r>
            <a:r>
              <a:rPr lang="en-US" b="1" i="1" dirty="0">
                <a:solidFill>
                  <a:srgbClr val="C00000"/>
                </a:solidFill>
                <a:latin typeface="Aparajita" pitchFamily="34" charset="0"/>
                <a:cs typeface="Aparajita" pitchFamily="34" charset="0"/>
              </a:rPr>
              <a:t>.: 7840045107</a:t>
            </a:r>
            <a:endParaRPr lang="en-US" b="1" i="1" dirty="0">
              <a:solidFill>
                <a:srgbClr val="0070C0"/>
              </a:solidFill>
              <a:latin typeface="Aparajita" pitchFamily="34" charset="0"/>
              <a:cs typeface="Aparajita" pitchFamily="34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b="1" i="1" dirty="0">
              <a:solidFill>
                <a:srgbClr val="C0000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B6FCAC-54DF-4DCC-9299-19F27211914B}"/>
              </a:ext>
            </a:extLst>
          </p:cNvPr>
          <p:cNvSpPr/>
          <p:nvPr/>
        </p:nvSpPr>
        <p:spPr>
          <a:xfrm>
            <a:off x="1749992" y="5229200"/>
            <a:ext cx="590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b="1" i="1" dirty="0">
                <a:solidFill>
                  <a:srgbClr val="C00000"/>
                </a:solidFill>
                <a:latin typeface="Aparajita" pitchFamily="34" charset="0"/>
                <a:cs typeface="Aparajita" pitchFamily="34" charset="0"/>
              </a:rPr>
              <a:t>Jaypee Institute of Information Technology, Noida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35DE-39FB-4DFA-A46C-4CCEC5AD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BBO based clustering method for single round</a:t>
            </a:r>
            <a:endParaRPr lang="en-IN" sz="2400" dirty="0"/>
          </a:p>
        </p:txBody>
      </p:sp>
      <p:sp>
        <p:nvSpPr>
          <p:cNvPr id="8" name="Rounded Rectangle 11">
            <a:extLst>
              <a:ext uri="{FF2B5EF4-FFF2-40B4-BE49-F238E27FC236}">
                <a16:creationId xmlns:a16="http://schemas.microsoft.com/office/drawing/2014/main" id="{56F12970-3D09-48B5-84A0-89D04F86E153}"/>
              </a:ext>
            </a:extLst>
          </p:cNvPr>
          <p:cNvSpPr/>
          <p:nvPr/>
        </p:nvSpPr>
        <p:spPr>
          <a:xfrm>
            <a:off x="611560" y="1268760"/>
            <a:ext cx="6248400" cy="497964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Deploy the sensor nodes. </a:t>
            </a:r>
          </a:p>
          <a:p>
            <a:pPr hangingPunct="0"/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Initialize evolutionary algorithm.</a:t>
            </a:r>
          </a:p>
          <a:p>
            <a:pPr hangingPunct="0"/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Choose an </a:t>
            </a:r>
            <a:r>
              <a:rPr lang="en-I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initial population 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randomly; </a:t>
            </a:r>
          </a:p>
          <a:p>
            <a:pPr hangingPunct="0"/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Evaluate minimum </a:t>
            </a:r>
            <a:r>
              <a:rPr lang="en-I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fitness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each solution;</a:t>
            </a:r>
          </a:p>
          <a:p>
            <a:pPr hangingPunct="0"/>
            <a:r>
              <a:rPr lang="en-I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While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termination criteria is not achieved </a:t>
            </a:r>
            <a:r>
              <a:rPr lang="en-I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hangingPunct="0"/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Perform </a:t>
            </a:r>
            <a:r>
              <a:rPr lang="en-IN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migration</a:t>
            </a:r>
          </a:p>
          <a:p>
            <a:pPr hangingPunct="0"/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Perform </a:t>
            </a:r>
            <a:r>
              <a:rPr lang="en-IN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mutation</a:t>
            </a:r>
          </a:p>
          <a:p>
            <a:pPr hangingPunct="0"/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Evaluate fitness of the offspring;</a:t>
            </a:r>
          </a:p>
          <a:p>
            <a:r>
              <a:rPr lang="en-I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End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the optimal set of cluster heads for WSN clustering</a:t>
            </a:r>
          </a:p>
          <a:p>
            <a:pPr hangingPunct="0"/>
            <a:r>
              <a:rPr lang="en-I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network is alive </a:t>
            </a:r>
            <a:r>
              <a:rPr lang="en-I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hangingPunct="0"/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Evaluate the minimum distance from CH to sensor nodes.</a:t>
            </a:r>
          </a:p>
          <a:p>
            <a:pPr hangingPunct="0"/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Evaluate energy dissipated to transmit packet from node to CH.</a:t>
            </a:r>
          </a:p>
          <a:p>
            <a:pPr hangingPunct="0"/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Evaluate energy dissipated to receive packet from node.</a:t>
            </a:r>
          </a:p>
          <a:p>
            <a:r>
              <a:rPr lang="en-I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End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Evaluate the remaining energy of the network.</a:t>
            </a:r>
          </a:p>
          <a:p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107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1157-8AEE-4538-B207-27FD41E6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Initialization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50183-DDBC-4C0A-9DAC-AB1CE329DBB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921768"/>
          </a:xfrm>
        </p:spPr>
        <p:txBody>
          <a:bodyPr/>
          <a:lstStyle/>
          <a:p>
            <a:r>
              <a:rPr lang="en-GB" dirty="0"/>
              <a:t>Binary encoding scheme is used</a:t>
            </a:r>
          </a:p>
          <a:p>
            <a:r>
              <a:rPr lang="en-GB" dirty="0"/>
              <a:t>The size of the Island is equal to the number of sensor nodes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CF03F5-11CB-4B4B-BF43-19FB0493E91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140968"/>
            <a:ext cx="4409142" cy="10813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B3028B-000B-45A3-84CC-F8279D4232A9}"/>
              </a:ext>
            </a:extLst>
          </p:cNvPr>
          <p:cNvSpPr/>
          <p:nvPr/>
        </p:nvSpPr>
        <p:spPr>
          <a:xfrm>
            <a:off x="1907704" y="4365104"/>
            <a:ext cx="5111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Island representation for WSN having 9 sensor nodes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525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9F6B046-8622-4540-B418-4F891F07FB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59FB3E-2E01-4694-8439-0E0EDB5835E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6216C4F2-5657-4F92-967B-D16EC2C32E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Fitness Function (HSI)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10F14156-86A7-45DE-8985-9F0A5BC915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dirty="0"/>
              <a:t>Measure the quality of Islands</a:t>
            </a:r>
          </a:p>
          <a:p>
            <a:pPr lvl="1"/>
            <a:endParaRPr lang="en-US" altLang="en-US" dirty="0"/>
          </a:p>
          <a:p>
            <a:pPr lvl="1"/>
            <a:r>
              <a:rPr lang="en-GB" dirty="0"/>
              <a:t>For better clustering, the compactness between each cluster should be minimized and separation between the cluster heads should be maximized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For example,</a:t>
            </a:r>
          </a:p>
          <a:p>
            <a:pPr lvl="1"/>
            <a:endParaRPr lang="en-US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C3C8946A-A851-405B-8BB9-0EB6BFE51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3768" y="4437112"/>
            <a:ext cx="279257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performance is compared on five matrices:</a:t>
            </a:r>
          </a:p>
          <a:p>
            <a:pPr lvl="1"/>
            <a:r>
              <a:rPr lang="en-US" dirty="0"/>
              <a:t>Network Lifetime </a:t>
            </a:r>
          </a:p>
          <a:p>
            <a:pPr lvl="1"/>
            <a:r>
              <a:rPr lang="en-US" dirty="0"/>
              <a:t>Stability Period </a:t>
            </a:r>
          </a:p>
          <a:p>
            <a:pPr lvl="1"/>
            <a:r>
              <a:rPr lang="en-US" dirty="0"/>
              <a:t>Network Remaining Energy </a:t>
            </a:r>
          </a:p>
          <a:p>
            <a:pPr lvl="1"/>
            <a:r>
              <a:rPr lang="en-US" dirty="0"/>
              <a:t>Number of Alive nodes per round</a:t>
            </a:r>
          </a:p>
          <a:p>
            <a:pPr lvl="1"/>
            <a:r>
              <a:rPr lang="en-US" dirty="0"/>
              <a:t>Data packets received at base station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alive nodes per round</a:t>
            </a:r>
          </a:p>
        </p:txBody>
      </p:sp>
      <p:pic>
        <p:nvPicPr>
          <p:cNvPr id="7170" name="Picture 2" descr="C:\Users\raju.pal\Desktop\PhD work\Fourth Sem\IC3 2016\BEECP FINAL\lifetime.ep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5854" y="1428736"/>
            <a:ext cx="6257980" cy="46934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Remaining energy of the network per round (in Joules)</a:t>
            </a:r>
          </a:p>
        </p:txBody>
      </p:sp>
      <p:pic>
        <p:nvPicPr>
          <p:cNvPr id="8194" name="Picture 2" descr="C:\Users\raju.pal\Desktop\PhD work\Fourth Sem\IC3 2016\BEECP FINAL\residualE.ep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500174"/>
            <a:ext cx="5715040" cy="4286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box-plot graphs for (a) Advanced CH nodes, and (b) The number of </a:t>
            </a:r>
            <a:r>
              <a:rPr lang="en-US" sz="2400" dirty="0" err="1"/>
              <a:t>packtes</a:t>
            </a:r>
            <a:r>
              <a:rPr lang="en-US" sz="2400" dirty="0"/>
              <a:t> sent to BS</a:t>
            </a:r>
          </a:p>
        </p:txBody>
      </p:sp>
      <p:pic>
        <p:nvPicPr>
          <p:cNvPr id="9218" name="Picture 2" descr="C:\Users\raju.pal\Desktop\PhD work\Fourth Sem\IC3 2016\BEECP FINAL\boxplot_ACH.ep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85926"/>
            <a:ext cx="3929090" cy="2871258"/>
          </a:xfrm>
          <a:prstGeom prst="rect">
            <a:avLst/>
          </a:prstGeom>
          <a:noFill/>
        </p:spPr>
      </p:pic>
      <p:pic>
        <p:nvPicPr>
          <p:cNvPr id="9219" name="Picture 3" descr="C:\Users\raju.pal\Desktop\PhD work\Fourth Sem\IC3 2016\BEECP FINAL\boxplot_PBS.ep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850237"/>
            <a:ext cx="3629028" cy="272177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43108" y="500063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15074" y="500063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0" algn="just"/>
            <a:r>
              <a:rPr lang="en-US" sz="1400" dirty="0"/>
              <a:t>Simon, Dan, </a:t>
            </a:r>
            <a:r>
              <a:rPr lang="en-US" sz="1400" dirty="0" err="1"/>
              <a:t>Mahamed</a:t>
            </a:r>
            <a:r>
              <a:rPr lang="en-US" sz="1400" dirty="0"/>
              <a:t> GH </a:t>
            </a:r>
            <a:r>
              <a:rPr lang="en-US" sz="1400" dirty="0" err="1"/>
              <a:t>Omran</a:t>
            </a:r>
            <a:r>
              <a:rPr lang="en-US" sz="1400" dirty="0"/>
              <a:t>, and Maurice </a:t>
            </a:r>
            <a:r>
              <a:rPr lang="en-US" sz="1400" dirty="0" err="1"/>
              <a:t>Clerc</a:t>
            </a:r>
            <a:r>
              <a:rPr lang="en-US" sz="1400" dirty="0"/>
              <a:t>. "</a:t>
            </a:r>
            <a:r>
              <a:rPr lang="en-US" sz="1400" dirty="0" err="1"/>
              <a:t>Linearized</a:t>
            </a:r>
            <a:r>
              <a:rPr lang="en-US" sz="1400" dirty="0"/>
              <a:t> biogeography-based optimization with re-initialization and local search." Information Sciences 267, 2014.</a:t>
            </a:r>
          </a:p>
          <a:p>
            <a:pPr lvl="0" algn="just"/>
            <a:r>
              <a:rPr lang="en-US" sz="1400" dirty="0"/>
              <a:t>Ma, </a:t>
            </a:r>
            <a:r>
              <a:rPr lang="en-US" sz="1400" dirty="0" err="1"/>
              <a:t>Haiping</a:t>
            </a:r>
            <a:r>
              <a:rPr lang="en-US" sz="1400" dirty="0"/>
              <a:t>, et al. "Variations of biogeography-based optimization and Markov analysis." Information Sciences 220, 2013.</a:t>
            </a:r>
          </a:p>
          <a:p>
            <a:pPr lvl="0" algn="just"/>
            <a:r>
              <a:rPr lang="en-US" sz="1400" dirty="0"/>
              <a:t>Z. M. </a:t>
            </a:r>
            <a:r>
              <a:rPr lang="en-US" sz="1400" dirty="0" err="1"/>
              <a:t>Zahedi</a:t>
            </a:r>
            <a:r>
              <a:rPr lang="en-US" sz="1400" dirty="0"/>
              <a:t>, R. </a:t>
            </a:r>
            <a:r>
              <a:rPr lang="en-US" sz="1400" dirty="0" err="1"/>
              <a:t>Akbari</a:t>
            </a:r>
            <a:r>
              <a:rPr lang="en-US" sz="1400" dirty="0"/>
              <a:t>, M. </a:t>
            </a:r>
            <a:r>
              <a:rPr lang="en-US" sz="1400" dirty="0" err="1"/>
              <a:t>Shokouhifar</a:t>
            </a:r>
            <a:r>
              <a:rPr lang="en-US" sz="1400" dirty="0"/>
              <a:t>, F. </a:t>
            </a:r>
            <a:r>
              <a:rPr lang="en-US" sz="1400" dirty="0" err="1"/>
              <a:t>Safaei</a:t>
            </a:r>
            <a:r>
              <a:rPr lang="en-US" sz="1400" dirty="0"/>
              <a:t>, and A. </a:t>
            </a:r>
            <a:r>
              <a:rPr lang="en-US" sz="1400" dirty="0" err="1"/>
              <a:t>Jalali</a:t>
            </a:r>
            <a:r>
              <a:rPr lang="en-US" sz="1400" dirty="0"/>
              <a:t>, “Swarm intelligence based fuzzy routing protocol for clustered wireless sensor networks,” Expert Systems with Applications, vol. 55, pp. 313–328, 2016. </a:t>
            </a:r>
          </a:p>
          <a:p>
            <a:pPr lvl="0" algn="just"/>
            <a:r>
              <a:rPr lang="en-US" sz="1400" dirty="0"/>
              <a:t>D. Simon, “Biogeography-based optimization," IEEE Transactions on Evolutionary Computation, vol. 12, no. 6, pp. 702-713, December 2008.</a:t>
            </a:r>
          </a:p>
          <a:p>
            <a:pPr lvl="0" algn="just"/>
            <a:r>
              <a:rPr lang="en-US" sz="1400" dirty="0"/>
              <a:t> R. MacArthur and E. Wilson, “The Theory of Biogeography”, Princeton, NJ: Princeton Univ. Press, 1967.</a:t>
            </a:r>
          </a:p>
          <a:p>
            <a:pPr lvl="0" algn="just"/>
            <a:r>
              <a:rPr lang="en-US" sz="1400" dirty="0"/>
              <a:t> A. A. </a:t>
            </a:r>
            <a:r>
              <a:rPr lang="en-US" sz="1400" dirty="0" err="1"/>
              <a:t>Baraa</a:t>
            </a:r>
            <a:r>
              <a:rPr lang="en-US" sz="1400" dirty="0"/>
              <a:t> and E. A. </a:t>
            </a:r>
            <a:r>
              <a:rPr lang="en-US" sz="1400" dirty="0" err="1"/>
              <a:t>Khalil</a:t>
            </a:r>
            <a:r>
              <a:rPr lang="en-US" sz="1400" dirty="0"/>
              <a:t>, “A new evolutionary based routing protocol for clustered heterogeneous wireless sensor networks,” Applied Soft Computing, vol. 12, pp. 1950–1957, 2012. </a:t>
            </a:r>
          </a:p>
          <a:p>
            <a:pPr lvl="0" algn="just"/>
            <a:r>
              <a:rPr lang="en-US" sz="1400" dirty="0"/>
              <a:t>A. W. </a:t>
            </a:r>
            <a:r>
              <a:rPr lang="en-US" sz="1400" dirty="0" err="1"/>
              <a:t>Matin</a:t>
            </a:r>
            <a:r>
              <a:rPr lang="en-US" sz="1400" dirty="0"/>
              <a:t> and S. </a:t>
            </a:r>
            <a:r>
              <a:rPr lang="en-US" sz="1400" dirty="0" err="1"/>
              <a:t>Hussain</a:t>
            </a:r>
            <a:r>
              <a:rPr lang="en-US" sz="1400" dirty="0"/>
              <a:t>, “Intelligent hierarchical cluster-based routing,” life, vol. 7, p. 8, 2006. </a:t>
            </a:r>
          </a:p>
          <a:p>
            <a:pPr lvl="0" algn="just"/>
            <a:r>
              <a:rPr lang="en-US" sz="1400" dirty="0"/>
              <a:t>S. </a:t>
            </a:r>
            <a:r>
              <a:rPr lang="en-US" sz="1400" dirty="0" err="1"/>
              <a:t>Hussain</a:t>
            </a:r>
            <a:r>
              <a:rPr lang="en-US" sz="1400" dirty="0"/>
              <a:t> and A. W. </a:t>
            </a:r>
            <a:r>
              <a:rPr lang="en-US" sz="1400" dirty="0" err="1"/>
              <a:t>Matin</a:t>
            </a:r>
            <a:r>
              <a:rPr lang="en-US" sz="1400" dirty="0"/>
              <a:t>, “Energy efficient hierarchical cluster-based routing for wireless sensor networks,” </a:t>
            </a:r>
            <a:r>
              <a:rPr lang="en-US" sz="1400" dirty="0" err="1"/>
              <a:t>Jodrey</a:t>
            </a:r>
            <a:r>
              <a:rPr lang="en-US" sz="1400" dirty="0"/>
              <a:t> School of Computer Science Acadia University </a:t>
            </a:r>
            <a:r>
              <a:rPr lang="en-US" sz="1400" dirty="0" err="1"/>
              <a:t>Wolfville</a:t>
            </a:r>
            <a:r>
              <a:rPr lang="en-US" sz="1400" dirty="0"/>
              <a:t>, Nova Scotia, Canada, Technical Report, 2005. </a:t>
            </a:r>
          </a:p>
          <a:p>
            <a:pPr lvl="0" algn="just"/>
            <a:r>
              <a:rPr lang="en-US" sz="1400" dirty="0"/>
              <a:t>G. </a:t>
            </a:r>
            <a:r>
              <a:rPr lang="en-US" sz="1400" dirty="0" err="1"/>
              <a:t>Smaragdakis</a:t>
            </a:r>
            <a:r>
              <a:rPr lang="en-US" sz="1400" dirty="0"/>
              <a:t>, I. </a:t>
            </a:r>
            <a:r>
              <a:rPr lang="en-US" sz="1400" dirty="0" err="1"/>
              <a:t>Matta</a:t>
            </a:r>
            <a:r>
              <a:rPr lang="en-US" sz="1400" dirty="0"/>
              <a:t>, A. </a:t>
            </a:r>
            <a:r>
              <a:rPr lang="en-US" sz="1400" dirty="0" err="1"/>
              <a:t>Bestavros</a:t>
            </a:r>
            <a:r>
              <a:rPr lang="en-US" sz="1400" dirty="0"/>
              <a:t> et al. “Sep: A stable election protocol for clustered heterogeneous wireless sensor networks,” in Second international workshop on sensor and actor network protocols and applications (SANPA 2004), vol. 3, 2004.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5B55-4F64-4D4A-A3C2-9594A672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>
            <a:normAutofit/>
          </a:bodyPr>
          <a:lstStyle/>
          <a:p>
            <a:r>
              <a:rPr lang="en-IN" sz="2400" dirty="0"/>
              <a:t>Wireless sensor Network</a:t>
            </a:r>
          </a:p>
        </p:txBody>
      </p:sp>
      <p:sp>
        <p:nvSpPr>
          <p:cNvPr id="5" name="Text Box 48">
            <a:extLst>
              <a:ext uri="{FF2B5EF4-FFF2-40B4-BE49-F238E27FC236}">
                <a16:creationId xmlns:a16="http://schemas.microsoft.com/office/drawing/2014/main" id="{A4624B0F-8215-4EF7-B7DB-99525A7D3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260" y="1124744"/>
            <a:ext cx="7991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tr-TR" b="1" dirty="0">
                <a:solidFill>
                  <a:srgbClr val="0000FF"/>
                </a:solidFill>
                <a:latin typeface="Trebuchet MS" pitchFamily="34" charset="0"/>
              </a:rPr>
              <a:t>Sensor networks have recently emerged as an important computing platform.</a:t>
            </a:r>
            <a:endParaRPr lang="tr-TR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DF368-D1A3-497F-9A73-358718565BE9}"/>
              </a:ext>
            </a:extLst>
          </p:cNvPr>
          <p:cNvSpPr/>
          <p:nvPr/>
        </p:nvSpPr>
        <p:spPr>
          <a:xfrm>
            <a:off x="361260" y="1779687"/>
            <a:ext cx="413873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>
                <a:solidFill>
                  <a:srgbClr val="6600CC"/>
                </a:solidFill>
                <a:latin typeface="Trebuchet MS" pitchFamily="34" charset="0"/>
              </a:rPr>
              <a:t>Sensor </a:t>
            </a:r>
            <a:r>
              <a:rPr lang="en-US" sz="1600" b="1" dirty="0">
                <a:solidFill>
                  <a:srgbClr val="6600CC"/>
                </a:solidFill>
                <a:latin typeface="Trebuchet MS" pitchFamily="34" charset="0"/>
              </a:rPr>
              <a:t>Nodes are usually:</a:t>
            </a:r>
            <a:endParaRPr lang="tr-TR" sz="1600" b="1" dirty="0">
              <a:solidFill>
                <a:srgbClr val="6600CC"/>
              </a:solidFill>
              <a:latin typeface="Trebuchet MS" pitchFamily="34" charset="0"/>
            </a:endParaRPr>
          </a:p>
          <a:p>
            <a:endParaRPr lang="tr-TR" sz="1600" b="1" dirty="0">
              <a:latin typeface="Trebuchet MS" pitchFamily="34" charset="0"/>
            </a:endParaRPr>
          </a:p>
          <a:p>
            <a:pPr algn="just">
              <a:buFontTx/>
              <a:buBlip>
                <a:blip r:embed="rId2"/>
              </a:buBlip>
            </a:pPr>
            <a:r>
              <a:rPr lang="tr-TR" sz="1600" b="1" dirty="0">
                <a:latin typeface="Trebuchet MS" pitchFamily="34" charset="0"/>
              </a:rPr>
              <a:t> Typically less mobile and more densely </a:t>
            </a:r>
          </a:p>
          <a:p>
            <a:pPr algn="just"/>
            <a:r>
              <a:rPr lang="tr-TR" sz="1600" b="1" dirty="0">
                <a:latin typeface="Trebuchet MS" pitchFamily="34" charset="0"/>
              </a:rPr>
              <a:t>   deployed than mobile ad-hoc networks    </a:t>
            </a:r>
          </a:p>
          <a:p>
            <a:pPr algn="just"/>
            <a:r>
              <a:rPr lang="tr-TR" sz="1600" b="1" dirty="0">
                <a:latin typeface="Trebuchet MS" pitchFamily="34" charset="0"/>
              </a:rPr>
              <a:t>   (MANETs).</a:t>
            </a:r>
          </a:p>
          <a:p>
            <a:pPr algn="just"/>
            <a:endParaRPr lang="tr-TR" sz="1600" b="1" dirty="0">
              <a:latin typeface="Trebuchet MS" pitchFamily="34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Blip>
                <a:blip r:embed="rId2"/>
              </a:buBlip>
            </a:pPr>
            <a:r>
              <a:rPr lang="tr-TR" sz="1600" b="1" dirty="0">
                <a:latin typeface="Trebuchet MS" pitchFamily="34" charset="0"/>
              </a:rPr>
              <a:t> </a:t>
            </a:r>
            <a:r>
              <a:rPr lang="en-US" sz="1600" b="1" dirty="0">
                <a:latin typeface="Trebuchet MS" pitchFamily="34" charset="0"/>
              </a:rPr>
              <a:t>Limited in processing, memory, and </a:t>
            </a:r>
            <a:endParaRPr lang="tr-TR" sz="1600" b="1" dirty="0">
              <a:latin typeface="Trebuchet MS" pitchFamily="34" charset="0"/>
            </a:endParaRPr>
          </a:p>
          <a:p>
            <a:pPr algn="just">
              <a:lnSpc>
                <a:spcPct val="125000"/>
              </a:lnSpc>
            </a:pPr>
            <a:r>
              <a:rPr lang="tr-TR" sz="1600" b="1" dirty="0">
                <a:latin typeface="Trebuchet MS" pitchFamily="34" charset="0"/>
              </a:rPr>
              <a:t>   </a:t>
            </a:r>
            <a:r>
              <a:rPr lang="en-US" sz="1600" b="1" dirty="0">
                <a:latin typeface="Trebuchet MS" pitchFamily="34" charset="0"/>
              </a:rPr>
              <a:t>communication capabilities</a:t>
            </a:r>
            <a:endParaRPr lang="tr-TR" sz="1600" b="1" dirty="0">
              <a:latin typeface="Trebuchet MS" pitchFamily="34" charset="0"/>
            </a:endParaRPr>
          </a:p>
          <a:p>
            <a:pPr algn="just">
              <a:lnSpc>
                <a:spcPct val="125000"/>
              </a:lnSpc>
              <a:buFontTx/>
              <a:buBlip>
                <a:blip r:embed="rId2"/>
              </a:buBlip>
            </a:pPr>
            <a:endParaRPr lang="en-US" sz="1600" b="1" dirty="0">
              <a:latin typeface="Trebuchet MS" pitchFamily="34" charset="0"/>
            </a:endParaRPr>
          </a:p>
          <a:p>
            <a:pPr algn="just">
              <a:lnSpc>
                <a:spcPct val="125000"/>
              </a:lnSpc>
              <a:buFontTx/>
              <a:buBlip>
                <a:blip r:embed="rId2"/>
              </a:buBlip>
            </a:pPr>
            <a:r>
              <a:rPr lang="tr-TR" sz="1600" b="1" dirty="0">
                <a:latin typeface="Trebuchet MS" pitchFamily="34" charset="0"/>
              </a:rPr>
              <a:t> </a:t>
            </a:r>
            <a:r>
              <a:rPr lang="en-US" sz="1600" b="1" dirty="0">
                <a:latin typeface="Trebuchet MS" pitchFamily="34" charset="0"/>
              </a:rPr>
              <a:t>Constrained in battery lifetime</a:t>
            </a:r>
            <a:endParaRPr lang="tr-TR" sz="1600" b="1" dirty="0">
              <a:latin typeface="Trebuchet MS" pitchFamily="34" charset="0"/>
            </a:endParaRPr>
          </a:p>
          <a:p>
            <a:pPr algn="just">
              <a:lnSpc>
                <a:spcPct val="125000"/>
              </a:lnSpc>
              <a:buFontTx/>
              <a:buBlip>
                <a:blip r:embed="rId2"/>
              </a:buBlip>
            </a:pPr>
            <a:endParaRPr lang="en-US" sz="1600" b="1" dirty="0">
              <a:latin typeface="Trebuchet MS" pitchFamily="34" charset="0"/>
            </a:endParaRPr>
          </a:p>
          <a:p>
            <a:pPr algn="just">
              <a:buFontTx/>
              <a:buBlip>
                <a:blip r:embed="rId2"/>
              </a:buBlip>
            </a:pPr>
            <a:r>
              <a:rPr lang="tr-TR" sz="1600" b="1" dirty="0">
                <a:latin typeface="Trebuchet MS" pitchFamily="34" charset="0"/>
              </a:rPr>
              <a:t> </a:t>
            </a:r>
            <a:r>
              <a:rPr lang="en-US" sz="1600" b="1" dirty="0">
                <a:latin typeface="Trebuchet MS" pitchFamily="34" charset="0"/>
              </a:rPr>
              <a:t>Left unattended</a:t>
            </a:r>
            <a:r>
              <a:rPr lang="tr-TR" sz="1600" b="1" dirty="0">
                <a:latin typeface="Trebuchet MS" pitchFamily="34" charset="0"/>
              </a:rPr>
              <a:t> </a:t>
            </a:r>
            <a:r>
              <a:rPr lang="en-US" sz="1600" b="1" dirty="0">
                <a:latin typeface="Trebuchet MS" pitchFamily="34" charset="0"/>
              </a:rPr>
              <a:t>e.g., in hostile </a:t>
            </a:r>
            <a:r>
              <a:rPr lang="tr-TR" sz="1600" b="1" dirty="0">
                <a:latin typeface="Trebuchet MS" pitchFamily="34" charset="0"/>
              </a:rPr>
              <a:t>  </a:t>
            </a:r>
          </a:p>
          <a:p>
            <a:pPr algn="just"/>
            <a:r>
              <a:rPr lang="tr-TR" sz="1600" b="1" dirty="0">
                <a:latin typeface="Trebuchet MS" pitchFamily="34" charset="0"/>
              </a:rPr>
              <a:t>   </a:t>
            </a:r>
            <a:r>
              <a:rPr lang="en-US" sz="1600" b="1" dirty="0">
                <a:latin typeface="Trebuchet MS" pitchFamily="34" charset="0"/>
              </a:rPr>
              <a:t>environments, which makes it difficult </a:t>
            </a:r>
            <a:r>
              <a:rPr lang="tr-TR" sz="1600" b="1" dirty="0">
                <a:latin typeface="Trebuchet MS" pitchFamily="34" charset="0"/>
              </a:rPr>
              <a:t>   </a:t>
            </a:r>
          </a:p>
          <a:p>
            <a:pPr algn="just"/>
            <a:r>
              <a:rPr lang="tr-TR" sz="1600" b="1" dirty="0">
                <a:latin typeface="Trebuchet MS" pitchFamily="34" charset="0"/>
              </a:rPr>
              <a:t>   </a:t>
            </a:r>
            <a:r>
              <a:rPr lang="en-US" sz="1600" b="1" dirty="0">
                <a:latin typeface="Trebuchet MS" pitchFamily="34" charset="0"/>
              </a:rPr>
              <a:t>impossible to re-charge or replace their batteries</a:t>
            </a:r>
            <a:r>
              <a:rPr lang="tr-TR" sz="1600" b="1" dirty="0">
                <a:latin typeface="Trebuchet MS" pitchFamily="34" charset="0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FCE41B-9ACA-43A8-8381-5E7F1F88F33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04048" y="1809133"/>
            <a:ext cx="3548062" cy="438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8" name="Picture 7" descr="qvvo1azs[1]">
            <a:extLst>
              <a:ext uri="{FF2B5EF4-FFF2-40B4-BE49-F238E27FC236}">
                <a16:creationId xmlns:a16="http://schemas.microsoft.com/office/drawing/2014/main" id="{D01BE833-400A-43EA-B39E-5980CE796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4048" y="1737696"/>
            <a:ext cx="3527425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xpekpkeq[1]">
            <a:extLst>
              <a:ext uri="{FF2B5EF4-FFF2-40B4-BE49-F238E27FC236}">
                <a16:creationId xmlns:a16="http://schemas.microsoft.com/office/drawing/2014/main" id="{D7D9FBDC-B915-4A90-82BD-6B184CADE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39148" y="2194896"/>
            <a:ext cx="1833562" cy="641350"/>
          </a:xfrm>
          <a:prstGeom prst="rect">
            <a:avLst/>
          </a:prstGeom>
          <a:noFill/>
        </p:spPr>
      </p:pic>
      <p:pic>
        <p:nvPicPr>
          <p:cNvPr id="10" name="Picture 9" descr="gubjxdqy[1]">
            <a:extLst>
              <a:ext uri="{FF2B5EF4-FFF2-40B4-BE49-F238E27FC236}">
                <a16:creationId xmlns:a16="http://schemas.microsoft.com/office/drawing/2014/main" id="{6AB2DF1E-280F-4B2C-BBD2-7071EB4D8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20148" y="2956896"/>
            <a:ext cx="307975" cy="225425"/>
          </a:xfrm>
          <a:prstGeom prst="rect">
            <a:avLst/>
          </a:prstGeom>
          <a:noFill/>
        </p:spPr>
      </p:pic>
      <p:pic>
        <p:nvPicPr>
          <p:cNvPr id="11" name="Picture 10" descr="gubjxdqy[1]">
            <a:extLst>
              <a:ext uri="{FF2B5EF4-FFF2-40B4-BE49-F238E27FC236}">
                <a16:creationId xmlns:a16="http://schemas.microsoft.com/office/drawing/2014/main" id="{52B3723A-6199-43A9-90BA-ED818705D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29548" y="4023696"/>
            <a:ext cx="307975" cy="225425"/>
          </a:xfrm>
          <a:prstGeom prst="rect">
            <a:avLst/>
          </a:prstGeom>
          <a:noFill/>
        </p:spPr>
      </p:pic>
      <p:pic>
        <p:nvPicPr>
          <p:cNvPr id="12" name="Picture 11" descr="gubjxdqy[1]">
            <a:extLst>
              <a:ext uri="{FF2B5EF4-FFF2-40B4-BE49-F238E27FC236}">
                <a16:creationId xmlns:a16="http://schemas.microsoft.com/office/drawing/2014/main" id="{C417A90F-7003-40BE-82C0-2D90F7463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748" y="3490296"/>
            <a:ext cx="307975" cy="225425"/>
          </a:xfrm>
          <a:prstGeom prst="rect">
            <a:avLst/>
          </a:prstGeom>
          <a:noFill/>
        </p:spPr>
      </p:pic>
      <p:pic>
        <p:nvPicPr>
          <p:cNvPr id="13" name="Picture 12" descr="gubjxdqy[1]">
            <a:extLst>
              <a:ext uri="{FF2B5EF4-FFF2-40B4-BE49-F238E27FC236}">
                <a16:creationId xmlns:a16="http://schemas.microsoft.com/office/drawing/2014/main" id="{1FF9028C-8DBF-4C30-A493-87186120A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96348" y="3566496"/>
            <a:ext cx="307975" cy="225425"/>
          </a:xfrm>
          <a:prstGeom prst="rect">
            <a:avLst/>
          </a:prstGeom>
          <a:noFill/>
        </p:spPr>
      </p:pic>
      <p:pic>
        <p:nvPicPr>
          <p:cNvPr id="14" name="Picture 13" descr="gubjxdqy[1]">
            <a:extLst>
              <a:ext uri="{FF2B5EF4-FFF2-40B4-BE49-F238E27FC236}">
                <a16:creationId xmlns:a16="http://schemas.microsoft.com/office/drawing/2014/main" id="{91078164-9D3F-4078-AD7C-1E2F11092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43948" y="3337896"/>
            <a:ext cx="307975" cy="225425"/>
          </a:xfrm>
          <a:prstGeom prst="rect">
            <a:avLst/>
          </a:prstGeom>
          <a:noFill/>
        </p:spPr>
      </p:pic>
      <p:pic>
        <p:nvPicPr>
          <p:cNvPr id="15" name="Picture 14" descr="gubjxdqy[1]">
            <a:extLst>
              <a:ext uri="{FF2B5EF4-FFF2-40B4-BE49-F238E27FC236}">
                <a16:creationId xmlns:a16="http://schemas.microsoft.com/office/drawing/2014/main" id="{FC8885F4-17B7-4769-8EC1-C469E651E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0548" y="4176096"/>
            <a:ext cx="307975" cy="225425"/>
          </a:xfrm>
          <a:prstGeom prst="rect">
            <a:avLst/>
          </a:prstGeom>
          <a:noFill/>
        </p:spPr>
      </p:pic>
      <p:pic>
        <p:nvPicPr>
          <p:cNvPr id="16" name="Picture 15" descr="gubjxdqy[1]">
            <a:extLst>
              <a:ext uri="{FF2B5EF4-FFF2-40B4-BE49-F238E27FC236}">
                <a16:creationId xmlns:a16="http://schemas.microsoft.com/office/drawing/2014/main" id="{18B7CC31-A8A3-4AC5-BB99-60B86E01D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34348" y="3795096"/>
            <a:ext cx="307975" cy="225425"/>
          </a:xfrm>
          <a:prstGeom prst="rect">
            <a:avLst/>
          </a:prstGeom>
          <a:noFill/>
        </p:spPr>
      </p:pic>
      <p:pic>
        <p:nvPicPr>
          <p:cNvPr id="17" name="Picture 16" descr="gubjxdqy[1]">
            <a:extLst>
              <a:ext uri="{FF2B5EF4-FFF2-40B4-BE49-F238E27FC236}">
                <a16:creationId xmlns:a16="http://schemas.microsoft.com/office/drawing/2014/main" id="{1EF2390C-FB38-427E-8756-696B93269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29548" y="4633296"/>
            <a:ext cx="307975" cy="225425"/>
          </a:xfrm>
          <a:prstGeom prst="rect">
            <a:avLst/>
          </a:prstGeom>
          <a:noFill/>
        </p:spPr>
      </p:pic>
      <p:pic>
        <p:nvPicPr>
          <p:cNvPr id="18" name="Picture 17" descr="gubjxdqy[1]">
            <a:extLst>
              <a:ext uri="{FF2B5EF4-FFF2-40B4-BE49-F238E27FC236}">
                <a16:creationId xmlns:a16="http://schemas.microsoft.com/office/drawing/2014/main" id="{8DB2D6AE-25B5-417D-BDE2-FBE7F760B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01148" y="3185496"/>
            <a:ext cx="307975" cy="225425"/>
          </a:xfrm>
          <a:prstGeom prst="rect">
            <a:avLst/>
          </a:prstGeom>
          <a:noFill/>
        </p:spPr>
      </p:pic>
      <p:pic>
        <p:nvPicPr>
          <p:cNvPr id="19" name="Picture 18" descr="gubjxdqy[1]">
            <a:extLst>
              <a:ext uri="{FF2B5EF4-FFF2-40B4-BE49-F238E27FC236}">
                <a16:creationId xmlns:a16="http://schemas.microsoft.com/office/drawing/2014/main" id="{F003CFF3-C4DC-4B46-A986-E37CBF5FC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96148" y="3642696"/>
            <a:ext cx="307975" cy="225425"/>
          </a:xfrm>
          <a:prstGeom prst="rect">
            <a:avLst/>
          </a:prstGeom>
          <a:noFill/>
        </p:spPr>
      </p:pic>
      <p:pic>
        <p:nvPicPr>
          <p:cNvPr id="20" name="Picture 19" descr="gubjxdqy[1]">
            <a:extLst>
              <a:ext uri="{FF2B5EF4-FFF2-40B4-BE49-F238E27FC236}">
                <a16:creationId xmlns:a16="http://schemas.microsoft.com/office/drawing/2014/main" id="{7708ACEA-B4CE-41DA-99A9-237964D59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748" y="4480896"/>
            <a:ext cx="307975" cy="225425"/>
          </a:xfrm>
          <a:prstGeom prst="rect">
            <a:avLst/>
          </a:prstGeom>
          <a:noFill/>
        </p:spPr>
      </p:pic>
      <p:pic>
        <p:nvPicPr>
          <p:cNvPr id="21" name="Picture 20" descr="gubjxdqy[1]">
            <a:extLst>
              <a:ext uri="{FF2B5EF4-FFF2-40B4-BE49-F238E27FC236}">
                <a16:creationId xmlns:a16="http://schemas.microsoft.com/office/drawing/2014/main" id="{0BE15B99-0C80-4DB2-883F-239EB66C6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72348" y="4023696"/>
            <a:ext cx="307975" cy="225425"/>
          </a:xfrm>
          <a:prstGeom prst="rect">
            <a:avLst/>
          </a:prstGeom>
          <a:noFill/>
        </p:spPr>
      </p:pic>
      <p:pic>
        <p:nvPicPr>
          <p:cNvPr id="22" name="Picture 21" descr="gubjxdqy[1]">
            <a:extLst>
              <a:ext uri="{FF2B5EF4-FFF2-40B4-BE49-F238E27FC236}">
                <a16:creationId xmlns:a16="http://schemas.microsoft.com/office/drawing/2014/main" id="{7DFC978E-531C-49A0-924D-664B231CC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00948" y="4328496"/>
            <a:ext cx="307975" cy="225425"/>
          </a:xfrm>
          <a:prstGeom prst="rect">
            <a:avLst/>
          </a:prstGeom>
          <a:noFill/>
        </p:spPr>
      </p:pic>
      <p:pic>
        <p:nvPicPr>
          <p:cNvPr id="23" name="Picture 22" descr="gubjxdqy[1]">
            <a:extLst>
              <a:ext uri="{FF2B5EF4-FFF2-40B4-BE49-F238E27FC236}">
                <a16:creationId xmlns:a16="http://schemas.microsoft.com/office/drawing/2014/main" id="{CC29569A-7F92-4790-8E93-1152CE5DB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91548" y="3871296"/>
            <a:ext cx="307975" cy="225425"/>
          </a:xfrm>
          <a:prstGeom prst="rect">
            <a:avLst/>
          </a:prstGeom>
          <a:noFill/>
        </p:spPr>
      </p:pic>
      <p:pic>
        <p:nvPicPr>
          <p:cNvPr id="24" name="Picture 23" descr="gubjxdqy[1]">
            <a:extLst>
              <a:ext uri="{FF2B5EF4-FFF2-40B4-BE49-F238E27FC236}">
                <a16:creationId xmlns:a16="http://schemas.microsoft.com/office/drawing/2014/main" id="{B425B246-E0CA-40E1-8CC1-49AF89FD0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05748" y="3566496"/>
            <a:ext cx="307975" cy="225425"/>
          </a:xfrm>
          <a:prstGeom prst="rect">
            <a:avLst/>
          </a:prstGeom>
          <a:noFill/>
        </p:spPr>
      </p:pic>
      <p:pic>
        <p:nvPicPr>
          <p:cNvPr id="25" name="Picture 24" descr="gubjxdqy[1]">
            <a:extLst>
              <a:ext uri="{FF2B5EF4-FFF2-40B4-BE49-F238E27FC236}">
                <a16:creationId xmlns:a16="http://schemas.microsoft.com/office/drawing/2014/main" id="{8A49D0B4-8F7C-4C83-96B9-0AEA31BD8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00948" y="3795096"/>
            <a:ext cx="307975" cy="225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837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7F61-49D5-44C4-81E7-63E07A42B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28328"/>
          </a:xfrm>
        </p:spPr>
        <p:txBody>
          <a:bodyPr/>
          <a:lstStyle/>
          <a:p>
            <a:r>
              <a:rPr lang="tr-TR" b="1" dirty="0">
                <a:solidFill>
                  <a:srgbClr val="FF0000"/>
                </a:solidFill>
                <a:latin typeface="Trebuchet MS" pitchFamily="34" charset="0"/>
              </a:rPr>
              <a:t>Sensor Networks Overview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34EE06-FDA8-4C4B-81BD-4143CFBEFB5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45639" y="1780540"/>
            <a:ext cx="4043363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6600CC"/>
                </a:solidFill>
                <a:latin typeface="Trebuchet MS" pitchFamily="34" charset="0"/>
              </a:rPr>
              <a:t>Application</a:t>
            </a:r>
            <a:r>
              <a:rPr lang="tr-TR" sz="1800" b="1" dirty="0">
                <a:solidFill>
                  <a:srgbClr val="6600CC"/>
                </a:solidFill>
                <a:latin typeface="Trebuchet MS" pitchFamily="34" charset="0"/>
              </a:rPr>
              <a:t> </a:t>
            </a:r>
            <a:r>
              <a:rPr lang="en-US" sz="1800" b="1" dirty="0">
                <a:solidFill>
                  <a:srgbClr val="6600CC"/>
                </a:solidFill>
                <a:latin typeface="Trebuchet MS" pitchFamily="34" charset="0"/>
              </a:rPr>
              <a:t>-</a:t>
            </a:r>
            <a:r>
              <a:rPr lang="tr-TR" sz="1800" b="1" dirty="0">
                <a:solidFill>
                  <a:srgbClr val="6600CC"/>
                </a:solidFill>
                <a:latin typeface="Trebuchet MS" pitchFamily="34" charset="0"/>
              </a:rPr>
              <a:t> S</a:t>
            </a:r>
            <a:r>
              <a:rPr lang="en-US" sz="1800" b="1" dirty="0" err="1">
                <a:solidFill>
                  <a:srgbClr val="6600CC"/>
                </a:solidFill>
                <a:latin typeface="Trebuchet MS" pitchFamily="34" charset="0"/>
              </a:rPr>
              <a:t>pecific</a:t>
            </a:r>
            <a:r>
              <a:rPr lang="en-US" sz="1800" b="1" dirty="0">
                <a:solidFill>
                  <a:srgbClr val="6600CC"/>
                </a:solidFill>
                <a:latin typeface="Trebuchet MS" pitchFamily="34" charset="0"/>
              </a:rPr>
              <a:t>, e.g.,</a:t>
            </a:r>
            <a:endParaRPr lang="tr-TR" sz="1800" b="1" dirty="0">
              <a:solidFill>
                <a:srgbClr val="6600CC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endParaRPr lang="en-US" sz="1800" b="1" dirty="0">
              <a:solidFill>
                <a:srgbClr val="6600CC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Blip>
                <a:blip r:embed="rId2"/>
              </a:buBlip>
            </a:pPr>
            <a:r>
              <a:rPr lang="tr-TR" sz="1600" b="1" dirty="0">
                <a:latin typeface="Trebuchet MS" pitchFamily="34" charset="0"/>
              </a:rPr>
              <a:t>M</a:t>
            </a:r>
            <a:r>
              <a:rPr lang="en-US" sz="1600" b="1" dirty="0" err="1">
                <a:latin typeface="Trebuchet MS" pitchFamily="34" charset="0"/>
              </a:rPr>
              <a:t>onitor</a:t>
            </a:r>
            <a:r>
              <a:rPr lang="tr-TR" sz="1600" b="1" dirty="0">
                <a:latin typeface="Trebuchet MS" pitchFamily="34" charset="0"/>
              </a:rPr>
              <a:t>ing</a:t>
            </a:r>
            <a:r>
              <a:rPr lang="en-US" sz="1600" b="1" dirty="0">
                <a:latin typeface="Trebuchet MS" pitchFamily="34" charset="0"/>
              </a:rPr>
              <a:t> physical or environmental conditions, such as </a:t>
            </a:r>
            <a:r>
              <a:rPr lang="tr-TR" sz="1600" b="1" dirty="0">
                <a:solidFill>
                  <a:srgbClr val="0000FF"/>
                </a:solidFill>
                <a:latin typeface="Trebuchet MS" pitchFamily="34" charset="0"/>
              </a:rPr>
              <a:t>temperature</a:t>
            </a:r>
            <a:r>
              <a:rPr lang="en-US" sz="1600" b="1" dirty="0">
                <a:solidFill>
                  <a:srgbClr val="0000FF"/>
                </a:solidFill>
                <a:latin typeface="Trebuchet MS" pitchFamily="34" charset="0"/>
              </a:rPr>
              <a:t>, </a:t>
            </a:r>
            <a:r>
              <a:rPr lang="tr-TR" sz="1600" b="1" dirty="0">
                <a:solidFill>
                  <a:srgbClr val="0000FF"/>
                </a:solidFill>
                <a:latin typeface="Trebuchet MS" pitchFamily="34" charset="0"/>
              </a:rPr>
              <a:t>sound</a:t>
            </a:r>
            <a:r>
              <a:rPr lang="en-US" sz="1600" b="1" dirty="0">
                <a:solidFill>
                  <a:srgbClr val="0000FF"/>
                </a:solidFill>
                <a:latin typeface="Trebuchet MS" pitchFamily="34" charset="0"/>
              </a:rPr>
              <a:t>, </a:t>
            </a:r>
            <a:r>
              <a:rPr lang="tr-TR" sz="1600" b="1" dirty="0">
                <a:solidFill>
                  <a:srgbClr val="0000FF"/>
                </a:solidFill>
                <a:latin typeface="Trebuchet MS" pitchFamily="34" charset="0"/>
              </a:rPr>
              <a:t>vibration</a:t>
            </a:r>
            <a:r>
              <a:rPr lang="en-US" sz="1600" b="1" dirty="0">
                <a:solidFill>
                  <a:srgbClr val="0000FF"/>
                </a:solidFill>
                <a:latin typeface="Trebuchet MS" pitchFamily="34" charset="0"/>
              </a:rPr>
              <a:t>, </a:t>
            </a:r>
            <a:r>
              <a:rPr lang="tr-TR" sz="1600" b="1" dirty="0">
                <a:solidFill>
                  <a:srgbClr val="0000FF"/>
                </a:solidFill>
                <a:latin typeface="Trebuchet MS" pitchFamily="34" charset="0"/>
              </a:rPr>
              <a:t>pressure</a:t>
            </a:r>
            <a:r>
              <a:rPr lang="en-US" sz="1600" b="1" dirty="0">
                <a:solidFill>
                  <a:srgbClr val="0000FF"/>
                </a:solidFill>
                <a:latin typeface="Trebuchet MS" pitchFamily="34" charset="0"/>
              </a:rPr>
              <a:t>, motion or pollutants</a:t>
            </a:r>
            <a:r>
              <a:rPr lang="tr-TR" sz="1600" b="1" dirty="0">
                <a:solidFill>
                  <a:srgbClr val="0000FF"/>
                </a:solidFill>
                <a:latin typeface="Trebuchet MS" pitchFamily="34" charset="0"/>
              </a:rPr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Blip>
                <a:blip r:embed="rId2"/>
              </a:buBlip>
            </a:pPr>
            <a:endParaRPr lang="tr-TR" sz="1600" b="1" dirty="0">
              <a:solidFill>
                <a:srgbClr val="0000FF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Blip>
                <a:blip r:embed="rId2"/>
              </a:buBlip>
            </a:pPr>
            <a:r>
              <a:rPr lang="en-US" sz="1600" b="1" dirty="0">
                <a:latin typeface="Trebuchet MS" pitchFamily="34" charset="0"/>
              </a:rPr>
              <a:t>Surveying military fields</a:t>
            </a:r>
            <a:endParaRPr lang="tr-TR" sz="1600" b="1" dirty="0">
              <a:latin typeface="Trebuchet MS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Blip>
                <a:blip r:embed="rId2"/>
              </a:buBlip>
            </a:pPr>
            <a:endParaRPr lang="en-US" sz="1600" b="1" dirty="0">
              <a:latin typeface="Trebuchet MS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Blip>
                <a:blip r:embed="rId2"/>
              </a:buBlip>
            </a:pPr>
            <a:r>
              <a:rPr lang="en-US" sz="1600" b="1" dirty="0">
                <a:latin typeface="Trebuchet MS" pitchFamily="34" charset="0"/>
              </a:rPr>
              <a:t>Reporting radiation levels at nuclear plants</a:t>
            </a:r>
            <a:endParaRPr lang="tr-TR" sz="1600" b="1" dirty="0">
              <a:latin typeface="Trebuchet MS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Blip>
                <a:blip r:embed="rId2"/>
              </a:buBlip>
            </a:pPr>
            <a:endParaRPr lang="tr-TR" sz="1600" b="1" dirty="0">
              <a:latin typeface="Trebuchet MS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Blip>
                <a:blip r:embed="rId2"/>
              </a:buBlip>
            </a:pPr>
            <a:r>
              <a:rPr lang="tr-TR" sz="1600" b="1" dirty="0">
                <a:latin typeface="Trebuchet MS" pitchFamily="34" charset="0"/>
              </a:rPr>
              <a:t>U</a:t>
            </a:r>
            <a:r>
              <a:rPr lang="en-US" sz="1600" b="1" dirty="0">
                <a:latin typeface="Trebuchet MS" pitchFamily="34" charset="0"/>
              </a:rPr>
              <a:t>sed in many civilian application areas, including </a:t>
            </a:r>
            <a:r>
              <a:rPr lang="en-US" sz="1600" b="1" dirty="0">
                <a:solidFill>
                  <a:srgbClr val="FF0000"/>
                </a:solidFill>
                <a:latin typeface="Trebuchet MS" pitchFamily="34" charset="0"/>
              </a:rPr>
              <a:t>environment and habitat monitoring, healthcare applications,</a:t>
            </a:r>
            <a:r>
              <a:rPr lang="tr-TR" sz="1600" b="1" dirty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Trebuchet MS" pitchFamily="34" charset="0"/>
              </a:rPr>
              <a:t>fire detection</a:t>
            </a:r>
            <a:endParaRPr lang="tr-TR" sz="1600" b="1" dirty="0">
              <a:solidFill>
                <a:srgbClr val="FF0000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tr-TR" sz="1600" b="1" dirty="0">
              <a:solidFill>
                <a:srgbClr val="FF0000"/>
              </a:solidFill>
              <a:latin typeface="Trebuchet MS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9E303-E789-4A4C-ABD0-1C3E18300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6339" y="4588827"/>
            <a:ext cx="384492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D239CC-D662-4247-A87B-1F15499C3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9227" y="701040"/>
            <a:ext cx="2627312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5775C1-CA7A-4D5A-AFC0-4C3B688F4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76564" y="2717165"/>
            <a:ext cx="2232025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5F3445-8D46-49C9-BE82-CDACE8377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31877" y="1996440"/>
            <a:ext cx="1593850" cy="247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8370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9B27-3D53-4269-B7BD-C68AC144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179491"/>
            <a:ext cx="8229600" cy="441197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PMingLiU" pitchFamily="18" charset="-120"/>
              </a:rPr>
              <a:t>Wireless Sensor Networks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65" name="Object 2">
            <a:extLst>
              <a:ext uri="{FF2B5EF4-FFF2-40B4-BE49-F238E27FC236}">
                <a16:creationId xmlns:a16="http://schemas.microsoft.com/office/drawing/2014/main" id="{CA325A64-417D-4EFA-B2C1-8B231982C1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806773"/>
              </p:ext>
            </p:extLst>
          </p:nvPr>
        </p:nvGraphicFramePr>
        <p:xfrm>
          <a:off x="1360153" y="1628800"/>
          <a:ext cx="7517635" cy="4360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Visio" r:id="rId3" imgW="4394063" imgH="2576134" progId="">
                  <p:embed/>
                </p:oleObj>
              </mc:Choice>
              <mc:Fallback>
                <p:oleObj name="Visio" r:id="rId3" imgW="4394063" imgH="2576134" progId="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153" y="1628800"/>
                        <a:ext cx="7517635" cy="43604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6" name="Picture 3" descr="Picture2">
            <a:extLst>
              <a:ext uri="{FF2B5EF4-FFF2-40B4-BE49-F238E27FC236}">
                <a16:creationId xmlns:a16="http://schemas.microsoft.com/office/drawing/2014/main" id="{2D1E6E29-8C42-4D31-BBC4-02B69E91F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58227" y="1823685"/>
            <a:ext cx="1795083" cy="136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C1C32E0E-DD32-489D-8DE8-3A44AE95A440}"/>
              </a:ext>
            </a:extLst>
          </p:cNvPr>
          <p:cNvGrpSpPr>
            <a:grpSpLocks/>
          </p:cNvGrpSpPr>
          <p:nvPr/>
        </p:nvGrpSpPr>
        <p:grpSpPr bwMode="auto">
          <a:xfrm>
            <a:off x="222315" y="3815836"/>
            <a:ext cx="45916" cy="75280"/>
            <a:chOff x="1434" y="1888"/>
            <a:chExt cx="3759" cy="1814"/>
          </a:xfrm>
        </p:grpSpPr>
        <p:pic>
          <p:nvPicPr>
            <p:cNvPr id="68" name="Picture 67" descr="mica2">
              <a:extLst>
                <a:ext uri="{FF2B5EF4-FFF2-40B4-BE49-F238E27FC236}">
                  <a16:creationId xmlns:a16="http://schemas.microsoft.com/office/drawing/2014/main" id="{F06EDAC6-1197-4D08-A291-3E8418AFEC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434" y="2734"/>
              <a:ext cx="346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9" name="Picture 68" descr="mica2">
              <a:extLst>
                <a:ext uri="{FF2B5EF4-FFF2-40B4-BE49-F238E27FC236}">
                  <a16:creationId xmlns:a16="http://schemas.microsoft.com/office/drawing/2014/main" id="{1991ED0F-7323-4529-99F7-59F10C6133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021" y="3407"/>
              <a:ext cx="358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" name="Picture 69" descr="mica2">
              <a:extLst>
                <a:ext uri="{FF2B5EF4-FFF2-40B4-BE49-F238E27FC236}">
                  <a16:creationId xmlns:a16="http://schemas.microsoft.com/office/drawing/2014/main" id="{0FD4964F-CBD5-4094-9DA5-A916661C54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834" y="3105"/>
              <a:ext cx="35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" name="Picture 70" descr="mica2">
              <a:extLst>
                <a:ext uri="{FF2B5EF4-FFF2-40B4-BE49-F238E27FC236}">
                  <a16:creationId xmlns:a16="http://schemas.microsoft.com/office/drawing/2014/main" id="{16F96194-5151-4781-B79A-A55856E653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297" y="1888"/>
              <a:ext cx="358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2" name="Picture 71" descr="mica2">
              <a:extLst>
                <a:ext uri="{FF2B5EF4-FFF2-40B4-BE49-F238E27FC236}">
                  <a16:creationId xmlns:a16="http://schemas.microsoft.com/office/drawing/2014/main" id="{63BF76B8-6CC0-4519-A4CF-EA54D7A61C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111" y="2326"/>
              <a:ext cx="35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3" name="Picture 72" descr="mica2">
              <a:extLst>
                <a:ext uri="{FF2B5EF4-FFF2-40B4-BE49-F238E27FC236}">
                  <a16:creationId xmlns:a16="http://schemas.microsoft.com/office/drawing/2014/main" id="{7B3BCF24-7D5F-450E-841E-A8C7E3C49B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973" y="2726"/>
              <a:ext cx="35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74" name="Object 73">
            <a:extLst>
              <a:ext uri="{FF2B5EF4-FFF2-40B4-BE49-F238E27FC236}">
                <a16:creationId xmlns:a16="http://schemas.microsoft.com/office/drawing/2014/main" id="{A11BE58E-CE35-4D78-816F-FB26D5DDDF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61121"/>
              </p:ext>
            </p:extLst>
          </p:nvPr>
        </p:nvGraphicFramePr>
        <p:xfrm>
          <a:off x="20081" y="1882756"/>
          <a:ext cx="2312671" cy="2304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Visio" r:id="rId7" imgW="4394063" imgH="2576134" progId="">
                  <p:embed/>
                </p:oleObj>
              </mc:Choice>
              <mc:Fallback>
                <p:oleObj name="Visio" r:id="rId7" imgW="4394063" imgH="2576134" progId="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" y="1882756"/>
                        <a:ext cx="2312671" cy="2304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Text Box 13">
            <a:extLst>
              <a:ext uri="{FF2B5EF4-FFF2-40B4-BE49-F238E27FC236}">
                <a16:creationId xmlns:a16="http://schemas.microsoft.com/office/drawing/2014/main" id="{A4ADD97A-EDF1-48DA-A72B-5148BB158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657" y="3242549"/>
            <a:ext cx="1310380" cy="1015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baseline="0">
                <a:solidFill>
                  <a:srgbClr val="6600FF"/>
                </a:solidFill>
                <a:latin typeface="Garamond" pitchFamily="18" charset="0"/>
                <a:ea typeface="宋体" pitchFamily="2" charset="-122"/>
              </a:rPr>
              <a:t>Digital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baseline="0">
                <a:solidFill>
                  <a:srgbClr val="6600FF"/>
                </a:solidFill>
                <a:latin typeface="Garamond" pitchFamily="18" charset="0"/>
                <a:ea typeface="宋体" pitchFamily="2" charset="-122"/>
              </a:rPr>
              <a:t>World</a:t>
            </a:r>
            <a:endParaRPr lang="zh-CN" altLang="en-US" sz="2400" b="1" baseline="0">
              <a:solidFill>
                <a:srgbClr val="6600FF"/>
              </a:solidFill>
              <a:latin typeface="Garamond" pitchFamily="18" charset="0"/>
              <a:ea typeface="宋体" pitchFamily="2" charset="-122"/>
            </a:endParaRPr>
          </a:p>
        </p:txBody>
      </p:sp>
      <p:pic>
        <p:nvPicPr>
          <p:cNvPr id="76" name="Picture 75" descr="j0404347[1]">
            <a:extLst>
              <a:ext uri="{FF2B5EF4-FFF2-40B4-BE49-F238E27FC236}">
                <a16:creationId xmlns:a16="http://schemas.microsoft.com/office/drawing/2014/main" id="{1D38E833-24A6-40B9-9A90-BCDE09D82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7059" y="2209989"/>
            <a:ext cx="1638061" cy="1229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" name="Picture 76" descr="mica2">
            <a:extLst>
              <a:ext uri="{FF2B5EF4-FFF2-40B4-BE49-F238E27FC236}">
                <a16:creationId xmlns:a16="http://schemas.microsoft.com/office/drawing/2014/main" id="{F3F91FB0-7E67-4671-AC0C-A282CFDD4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46523" y="399390"/>
            <a:ext cx="2341749" cy="1990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026545EC-2629-401A-8148-46ECA6CA2D9A}"/>
              </a:ext>
            </a:extLst>
          </p:cNvPr>
          <p:cNvGrpSpPr>
            <a:grpSpLocks/>
          </p:cNvGrpSpPr>
          <p:nvPr/>
        </p:nvGrpSpPr>
        <p:grpSpPr bwMode="auto">
          <a:xfrm>
            <a:off x="3421435" y="2657095"/>
            <a:ext cx="4005554" cy="2505476"/>
            <a:chOff x="2145" y="2069"/>
            <a:chExt cx="2789" cy="1497"/>
          </a:xfrm>
        </p:grpSpPr>
        <p:sp>
          <p:nvSpPr>
            <p:cNvPr id="79" name="Line 17">
              <a:extLst>
                <a:ext uri="{FF2B5EF4-FFF2-40B4-BE49-F238E27FC236}">
                  <a16:creationId xmlns:a16="http://schemas.microsoft.com/office/drawing/2014/main" id="{86E0D2D3-8127-4813-A876-7878336E6F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3022"/>
              <a:ext cx="953" cy="45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0" name="Line 18">
              <a:extLst>
                <a:ext uri="{FF2B5EF4-FFF2-40B4-BE49-F238E27FC236}">
                  <a16:creationId xmlns:a16="http://schemas.microsoft.com/office/drawing/2014/main" id="{AB814ACD-2F35-40F7-9169-A08D515148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4" y="3294"/>
              <a:ext cx="1412" cy="2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1" name="Line 19">
              <a:extLst>
                <a:ext uri="{FF2B5EF4-FFF2-40B4-BE49-F238E27FC236}">
                  <a16:creationId xmlns:a16="http://schemas.microsoft.com/office/drawing/2014/main" id="{E82B6AAA-E563-4B9D-96BA-866B379988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2161"/>
              <a:ext cx="421" cy="95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2" name="Line 20">
              <a:extLst>
                <a:ext uri="{FF2B5EF4-FFF2-40B4-BE49-F238E27FC236}">
                  <a16:creationId xmlns:a16="http://schemas.microsoft.com/office/drawing/2014/main" id="{6763A196-481C-44FF-AA25-BD1497F551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98" y="2568"/>
              <a:ext cx="98" cy="90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3" name="Line 21">
              <a:extLst>
                <a:ext uri="{FF2B5EF4-FFF2-40B4-BE49-F238E27FC236}">
                  <a16:creationId xmlns:a16="http://schemas.microsoft.com/office/drawing/2014/main" id="{9E98AA0C-8598-4B2D-A589-2B0E757FF0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0" y="2069"/>
              <a:ext cx="798" cy="31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4" name="Line 22">
              <a:extLst>
                <a:ext uri="{FF2B5EF4-FFF2-40B4-BE49-F238E27FC236}">
                  <a16:creationId xmlns:a16="http://schemas.microsoft.com/office/drawing/2014/main" id="{545FD0D5-D253-4407-957C-5C23B83153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45" y="2523"/>
              <a:ext cx="962" cy="36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5" name="Line 23">
              <a:extLst>
                <a:ext uri="{FF2B5EF4-FFF2-40B4-BE49-F238E27FC236}">
                  <a16:creationId xmlns:a16="http://schemas.microsoft.com/office/drawing/2014/main" id="{2A2C5BCA-883B-44FD-A9B8-3E52AE980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2931"/>
              <a:ext cx="494" cy="22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6" name="Line 24">
              <a:extLst>
                <a:ext uri="{FF2B5EF4-FFF2-40B4-BE49-F238E27FC236}">
                  <a16:creationId xmlns:a16="http://schemas.microsoft.com/office/drawing/2014/main" id="{C6BD561B-82F5-42EC-9669-B553698EF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2523"/>
              <a:ext cx="567" cy="2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7" name="Line 25">
              <a:extLst>
                <a:ext uri="{FF2B5EF4-FFF2-40B4-BE49-F238E27FC236}">
                  <a16:creationId xmlns:a16="http://schemas.microsoft.com/office/drawing/2014/main" id="{CBE99153-85A8-4910-BFDC-3C8AFA2360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5" y="2160"/>
              <a:ext cx="215" cy="58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8" name="Line 26">
              <a:extLst>
                <a:ext uri="{FF2B5EF4-FFF2-40B4-BE49-F238E27FC236}">
                  <a16:creationId xmlns:a16="http://schemas.microsoft.com/office/drawing/2014/main" id="{0D730304-9B24-4DA6-80B1-F2222EF23A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9" y="2976"/>
              <a:ext cx="590" cy="49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C466C5D-C12B-45F3-88D5-BF2613043A43}"/>
              </a:ext>
            </a:extLst>
          </p:cNvPr>
          <p:cNvGrpSpPr>
            <a:grpSpLocks/>
          </p:cNvGrpSpPr>
          <p:nvPr/>
        </p:nvGrpSpPr>
        <p:grpSpPr bwMode="auto">
          <a:xfrm>
            <a:off x="3454749" y="3543687"/>
            <a:ext cx="1368619" cy="1441904"/>
            <a:chOff x="2154" y="2568"/>
            <a:chExt cx="953" cy="862"/>
          </a:xfrm>
        </p:grpSpPr>
        <p:sp>
          <p:nvSpPr>
            <p:cNvPr id="90" name="Line 28">
              <a:extLst>
                <a:ext uri="{FF2B5EF4-FFF2-40B4-BE49-F238E27FC236}">
                  <a16:creationId xmlns:a16="http://schemas.microsoft.com/office/drawing/2014/main" id="{0E1F4DC7-34BB-4F05-B8B7-6E80B930DE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2976"/>
              <a:ext cx="953" cy="45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1" name="Line 29">
              <a:extLst>
                <a:ext uri="{FF2B5EF4-FFF2-40B4-BE49-F238E27FC236}">
                  <a16:creationId xmlns:a16="http://schemas.microsoft.com/office/drawing/2014/main" id="{592A6CE2-38A4-4CD8-9C8D-AC7C2DFD23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54" y="2568"/>
              <a:ext cx="953" cy="36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0826D6A-783B-4CDA-B008-11E80923F496}"/>
              </a:ext>
            </a:extLst>
          </p:cNvPr>
          <p:cNvGrpSpPr>
            <a:grpSpLocks/>
          </p:cNvGrpSpPr>
          <p:nvPr/>
        </p:nvGrpSpPr>
        <p:grpSpPr bwMode="auto">
          <a:xfrm>
            <a:off x="3418236" y="3372319"/>
            <a:ext cx="1368619" cy="1744952"/>
            <a:chOff x="2113" y="2478"/>
            <a:chExt cx="953" cy="1043"/>
          </a:xfrm>
        </p:grpSpPr>
        <p:sp>
          <p:nvSpPr>
            <p:cNvPr id="93" name="Line 31">
              <a:extLst>
                <a:ext uri="{FF2B5EF4-FFF2-40B4-BE49-F238E27FC236}">
                  <a16:creationId xmlns:a16="http://schemas.microsoft.com/office/drawing/2014/main" id="{BFD268F4-79F1-4EAD-AAD8-57F6B06BEB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4" y="2478"/>
              <a:ext cx="912" cy="36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4" name="Line 32">
              <a:extLst>
                <a:ext uri="{FF2B5EF4-FFF2-40B4-BE49-F238E27FC236}">
                  <a16:creationId xmlns:a16="http://schemas.microsoft.com/office/drawing/2014/main" id="{FB8C6418-E734-4827-93A7-6E4244E6AA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13" y="3067"/>
              <a:ext cx="948" cy="45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95" name="Picture 94" descr="mica2">
            <a:extLst>
              <a:ext uri="{FF2B5EF4-FFF2-40B4-BE49-F238E27FC236}">
                <a16:creationId xmlns:a16="http://schemas.microsoft.com/office/drawing/2014/main" id="{139E2E98-1123-4D17-8545-143141841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69802" y="1465578"/>
            <a:ext cx="624209" cy="530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" name="Picture 95" descr="mica2">
            <a:extLst>
              <a:ext uri="{FF2B5EF4-FFF2-40B4-BE49-F238E27FC236}">
                <a16:creationId xmlns:a16="http://schemas.microsoft.com/office/drawing/2014/main" id="{77B9F702-DA47-4C48-8ABB-6C9B719C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01602" y="1824353"/>
            <a:ext cx="624209" cy="530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" name="Picture 96" descr="mica2">
            <a:extLst>
              <a:ext uri="{FF2B5EF4-FFF2-40B4-BE49-F238E27FC236}">
                <a16:creationId xmlns:a16="http://schemas.microsoft.com/office/drawing/2014/main" id="{71FCF04E-205C-4A8C-AA7F-8BA8D23EE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22155" y="1259031"/>
            <a:ext cx="626149" cy="53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Picture 97" descr="mica2">
            <a:extLst>
              <a:ext uri="{FF2B5EF4-FFF2-40B4-BE49-F238E27FC236}">
                <a16:creationId xmlns:a16="http://schemas.microsoft.com/office/drawing/2014/main" id="{DE56A6B5-7349-42BB-9D3F-2C3D09246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17502" y="1044891"/>
            <a:ext cx="624209" cy="530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98" descr="mica2">
            <a:extLst>
              <a:ext uri="{FF2B5EF4-FFF2-40B4-BE49-F238E27FC236}">
                <a16:creationId xmlns:a16="http://schemas.microsoft.com/office/drawing/2014/main" id="{0D7A2C3F-3351-4931-907A-FE14C883F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14093" y="1043131"/>
            <a:ext cx="626147" cy="53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" name="Picture 99" descr="mica2">
            <a:extLst>
              <a:ext uri="{FF2B5EF4-FFF2-40B4-BE49-F238E27FC236}">
                <a16:creationId xmlns:a16="http://schemas.microsoft.com/office/drawing/2014/main" id="{51C0BC44-D4A9-42CB-B5EF-A4FC995C5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76105" y="1752744"/>
            <a:ext cx="626149" cy="53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2275ABC-210E-4637-8A76-68009D952D94}"/>
              </a:ext>
            </a:extLst>
          </p:cNvPr>
          <p:cNvGrpSpPr>
            <a:grpSpLocks/>
          </p:cNvGrpSpPr>
          <p:nvPr/>
        </p:nvGrpSpPr>
        <p:grpSpPr bwMode="auto">
          <a:xfrm>
            <a:off x="5322839" y="2743659"/>
            <a:ext cx="2083665" cy="2352984"/>
            <a:chOff x="3334" y="2115"/>
            <a:chExt cx="1451" cy="1406"/>
          </a:xfrm>
        </p:grpSpPr>
        <p:sp>
          <p:nvSpPr>
            <p:cNvPr id="102" name="Line 40">
              <a:extLst>
                <a:ext uri="{FF2B5EF4-FFF2-40B4-BE49-F238E27FC236}">
                  <a16:creationId xmlns:a16="http://schemas.microsoft.com/office/drawing/2014/main" id="{EA56E84B-F3BE-461B-BDA3-D0FF16F17C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4" y="2931"/>
              <a:ext cx="635" cy="54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" name="Line 41">
              <a:extLst>
                <a:ext uri="{FF2B5EF4-FFF2-40B4-BE49-F238E27FC236}">
                  <a16:creationId xmlns:a16="http://schemas.microsoft.com/office/drawing/2014/main" id="{F7CF5D4E-5E0B-480A-9347-64D76082CD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4" y="3249"/>
              <a:ext cx="1361" cy="27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4" name="Line 42">
              <a:extLst>
                <a:ext uri="{FF2B5EF4-FFF2-40B4-BE49-F238E27FC236}">
                  <a16:creationId xmlns:a16="http://schemas.microsoft.com/office/drawing/2014/main" id="{AC1BA5B2-8AE0-4724-AA9E-90DDC44106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0" y="2115"/>
              <a:ext cx="816" cy="31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5D1CC6-29BD-4367-BA08-CDFE8334CB21}"/>
              </a:ext>
            </a:extLst>
          </p:cNvPr>
          <p:cNvGrpSpPr>
            <a:grpSpLocks/>
          </p:cNvGrpSpPr>
          <p:nvPr/>
        </p:nvGrpSpPr>
        <p:grpSpPr bwMode="auto">
          <a:xfrm>
            <a:off x="5394276" y="2572118"/>
            <a:ext cx="2083665" cy="2657966"/>
            <a:chOff x="3379" y="2024"/>
            <a:chExt cx="1451" cy="1588"/>
          </a:xfrm>
        </p:grpSpPr>
        <p:sp>
          <p:nvSpPr>
            <p:cNvPr id="106" name="Line 44">
              <a:extLst>
                <a:ext uri="{FF2B5EF4-FFF2-40B4-BE49-F238E27FC236}">
                  <a16:creationId xmlns:a16="http://schemas.microsoft.com/office/drawing/2014/main" id="{1F199AF9-5549-436F-B8AA-0A8395022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9" y="2976"/>
              <a:ext cx="636" cy="545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7" name="Line 45">
              <a:extLst>
                <a:ext uri="{FF2B5EF4-FFF2-40B4-BE49-F238E27FC236}">
                  <a16:creationId xmlns:a16="http://schemas.microsoft.com/office/drawing/2014/main" id="{CDECB068-481E-423C-862F-02D8083E6A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9" y="3339"/>
              <a:ext cx="1451" cy="273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8" name="Line 46">
              <a:extLst>
                <a:ext uri="{FF2B5EF4-FFF2-40B4-BE49-F238E27FC236}">
                  <a16:creationId xmlns:a16="http://schemas.microsoft.com/office/drawing/2014/main" id="{E08F5B56-E104-4CE2-8DA6-FEB4112447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4" y="2024"/>
              <a:ext cx="818" cy="317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CC8792E-AB2B-4D50-9B71-F932D441C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838" y="2640337"/>
            <a:ext cx="881676" cy="262516"/>
          </a:xfrm>
          <a:prstGeom prst="rect">
            <a:avLst/>
          </a:prstGeom>
          <a:solidFill>
            <a:srgbClr val="CCCCFF"/>
          </a:solidFill>
          <a:ln w="9525" algn="ctr">
            <a:noFill/>
            <a:miter lim="800000"/>
            <a:headEnd/>
            <a:tailEnd/>
          </a:ln>
        </p:spPr>
        <p:txBody>
          <a:bodyPr wrap="none" lIns="91434" tIns="45717" rIns="91434" bIns="45717" anchor="ctr"/>
          <a:lstStyle/>
          <a:p>
            <a:pPr marL="533400" indent="-5334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200" baseline="0">
                <a:solidFill>
                  <a:srgbClr val="6600FF"/>
                </a:solidFill>
                <a:latin typeface="宋体" pitchFamily="2" charset="-122"/>
                <a:ea typeface="SimHei" pitchFamily="49" charset="-122"/>
              </a:rPr>
              <a:t>sensed data</a:t>
            </a:r>
          </a:p>
        </p:txBody>
      </p:sp>
      <p:sp>
        <p:nvSpPr>
          <p:cNvPr id="110" name="Line 48">
            <a:extLst>
              <a:ext uri="{FF2B5EF4-FFF2-40B4-BE49-F238E27FC236}">
                <a16:creationId xmlns:a16="http://schemas.microsoft.com/office/drawing/2014/main" id="{B780CA28-52A8-451A-AAF9-5069948B52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0082" y="3395139"/>
            <a:ext cx="847703" cy="683312"/>
          </a:xfrm>
          <a:prstGeom prst="line">
            <a:avLst/>
          </a:prstGeom>
          <a:noFill/>
          <a:ln w="31750">
            <a:solidFill>
              <a:srgbClr val="3333FF"/>
            </a:solidFill>
            <a:prstDash val="lgDashDot"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1" name="Line 49">
            <a:extLst>
              <a:ext uri="{FF2B5EF4-FFF2-40B4-BE49-F238E27FC236}">
                <a16:creationId xmlns:a16="http://schemas.microsoft.com/office/drawing/2014/main" id="{BA395438-8AD1-4EB7-A5C0-4EBFE0BFCA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4544" y="3395139"/>
            <a:ext cx="847703" cy="68331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12" name="Line 50">
            <a:extLst>
              <a:ext uri="{FF2B5EF4-FFF2-40B4-BE49-F238E27FC236}">
                <a16:creationId xmlns:a16="http://schemas.microsoft.com/office/drawing/2014/main" id="{1082F062-42F6-4D8B-9958-C0861D4E98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73202" y="3310163"/>
            <a:ext cx="983593" cy="835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E712589-F39A-4BA4-A60C-1F750F9B6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8474" y="4585024"/>
            <a:ext cx="880057" cy="262516"/>
          </a:xfrm>
          <a:prstGeom prst="rect">
            <a:avLst/>
          </a:prstGeom>
          <a:solidFill>
            <a:srgbClr val="CCCCFF"/>
          </a:solidFill>
          <a:ln w="9525" algn="ctr">
            <a:noFill/>
            <a:miter lim="800000"/>
            <a:headEnd/>
            <a:tailEnd/>
          </a:ln>
        </p:spPr>
        <p:txBody>
          <a:bodyPr wrap="none" lIns="91434" tIns="45717" rIns="91434" bIns="45717" anchor="ctr"/>
          <a:lstStyle/>
          <a:p>
            <a:pPr marL="533400" indent="-5334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200" baseline="0">
                <a:solidFill>
                  <a:srgbClr val="6600FF"/>
                </a:solidFill>
                <a:latin typeface="宋体" pitchFamily="2" charset="-122"/>
                <a:ea typeface="SimHei" pitchFamily="49" charset="-122"/>
              </a:rPr>
              <a:t>sensed data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85E02E8-8463-4B8E-9DC7-B8CC73F4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713" y="5016824"/>
            <a:ext cx="881676" cy="262516"/>
          </a:xfrm>
          <a:prstGeom prst="rect">
            <a:avLst/>
          </a:prstGeom>
          <a:solidFill>
            <a:srgbClr val="CCCCFF"/>
          </a:solidFill>
          <a:ln w="9525" algn="ctr">
            <a:noFill/>
            <a:miter lim="800000"/>
            <a:headEnd/>
            <a:tailEnd/>
          </a:ln>
        </p:spPr>
        <p:txBody>
          <a:bodyPr wrap="none" lIns="91434" tIns="45717" rIns="91434" bIns="45717" anchor="ctr"/>
          <a:lstStyle/>
          <a:p>
            <a:pPr marL="533400" indent="-5334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200" baseline="0">
                <a:solidFill>
                  <a:srgbClr val="6600FF"/>
                </a:solidFill>
                <a:latin typeface="宋体" pitchFamily="2" charset="-122"/>
                <a:ea typeface="SimHei" pitchFamily="49" charset="-122"/>
              </a:rPr>
              <a:t>sensed data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445FCCA-1395-44AD-8AB7-BF8F19AF0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586" y="4008762"/>
            <a:ext cx="880057" cy="262516"/>
          </a:xfrm>
          <a:prstGeom prst="rect">
            <a:avLst/>
          </a:prstGeom>
          <a:solidFill>
            <a:srgbClr val="CCCCFF"/>
          </a:solidFill>
          <a:ln w="9525" algn="ctr">
            <a:noFill/>
            <a:miter lim="800000"/>
            <a:headEnd/>
            <a:tailEnd/>
          </a:ln>
        </p:spPr>
        <p:txBody>
          <a:bodyPr wrap="none" lIns="91434" tIns="45717" rIns="91434" bIns="45717" anchor="ctr"/>
          <a:lstStyle/>
          <a:p>
            <a:pPr marL="533400" indent="-5334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200" baseline="0">
                <a:solidFill>
                  <a:srgbClr val="6600FF"/>
                </a:solidFill>
                <a:latin typeface="宋体" pitchFamily="2" charset="-122"/>
                <a:ea typeface="SimHei" pitchFamily="49" charset="-122"/>
              </a:rPr>
              <a:t>sensed data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5259B70-F348-4D62-9516-A438FE843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061" y="4153224"/>
            <a:ext cx="880057" cy="262516"/>
          </a:xfrm>
          <a:prstGeom prst="rect">
            <a:avLst/>
          </a:prstGeom>
          <a:solidFill>
            <a:srgbClr val="CCCCFF"/>
          </a:solidFill>
          <a:ln w="9525" algn="ctr">
            <a:noFill/>
            <a:miter lim="800000"/>
            <a:headEnd/>
            <a:tailEnd/>
          </a:ln>
        </p:spPr>
        <p:txBody>
          <a:bodyPr wrap="none" lIns="91434" tIns="45717" rIns="91434" bIns="45717" anchor="ctr"/>
          <a:lstStyle/>
          <a:p>
            <a:pPr marL="533400" indent="-5334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200" baseline="0">
                <a:solidFill>
                  <a:srgbClr val="6600FF"/>
                </a:solidFill>
                <a:latin typeface="宋体" pitchFamily="2" charset="-122"/>
                <a:ea typeface="SimHei" pitchFamily="49" charset="-122"/>
              </a:rPr>
              <a:t>sensed data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821CC02-6056-4FBE-BC3C-D09172FAF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0443" y="3361062"/>
            <a:ext cx="844467" cy="262516"/>
          </a:xfrm>
          <a:prstGeom prst="rect">
            <a:avLst/>
          </a:prstGeom>
          <a:solidFill>
            <a:srgbClr val="CCCCFF"/>
          </a:solidFill>
          <a:ln w="9525" algn="ctr">
            <a:noFill/>
            <a:miter lim="800000"/>
            <a:headEnd/>
            <a:tailEnd/>
          </a:ln>
        </p:spPr>
        <p:txBody>
          <a:bodyPr wrap="none" lIns="91434" tIns="45717" rIns="91434" bIns="45717" anchor="ctr"/>
          <a:lstStyle/>
          <a:p>
            <a:pPr marL="533400" indent="-5334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200" baseline="0">
                <a:solidFill>
                  <a:srgbClr val="6600FF"/>
                </a:solidFill>
                <a:latin typeface="宋体" pitchFamily="2" charset="-122"/>
                <a:ea typeface="SimHei" pitchFamily="49" charset="-122"/>
              </a:rPr>
              <a:t>sensed data</a:t>
            </a:r>
          </a:p>
        </p:txBody>
      </p:sp>
      <p:sp>
        <p:nvSpPr>
          <p:cNvPr id="118" name="Text Box 56">
            <a:extLst>
              <a:ext uri="{FF2B5EF4-FFF2-40B4-BE49-F238E27FC236}">
                <a16:creationId xmlns:a16="http://schemas.microsoft.com/office/drawing/2014/main" id="{21A1E3B6-2FA1-452D-9EDD-B7E1B76D6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7695" y="5383158"/>
            <a:ext cx="1310380" cy="830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baseline="0">
                <a:solidFill>
                  <a:srgbClr val="6600FF"/>
                </a:solidFill>
                <a:latin typeface="Garamond" pitchFamily="18" charset="0"/>
                <a:ea typeface="宋体" pitchFamily="2" charset="-122"/>
              </a:rPr>
              <a:t>Physical World</a:t>
            </a:r>
          </a:p>
        </p:txBody>
      </p:sp>
      <p:pic>
        <p:nvPicPr>
          <p:cNvPr id="119" name="Picture 118" descr="淮河">
            <a:extLst>
              <a:ext uri="{FF2B5EF4-FFF2-40B4-BE49-F238E27FC236}">
                <a16:creationId xmlns:a16="http://schemas.microsoft.com/office/drawing/2014/main" id="{06C7ABA9-7D23-4CEC-A539-2301A44EC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431940" y="2556533"/>
            <a:ext cx="1560520" cy="12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0" name="Object 119">
            <a:extLst>
              <a:ext uri="{FF2B5EF4-FFF2-40B4-BE49-F238E27FC236}">
                <a16:creationId xmlns:a16="http://schemas.microsoft.com/office/drawing/2014/main" id="{DCBBDF64-64AC-42E9-B141-D66C4D26F3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68711"/>
              </p:ext>
            </p:extLst>
          </p:nvPr>
        </p:nvGraphicFramePr>
        <p:xfrm>
          <a:off x="1707721" y="4482711"/>
          <a:ext cx="1952104" cy="1414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Visio" r:id="rId11" imgW="4016520" imgH="2923200" progId="">
                  <p:embed/>
                </p:oleObj>
              </mc:Choice>
              <mc:Fallback>
                <p:oleObj name="Visio" r:id="rId11" imgW="4016520" imgH="2923200" progId="">
                  <p:embed/>
                  <p:pic>
                    <p:nvPicPr>
                      <p:cNvPr id="59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7721" y="4482711"/>
                        <a:ext cx="1952104" cy="1414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Text Box 59">
            <a:extLst>
              <a:ext uri="{FF2B5EF4-FFF2-40B4-BE49-F238E27FC236}">
                <a16:creationId xmlns:a16="http://schemas.microsoft.com/office/drawing/2014/main" id="{42B530A5-9849-4CB0-8D31-D5182ED8B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569" y="3099233"/>
            <a:ext cx="1357294" cy="646331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800" b="1" baseline="0">
                <a:latin typeface="Arial" pitchFamily="34" charset="0"/>
                <a:ea typeface="宋体" pitchFamily="2" charset="-122"/>
              </a:rPr>
              <a:t>Coal Mine Safety</a:t>
            </a:r>
          </a:p>
        </p:txBody>
      </p:sp>
      <p:sp>
        <p:nvSpPr>
          <p:cNvPr id="122" name="Text Box 60">
            <a:extLst>
              <a:ext uri="{FF2B5EF4-FFF2-40B4-BE49-F238E27FC236}">
                <a16:creationId xmlns:a16="http://schemas.microsoft.com/office/drawing/2014/main" id="{C348D81E-057B-4A7B-BCA2-6334CC0C0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868" y="5599545"/>
            <a:ext cx="1651725" cy="646331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800" b="1" baseline="0">
                <a:latin typeface="Arial" pitchFamily="34" charset="0"/>
                <a:ea typeface="宋体" pitchFamily="2" charset="-122"/>
              </a:rPr>
              <a:t>World Expo Surveillance</a:t>
            </a:r>
          </a:p>
        </p:txBody>
      </p:sp>
      <p:sp>
        <p:nvSpPr>
          <p:cNvPr id="123" name="Text Box 61">
            <a:extLst>
              <a:ext uri="{FF2B5EF4-FFF2-40B4-BE49-F238E27FC236}">
                <a16:creationId xmlns:a16="http://schemas.microsoft.com/office/drawing/2014/main" id="{D8A204DC-8DA6-49CA-94B3-43A07B3C3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4918" y="3634734"/>
            <a:ext cx="1599923" cy="92333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800" b="1" baseline="0" dirty="0">
                <a:latin typeface="Arial" pitchFamily="34" charset="0"/>
                <a:ea typeface="宋体" pitchFamily="2" charset="-122"/>
              </a:rPr>
              <a:t>Water Resource Management</a:t>
            </a:r>
          </a:p>
        </p:txBody>
      </p:sp>
    </p:spTree>
    <p:extLst>
      <p:ext uri="{BB962C8B-B14F-4D97-AF65-F5344CB8AC3E}">
        <p14:creationId xmlns:p14="http://schemas.microsoft.com/office/powerpoint/2010/main" val="78168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77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2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21965E-6 L 0.31511 0.3942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00" y="1970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5607E-6 L 0.0632 0.4571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0" y="228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50867E-6 L -0.10226 0.3729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0" y="1860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2948E-6 L 0.20468 0.1828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00" y="910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-2.83237E-6 L 0.20487 0.4027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00" y="2010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6185E-6 L 0.11007 0.3193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16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0.00023 L -0.31476 0.07376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00" y="370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60116E-6 L -0.16528 0.16786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00" y="8400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0.00024 L -0.2125 0.10544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00" y="5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0.00023 L -0.2125 -0.13596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00" y="-6800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0.00023 L -0.2125 0.1052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0" y="5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500"/>
                            </p:stCondLst>
                            <p:childTnLst>
                              <p:par>
                                <p:cTn id="121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14184 -0.13618 " pathEditMode="relative" ptsTypes="AA">
                                      <p:cBhvr>
                                        <p:cTn id="13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9" grpId="1" animBg="1"/>
      <p:bldP spid="109" grpId="2" animBg="1"/>
      <p:bldP spid="110" grpId="0" animBg="1"/>
      <p:bldP spid="111" grpId="0" animBg="1"/>
      <p:bldP spid="112" grpId="0" animBg="1"/>
      <p:bldP spid="113" grpId="0" animBg="1"/>
      <p:bldP spid="113" grpId="1" animBg="1"/>
      <p:bldP spid="113" grpId="2" animBg="1"/>
      <p:bldP spid="114" grpId="0" animBg="1"/>
      <p:bldP spid="115" grpId="0" animBg="1"/>
      <p:bldP spid="115" grpId="1" animBg="1"/>
      <p:bldP spid="116" grpId="0" animBg="1"/>
      <p:bldP spid="116" grpId="1" animBg="1"/>
      <p:bldP spid="117" grpId="0" animBg="1"/>
      <p:bldP spid="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E4FD9-B71D-404A-8673-EA153537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the problem?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640354-15E5-4C0C-AE95-CE7DA4E2FC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74644" y="1268760"/>
            <a:ext cx="4038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54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§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b="0" dirty="0"/>
              <a:t>Designed around acceptable </a:t>
            </a:r>
            <a:r>
              <a:rPr lang="en-US" sz="2000" b="0" dirty="0" err="1"/>
              <a:t>E</a:t>
            </a:r>
            <a:r>
              <a:rPr lang="en-US" sz="2000" b="0" baseline="-25000" dirty="0" err="1"/>
              <a:t>b</a:t>
            </a:r>
            <a:r>
              <a:rPr lang="en-US" sz="2000" b="0" dirty="0"/>
              <a:t>/N</a:t>
            </a:r>
            <a:r>
              <a:rPr lang="en-US" sz="2000" b="0" baseline="-25000" dirty="0"/>
              <a:t>0</a:t>
            </a:r>
          </a:p>
          <a:p>
            <a:pPr>
              <a:lnSpc>
                <a:spcPct val="90000"/>
              </a:lnSpc>
            </a:pPr>
            <a:r>
              <a:rPr lang="en-US" sz="2000" b="0" i="1" dirty="0" err="1"/>
              <a:t>E</a:t>
            </a:r>
            <a:r>
              <a:rPr lang="en-US" sz="2000" b="0" i="1" baseline="-25000" dirty="0" err="1"/>
              <a:t>elec</a:t>
            </a:r>
            <a:r>
              <a:rPr lang="en-US" sz="2000" b="0" i="1" baseline="-25000" dirty="0"/>
              <a:t> </a:t>
            </a:r>
            <a:r>
              <a:rPr lang="en-US" sz="2000" dirty="0"/>
              <a:t>= 50nJ/bit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Energy dissipation for transmit and receive</a:t>
            </a:r>
          </a:p>
          <a:p>
            <a:pPr>
              <a:lnSpc>
                <a:spcPct val="90000"/>
              </a:lnSpc>
            </a:pPr>
            <a:r>
              <a:rPr lang="el-GR" sz="2000" b="0" i="1" dirty="0">
                <a:cs typeface="Arial" charset="0"/>
              </a:rPr>
              <a:t>ε</a:t>
            </a:r>
            <a:r>
              <a:rPr lang="en-US" sz="2000" b="0" i="1" baseline="-25000" dirty="0">
                <a:cs typeface="Arial" charset="0"/>
              </a:rPr>
              <a:t>amp </a:t>
            </a:r>
            <a:r>
              <a:rPr lang="en-US" sz="2000" dirty="0">
                <a:cs typeface="Arial" charset="0"/>
              </a:rPr>
              <a:t>= 100pJ/bit/m</a:t>
            </a:r>
            <a:r>
              <a:rPr lang="en-US" sz="2000" baseline="30000" dirty="0">
                <a:cs typeface="Arial" charset="0"/>
              </a:rPr>
              <a:t>2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cs typeface="Arial" charset="0"/>
              </a:rPr>
              <a:t>Energy dissipation for transmit amplifier</a:t>
            </a:r>
          </a:p>
          <a:p>
            <a:pPr>
              <a:lnSpc>
                <a:spcPct val="90000"/>
              </a:lnSpc>
            </a:pPr>
            <a:r>
              <a:rPr lang="en-US" sz="2000" b="0" i="1" dirty="0">
                <a:cs typeface="Arial" charset="0"/>
              </a:rPr>
              <a:t>k = </a:t>
            </a:r>
            <a:r>
              <a:rPr lang="en-US" sz="2000" b="0" dirty="0">
                <a:cs typeface="Arial" charset="0"/>
              </a:rPr>
              <a:t>Packet size</a:t>
            </a:r>
          </a:p>
          <a:p>
            <a:pPr>
              <a:lnSpc>
                <a:spcPct val="90000"/>
              </a:lnSpc>
            </a:pPr>
            <a:r>
              <a:rPr lang="en-US" sz="2000" b="0" i="1" dirty="0">
                <a:cs typeface="Arial" charset="0"/>
              </a:rPr>
              <a:t>d</a:t>
            </a:r>
            <a:r>
              <a:rPr lang="en-US" sz="2000" b="0" dirty="0">
                <a:cs typeface="Arial" charset="0"/>
              </a:rPr>
              <a:t> = Distance</a:t>
            </a:r>
          </a:p>
          <a:p>
            <a:pPr>
              <a:lnSpc>
                <a:spcPct val="90000"/>
              </a:lnSpc>
            </a:pPr>
            <a:endParaRPr lang="el-GR" sz="2000" b="0" dirty="0">
              <a:cs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A25C7-B737-4490-85A9-9BA39C2E3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67282" y="1268760"/>
            <a:ext cx="3233737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7">
            <a:extLst>
              <a:ext uri="{FF2B5EF4-FFF2-40B4-BE49-F238E27FC236}">
                <a16:creationId xmlns:a16="http://schemas.microsoft.com/office/drawing/2014/main" id="{5EAEDEA1-5ADB-4A23-BBF3-60426BCC1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244" y="385956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89420369-0244-4747-88F0-9F5B52367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8044" y="3707160"/>
            <a:ext cx="4038600" cy="871538"/>
          </a:xfrm>
          <a:prstGeom prst="rect">
            <a:avLst/>
          </a:prstGeo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1907D4-406A-4809-85DA-D068BE429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44" y="164976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01CDCD-46E4-4AAB-A4DF-737FF073D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44" y="1649760"/>
            <a:ext cx="838200" cy="457200"/>
          </a:xfrm>
          <a:prstGeom prst="rect">
            <a:avLst/>
          </a:prstGeom>
          <a:solidFill>
            <a:srgbClr val="3366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310F91-A071-41EC-A3A9-3B1C5AD3E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44" y="3783360"/>
            <a:ext cx="990600" cy="304800"/>
          </a:xfrm>
          <a:prstGeom prst="rect">
            <a:avLst/>
          </a:prstGeom>
          <a:solidFill>
            <a:srgbClr val="3366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1" name="AutoShape 15">
            <a:extLst>
              <a:ext uri="{FF2B5EF4-FFF2-40B4-BE49-F238E27FC236}">
                <a16:creationId xmlns:a16="http://schemas.microsoft.com/office/drawing/2014/main" id="{73242689-2109-4F9E-87EA-C9418A6AE470}"/>
              </a:ext>
            </a:extLst>
          </p:cNvPr>
          <p:cNvCxnSpPr>
            <a:cxnSpLocks noChangeShapeType="1"/>
            <a:stCxn id="8" idx="1"/>
            <a:endCxn id="10" idx="0"/>
          </p:cNvCxnSpPr>
          <p:nvPr/>
        </p:nvCxnSpPr>
        <p:spPr bwMode="auto">
          <a:xfrm rot="10800000" flipH="1" flipV="1">
            <a:off x="5884844" y="1878360"/>
            <a:ext cx="723900" cy="1905000"/>
          </a:xfrm>
          <a:prstGeom prst="bentConnector4">
            <a:avLst>
              <a:gd name="adj1" fmla="val -31579"/>
              <a:gd name="adj2" fmla="val 80250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5E0F39F-AB8E-4DE9-8AB4-FF9BC15C0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444" y="1649760"/>
            <a:ext cx="838200" cy="4572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8CD37A-FB7A-4C3D-A2B5-46A636285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2644" y="3783360"/>
            <a:ext cx="1524000" cy="3048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4" name="AutoShape 18">
            <a:extLst>
              <a:ext uri="{FF2B5EF4-FFF2-40B4-BE49-F238E27FC236}">
                <a16:creationId xmlns:a16="http://schemas.microsoft.com/office/drawing/2014/main" id="{834F1B7B-9D0D-4722-A583-D1C992F96E7C}"/>
              </a:ext>
            </a:extLst>
          </p:cNvPr>
          <p:cNvCxnSpPr>
            <a:cxnSpLocks noChangeShapeType="1"/>
            <a:stCxn id="12" idx="3"/>
            <a:endCxn id="13" idx="0"/>
          </p:cNvCxnSpPr>
          <p:nvPr/>
        </p:nvCxnSpPr>
        <p:spPr bwMode="auto">
          <a:xfrm>
            <a:off x="7713644" y="1878360"/>
            <a:ext cx="381000" cy="1905000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61E7B-F072-4C1D-8C73-D0779384A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244" y="2868960"/>
            <a:ext cx="862013" cy="457200"/>
          </a:xfrm>
          <a:prstGeom prst="rect">
            <a:avLst/>
          </a:prstGeom>
          <a:solidFill>
            <a:srgbClr val="00FF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C549A2-3C8C-4441-AE80-3ACE05398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44" y="4240560"/>
            <a:ext cx="838200" cy="304800"/>
          </a:xfrm>
          <a:prstGeom prst="rect">
            <a:avLst/>
          </a:prstGeom>
          <a:solidFill>
            <a:srgbClr val="00FF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7" name="AutoShape 21">
            <a:extLst>
              <a:ext uri="{FF2B5EF4-FFF2-40B4-BE49-F238E27FC236}">
                <a16:creationId xmlns:a16="http://schemas.microsoft.com/office/drawing/2014/main" id="{20A8BB53-67F2-41D3-A349-9AB83F6467E7}"/>
              </a:ext>
            </a:extLst>
          </p:cNvPr>
          <p:cNvCxnSpPr>
            <a:cxnSpLocks noChangeShapeType="1"/>
            <a:stCxn id="15" idx="2"/>
            <a:endCxn id="16" idx="3"/>
          </p:cNvCxnSpPr>
          <p:nvPr/>
        </p:nvCxnSpPr>
        <p:spPr bwMode="auto">
          <a:xfrm rot="5400000">
            <a:off x="6443644" y="3605560"/>
            <a:ext cx="1066800" cy="508000"/>
          </a:xfrm>
          <a:prstGeom prst="bentConnector2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ffectLst/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3E6D2A1-F329-4BB3-A473-3E712AC1EDE2}"/>
              </a:ext>
            </a:extLst>
          </p:cNvPr>
          <p:cNvSpPr/>
          <p:nvPr/>
        </p:nvSpPr>
        <p:spPr>
          <a:xfrm>
            <a:off x="1907036" y="5209457"/>
            <a:ext cx="4206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Smaller distances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FF0000"/>
                </a:solidFill>
              </a:rPr>
              <a:t>less consumed energy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63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A44B-2275-4326-9605-8442FDDA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08D89-B64C-4875-9220-EB1FCD73F4F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dirty="0"/>
              <a:t>Have more hops to base station</a:t>
            </a:r>
          </a:p>
          <a:p>
            <a:pPr lvl="1"/>
            <a:r>
              <a:rPr lang="en-US" dirty="0"/>
              <a:t>Have more hops to base station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Clustering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A96F53A-CD7A-4CD1-AE1D-6A04F3AEE1D6}"/>
              </a:ext>
            </a:extLst>
          </p:cNvPr>
          <p:cNvGrpSpPr>
            <a:grpSpLocks/>
          </p:cNvGrpSpPr>
          <p:nvPr/>
        </p:nvGrpSpPr>
        <p:grpSpPr bwMode="auto">
          <a:xfrm>
            <a:off x="3851920" y="3200406"/>
            <a:ext cx="5029221" cy="3505194"/>
            <a:chOff x="3584" y="2339"/>
            <a:chExt cx="6515" cy="3978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B2F06B75-6382-4D07-BE66-E84609425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0" y="3740"/>
              <a:ext cx="91" cy="69"/>
            </a:xfrm>
            <a:prstGeom prst="ellipse">
              <a:avLst/>
            </a:prstGeom>
            <a:solidFill>
              <a:srgbClr val="4F81BD"/>
            </a:solidFill>
            <a:ln w="38100">
              <a:solidFill>
                <a:srgbClr val="4F81BD"/>
              </a:solidFill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A94A968D-40BF-4382-AD80-D847B2344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8" y="2339"/>
              <a:ext cx="1315" cy="134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64A2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0FACFEA-605D-4311-B9F8-2715B180E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6" y="4416"/>
              <a:ext cx="1447" cy="128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64A2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5DD6F3B-331B-47E7-98BA-E2D8D4888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2" y="5428"/>
              <a:ext cx="91" cy="69"/>
            </a:xfrm>
            <a:prstGeom prst="ellipse">
              <a:avLst/>
            </a:prstGeom>
            <a:solidFill>
              <a:srgbClr val="4F81BD"/>
            </a:solidFill>
            <a:ln w="38100">
              <a:solidFill>
                <a:srgbClr val="4F81BD"/>
              </a:solidFill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C10F657-193F-4DD7-898B-4E8400A2A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4" y="5429"/>
              <a:ext cx="90" cy="69"/>
            </a:xfrm>
            <a:prstGeom prst="ellipse">
              <a:avLst/>
            </a:prstGeom>
            <a:solidFill>
              <a:srgbClr val="4F81BD"/>
            </a:solidFill>
            <a:ln w="38100">
              <a:solidFill>
                <a:srgbClr val="4F81BD"/>
              </a:solidFill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CFBBC92-7872-4D1E-92EC-DB58506EE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2" y="2431"/>
              <a:ext cx="91" cy="69"/>
            </a:xfrm>
            <a:prstGeom prst="ellipse">
              <a:avLst/>
            </a:prstGeom>
            <a:solidFill>
              <a:srgbClr val="4F81BD"/>
            </a:solidFill>
            <a:ln w="38100">
              <a:solidFill>
                <a:srgbClr val="4F81BD"/>
              </a:solidFill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C3B2AAD-D2DF-4204-82FD-A1E068BB9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" y="2339"/>
              <a:ext cx="1205" cy="1113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64A2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cxnSp>
          <p:nvCxnSpPr>
            <p:cNvPr id="115" name="AutoShape 10">
              <a:extLst>
                <a:ext uri="{FF2B5EF4-FFF2-40B4-BE49-F238E27FC236}">
                  <a16:creationId xmlns:a16="http://schemas.microsoft.com/office/drawing/2014/main" id="{8A67291C-F9A5-4271-BC75-59768F77A10E}"/>
                </a:ext>
              </a:extLst>
            </p:cNvPr>
            <p:cNvCxnSpPr>
              <a:cxnSpLocks noChangeShapeType="1"/>
              <a:stCxn id="108" idx="5"/>
              <a:endCxn id="134" idx="1"/>
            </p:cNvCxnSpPr>
            <p:nvPr/>
          </p:nvCxnSpPr>
          <p:spPr bwMode="auto">
            <a:xfrm>
              <a:off x="3838" y="3829"/>
              <a:ext cx="496" cy="31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E8A7445B-5939-4296-876A-32F092F37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9" y="5159"/>
              <a:ext cx="91" cy="68"/>
            </a:xfrm>
            <a:prstGeom prst="ellipse">
              <a:avLst/>
            </a:prstGeom>
            <a:solidFill>
              <a:srgbClr val="4F81BD"/>
            </a:solidFill>
            <a:ln w="38100">
              <a:solidFill>
                <a:srgbClr val="4F81BD"/>
              </a:solidFill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1CD910D2-6339-421B-BEBB-3453114BF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7" y="5413"/>
              <a:ext cx="91" cy="69"/>
            </a:xfrm>
            <a:prstGeom prst="ellipse">
              <a:avLst/>
            </a:prstGeom>
            <a:solidFill>
              <a:srgbClr val="C0504D"/>
            </a:solidFill>
            <a:ln w="38100">
              <a:solidFill>
                <a:srgbClr val="C0504D"/>
              </a:solidFill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18" name="Text Box 13">
              <a:extLst>
                <a:ext uri="{FF2B5EF4-FFF2-40B4-BE49-F238E27FC236}">
                  <a16:creationId xmlns:a16="http://schemas.microsoft.com/office/drawing/2014/main" id="{1D70FB3A-1DED-4460-84E4-CC423C930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" y="5134"/>
              <a:ext cx="908" cy="1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Sensor nodes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Text Box 14">
              <a:extLst>
                <a:ext uri="{FF2B5EF4-FFF2-40B4-BE49-F238E27FC236}">
                  <a16:creationId xmlns:a16="http://schemas.microsoft.com/office/drawing/2014/main" id="{17A2029A-6DF2-4B38-A643-D3B0CDB44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" y="5357"/>
              <a:ext cx="887" cy="1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Cluster Head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xt Box 15">
              <a:extLst>
                <a:ext uri="{FF2B5EF4-FFF2-40B4-BE49-F238E27FC236}">
                  <a16:creationId xmlns:a16="http://schemas.microsoft.com/office/drawing/2014/main" id="{03E80147-C9A4-40D1-81C8-F5B0286F2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" y="5974"/>
              <a:ext cx="1670" cy="3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Data sent by cluster heads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Text Box 16">
              <a:extLst>
                <a:ext uri="{FF2B5EF4-FFF2-40B4-BE49-F238E27FC236}">
                  <a16:creationId xmlns:a16="http://schemas.microsoft.com/office/drawing/2014/main" id="{1739AD39-A65A-46CE-994F-1FA55B88E0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37" y="4354"/>
              <a:ext cx="962" cy="3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End user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Text Box 17">
              <a:extLst>
                <a:ext uri="{FF2B5EF4-FFF2-40B4-BE49-F238E27FC236}">
                  <a16:creationId xmlns:a16="http://schemas.microsoft.com/office/drawing/2014/main" id="{47E31CFE-E2C2-441A-B7B7-E60D31E42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9" y="5601"/>
              <a:ext cx="1530" cy="3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Data sent by sensor nodes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3" name="AutoShape 18">
              <a:extLst>
                <a:ext uri="{FF2B5EF4-FFF2-40B4-BE49-F238E27FC236}">
                  <a16:creationId xmlns:a16="http://schemas.microsoft.com/office/drawing/2014/main" id="{C69AFE13-BB5F-41CA-B915-EACBB0CD83C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84" y="5742"/>
              <a:ext cx="22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24" name="AutoShape 19">
              <a:extLst>
                <a:ext uri="{FF2B5EF4-FFF2-40B4-BE49-F238E27FC236}">
                  <a16:creationId xmlns:a16="http://schemas.microsoft.com/office/drawing/2014/main" id="{3FD09497-45DF-4BFD-B521-1ED2DB111D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15" y="6073"/>
              <a:ext cx="20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BA05D266-FA5B-4FA3-AEA7-4CED95020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" y="3430"/>
              <a:ext cx="1418" cy="1381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12700">
              <a:solidFill>
                <a:srgbClr val="8064A2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pic>
          <p:nvPicPr>
            <p:cNvPr id="126" name="Picture 125" descr="j0205582">
              <a:extLst>
                <a:ext uri="{FF2B5EF4-FFF2-40B4-BE49-F238E27FC236}">
                  <a16:creationId xmlns:a16="http://schemas.microsoft.com/office/drawing/2014/main" id="{6CF15784-A765-4B8F-880D-330F67471B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294" y="3702"/>
              <a:ext cx="778" cy="713"/>
            </a:xfrm>
            <a:prstGeom prst="rect">
              <a:avLst/>
            </a:prstGeom>
            <a:noFill/>
          </p:spPr>
        </p:pic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7F48FA2B-BD80-4955-87E2-8CF4E14357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1" y="2568"/>
              <a:ext cx="5353" cy="2982"/>
              <a:chOff x="3941" y="2500"/>
              <a:chExt cx="5353" cy="2982"/>
            </a:xfrm>
          </p:grpSpPr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1A118792-17B9-49C3-8467-8D5966E736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054" y="3822"/>
                <a:ext cx="208" cy="261"/>
              </a:xfrm>
              <a:prstGeom prst="rect">
                <a:avLst/>
              </a:prstGeom>
              <a:noFill/>
            </p:spPr>
          </p:pic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E7FD109D-C473-4515-A7CD-AEDCC3F84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" y="4015"/>
                <a:ext cx="91" cy="68"/>
              </a:xfrm>
              <a:prstGeom prst="ellipse">
                <a:avLst/>
              </a:prstGeom>
              <a:solidFill>
                <a:srgbClr val="4F81BD"/>
              </a:solidFill>
              <a:ln w="38100">
                <a:solidFill>
                  <a:srgbClr val="4F81BD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E808CAB2-484E-4944-96B5-2CD3CE7A8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8" y="4201"/>
                <a:ext cx="92" cy="69"/>
              </a:xfrm>
              <a:prstGeom prst="ellipse">
                <a:avLst/>
              </a:prstGeom>
              <a:solidFill>
                <a:srgbClr val="4F81BD"/>
              </a:solidFill>
              <a:ln w="38100">
                <a:solidFill>
                  <a:srgbClr val="4F81BD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50E4BCC5-BFB5-4715-B4A6-CF0BF459E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3902"/>
                <a:ext cx="91" cy="69"/>
              </a:xfrm>
              <a:prstGeom prst="ellipse">
                <a:avLst/>
              </a:prstGeom>
              <a:solidFill>
                <a:srgbClr val="4F81BD"/>
              </a:solidFill>
              <a:ln w="38100">
                <a:solidFill>
                  <a:srgbClr val="4F81BD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5AB5F66A-F3D4-480C-BC6D-AF4E13D0D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0" y="4354"/>
                <a:ext cx="91" cy="68"/>
              </a:xfrm>
              <a:prstGeom prst="ellipse">
                <a:avLst/>
              </a:prstGeom>
              <a:solidFill>
                <a:srgbClr val="4F81BD"/>
              </a:solidFill>
              <a:ln w="38100">
                <a:solidFill>
                  <a:srgbClr val="4F81BD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B1BB5446-9C16-4F33-86E0-E862301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0" y="3613"/>
                <a:ext cx="91" cy="68"/>
              </a:xfrm>
              <a:prstGeom prst="ellipse">
                <a:avLst/>
              </a:prstGeom>
              <a:solidFill>
                <a:srgbClr val="4F81BD"/>
              </a:solidFill>
              <a:ln w="38100">
                <a:solidFill>
                  <a:srgbClr val="4F81BD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DC0E0FE4-02E0-4144-942F-EE084C073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1" y="4092"/>
                <a:ext cx="92" cy="68"/>
              </a:xfrm>
              <a:prstGeom prst="ellipse">
                <a:avLst/>
              </a:prstGeom>
              <a:solidFill>
                <a:srgbClr val="C0504D"/>
              </a:solidFill>
              <a:ln w="38100">
                <a:solidFill>
                  <a:srgbClr val="C0504D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974706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9D373C5-46C4-49E2-9169-1042CAAEF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3" y="4491"/>
                <a:ext cx="90" cy="68"/>
              </a:xfrm>
              <a:prstGeom prst="ellipse">
                <a:avLst/>
              </a:prstGeom>
              <a:solidFill>
                <a:srgbClr val="4F81BD"/>
              </a:solidFill>
              <a:ln w="38100">
                <a:solidFill>
                  <a:srgbClr val="4F81BD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24BC4ED-8FB1-4EF2-8E87-DBC052314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9" y="4597"/>
                <a:ext cx="90" cy="68"/>
              </a:xfrm>
              <a:prstGeom prst="ellipse">
                <a:avLst/>
              </a:prstGeom>
              <a:solidFill>
                <a:srgbClr val="4F81BD"/>
              </a:solidFill>
              <a:ln w="38100">
                <a:solidFill>
                  <a:srgbClr val="4F81BD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466D9BE-5118-43E2-9065-AD4932E36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4" y="4597"/>
                <a:ext cx="90" cy="68"/>
              </a:xfrm>
              <a:prstGeom prst="ellipse">
                <a:avLst/>
              </a:prstGeom>
              <a:solidFill>
                <a:srgbClr val="4F81BD"/>
              </a:solidFill>
              <a:ln w="38100">
                <a:solidFill>
                  <a:srgbClr val="4F81BD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24885212-50CA-4C2A-BA58-0D0660EE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8" y="5393"/>
                <a:ext cx="91" cy="69"/>
              </a:xfrm>
              <a:prstGeom prst="ellipse">
                <a:avLst/>
              </a:prstGeom>
              <a:solidFill>
                <a:srgbClr val="4F81BD"/>
              </a:solidFill>
              <a:ln w="38100">
                <a:solidFill>
                  <a:srgbClr val="4F81BD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D860A616-2097-405F-859F-C68885AB2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8" y="5080"/>
                <a:ext cx="90" cy="67"/>
              </a:xfrm>
              <a:prstGeom prst="ellipse">
                <a:avLst/>
              </a:prstGeom>
              <a:solidFill>
                <a:srgbClr val="C0504D"/>
              </a:solidFill>
              <a:ln w="38100">
                <a:solidFill>
                  <a:srgbClr val="C0504D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B8168EA6-8C90-4833-88A2-1E4823E21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6" y="5052"/>
                <a:ext cx="90" cy="68"/>
              </a:xfrm>
              <a:prstGeom prst="ellipse">
                <a:avLst/>
              </a:prstGeom>
              <a:solidFill>
                <a:srgbClr val="4F81BD"/>
              </a:solidFill>
              <a:ln w="38100">
                <a:solidFill>
                  <a:srgbClr val="4F81BD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54E79E2C-B612-4E90-AD1B-A30219525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7" y="2805"/>
                <a:ext cx="90" cy="68"/>
              </a:xfrm>
              <a:prstGeom prst="ellipse">
                <a:avLst/>
              </a:prstGeom>
              <a:solidFill>
                <a:srgbClr val="4F81BD"/>
              </a:solidFill>
              <a:ln w="38100">
                <a:solidFill>
                  <a:srgbClr val="4F81BD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3A95A015-2C76-4E42-9EB6-429403254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6" y="2985"/>
                <a:ext cx="91" cy="67"/>
              </a:xfrm>
              <a:prstGeom prst="ellipse">
                <a:avLst/>
              </a:prstGeom>
              <a:solidFill>
                <a:srgbClr val="4F81BD"/>
              </a:solidFill>
              <a:ln w="38100">
                <a:solidFill>
                  <a:srgbClr val="4F81BD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98A782F7-D6F1-44B4-BE1F-8F90DF07E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87" y="2583"/>
                <a:ext cx="91" cy="68"/>
              </a:xfrm>
              <a:prstGeom prst="ellipse">
                <a:avLst/>
              </a:prstGeom>
              <a:solidFill>
                <a:srgbClr val="4F81BD"/>
              </a:solidFill>
              <a:ln w="38100">
                <a:solidFill>
                  <a:srgbClr val="4F81BD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DC9FC5B3-AC5B-4669-9F32-FD8B5D87E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7" y="3362"/>
                <a:ext cx="90" cy="69"/>
              </a:xfrm>
              <a:prstGeom prst="ellipse">
                <a:avLst/>
              </a:prstGeom>
              <a:solidFill>
                <a:srgbClr val="4F81BD"/>
              </a:solidFill>
              <a:ln w="38100">
                <a:solidFill>
                  <a:srgbClr val="4F81BD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DEAC3BAA-016C-4E62-8D5D-EBD354FC9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40" y="2500"/>
                <a:ext cx="92" cy="68"/>
              </a:xfrm>
              <a:prstGeom prst="ellipse">
                <a:avLst/>
              </a:prstGeom>
              <a:solidFill>
                <a:srgbClr val="4F81BD"/>
              </a:solidFill>
              <a:ln w="38100">
                <a:solidFill>
                  <a:srgbClr val="4F81BD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0EB08B7A-F058-4B52-8323-F3F9E0962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2" y="3142"/>
                <a:ext cx="90" cy="69"/>
              </a:xfrm>
              <a:prstGeom prst="ellipse">
                <a:avLst/>
              </a:prstGeom>
              <a:solidFill>
                <a:srgbClr val="4F81BD"/>
              </a:solidFill>
              <a:ln w="38100">
                <a:solidFill>
                  <a:srgbClr val="4F81BD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49132B2-5F4D-45DF-9D0E-A1147A128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08" y="3218"/>
                <a:ext cx="90" cy="69"/>
              </a:xfrm>
              <a:prstGeom prst="ellipse">
                <a:avLst/>
              </a:prstGeom>
              <a:solidFill>
                <a:srgbClr val="4F81BD"/>
              </a:solidFill>
              <a:ln w="38100">
                <a:solidFill>
                  <a:srgbClr val="4F81BD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AAB58032-8914-46FD-9FAC-F930C336D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5" y="4440"/>
                <a:ext cx="1099" cy="104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8064A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64E71C1B-15EC-474D-BA56-D65FB79E6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3" y="3544"/>
                <a:ext cx="91" cy="69"/>
              </a:xfrm>
              <a:prstGeom prst="ellipse">
                <a:avLst/>
              </a:prstGeom>
              <a:solidFill>
                <a:srgbClr val="4F81BD"/>
              </a:solidFill>
              <a:ln w="38100">
                <a:solidFill>
                  <a:srgbClr val="4F81BD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9AF2F56B-88F5-495D-9A7D-904D138B0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3768"/>
                <a:ext cx="90" cy="68"/>
              </a:xfrm>
              <a:prstGeom prst="ellipse">
                <a:avLst/>
              </a:prstGeom>
              <a:solidFill>
                <a:srgbClr val="4F81BD"/>
              </a:solidFill>
              <a:ln w="38100">
                <a:solidFill>
                  <a:srgbClr val="4F81BD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D5560705-97E4-44AD-B39B-30C3623E7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2" y="2805"/>
                <a:ext cx="92" cy="68"/>
              </a:xfrm>
              <a:prstGeom prst="ellipse">
                <a:avLst/>
              </a:prstGeom>
              <a:solidFill>
                <a:srgbClr val="C0504D"/>
              </a:solidFill>
              <a:ln w="38100">
                <a:solidFill>
                  <a:srgbClr val="C0504D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AC75E904-8681-42DF-9BF0-C82610A21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3" y="4914"/>
                <a:ext cx="90" cy="68"/>
              </a:xfrm>
              <a:prstGeom prst="ellipse">
                <a:avLst/>
              </a:prstGeom>
              <a:solidFill>
                <a:srgbClr val="C0504D"/>
              </a:solidFill>
              <a:ln w="38100">
                <a:solidFill>
                  <a:srgbClr val="C0504D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3C4E1DB4-B469-4A41-A0AF-36AE3BB77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5" y="3018"/>
                <a:ext cx="91" cy="69"/>
              </a:xfrm>
              <a:prstGeom prst="ellipse">
                <a:avLst/>
              </a:prstGeom>
              <a:solidFill>
                <a:srgbClr val="C0504D"/>
              </a:solidFill>
              <a:ln w="38100">
                <a:solidFill>
                  <a:srgbClr val="C0504D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A753475C-3ABB-4C9F-A3D6-6F8A5BA6D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6" y="2838"/>
                <a:ext cx="91" cy="69"/>
              </a:xfrm>
              <a:prstGeom prst="ellipse">
                <a:avLst/>
              </a:prstGeom>
              <a:solidFill>
                <a:srgbClr val="4F81BD"/>
              </a:solidFill>
              <a:ln w="38100">
                <a:solidFill>
                  <a:srgbClr val="4F81BD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72DB8B9-51DB-4855-9B22-02D2D7A6E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0" y="2501"/>
                <a:ext cx="92" cy="67"/>
              </a:xfrm>
              <a:prstGeom prst="ellipse">
                <a:avLst/>
              </a:prstGeom>
              <a:solidFill>
                <a:srgbClr val="4F81BD"/>
              </a:solidFill>
              <a:ln w="38100">
                <a:solidFill>
                  <a:srgbClr val="4F81BD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B28ACD8F-8506-4A66-9EA0-F684538AC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" y="3268"/>
                <a:ext cx="90" cy="68"/>
              </a:xfrm>
              <a:prstGeom prst="ellipse">
                <a:avLst/>
              </a:prstGeom>
              <a:solidFill>
                <a:srgbClr val="4F81BD"/>
              </a:solidFill>
              <a:ln w="38100">
                <a:solidFill>
                  <a:srgbClr val="4F81BD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EF108B2E-D060-4D5C-9B32-9F1AAA81E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0" y="5036"/>
                <a:ext cx="91" cy="68"/>
              </a:xfrm>
              <a:prstGeom prst="ellipse">
                <a:avLst/>
              </a:prstGeom>
              <a:solidFill>
                <a:srgbClr val="4F81BD"/>
              </a:solidFill>
              <a:ln w="38100">
                <a:solidFill>
                  <a:srgbClr val="4F81BD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BA0FAD83-F94B-46D5-89C2-50E3D15B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9" y="4559"/>
                <a:ext cx="91" cy="68"/>
              </a:xfrm>
              <a:prstGeom prst="ellipse">
                <a:avLst/>
              </a:prstGeom>
              <a:solidFill>
                <a:srgbClr val="4F81BD"/>
              </a:solidFill>
              <a:ln w="38100">
                <a:solidFill>
                  <a:srgbClr val="4F81BD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7F6941F9-C087-41C8-82AE-FD7E8AE5E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0" y="5245"/>
                <a:ext cx="90" cy="68"/>
              </a:xfrm>
              <a:prstGeom prst="ellipse">
                <a:avLst/>
              </a:prstGeom>
              <a:solidFill>
                <a:srgbClr val="4F81BD"/>
              </a:solidFill>
              <a:ln w="38100">
                <a:solidFill>
                  <a:srgbClr val="4F81BD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14B4483A-9C12-4009-8304-4F8B76590F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633" y="4693"/>
                <a:ext cx="91" cy="42"/>
              </a:xfrm>
              <a:prstGeom prst="ellipse">
                <a:avLst/>
              </a:prstGeom>
              <a:solidFill>
                <a:srgbClr val="4F81BD"/>
              </a:solidFill>
              <a:ln w="38100">
                <a:solidFill>
                  <a:srgbClr val="4F81BD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5FD519D8-E713-4C12-8C15-B3CF81A10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8" y="5261"/>
                <a:ext cx="90" cy="68"/>
              </a:xfrm>
              <a:prstGeom prst="ellipse">
                <a:avLst/>
              </a:prstGeom>
              <a:solidFill>
                <a:srgbClr val="4F81BD"/>
              </a:solidFill>
              <a:ln w="38100">
                <a:solidFill>
                  <a:srgbClr val="4F81BD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E3F8EC3-4210-4D18-BCE8-7A7729E7A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9" y="2527"/>
                <a:ext cx="92" cy="68"/>
              </a:xfrm>
              <a:prstGeom prst="ellipse">
                <a:avLst/>
              </a:prstGeom>
              <a:solidFill>
                <a:srgbClr val="4F81BD"/>
              </a:solidFill>
              <a:ln w="38100">
                <a:solidFill>
                  <a:srgbClr val="4F81BD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BCA4F4CE-F18B-45CC-88D7-4A524FB3D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1" y="2788"/>
                <a:ext cx="91" cy="67"/>
              </a:xfrm>
              <a:prstGeom prst="ellipse">
                <a:avLst/>
              </a:prstGeom>
              <a:solidFill>
                <a:srgbClr val="4F81BD"/>
              </a:solidFill>
              <a:ln w="38100">
                <a:solidFill>
                  <a:srgbClr val="4F81BD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164" name="AutoShape 59">
                <a:extLst>
                  <a:ext uri="{FF2B5EF4-FFF2-40B4-BE49-F238E27FC236}">
                    <a16:creationId xmlns:a16="http://schemas.microsoft.com/office/drawing/2014/main" id="{B77D6663-FA1C-4975-94ED-42C07AF5C6E9}"/>
                  </a:ext>
                </a:extLst>
              </p:cNvPr>
              <p:cNvCxnSpPr>
                <a:cxnSpLocks noChangeShapeType="1"/>
                <a:stCxn id="154" idx="6"/>
                <a:endCxn id="153" idx="2"/>
              </p:cNvCxnSpPr>
              <p:nvPr/>
            </p:nvCxnSpPr>
            <p:spPr bwMode="auto">
              <a:xfrm>
                <a:off x="4997" y="2873"/>
                <a:ext cx="448" cy="18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165" name="AutoShape 60">
                <a:extLst>
                  <a:ext uri="{FF2B5EF4-FFF2-40B4-BE49-F238E27FC236}">
                    <a16:creationId xmlns:a16="http://schemas.microsoft.com/office/drawing/2014/main" id="{017C5C2F-67AD-485F-8084-4A6C069DBCDA}"/>
                  </a:ext>
                </a:extLst>
              </p:cNvPr>
              <p:cNvCxnSpPr>
                <a:cxnSpLocks noChangeShapeType="1"/>
                <a:stCxn id="155" idx="3"/>
                <a:endCxn id="153" idx="0"/>
              </p:cNvCxnSpPr>
              <p:nvPr/>
            </p:nvCxnSpPr>
            <p:spPr bwMode="auto">
              <a:xfrm>
                <a:off x="5243" y="2588"/>
                <a:ext cx="278" cy="40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166" name="AutoShape 61">
                <a:extLst>
                  <a:ext uri="{FF2B5EF4-FFF2-40B4-BE49-F238E27FC236}">
                    <a16:creationId xmlns:a16="http://schemas.microsoft.com/office/drawing/2014/main" id="{F1F1E483-B46B-4006-B110-CC41760BFAB1}"/>
                  </a:ext>
                </a:extLst>
              </p:cNvPr>
              <p:cNvCxnSpPr>
                <a:cxnSpLocks noChangeShapeType="1"/>
                <a:stCxn id="136" idx="4"/>
                <a:endCxn id="139" idx="1"/>
              </p:cNvCxnSpPr>
              <p:nvPr/>
            </p:nvCxnSpPr>
            <p:spPr bwMode="auto">
              <a:xfrm>
                <a:off x="5484" y="4695"/>
                <a:ext cx="267" cy="36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167" name="AutoShape 62">
                <a:extLst>
                  <a:ext uri="{FF2B5EF4-FFF2-40B4-BE49-F238E27FC236}">
                    <a16:creationId xmlns:a16="http://schemas.microsoft.com/office/drawing/2014/main" id="{D9EB0637-AF10-4BF5-90EC-4E212976C859}"/>
                  </a:ext>
                </a:extLst>
              </p:cNvPr>
              <p:cNvCxnSpPr>
                <a:cxnSpLocks noChangeShapeType="1"/>
                <a:stCxn id="137" idx="4"/>
                <a:endCxn id="139" idx="0"/>
              </p:cNvCxnSpPr>
              <p:nvPr/>
            </p:nvCxnSpPr>
            <p:spPr bwMode="auto">
              <a:xfrm flipH="1">
                <a:off x="5783" y="4695"/>
                <a:ext cx="226" cy="35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168" name="AutoShape 63">
                <a:extLst>
                  <a:ext uri="{FF2B5EF4-FFF2-40B4-BE49-F238E27FC236}">
                    <a16:creationId xmlns:a16="http://schemas.microsoft.com/office/drawing/2014/main" id="{D802001C-F525-4F68-82EB-14C4A631839E}"/>
                  </a:ext>
                </a:extLst>
              </p:cNvPr>
              <p:cNvCxnSpPr>
                <a:cxnSpLocks noChangeShapeType="1"/>
                <a:stCxn id="156" idx="6"/>
                <a:endCxn id="153" idx="4"/>
              </p:cNvCxnSpPr>
              <p:nvPr/>
            </p:nvCxnSpPr>
            <p:spPr bwMode="auto">
              <a:xfrm flipV="1">
                <a:off x="5249" y="3117"/>
                <a:ext cx="272" cy="18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169" name="AutoShape 64">
                <a:extLst>
                  <a:ext uri="{FF2B5EF4-FFF2-40B4-BE49-F238E27FC236}">
                    <a16:creationId xmlns:a16="http://schemas.microsoft.com/office/drawing/2014/main" id="{D67BCEA4-4B3D-45C5-8637-F35F984CCECB}"/>
                  </a:ext>
                </a:extLst>
              </p:cNvPr>
              <p:cNvCxnSpPr>
                <a:cxnSpLocks noChangeShapeType="1"/>
                <a:stCxn id="163" idx="3"/>
                <a:endCxn id="153" idx="6"/>
              </p:cNvCxnSpPr>
              <p:nvPr/>
            </p:nvCxnSpPr>
            <p:spPr bwMode="auto">
              <a:xfrm flipH="1">
                <a:off x="5596" y="2875"/>
                <a:ext cx="168" cy="17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170" name="AutoShape 65">
                <a:extLst>
                  <a:ext uri="{FF2B5EF4-FFF2-40B4-BE49-F238E27FC236}">
                    <a16:creationId xmlns:a16="http://schemas.microsoft.com/office/drawing/2014/main" id="{53ACAE24-0434-4B8E-BE67-758FC1C6C47D}"/>
                  </a:ext>
                </a:extLst>
              </p:cNvPr>
              <p:cNvCxnSpPr>
                <a:cxnSpLocks noChangeShapeType="1"/>
                <a:stCxn id="140" idx="1"/>
                <a:endCxn id="139" idx="6"/>
              </p:cNvCxnSpPr>
              <p:nvPr/>
            </p:nvCxnSpPr>
            <p:spPr bwMode="auto">
              <a:xfrm flipH="1">
                <a:off x="5858" y="5032"/>
                <a:ext cx="441" cy="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171" name="AutoShape 66">
                <a:extLst>
                  <a:ext uri="{FF2B5EF4-FFF2-40B4-BE49-F238E27FC236}">
                    <a16:creationId xmlns:a16="http://schemas.microsoft.com/office/drawing/2014/main" id="{9675481D-C65F-4701-81B6-35E6D73C5CEA}"/>
                  </a:ext>
                </a:extLst>
              </p:cNvPr>
              <p:cNvCxnSpPr>
                <a:cxnSpLocks noChangeShapeType="1"/>
                <a:stCxn id="138" idx="6"/>
                <a:endCxn id="139" idx="2"/>
              </p:cNvCxnSpPr>
              <p:nvPr/>
            </p:nvCxnSpPr>
            <p:spPr bwMode="auto">
              <a:xfrm flipV="1">
                <a:off x="5409" y="5114"/>
                <a:ext cx="299" cy="31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172" name="AutoShape 67">
                <a:extLst>
                  <a:ext uri="{FF2B5EF4-FFF2-40B4-BE49-F238E27FC236}">
                    <a16:creationId xmlns:a16="http://schemas.microsoft.com/office/drawing/2014/main" id="{F4C10606-98FD-4488-946C-DE0448ED080D}"/>
                  </a:ext>
                </a:extLst>
              </p:cNvPr>
              <p:cNvCxnSpPr>
                <a:cxnSpLocks noChangeShapeType="1"/>
                <a:stCxn id="145" idx="4"/>
                <a:endCxn id="151" idx="7"/>
              </p:cNvCxnSpPr>
              <p:nvPr/>
            </p:nvCxnSpPr>
            <p:spPr bwMode="auto">
              <a:xfrm flipH="1">
                <a:off x="6901" y="2598"/>
                <a:ext cx="85" cy="18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173" name="AutoShape 68">
                <a:extLst>
                  <a:ext uri="{FF2B5EF4-FFF2-40B4-BE49-F238E27FC236}">
                    <a16:creationId xmlns:a16="http://schemas.microsoft.com/office/drawing/2014/main" id="{B7452ED2-A335-4448-8884-5DCB677A443F}"/>
                  </a:ext>
                </a:extLst>
              </p:cNvPr>
              <p:cNvCxnSpPr>
                <a:cxnSpLocks noChangeShapeType="1"/>
                <a:stCxn id="113" idx="4"/>
                <a:endCxn id="151" idx="6"/>
              </p:cNvCxnSpPr>
              <p:nvPr/>
            </p:nvCxnSpPr>
            <p:spPr bwMode="auto">
              <a:xfrm flipH="1">
                <a:off x="6945" y="2530"/>
                <a:ext cx="223" cy="30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174" name="AutoShape 69">
                <a:extLst>
                  <a:ext uri="{FF2B5EF4-FFF2-40B4-BE49-F238E27FC236}">
                    <a16:creationId xmlns:a16="http://schemas.microsoft.com/office/drawing/2014/main" id="{D7D19784-0E93-4D03-991C-3474D10356AF}"/>
                  </a:ext>
                </a:extLst>
              </p:cNvPr>
              <p:cNvCxnSpPr>
                <a:cxnSpLocks noChangeShapeType="1"/>
                <a:endCxn id="151" idx="6"/>
              </p:cNvCxnSpPr>
              <p:nvPr/>
            </p:nvCxnSpPr>
            <p:spPr bwMode="auto">
              <a:xfrm flipH="1" flipV="1">
                <a:off x="6945" y="2839"/>
                <a:ext cx="339" cy="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175" name="AutoShape 70">
                <a:extLst>
                  <a:ext uri="{FF2B5EF4-FFF2-40B4-BE49-F238E27FC236}">
                    <a16:creationId xmlns:a16="http://schemas.microsoft.com/office/drawing/2014/main" id="{DE8BD2D5-8508-4CA8-8F50-BB2E7BDF8284}"/>
                  </a:ext>
                </a:extLst>
              </p:cNvPr>
              <p:cNvCxnSpPr>
                <a:cxnSpLocks noChangeShapeType="1"/>
                <a:stCxn id="146" idx="1"/>
                <a:endCxn id="151" idx="4"/>
              </p:cNvCxnSpPr>
              <p:nvPr/>
            </p:nvCxnSpPr>
            <p:spPr bwMode="auto">
              <a:xfrm flipH="1" flipV="1">
                <a:off x="6868" y="2903"/>
                <a:ext cx="97" cy="21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176" name="AutoShape 71">
                <a:extLst>
                  <a:ext uri="{FF2B5EF4-FFF2-40B4-BE49-F238E27FC236}">
                    <a16:creationId xmlns:a16="http://schemas.microsoft.com/office/drawing/2014/main" id="{A3BA5362-4F30-4717-B853-8E46370B9BE1}"/>
                  </a:ext>
                </a:extLst>
              </p:cNvPr>
              <p:cNvCxnSpPr>
                <a:cxnSpLocks noChangeShapeType="1"/>
                <a:stCxn id="147" idx="0"/>
                <a:endCxn id="151" idx="5"/>
              </p:cNvCxnSpPr>
              <p:nvPr/>
            </p:nvCxnSpPr>
            <p:spPr bwMode="auto">
              <a:xfrm flipH="1" flipV="1">
                <a:off x="6901" y="2893"/>
                <a:ext cx="452" cy="2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177" name="AutoShape 72">
                <a:extLst>
                  <a:ext uri="{FF2B5EF4-FFF2-40B4-BE49-F238E27FC236}">
                    <a16:creationId xmlns:a16="http://schemas.microsoft.com/office/drawing/2014/main" id="{4C753DAB-AB5B-419F-A32B-BA102852DFED}"/>
                  </a:ext>
                </a:extLst>
              </p:cNvPr>
              <p:cNvCxnSpPr>
                <a:cxnSpLocks noChangeShapeType="1"/>
                <a:stCxn id="144" idx="7"/>
                <a:endCxn id="151" idx="3"/>
              </p:cNvCxnSpPr>
              <p:nvPr/>
            </p:nvCxnSpPr>
            <p:spPr bwMode="auto">
              <a:xfrm flipV="1">
                <a:off x="6674" y="2893"/>
                <a:ext cx="161" cy="44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178" name="AutoShape 73">
                <a:extLst>
                  <a:ext uri="{FF2B5EF4-FFF2-40B4-BE49-F238E27FC236}">
                    <a16:creationId xmlns:a16="http://schemas.microsoft.com/office/drawing/2014/main" id="{1B1E9C35-E8BE-4100-8317-0D2748AB0230}"/>
                  </a:ext>
                </a:extLst>
              </p:cNvPr>
              <p:cNvCxnSpPr>
                <a:cxnSpLocks noChangeShapeType="1"/>
                <a:stCxn id="143" idx="5"/>
                <a:endCxn id="151" idx="1"/>
              </p:cNvCxnSpPr>
              <p:nvPr/>
            </p:nvCxnSpPr>
            <p:spPr bwMode="auto">
              <a:xfrm>
                <a:off x="6765" y="2671"/>
                <a:ext cx="70" cy="11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179" name="AutoShape 74">
                <a:extLst>
                  <a:ext uri="{FF2B5EF4-FFF2-40B4-BE49-F238E27FC236}">
                    <a16:creationId xmlns:a16="http://schemas.microsoft.com/office/drawing/2014/main" id="{89342D86-AA2B-4EEA-8DA2-B5902D64D08C}"/>
                  </a:ext>
                </a:extLst>
              </p:cNvPr>
              <p:cNvCxnSpPr>
                <a:cxnSpLocks noChangeShapeType="1"/>
                <a:stCxn id="142" idx="6"/>
                <a:endCxn id="151" idx="3"/>
              </p:cNvCxnSpPr>
              <p:nvPr/>
            </p:nvCxnSpPr>
            <p:spPr bwMode="auto">
              <a:xfrm flipV="1">
                <a:off x="6647" y="2893"/>
                <a:ext cx="188" cy="12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180" name="AutoShape 75">
                <a:extLst>
                  <a:ext uri="{FF2B5EF4-FFF2-40B4-BE49-F238E27FC236}">
                    <a16:creationId xmlns:a16="http://schemas.microsoft.com/office/drawing/2014/main" id="{153C6239-2A3A-40C2-94EF-7DCA081C07AE}"/>
                  </a:ext>
                </a:extLst>
              </p:cNvPr>
              <p:cNvCxnSpPr>
                <a:cxnSpLocks noChangeShapeType="1"/>
                <a:stCxn id="157" idx="5"/>
                <a:endCxn id="152" idx="1"/>
              </p:cNvCxnSpPr>
              <p:nvPr/>
            </p:nvCxnSpPr>
            <p:spPr bwMode="auto">
              <a:xfrm flipV="1">
                <a:off x="6978" y="4894"/>
                <a:ext cx="388" cy="23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181" name="AutoShape 76">
                <a:extLst>
                  <a:ext uri="{FF2B5EF4-FFF2-40B4-BE49-F238E27FC236}">
                    <a16:creationId xmlns:a16="http://schemas.microsoft.com/office/drawing/2014/main" id="{8D54B940-401A-4819-B1D2-110A611776BA}"/>
                  </a:ext>
                </a:extLst>
              </p:cNvPr>
              <p:cNvCxnSpPr>
                <a:cxnSpLocks noChangeShapeType="1"/>
                <a:stCxn id="159" idx="3"/>
                <a:endCxn id="152" idx="6"/>
              </p:cNvCxnSpPr>
              <p:nvPr/>
            </p:nvCxnSpPr>
            <p:spPr bwMode="auto">
              <a:xfrm flipH="1" flipV="1">
                <a:off x="7473" y="4948"/>
                <a:ext cx="70" cy="38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182" name="AutoShape 77">
                <a:extLst>
                  <a:ext uri="{FF2B5EF4-FFF2-40B4-BE49-F238E27FC236}">
                    <a16:creationId xmlns:a16="http://schemas.microsoft.com/office/drawing/2014/main" id="{B22FFDF9-E25E-4813-A349-5F49487C8F59}"/>
                  </a:ext>
                </a:extLst>
              </p:cNvPr>
              <p:cNvCxnSpPr>
                <a:cxnSpLocks noChangeShapeType="1"/>
                <a:stCxn id="160" idx="3"/>
                <a:endCxn id="152" idx="6"/>
              </p:cNvCxnSpPr>
              <p:nvPr/>
            </p:nvCxnSpPr>
            <p:spPr bwMode="auto">
              <a:xfrm flipH="1">
                <a:off x="7473" y="4669"/>
                <a:ext cx="173" cy="27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183" name="AutoShape 78">
                <a:extLst>
                  <a:ext uri="{FF2B5EF4-FFF2-40B4-BE49-F238E27FC236}">
                    <a16:creationId xmlns:a16="http://schemas.microsoft.com/office/drawing/2014/main" id="{F44F5C63-1BC7-48A4-A2FE-976A733123E3}"/>
                  </a:ext>
                </a:extLst>
              </p:cNvPr>
              <p:cNvCxnSpPr>
                <a:cxnSpLocks noChangeShapeType="1"/>
                <a:stCxn id="161" idx="6"/>
                <a:endCxn id="152" idx="3"/>
              </p:cNvCxnSpPr>
              <p:nvPr/>
            </p:nvCxnSpPr>
            <p:spPr bwMode="auto">
              <a:xfrm flipV="1">
                <a:off x="7288" y="5002"/>
                <a:ext cx="78" cy="29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184" name="AutoShape 79">
                <a:extLst>
                  <a:ext uri="{FF2B5EF4-FFF2-40B4-BE49-F238E27FC236}">
                    <a16:creationId xmlns:a16="http://schemas.microsoft.com/office/drawing/2014/main" id="{F3E76642-E046-4BC8-90A3-E5DD4BE9226F}"/>
                  </a:ext>
                </a:extLst>
              </p:cNvPr>
              <p:cNvCxnSpPr>
                <a:cxnSpLocks noChangeShapeType="1"/>
                <a:stCxn id="135" idx="0"/>
              </p:cNvCxnSpPr>
              <p:nvPr/>
            </p:nvCxnSpPr>
            <p:spPr bwMode="auto">
              <a:xfrm flipH="1" flipV="1">
                <a:off x="4414" y="4191"/>
                <a:ext cx="44" cy="27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185" name="AutoShape 80">
                <a:extLst>
                  <a:ext uri="{FF2B5EF4-FFF2-40B4-BE49-F238E27FC236}">
                    <a16:creationId xmlns:a16="http://schemas.microsoft.com/office/drawing/2014/main" id="{9DA7021F-4599-4D68-9C75-647D861721EC}"/>
                  </a:ext>
                </a:extLst>
              </p:cNvPr>
              <p:cNvCxnSpPr>
                <a:cxnSpLocks noChangeShapeType="1"/>
                <a:stCxn id="130" idx="2"/>
                <a:endCxn id="134" idx="5"/>
              </p:cNvCxnSpPr>
              <p:nvPr/>
            </p:nvCxnSpPr>
            <p:spPr bwMode="auto">
              <a:xfrm flipH="1" flipV="1">
                <a:off x="4400" y="4180"/>
                <a:ext cx="309" cy="5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186" name="AutoShape 81">
                <a:extLst>
                  <a:ext uri="{FF2B5EF4-FFF2-40B4-BE49-F238E27FC236}">
                    <a16:creationId xmlns:a16="http://schemas.microsoft.com/office/drawing/2014/main" id="{CCFBFAED-7558-4DD8-9DDB-CD98C3235FE5}"/>
                  </a:ext>
                </a:extLst>
              </p:cNvPr>
              <p:cNvCxnSpPr>
                <a:cxnSpLocks noChangeShapeType="1"/>
                <a:stCxn id="132" idx="6"/>
                <a:endCxn id="134" idx="3"/>
              </p:cNvCxnSpPr>
              <p:nvPr/>
            </p:nvCxnSpPr>
            <p:spPr bwMode="auto">
              <a:xfrm flipV="1">
                <a:off x="4161" y="4180"/>
                <a:ext cx="173" cy="20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187" name="AutoShape 82">
                <a:extLst>
                  <a:ext uri="{FF2B5EF4-FFF2-40B4-BE49-F238E27FC236}">
                    <a16:creationId xmlns:a16="http://schemas.microsoft.com/office/drawing/2014/main" id="{9080E672-6759-4747-AF8F-9729B918C343}"/>
                  </a:ext>
                </a:extLst>
              </p:cNvPr>
              <p:cNvCxnSpPr>
                <a:cxnSpLocks noChangeShapeType="1"/>
                <a:stCxn id="129" idx="6"/>
                <a:endCxn id="134" idx="2"/>
              </p:cNvCxnSpPr>
              <p:nvPr/>
            </p:nvCxnSpPr>
            <p:spPr bwMode="auto">
              <a:xfrm>
                <a:off x="4062" y="4049"/>
                <a:ext cx="229" cy="7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188" name="AutoShape 83">
                <a:extLst>
                  <a:ext uri="{FF2B5EF4-FFF2-40B4-BE49-F238E27FC236}">
                    <a16:creationId xmlns:a16="http://schemas.microsoft.com/office/drawing/2014/main" id="{F393EB49-D579-4B64-A586-304570F88548}"/>
                  </a:ext>
                </a:extLst>
              </p:cNvPr>
              <p:cNvCxnSpPr>
                <a:cxnSpLocks noChangeShapeType="1"/>
                <a:stCxn id="133" idx="5"/>
                <a:endCxn id="134" idx="0"/>
              </p:cNvCxnSpPr>
              <p:nvPr/>
            </p:nvCxnSpPr>
            <p:spPr bwMode="auto">
              <a:xfrm>
                <a:off x="4118" y="3701"/>
                <a:ext cx="249" cy="3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189" name="AutoShape 84">
                <a:extLst>
                  <a:ext uri="{FF2B5EF4-FFF2-40B4-BE49-F238E27FC236}">
                    <a16:creationId xmlns:a16="http://schemas.microsoft.com/office/drawing/2014/main" id="{B60B42F6-3CB6-4B7F-8745-3D177CA4C76B}"/>
                  </a:ext>
                </a:extLst>
              </p:cNvPr>
              <p:cNvCxnSpPr>
                <a:cxnSpLocks noChangeShapeType="1"/>
                <a:stCxn id="149" idx="3"/>
                <a:endCxn id="134" idx="0"/>
              </p:cNvCxnSpPr>
              <p:nvPr/>
            </p:nvCxnSpPr>
            <p:spPr bwMode="auto">
              <a:xfrm flipH="1">
                <a:off x="4367" y="3633"/>
                <a:ext cx="149" cy="42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190" name="AutoShape 85">
                <a:extLst>
                  <a:ext uri="{FF2B5EF4-FFF2-40B4-BE49-F238E27FC236}">
                    <a16:creationId xmlns:a16="http://schemas.microsoft.com/office/drawing/2014/main" id="{6DC6ED81-78A2-4858-8EF3-31CFF6B0AADE}"/>
                  </a:ext>
                </a:extLst>
              </p:cNvPr>
              <p:cNvCxnSpPr>
                <a:cxnSpLocks noChangeShapeType="1"/>
                <a:stCxn id="131" idx="3"/>
                <a:endCxn id="134" idx="6"/>
              </p:cNvCxnSpPr>
              <p:nvPr/>
            </p:nvCxnSpPr>
            <p:spPr bwMode="auto">
              <a:xfrm flipH="1">
                <a:off x="4443" y="3991"/>
                <a:ext cx="355" cy="1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191" name="AutoShape 86">
                <a:extLst>
                  <a:ext uri="{FF2B5EF4-FFF2-40B4-BE49-F238E27FC236}">
                    <a16:creationId xmlns:a16="http://schemas.microsoft.com/office/drawing/2014/main" id="{7E8BDEA9-A4C6-4CC8-9068-23BD97480D38}"/>
                  </a:ext>
                </a:extLst>
              </p:cNvPr>
              <p:cNvCxnSpPr>
                <a:cxnSpLocks noChangeShapeType="1"/>
                <a:stCxn id="150" idx="3"/>
                <a:endCxn id="134" idx="7"/>
              </p:cNvCxnSpPr>
              <p:nvPr/>
            </p:nvCxnSpPr>
            <p:spPr bwMode="auto">
              <a:xfrm flipH="1">
                <a:off x="4400" y="3856"/>
                <a:ext cx="207" cy="21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192" name="AutoShape 87">
                <a:extLst>
                  <a:ext uri="{FF2B5EF4-FFF2-40B4-BE49-F238E27FC236}">
                    <a16:creationId xmlns:a16="http://schemas.microsoft.com/office/drawing/2014/main" id="{1502E3DD-C0ED-4F89-922B-8889C8314F50}"/>
                  </a:ext>
                </a:extLst>
              </p:cNvPr>
              <p:cNvCxnSpPr>
                <a:cxnSpLocks noChangeShapeType="1"/>
                <a:stCxn id="162" idx="3"/>
                <a:endCxn id="153" idx="7"/>
              </p:cNvCxnSpPr>
              <p:nvPr/>
            </p:nvCxnSpPr>
            <p:spPr bwMode="auto">
              <a:xfrm>
                <a:off x="5542" y="2615"/>
                <a:ext cx="11" cy="38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</p:cxnSp>
          <p:sp>
            <p:nvSpPr>
              <p:cNvPr id="193" name="Text Box 88">
                <a:extLst>
                  <a:ext uri="{FF2B5EF4-FFF2-40B4-BE49-F238E27FC236}">
                    <a16:creationId xmlns:a16="http://schemas.microsoft.com/office/drawing/2014/main" id="{4BDF2AFD-1C74-40FA-88E1-8E2F768226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34" y="3644"/>
                <a:ext cx="1091" cy="31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55487" tIns="27744" rIns="55487" bIns="2774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1" i="0" u="none" strike="noStrike" cap="none" normalizeH="0" baseline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Base station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94" name="AutoShape 89">
                <a:extLst>
                  <a:ext uri="{FF2B5EF4-FFF2-40B4-BE49-F238E27FC236}">
                    <a16:creationId xmlns:a16="http://schemas.microsoft.com/office/drawing/2014/main" id="{B4532DA9-FB0F-4EFD-A0E8-07B5CE007965}"/>
                  </a:ext>
                </a:extLst>
              </p:cNvPr>
              <p:cNvCxnSpPr>
                <a:cxnSpLocks noChangeShapeType="1"/>
                <a:stCxn id="111" idx="7"/>
                <a:endCxn id="139" idx="4"/>
              </p:cNvCxnSpPr>
              <p:nvPr/>
            </p:nvCxnSpPr>
            <p:spPr bwMode="auto">
              <a:xfrm flipV="1">
                <a:off x="5670" y="5177"/>
                <a:ext cx="113" cy="23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195" name="AutoShape 90">
                <a:extLst>
                  <a:ext uri="{FF2B5EF4-FFF2-40B4-BE49-F238E27FC236}">
                    <a16:creationId xmlns:a16="http://schemas.microsoft.com/office/drawing/2014/main" id="{EBEB1BFE-354B-4753-9BCC-E5D7DA886DF7}"/>
                  </a:ext>
                </a:extLst>
              </p:cNvPr>
              <p:cNvCxnSpPr>
                <a:cxnSpLocks noChangeShapeType="1"/>
                <a:stCxn id="112" idx="1"/>
                <a:endCxn id="139" idx="5"/>
              </p:cNvCxnSpPr>
              <p:nvPr/>
            </p:nvCxnSpPr>
            <p:spPr bwMode="auto">
              <a:xfrm flipH="1" flipV="1">
                <a:off x="5815" y="5167"/>
                <a:ext cx="163" cy="24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196" name="AutoShape 91">
                <a:extLst>
                  <a:ext uri="{FF2B5EF4-FFF2-40B4-BE49-F238E27FC236}">
                    <a16:creationId xmlns:a16="http://schemas.microsoft.com/office/drawing/2014/main" id="{9B8BEF10-A6F9-4F36-932F-B1064EA43D79}"/>
                  </a:ext>
                </a:extLst>
              </p:cNvPr>
              <p:cNvCxnSpPr>
                <a:cxnSpLocks noChangeShapeType="1"/>
                <a:stCxn id="158" idx="5"/>
                <a:endCxn id="152" idx="1"/>
              </p:cNvCxnSpPr>
              <p:nvPr/>
            </p:nvCxnSpPr>
            <p:spPr bwMode="auto">
              <a:xfrm flipH="1">
                <a:off x="7366" y="4647"/>
                <a:ext cx="91" cy="24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197" name="AutoShape 92">
                <a:extLst>
                  <a:ext uri="{FF2B5EF4-FFF2-40B4-BE49-F238E27FC236}">
                    <a16:creationId xmlns:a16="http://schemas.microsoft.com/office/drawing/2014/main" id="{3A8BF470-FA36-4538-9BED-7328D2951AEA}"/>
                  </a:ext>
                </a:extLst>
              </p:cNvPr>
              <p:cNvCxnSpPr>
                <a:cxnSpLocks noChangeShapeType="1"/>
                <a:stCxn id="153" idx="5"/>
              </p:cNvCxnSpPr>
              <p:nvPr/>
            </p:nvCxnSpPr>
            <p:spPr bwMode="auto">
              <a:xfrm>
                <a:off x="5553" y="3107"/>
                <a:ext cx="605" cy="64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8" name="AutoShape 93">
                <a:extLst>
                  <a:ext uri="{FF2B5EF4-FFF2-40B4-BE49-F238E27FC236}">
                    <a16:creationId xmlns:a16="http://schemas.microsoft.com/office/drawing/2014/main" id="{FD181637-E502-419C-B69E-5966F581DF53}"/>
                  </a:ext>
                </a:extLst>
              </p:cNvPr>
              <p:cNvCxnSpPr>
                <a:cxnSpLocks noChangeShapeType="1"/>
                <a:stCxn id="134" idx="6"/>
              </p:cNvCxnSpPr>
              <p:nvPr/>
            </p:nvCxnSpPr>
            <p:spPr bwMode="auto">
              <a:xfrm flipV="1">
                <a:off x="4443" y="3885"/>
                <a:ext cx="1611" cy="24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9" name="AutoShape 94">
                <a:extLst>
                  <a:ext uri="{FF2B5EF4-FFF2-40B4-BE49-F238E27FC236}">
                    <a16:creationId xmlns:a16="http://schemas.microsoft.com/office/drawing/2014/main" id="{7BD33406-4EB4-45DD-8E6B-023D87627A20}"/>
                  </a:ext>
                </a:extLst>
              </p:cNvPr>
              <p:cNvCxnSpPr>
                <a:cxnSpLocks noChangeShapeType="1"/>
                <a:stCxn id="139" idx="7"/>
              </p:cNvCxnSpPr>
              <p:nvPr/>
            </p:nvCxnSpPr>
            <p:spPr bwMode="auto">
              <a:xfrm flipV="1">
                <a:off x="5815" y="4015"/>
                <a:ext cx="343" cy="104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0" name="AutoShape 95">
                <a:extLst>
                  <a:ext uri="{FF2B5EF4-FFF2-40B4-BE49-F238E27FC236}">
                    <a16:creationId xmlns:a16="http://schemas.microsoft.com/office/drawing/2014/main" id="{97713477-93E7-49C9-901C-981F70422738}"/>
                  </a:ext>
                </a:extLst>
              </p:cNvPr>
              <p:cNvCxnSpPr>
                <a:cxnSpLocks noChangeShapeType="1"/>
                <a:stCxn id="151" idx="3"/>
              </p:cNvCxnSpPr>
              <p:nvPr/>
            </p:nvCxnSpPr>
            <p:spPr bwMode="auto">
              <a:xfrm flipH="1">
                <a:off x="6158" y="2893"/>
                <a:ext cx="677" cy="8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1" name="AutoShape 96">
                <a:extLst>
                  <a:ext uri="{FF2B5EF4-FFF2-40B4-BE49-F238E27FC236}">
                    <a16:creationId xmlns:a16="http://schemas.microsoft.com/office/drawing/2014/main" id="{E9755A20-0AF8-47EC-B22D-FF8D8E2AD6C6}"/>
                  </a:ext>
                </a:extLst>
              </p:cNvPr>
              <p:cNvCxnSpPr>
                <a:cxnSpLocks noChangeShapeType="1"/>
                <a:stCxn id="152" idx="1"/>
              </p:cNvCxnSpPr>
              <p:nvPr/>
            </p:nvCxnSpPr>
            <p:spPr bwMode="auto">
              <a:xfrm flipH="1" flipV="1">
                <a:off x="6158" y="4015"/>
                <a:ext cx="1208" cy="87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2" name="AutoShape 97">
                <a:extLst>
                  <a:ext uri="{FF2B5EF4-FFF2-40B4-BE49-F238E27FC236}">
                    <a16:creationId xmlns:a16="http://schemas.microsoft.com/office/drawing/2014/main" id="{67A1D62A-7B4D-4544-A34E-1B00F0A0691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234" y="3895"/>
                <a:ext cx="3060" cy="19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B7FE73A-99A8-48CD-A269-15AA15A07B80}"/>
              </a:ext>
            </a:extLst>
          </p:cNvPr>
          <p:cNvCxnSpPr>
            <a:endCxn id="154" idx="3"/>
          </p:cNvCxnSpPr>
          <p:nvPr/>
        </p:nvCxnSpPr>
        <p:spPr>
          <a:xfrm>
            <a:off x="2937508" y="3505209"/>
            <a:ext cx="1922036" cy="246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C874F36-E1A8-4EF5-89D4-B09DF2787E65}"/>
              </a:ext>
            </a:extLst>
          </p:cNvPr>
          <p:cNvCxnSpPr/>
          <p:nvPr/>
        </p:nvCxnSpPr>
        <p:spPr>
          <a:xfrm>
            <a:off x="2327908" y="3886209"/>
            <a:ext cx="1828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53E5032-F30D-4EC0-8E5E-C02E22E36F37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2841734" y="4338668"/>
            <a:ext cx="1614619" cy="4663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66EEB95-A436-4B0B-BC53-6415E91821B4}"/>
              </a:ext>
            </a:extLst>
          </p:cNvPr>
          <p:cNvSpPr/>
          <p:nvPr/>
        </p:nvSpPr>
        <p:spPr>
          <a:xfrm>
            <a:off x="1143389" y="3302834"/>
            <a:ext cx="1906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en-US" dirty="0"/>
              <a:t>Sensor nodes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B01F1711-5488-48A9-B8F4-44B1D65B96D5}"/>
              </a:ext>
            </a:extLst>
          </p:cNvPr>
          <p:cNvSpPr/>
          <p:nvPr/>
        </p:nvSpPr>
        <p:spPr>
          <a:xfrm>
            <a:off x="1019810" y="4070416"/>
            <a:ext cx="1936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en-US" dirty="0"/>
              <a:t>Cluster heads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FC03ED8-CD5C-4387-9617-63C9F28CC25A}"/>
              </a:ext>
            </a:extLst>
          </p:cNvPr>
          <p:cNvSpPr/>
          <p:nvPr/>
        </p:nvSpPr>
        <p:spPr>
          <a:xfrm>
            <a:off x="1444050" y="3685476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Clusters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987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BE26-7BB0-48D0-A011-1AAE55C0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in WSN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D3661-7C46-46E0-96AC-2E90F5AD3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462087"/>
            <a:ext cx="61531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7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C6B6-CB1F-4AFF-A18C-31712232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using BBO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913D2-121B-407D-900D-5AE354A031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Sensor network is hierarchically clustered.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It contains two phases, similar to LEACH</a:t>
            </a:r>
          </a:p>
          <a:p>
            <a:pPr lvl="1"/>
            <a:r>
              <a:rPr lang="en-GB" dirty="0"/>
              <a:t>Cluster set-up phase</a:t>
            </a:r>
          </a:p>
          <a:p>
            <a:pPr lvl="1"/>
            <a:r>
              <a:rPr lang="en-GB" dirty="0"/>
              <a:t>Steady-state phase</a:t>
            </a:r>
          </a:p>
          <a:p>
            <a:pPr lvl="1"/>
            <a:endParaRPr lang="en-GB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44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BEE4-A134-4E2A-9B06-2977B8A2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set-up phase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B4793-5C60-43EF-B763-AC21C0E206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GB" dirty="0"/>
              <a:t>Sensor nodes are grouped into various clusters</a:t>
            </a:r>
          </a:p>
          <a:p>
            <a:endParaRPr lang="en-GB" dirty="0"/>
          </a:p>
          <a:p>
            <a:r>
              <a:rPr lang="en-GB" dirty="0"/>
              <a:t>The quality of clustering has a high impact on the energy consumption of the sensor network.</a:t>
            </a:r>
          </a:p>
          <a:p>
            <a:endParaRPr lang="en-GB" dirty="0"/>
          </a:p>
          <a:p>
            <a:r>
              <a:rPr lang="en-GB" dirty="0"/>
              <a:t>To find a optimal set of cluster heads from the given number of </a:t>
            </a:r>
            <a:r>
              <a:rPr lang="en-GB" i="1" dirty="0"/>
              <a:t>n </a:t>
            </a:r>
            <a:r>
              <a:rPr lang="en-GB" dirty="0"/>
              <a:t>sensor nodes can be mapped as a combinatorial problem (</a:t>
            </a:r>
            <a:r>
              <a:rPr lang="en-GB" i="1" dirty="0"/>
              <a:t>NP-complete</a:t>
            </a:r>
            <a:r>
              <a:rPr lang="en-GB" dirty="0"/>
              <a:t>)</a:t>
            </a:r>
          </a:p>
          <a:p>
            <a:endParaRPr lang="en-IN" dirty="0"/>
          </a:p>
          <a:p>
            <a:r>
              <a:rPr lang="en-IN" dirty="0"/>
              <a:t>Various meta-heuristic methods are used to solve these problems.</a:t>
            </a:r>
          </a:p>
        </p:txBody>
      </p:sp>
    </p:spTree>
    <p:extLst>
      <p:ext uri="{BB962C8B-B14F-4D97-AF65-F5344CB8AC3E}">
        <p14:creationId xmlns:p14="http://schemas.microsoft.com/office/powerpoint/2010/main" val="2128554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1391</TotalTime>
  <Words>933</Words>
  <Application>Microsoft Office PowerPoint</Application>
  <PresentationFormat>On-screen Show (4:3)</PresentationFormat>
  <Paragraphs>134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宋体</vt:lpstr>
      <vt:lpstr>Aparajita</vt:lpstr>
      <vt:lpstr>Arial</vt:lpstr>
      <vt:lpstr>Bookman Old Style</vt:lpstr>
      <vt:lpstr>Calibri</vt:lpstr>
      <vt:lpstr>Garamond</vt:lpstr>
      <vt:lpstr>Gill Sans MT</vt:lpstr>
      <vt:lpstr>Times New Roman</vt:lpstr>
      <vt:lpstr>Trebuchet MS</vt:lpstr>
      <vt:lpstr>Wingdings</vt:lpstr>
      <vt:lpstr>Wingdings 3</vt:lpstr>
      <vt:lpstr>Origin</vt:lpstr>
      <vt:lpstr>Visio</vt:lpstr>
      <vt:lpstr> Energy Efficient clustering protocol of wireless sensor networks using Biogeography-based Optimization</vt:lpstr>
      <vt:lpstr>Wireless sensor Network</vt:lpstr>
      <vt:lpstr>Sensor Networks Overview </vt:lpstr>
      <vt:lpstr>Wireless Sensor Networks </vt:lpstr>
      <vt:lpstr>What is the problem?</vt:lpstr>
      <vt:lpstr>Solution</vt:lpstr>
      <vt:lpstr>Clustering in WSN</vt:lpstr>
      <vt:lpstr>Clustering using BBO</vt:lpstr>
      <vt:lpstr>Cluster set-up phase</vt:lpstr>
      <vt:lpstr>BBO based clustering method for single round</vt:lpstr>
      <vt:lpstr>Population Initialization</vt:lpstr>
      <vt:lpstr>Fitness Function (HSI)</vt:lpstr>
      <vt:lpstr>Performance matrices</vt:lpstr>
      <vt:lpstr>Number of alive nodes per round</vt:lpstr>
      <vt:lpstr>Remaining energy of the network per round (in Joules)</vt:lpstr>
      <vt:lpstr>The box-plot graphs for (a) Advanced CH nodes, and (b) The number of packtes sent to BS</vt:lpstr>
      <vt:lpstr>References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Semester Presentation</dc:title>
  <dc:creator>Raju Pal</dc:creator>
  <cp:lastModifiedBy>Raju Pal</cp:lastModifiedBy>
  <cp:revision>57</cp:revision>
  <dcterms:created xsi:type="dcterms:W3CDTF">2015-07-22T17:31:57Z</dcterms:created>
  <dcterms:modified xsi:type="dcterms:W3CDTF">2019-05-30T17:40:18Z</dcterms:modified>
</cp:coreProperties>
</file>