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7" r:id="rId1"/>
  </p:sldMasterIdLst>
  <p:notesMasterIdLst>
    <p:notesMasterId r:id="rId59"/>
  </p:notesMasterIdLst>
  <p:handoutMasterIdLst>
    <p:handoutMasterId r:id="rId60"/>
  </p:handoutMasterIdLst>
  <p:sldIdLst>
    <p:sldId id="256" r:id="rId2"/>
    <p:sldId id="1406" r:id="rId3"/>
    <p:sldId id="1407" r:id="rId4"/>
    <p:sldId id="1408" r:id="rId5"/>
    <p:sldId id="1409" r:id="rId6"/>
    <p:sldId id="1410" r:id="rId7"/>
    <p:sldId id="1411" r:id="rId8"/>
    <p:sldId id="1412" r:id="rId9"/>
    <p:sldId id="1413" r:id="rId10"/>
    <p:sldId id="1414" r:id="rId11"/>
    <p:sldId id="1415" r:id="rId12"/>
    <p:sldId id="1416" r:id="rId13"/>
    <p:sldId id="1417" r:id="rId14"/>
    <p:sldId id="1418" r:id="rId15"/>
    <p:sldId id="1419" r:id="rId16"/>
    <p:sldId id="1420" r:id="rId17"/>
    <p:sldId id="1421" r:id="rId18"/>
    <p:sldId id="1310" r:id="rId19"/>
    <p:sldId id="1384" r:id="rId20"/>
    <p:sldId id="1328" r:id="rId21"/>
    <p:sldId id="1329" r:id="rId22"/>
    <p:sldId id="1382" r:id="rId23"/>
    <p:sldId id="1327" r:id="rId24"/>
    <p:sldId id="1246" r:id="rId25"/>
    <p:sldId id="1399" r:id="rId26"/>
    <p:sldId id="1247" r:id="rId27"/>
    <p:sldId id="1379" r:id="rId28"/>
    <p:sldId id="1249" r:id="rId29"/>
    <p:sldId id="1386" r:id="rId30"/>
    <p:sldId id="286" r:id="rId31"/>
    <p:sldId id="1250" r:id="rId32"/>
    <p:sldId id="1378" r:id="rId33"/>
    <p:sldId id="1254" r:id="rId34"/>
    <p:sldId id="1381" r:id="rId35"/>
    <p:sldId id="1380" r:id="rId36"/>
    <p:sldId id="1340" r:id="rId37"/>
    <p:sldId id="1331" r:id="rId38"/>
    <p:sldId id="1257" r:id="rId39"/>
    <p:sldId id="1332" r:id="rId40"/>
    <p:sldId id="1401" r:id="rId41"/>
    <p:sldId id="1259" r:id="rId42"/>
    <p:sldId id="1333" r:id="rId43"/>
    <p:sldId id="1334" r:id="rId44"/>
    <p:sldId id="1260" r:id="rId45"/>
    <p:sldId id="1261" r:id="rId46"/>
    <p:sldId id="1262" r:id="rId47"/>
    <p:sldId id="1376" r:id="rId48"/>
    <p:sldId id="1335" r:id="rId49"/>
    <p:sldId id="1404" r:id="rId50"/>
    <p:sldId id="1336" r:id="rId51"/>
    <p:sldId id="1337" r:id="rId52"/>
    <p:sldId id="1338" r:id="rId53"/>
    <p:sldId id="1339" r:id="rId54"/>
    <p:sldId id="1341" r:id="rId55"/>
    <p:sldId id="1403" r:id="rId56"/>
    <p:sldId id="1312" r:id="rId57"/>
    <p:sldId id="1314"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0066"/>
    <a:srgbClr val="920000"/>
    <a:srgbClr val="FF7C80"/>
    <a:srgbClr val="0000CC"/>
    <a:srgbClr val="007033"/>
    <a:srgbClr val="D60000"/>
    <a:srgbClr val="000066"/>
    <a:srgbClr val="33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7" autoAdjust="0"/>
    <p:restoredTop sz="98208" autoAdjust="0"/>
  </p:normalViewPr>
  <p:slideViewPr>
    <p:cSldViewPr>
      <p:cViewPr varScale="1">
        <p:scale>
          <a:sx n="79" d="100"/>
          <a:sy n="79"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0C4E5B49-840C-4003-B7BC-0DD822F2FE59}" type="datetime4">
              <a:rPr lang="en-US"/>
              <a:pPr>
                <a:defRPr/>
              </a:pPr>
              <a:t>June 4, 2019</a:t>
            </a:fld>
            <a:endParaRPr lang="en-US"/>
          </a:p>
        </p:txBody>
      </p:sp>
      <p:sp>
        <p:nvSpPr>
          <p:cNvPr id="17412"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en-US"/>
              <a:t>Indian Institute of Technology Roorkee IndiaPSO</a:t>
            </a:r>
          </a:p>
        </p:txBody>
      </p:sp>
      <p:sp>
        <p:nvSpPr>
          <p:cNvPr id="1741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D5070A-E02F-4AF1-B35F-5C83A9F97841}" type="slidenum">
              <a:rPr lang="en-US"/>
              <a:pPr>
                <a:defRPr/>
              </a:pPr>
              <a:t>‹#›</a:t>
            </a:fld>
            <a:endParaRPr lang="en-US"/>
          </a:p>
        </p:txBody>
      </p:sp>
    </p:spTree>
    <p:extLst>
      <p:ext uri="{BB962C8B-B14F-4D97-AF65-F5344CB8AC3E}">
        <p14:creationId xmlns:p14="http://schemas.microsoft.com/office/powerpoint/2010/main" val="8372152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31CA020E-B913-4234-B637-9BF6CD7ADEE0}" type="datetime4">
              <a:rPr lang="en-US"/>
              <a:pPr>
                <a:defRPr/>
              </a:pPr>
              <a:t>June 4, 2019</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en-US"/>
              <a:t>Indian Institute of Technology Roorkee India</a:t>
            </a: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B79FE77-F46E-4028-9C94-9BCE56DED4B4}" type="slidenum">
              <a:rPr lang="en-US"/>
              <a:pPr>
                <a:defRPr/>
              </a:pPr>
              <a:t>‹#›</a:t>
            </a:fld>
            <a:endParaRPr lang="en-US"/>
          </a:p>
        </p:txBody>
      </p:sp>
    </p:spTree>
    <p:extLst>
      <p:ext uri="{BB962C8B-B14F-4D97-AF65-F5344CB8AC3E}">
        <p14:creationId xmlns:p14="http://schemas.microsoft.com/office/powerpoint/2010/main" val="394356672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10</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378448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11</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37696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12</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977732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13</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43118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14</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48758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15</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23931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16</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095154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17</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49062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18</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19</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2</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411807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noFill/>
          <a:ln/>
        </p:spPr>
        <p:txBody>
          <a:bodyPr/>
          <a:lstStyle/>
          <a:p>
            <a:pPr>
              <a:buFont typeface="Wingdings" pitchFamily="2" charset="2"/>
              <a:buNone/>
            </a:pPr>
            <a:fld id="{49E78D75-A58E-47CF-BCB4-5554BC2CBDDA}" type="slidenum">
              <a:rPr lang="en-US" smtClean="0">
                <a:latin typeface="Times New Roman" pitchFamily="18" charset="0"/>
                <a:ea typeface="Microsoft YaHei" pitchFamily="34" charset="-122"/>
                <a:cs typeface="Segoe UI" pitchFamily="34" charset="0"/>
              </a:rPr>
              <a:pPr>
                <a:buFont typeface="Wingdings" pitchFamily="2" charset="2"/>
                <a:buNone/>
              </a:pPr>
              <a:t>20</a:t>
            </a:fld>
            <a:endParaRPr lang="en-US">
              <a:latin typeface="Times New Roman" pitchFamily="18" charset="0"/>
              <a:ea typeface="Microsoft YaHei" pitchFamily="34" charset="-122"/>
              <a:cs typeface="Segoe UI" pitchFamily="34" charset="0"/>
            </a:endParaRPr>
          </a:p>
        </p:txBody>
      </p:sp>
      <p:sp>
        <p:nvSpPr>
          <p:cNvPr id="106499"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6500"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noFill/>
          <a:ln/>
        </p:spPr>
        <p:txBody>
          <a:bodyPr/>
          <a:lstStyle/>
          <a:p>
            <a:pPr>
              <a:buFont typeface="Wingdings" pitchFamily="2" charset="2"/>
              <a:buNone/>
            </a:pPr>
            <a:fld id="{49E78D75-A58E-47CF-BCB4-5554BC2CBDDA}" type="slidenum">
              <a:rPr lang="en-US" smtClean="0">
                <a:latin typeface="Times New Roman" pitchFamily="18" charset="0"/>
                <a:ea typeface="Microsoft YaHei" pitchFamily="34" charset="-122"/>
                <a:cs typeface="Segoe UI" pitchFamily="34" charset="0"/>
              </a:rPr>
              <a:pPr>
                <a:buFont typeface="Wingdings" pitchFamily="2" charset="2"/>
                <a:buNone/>
              </a:pPr>
              <a:t>21</a:t>
            </a:fld>
            <a:endParaRPr lang="en-US">
              <a:latin typeface="Times New Roman" pitchFamily="18" charset="0"/>
              <a:ea typeface="Microsoft YaHei" pitchFamily="34" charset="-122"/>
              <a:cs typeface="Segoe UI" pitchFamily="34" charset="0"/>
            </a:endParaRPr>
          </a:p>
        </p:txBody>
      </p:sp>
      <p:sp>
        <p:nvSpPr>
          <p:cNvPr id="106499"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6500"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a:ln/>
        </p:spPr>
        <p:txBody>
          <a:bodyPr/>
          <a:lstStyle/>
          <a:p>
            <a:pPr>
              <a:buFont typeface="Wingdings" pitchFamily="2" charset="2"/>
              <a:buNone/>
            </a:pPr>
            <a:fld id="{3C5B5B27-A652-494E-A10D-201C5DF87192}" type="slidenum">
              <a:rPr lang="en-US" smtClean="0">
                <a:latin typeface="Times New Roman" pitchFamily="18" charset="0"/>
                <a:ea typeface="Microsoft YaHei" pitchFamily="34" charset="-122"/>
                <a:cs typeface="Segoe UI" pitchFamily="34" charset="0"/>
              </a:rPr>
              <a:pPr>
                <a:buFont typeface="Wingdings" pitchFamily="2" charset="2"/>
                <a:buNone/>
              </a:pPr>
              <a:t>24</a:t>
            </a:fld>
            <a:endParaRPr lang="en-US">
              <a:latin typeface="Times New Roman" pitchFamily="18" charset="0"/>
              <a:ea typeface="Microsoft YaHei" pitchFamily="34" charset="-122"/>
              <a:cs typeface="Segoe UI" pitchFamily="34" charset="0"/>
            </a:endParaRPr>
          </a:p>
        </p:txBody>
      </p:sp>
      <p:sp>
        <p:nvSpPr>
          <p:cNvPr id="10342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3428" name="Text Box 2"/>
          <p:cNvSpPr txBox="1">
            <a:spLocks noChangeArrowheads="1"/>
          </p:cNvSpPr>
          <p:nvPr/>
        </p:nvSpPr>
        <p:spPr bwMode="auto">
          <a:xfrm>
            <a:off x="897434" y="4352775"/>
            <a:ext cx="5012531" cy="4127500"/>
          </a:xfrm>
          <a:prstGeom prst="rect">
            <a:avLst/>
          </a:prstGeom>
          <a:noFill/>
          <a:ln w="9525">
            <a:noFill/>
            <a:round/>
            <a:headEnd/>
            <a:tailEnd/>
          </a:ln>
        </p:spPr>
        <p:txBody>
          <a:bodyPr wrap="none" lIns="86493" tIns="43247" rIns="86493" bIns="43247" anchor="ctr"/>
          <a:lstStyle/>
          <a:p>
            <a:endParaRPr lang="en-US"/>
          </a:p>
        </p:txBody>
      </p:sp>
      <p:sp>
        <p:nvSpPr>
          <p:cNvPr id="103429" name="Text Box 3"/>
          <p:cNvSpPr txBox="1">
            <a:spLocks noChangeArrowheads="1"/>
          </p:cNvSpPr>
          <p:nvPr/>
        </p:nvSpPr>
        <p:spPr bwMode="auto">
          <a:xfrm>
            <a:off x="3890368" y="8707061"/>
            <a:ext cx="2992934" cy="449035"/>
          </a:xfrm>
          <a:prstGeom prst="rect">
            <a:avLst/>
          </a:prstGeom>
          <a:noFill/>
          <a:ln w="9525">
            <a:noFill/>
            <a:round/>
            <a:headEnd/>
            <a:tailEnd/>
          </a:ln>
        </p:spPr>
        <p:txBody>
          <a:bodyPr lIns="89898" tIns="44949" rIns="89898" bIns="44949" anchor="b"/>
          <a:lstStyle/>
          <a:p>
            <a:pPr algn="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fld id="{DF575B78-5142-45A4-8929-941AB40BDDA1}" type="slidenum">
              <a:rPr lang="en-US" sz="1100">
                <a:solidFill>
                  <a:srgbClr val="000000"/>
                </a:solidFill>
              </a:rPr>
              <a:pPr algn="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t>24</a:t>
            </a:fld>
            <a:endParaRPr lang="en-US" sz="11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ln/>
        </p:spPr>
        <p:txBody>
          <a:bodyPr/>
          <a:lstStyle/>
          <a:p>
            <a:pPr>
              <a:buFont typeface="Wingdings" pitchFamily="2" charset="2"/>
              <a:buNone/>
            </a:pPr>
            <a:fld id="{22C35787-D4AE-48DB-BE39-C755225A44D2}" type="slidenum">
              <a:rPr lang="en-US" smtClean="0">
                <a:latin typeface="Times New Roman" pitchFamily="18" charset="0"/>
                <a:ea typeface="Microsoft YaHei" pitchFamily="34" charset="-122"/>
                <a:cs typeface="Segoe UI" pitchFamily="34" charset="0"/>
              </a:rPr>
              <a:pPr>
                <a:buFont typeface="Wingdings" pitchFamily="2" charset="2"/>
                <a:buNone/>
              </a:pPr>
              <a:t>25</a:t>
            </a:fld>
            <a:endParaRPr lang="en-US">
              <a:latin typeface="Times New Roman" pitchFamily="18" charset="0"/>
              <a:ea typeface="Microsoft YaHei" pitchFamily="34" charset="-122"/>
              <a:cs typeface="Segoe UI" pitchFamily="34" charset="0"/>
            </a:endParaRPr>
          </a:p>
        </p:txBody>
      </p:sp>
      <p:sp>
        <p:nvSpPr>
          <p:cNvPr id="105475"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5476"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957600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ln/>
        </p:spPr>
        <p:txBody>
          <a:bodyPr/>
          <a:lstStyle/>
          <a:p>
            <a:pPr>
              <a:buFont typeface="Wingdings" pitchFamily="2" charset="2"/>
              <a:buNone/>
            </a:pPr>
            <a:fld id="{22C35787-D4AE-48DB-BE39-C755225A44D2}" type="slidenum">
              <a:rPr lang="en-US" smtClean="0">
                <a:latin typeface="Times New Roman" pitchFamily="18" charset="0"/>
                <a:ea typeface="Microsoft YaHei" pitchFamily="34" charset="-122"/>
                <a:cs typeface="Segoe UI" pitchFamily="34" charset="0"/>
              </a:rPr>
              <a:pPr>
                <a:buFont typeface="Wingdings" pitchFamily="2" charset="2"/>
                <a:buNone/>
              </a:pPr>
              <a:t>26</a:t>
            </a:fld>
            <a:endParaRPr lang="en-US">
              <a:latin typeface="Times New Roman" pitchFamily="18" charset="0"/>
              <a:ea typeface="Microsoft YaHei" pitchFamily="34" charset="-122"/>
              <a:cs typeface="Segoe UI" pitchFamily="34" charset="0"/>
            </a:endParaRPr>
          </a:p>
        </p:txBody>
      </p:sp>
      <p:sp>
        <p:nvSpPr>
          <p:cNvPr id="105475"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5476"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noFill/>
          <a:ln/>
        </p:spPr>
        <p:txBody>
          <a:bodyPr/>
          <a:lstStyle/>
          <a:p>
            <a:pPr>
              <a:buFont typeface="Wingdings" pitchFamily="2" charset="2"/>
              <a:buNone/>
            </a:pPr>
            <a:fld id="{49E78D75-A58E-47CF-BCB4-5554BC2CBDDA}" type="slidenum">
              <a:rPr lang="en-US" smtClean="0">
                <a:latin typeface="Times New Roman" pitchFamily="18" charset="0"/>
                <a:ea typeface="Microsoft YaHei" pitchFamily="34" charset="-122"/>
                <a:cs typeface="Segoe UI" pitchFamily="34" charset="0"/>
              </a:rPr>
              <a:pPr>
                <a:buFont typeface="Wingdings" pitchFamily="2" charset="2"/>
                <a:buNone/>
              </a:pPr>
              <a:t>28</a:t>
            </a:fld>
            <a:endParaRPr lang="en-US">
              <a:latin typeface="Times New Roman" pitchFamily="18" charset="0"/>
              <a:ea typeface="Microsoft YaHei" pitchFamily="34" charset="-122"/>
              <a:cs typeface="Segoe UI" pitchFamily="34" charset="0"/>
            </a:endParaRPr>
          </a:p>
        </p:txBody>
      </p:sp>
      <p:sp>
        <p:nvSpPr>
          <p:cNvPr id="106499"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6500"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a:ln/>
        </p:spPr>
        <p:txBody>
          <a:bodyPr/>
          <a:lstStyle/>
          <a:p>
            <a:pPr>
              <a:buFont typeface="Wingdings" pitchFamily="2" charset="2"/>
              <a:buNone/>
            </a:pPr>
            <a:fld id="{5CF120F8-1056-4D16-AD08-8ED76EF11844}" type="slidenum">
              <a:rPr lang="en-US" smtClean="0">
                <a:latin typeface="Times New Roman" pitchFamily="18" charset="0"/>
                <a:ea typeface="Microsoft YaHei" pitchFamily="34" charset="-122"/>
                <a:cs typeface="Segoe UI" pitchFamily="34" charset="0"/>
              </a:rPr>
              <a:pPr>
                <a:buFont typeface="Wingdings" pitchFamily="2" charset="2"/>
                <a:buNone/>
              </a:pPr>
              <a:t>29</a:t>
            </a:fld>
            <a:endParaRPr lang="en-US">
              <a:latin typeface="Times New Roman" pitchFamily="18" charset="0"/>
              <a:ea typeface="Microsoft YaHei" pitchFamily="34" charset="-122"/>
              <a:cs typeface="Segoe UI" pitchFamily="34" charset="0"/>
            </a:endParaRPr>
          </a:p>
        </p:txBody>
      </p:sp>
      <p:sp>
        <p:nvSpPr>
          <p:cNvPr id="11878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8788" name="Rectangle 2"/>
          <p:cNvSpPr>
            <a:spLocks noGrp="1" noChangeArrowheads="1"/>
          </p:cNvSpPr>
          <p:nvPr>
            <p:ph type="body" idx="1"/>
          </p:nvPr>
        </p:nvSpPr>
        <p:spPr>
          <a:xfrm>
            <a:off x="897434" y="4352775"/>
            <a:ext cx="5012531" cy="4127500"/>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The figure on the right illustrates an island migration model. The </a:t>
            </a:r>
            <a:r>
              <a:rPr lang="en-US" dirty="0">
                <a:solidFill>
                  <a:srgbClr val="FF0000"/>
                </a:solidFill>
              </a:rPr>
              <a:t>immigration rate     </a:t>
            </a:r>
            <a:r>
              <a:rPr lang="en-US" dirty="0">
                <a:solidFill>
                  <a:schemeClr val="tx1"/>
                </a:solidFill>
              </a:rPr>
              <a:t> and the </a:t>
            </a:r>
            <a:r>
              <a:rPr lang="en-US" dirty="0">
                <a:solidFill>
                  <a:srgbClr val="FF0000"/>
                </a:solidFill>
              </a:rPr>
              <a:t>emigration rate</a:t>
            </a:r>
            <a:r>
              <a:rPr lang="en-US" dirty="0">
                <a:solidFill>
                  <a:schemeClr val="tx1"/>
                </a:solidFill>
              </a:rPr>
              <a:t>      are functions of the number of species on the island. The </a:t>
            </a:r>
            <a:r>
              <a:rPr lang="en-US" dirty="0">
                <a:solidFill>
                  <a:srgbClr val="FF00FF"/>
                </a:solidFill>
              </a:rPr>
              <a:t>maximum possible immigration rate</a:t>
            </a:r>
            <a:r>
              <a:rPr lang="en-US" dirty="0">
                <a:solidFill>
                  <a:schemeClr val="tx1"/>
                </a:solidFill>
              </a:rPr>
              <a:t>     occurs when there are zero species on the island. As the number of species increases, the island becomes more crowded, fewer species are able to survive immigration, and the immigration rate decreases. The </a:t>
            </a:r>
            <a:r>
              <a:rPr lang="en-US" dirty="0">
                <a:solidFill>
                  <a:srgbClr val="000099"/>
                </a:solidFill>
              </a:rPr>
              <a:t>largest possible number of species </a:t>
            </a:r>
            <a:r>
              <a:rPr lang="en-US" dirty="0">
                <a:solidFill>
                  <a:schemeClr val="tx1"/>
                </a:solidFill>
              </a:rPr>
              <a:t>that the habitat can support is            , at which point the immigration rate is zero. </a:t>
            </a:r>
          </a:p>
          <a:p>
            <a:endParaRPr lang="en-US" dirty="0">
              <a:latin typeface="Times New Roman" pitchFamily="18" charset="0"/>
            </a:endParaRPr>
          </a:p>
          <a:p>
            <a:endParaRPr lang="en-US" dirty="0">
              <a:latin typeface="Times New Roman" pitchFamily="18" charset="0"/>
            </a:endParaRPr>
          </a:p>
          <a:p>
            <a:r>
              <a:rPr lang="en-US" dirty="0">
                <a:solidFill>
                  <a:schemeClr val="tx1"/>
                </a:solidFill>
              </a:rPr>
              <a:t>If there </a:t>
            </a:r>
            <a:r>
              <a:rPr lang="en-US" dirty="0">
                <a:solidFill>
                  <a:srgbClr val="FF0000"/>
                </a:solidFill>
              </a:rPr>
              <a:t>are no species </a:t>
            </a:r>
            <a:r>
              <a:rPr lang="en-US" dirty="0">
                <a:solidFill>
                  <a:schemeClr val="tx1"/>
                </a:solidFill>
              </a:rPr>
              <a:t>on the island, then the </a:t>
            </a:r>
            <a:r>
              <a:rPr lang="en-US" dirty="0">
                <a:solidFill>
                  <a:srgbClr val="FF0000"/>
                </a:solidFill>
              </a:rPr>
              <a:t>emigration rate </a:t>
            </a:r>
            <a:r>
              <a:rPr lang="en-US" dirty="0">
                <a:solidFill>
                  <a:schemeClr val="tx1"/>
                </a:solidFill>
              </a:rPr>
              <a:t>is </a:t>
            </a:r>
            <a:r>
              <a:rPr lang="en-US" dirty="0">
                <a:solidFill>
                  <a:srgbClr val="CC0000"/>
                </a:solidFill>
              </a:rPr>
              <a:t>zero</a:t>
            </a:r>
            <a:r>
              <a:rPr lang="en-US" dirty="0">
                <a:solidFill>
                  <a:schemeClr val="tx1"/>
                </a:solidFill>
              </a:rPr>
              <a:t>. As the number of species on the </a:t>
            </a:r>
            <a:r>
              <a:rPr lang="en-US" dirty="0">
                <a:solidFill>
                  <a:srgbClr val="FF00FF"/>
                </a:solidFill>
              </a:rPr>
              <a:t>island increases</a:t>
            </a:r>
            <a:r>
              <a:rPr lang="en-US" dirty="0">
                <a:solidFill>
                  <a:schemeClr val="tx1"/>
                </a:solidFill>
              </a:rPr>
              <a:t>, it becomes more crowded, more species representatives are able to leave the island, and the </a:t>
            </a:r>
            <a:r>
              <a:rPr lang="en-US" dirty="0">
                <a:solidFill>
                  <a:srgbClr val="FF00FF"/>
                </a:solidFill>
              </a:rPr>
              <a:t>emigration rate increases</a:t>
            </a:r>
            <a:r>
              <a:rPr lang="en-US" dirty="0">
                <a:solidFill>
                  <a:schemeClr val="tx1"/>
                </a:solidFill>
              </a:rPr>
              <a:t>. When the island contains the </a:t>
            </a:r>
            <a:r>
              <a:rPr lang="en-US" dirty="0">
                <a:solidFill>
                  <a:srgbClr val="00CC00"/>
                </a:solidFill>
              </a:rPr>
              <a:t>largest number of possible species</a:t>
            </a:r>
            <a:r>
              <a:rPr lang="en-US" dirty="0">
                <a:solidFill>
                  <a:schemeClr val="tx1"/>
                </a:solidFill>
              </a:rPr>
              <a:t>           , the </a:t>
            </a:r>
            <a:r>
              <a:rPr lang="en-US" dirty="0">
                <a:solidFill>
                  <a:srgbClr val="00CC00"/>
                </a:solidFill>
              </a:rPr>
              <a:t>emigration rate reaches its maximum </a:t>
            </a:r>
            <a:r>
              <a:rPr lang="en-US" dirty="0">
                <a:solidFill>
                  <a:schemeClr val="tx1"/>
                </a:solidFill>
              </a:rPr>
              <a:t>possible value </a:t>
            </a:r>
          </a:p>
          <a:p>
            <a:endParaRPr lang="en-US" dirty="0">
              <a:latin typeface="Times New Roman" pitchFamily="18" charset="0"/>
            </a:endParaRPr>
          </a:p>
          <a:p>
            <a:endParaRPr lang="en-US" dirty="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ln/>
        </p:spPr>
        <p:txBody>
          <a:bodyPr/>
          <a:lstStyle/>
          <a:p>
            <a:pPr>
              <a:buFont typeface="Wingdings" pitchFamily="2" charset="2"/>
              <a:buNone/>
            </a:pPr>
            <a:fld id="{1789EEBC-9748-47D8-86C4-DB1B211A878A}" type="slidenum">
              <a:rPr lang="en-US" smtClean="0">
                <a:latin typeface="Times New Roman" pitchFamily="18" charset="0"/>
                <a:ea typeface="Microsoft YaHei" pitchFamily="34" charset="-122"/>
                <a:cs typeface="Segoe UI" pitchFamily="34" charset="0"/>
              </a:rPr>
              <a:pPr>
                <a:buFont typeface="Wingdings" pitchFamily="2" charset="2"/>
                <a:buNone/>
              </a:pPr>
              <a:t>31</a:t>
            </a:fld>
            <a:endParaRPr lang="en-US">
              <a:latin typeface="Times New Roman" pitchFamily="18" charset="0"/>
              <a:ea typeface="Microsoft YaHei" pitchFamily="34" charset="-122"/>
              <a:cs typeface="Segoe UI" pitchFamily="34" charset="0"/>
            </a:endParaRPr>
          </a:p>
        </p:txBody>
      </p:sp>
      <p:sp>
        <p:nvSpPr>
          <p:cNvPr id="10752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752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ln/>
        </p:spPr>
        <p:txBody>
          <a:bodyPr/>
          <a:lstStyle/>
          <a:p>
            <a:pPr>
              <a:buFont typeface="Wingdings" pitchFamily="2" charset="2"/>
              <a:buNone/>
            </a:pPr>
            <a:fld id="{B779E577-80AE-44A7-8FE4-C6F30009FD2A}" type="slidenum">
              <a:rPr lang="en-US" smtClean="0">
                <a:latin typeface="Times New Roman" pitchFamily="18" charset="0"/>
                <a:ea typeface="Microsoft YaHei" pitchFamily="34" charset="-122"/>
                <a:cs typeface="Segoe UI" pitchFamily="34" charset="0"/>
              </a:rPr>
              <a:pPr>
                <a:buFont typeface="Wingdings" pitchFamily="2" charset="2"/>
                <a:buNone/>
              </a:pPr>
              <a:t>32</a:t>
            </a:fld>
            <a:endParaRPr lang="en-US">
              <a:latin typeface="Times New Roman" pitchFamily="18" charset="0"/>
              <a:ea typeface="Microsoft YaHei" pitchFamily="34" charset="-122"/>
              <a:cs typeface="Segoe UI" pitchFamily="34" charset="0"/>
            </a:endParaRPr>
          </a:p>
        </p:txBody>
      </p:sp>
      <p:sp>
        <p:nvSpPr>
          <p:cNvPr id="10957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957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ln/>
        </p:spPr>
        <p:txBody>
          <a:bodyPr/>
          <a:lstStyle/>
          <a:p>
            <a:pPr>
              <a:buFont typeface="Wingdings" pitchFamily="2" charset="2"/>
              <a:buNone/>
            </a:pPr>
            <a:fld id="{5DDC9601-3E5A-4F66-9B72-4F38AF11251C}" type="slidenum">
              <a:rPr lang="en-US" smtClean="0">
                <a:latin typeface="Times New Roman" pitchFamily="18" charset="0"/>
                <a:ea typeface="Microsoft YaHei" pitchFamily="34" charset="-122"/>
                <a:cs typeface="Segoe UI" pitchFamily="34" charset="0"/>
              </a:rPr>
              <a:pPr>
                <a:buFont typeface="Wingdings" pitchFamily="2" charset="2"/>
                <a:buNone/>
              </a:pPr>
              <a:t>33</a:t>
            </a:fld>
            <a:endParaRPr lang="en-US">
              <a:latin typeface="Times New Roman" pitchFamily="18" charset="0"/>
              <a:ea typeface="Microsoft YaHei" pitchFamily="34" charset="-122"/>
              <a:cs typeface="Segoe UI" pitchFamily="34" charset="0"/>
            </a:endParaRPr>
          </a:p>
        </p:txBody>
      </p:sp>
      <p:sp>
        <p:nvSpPr>
          <p:cNvPr id="11366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3668"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3</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26814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ln/>
        </p:spPr>
        <p:txBody>
          <a:bodyPr/>
          <a:lstStyle/>
          <a:p>
            <a:pPr>
              <a:buFont typeface="Wingdings" pitchFamily="2" charset="2"/>
              <a:buNone/>
            </a:pPr>
            <a:fld id="{5DDC9601-3E5A-4F66-9B72-4F38AF11251C}" type="slidenum">
              <a:rPr lang="en-US" smtClean="0">
                <a:latin typeface="Times New Roman" pitchFamily="18" charset="0"/>
                <a:ea typeface="Microsoft YaHei" pitchFamily="34" charset="-122"/>
                <a:cs typeface="Segoe UI" pitchFamily="34" charset="0"/>
              </a:rPr>
              <a:pPr>
                <a:buFont typeface="Wingdings" pitchFamily="2" charset="2"/>
                <a:buNone/>
              </a:pPr>
              <a:t>35</a:t>
            </a:fld>
            <a:endParaRPr lang="en-US">
              <a:latin typeface="Times New Roman" pitchFamily="18" charset="0"/>
              <a:ea typeface="Microsoft YaHei" pitchFamily="34" charset="-122"/>
              <a:cs typeface="Segoe UI" pitchFamily="34" charset="0"/>
            </a:endParaRPr>
          </a:p>
        </p:txBody>
      </p:sp>
      <p:sp>
        <p:nvSpPr>
          <p:cNvPr id="11366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3668"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ln/>
        </p:spPr>
        <p:txBody>
          <a:bodyPr/>
          <a:lstStyle/>
          <a:p>
            <a:pPr>
              <a:buFont typeface="Wingdings" pitchFamily="2" charset="2"/>
              <a:buNone/>
            </a:pPr>
            <a:fld id="{5DDC9601-3E5A-4F66-9B72-4F38AF11251C}" type="slidenum">
              <a:rPr lang="en-US" smtClean="0">
                <a:latin typeface="Times New Roman" pitchFamily="18" charset="0"/>
                <a:ea typeface="Microsoft YaHei" pitchFamily="34" charset="-122"/>
                <a:cs typeface="Segoe UI" pitchFamily="34" charset="0"/>
              </a:rPr>
              <a:pPr>
                <a:buFont typeface="Wingdings" pitchFamily="2" charset="2"/>
                <a:buNone/>
              </a:pPr>
              <a:t>37</a:t>
            </a:fld>
            <a:endParaRPr lang="en-US">
              <a:latin typeface="Times New Roman" pitchFamily="18" charset="0"/>
              <a:ea typeface="Microsoft YaHei" pitchFamily="34" charset="-122"/>
              <a:cs typeface="Segoe UI" pitchFamily="34" charset="0"/>
            </a:endParaRPr>
          </a:p>
        </p:txBody>
      </p:sp>
      <p:sp>
        <p:nvSpPr>
          <p:cNvPr id="11366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3668"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ln/>
        </p:spPr>
        <p:txBody>
          <a:bodyPr/>
          <a:lstStyle/>
          <a:p>
            <a:pPr>
              <a:buFont typeface="Wingdings" pitchFamily="2" charset="2"/>
              <a:buNone/>
            </a:pPr>
            <a:fld id="{5DDC9601-3E5A-4F66-9B72-4F38AF11251C}" type="slidenum">
              <a:rPr lang="en-US" smtClean="0">
                <a:latin typeface="Times New Roman" pitchFamily="18" charset="0"/>
                <a:ea typeface="Microsoft YaHei" pitchFamily="34" charset="-122"/>
                <a:cs typeface="Segoe UI" pitchFamily="34" charset="0"/>
              </a:rPr>
              <a:pPr>
                <a:buFont typeface="Wingdings" pitchFamily="2" charset="2"/>
                <a:buNone/>
              </a:pPr>
              <a:t>39</a:t>
            </a:fld>
            <a:endParaRPr lang="en-US">
              <a:latin typeface="Times New Roman" pitchFamily="18" charset="0"/>
              <a:ea typeface="Microsoft YaHei" pitchFamily="34" charset="-122"/>
              <a:cs typeface="Segoe UI" pitchFamily="34" charset="0"/>
            </a:endParaRPr>
          </a:p>
        </p:txBody>
      </p:sp>
      <p:sp>
        <p:nvSpPr>
          <p:cNvPr id="11366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3668"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ln/>
        </p:spPr>
        <p:txBody>
          <a:bodyPr/>
          <a:lstStyle/>
          <a:p>
            <a:pPr>
              <a:buFont typeface="Wingdings" pitchFamily="2" charset="2"/>
              <a:buNone/>
            </a:pPr>
            <a:fld id="{5DDC9601-3E5A-4F66-9B72-4F38AF11251C}" type="slidenum">
              <a:rPr lang="en-US" smtClean="0">
                <a:latin typeface="Times New Roman" pitchFamily="18" charset="0"/>
                <a:ea typeface="Microsoft YaHei" pitchFamily="34" charset="-122"/>
                <a:cs typeface="Segoe UI" pitchFamily="34" charset="0"/>
              </a:rPr>
              <a:pPr>
                <a:buFont typeface="Wingdings" pitchFamily="2" charset="2"/>
                <a:buNone/>
              </a:pPr>
              <a:t>42</a:t>
            </a:fld>
            <a:endParaRPr lang="en-US">
              <a:latin typeface="Times New Roman" pitchFamily="18" charset="0"/>
              <a:ea typeface="Microsoft YaHei" pitchFamily="34" charset="-122"/>
              <a:cs typeface="Segoe UI" pitchFamily="34" charset="0"/>
            </a:endParaRPr>
          </a:p>
        </p:txBody>
      </p:sp>
      <p:sp>
        <p:nvSpPr>
          <p:cNvPr id="11366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3668"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ln/>
        </p:spPr>
        <p:txBody>
          <a:bodyPr/>
          <a:lstStyle/>
          <a:p>
            <a:pPr>
              <a:buFont typeface="Wingdings" pitchFamily="2" charset="2"/>
              <a:buNone/>
            </a:pPr>
            <a:fld id="{5DDC9601-3E5A-4F66-9B72-4F38AF11251C}" type="slidenum">
              <a:rPr lang="en-US" smtClean="0">
                <a:latin typeface="Times New Roman" pitchFamily="18" charset="0"/>
                <a:ea typeface="Microsoft YaHei" pitchFamily="34" charset="-122"/>
                <a:cs typeface="Segoe UI" pitchFamily="34" charset="0"/>
              </a:rPr>
              <a:pPr>
                <a:buFont typeface="Wingdings" pitchFamily="2" charset="2"/>
                <a:buNone/>
              </a:pPr>
              <a:t>43</a:t>
            </a:fld>
            <a:endParaRPr lang="en-US">
              <a:latin typeface="Times New Roman" pitchFamily="18" charset="0"/>
              <a:ea typeface="Microsoft YaHei" pitchFamily="34" charset="-122"/>
              <a:cs typeface="Segoe UI" pitchFamily="34" charset="0"/>
            </a:endParaRPr>
          </a:p>
        </p:txBody>
      </p:sp>
      <p:sp>
        <p:nvSpPr>
          <p:cNvPr id="113667"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13668" name="Rectangle 2"/>
          <p:cNvSpPr>
            <a:spLocks noGrp="1" noChangeArrowheads="1"/>
          </p:cNvSpPr>
          <p:nvPr>
            <p:ph type="body" idx="1"/>
          </p:nvPr>
        </p:nvSpPr>
        <p:spPr>
          <a:xfrm>
            <a:off x="897434" y="4352775"/>
            <a:ext cx="5012531" cy="412750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p:nvPr>
        </p:nvSpPr>
        <p:spPr>
          <a:noFill/>
          <a:ln/>
        </p:spPr>
        <p:txBody>
          <a:bodyPr/>
          <a:lstStyle/>
          <a:p>
            <a:pPr>
              <a:buFont typeface="Wingdings" pitchFamily="2" charset="2"/>
              <a:buNone/>
            </a:pPr>
            <a:fld id="{D7F6C696-6054-4E79-B6EB-E5B16BF3DDE8}" type="slidenum">
              <a:rPr lang="en-US" smtClean="0">
                <a:latin typeface="Times New Roman" pitchFamily="18" charset="0"/>
                <a:ea typeface="Microsoft YaHei" pitchFamily="34" charset="-122"/>
                <a:cs typeface="Segoe UI" pitchFamily="34" charset="0"/>
              </a:rPr>
              <a:pPr>
                <a:buFont typeface="Wingdings" pitchFamily="2" charset="2"/>
                <a:buNone/>
              </a:pPr>
              <a:t>45</a:t>
            </a:fld>
            <a:endParaRPr lang="en-US">
              <a:latin typeface="Times New Roman" pitchFamily="18" charset="0"/>
              <a:ea typeface="Microsoft YaHei" pitchFamily="34" charset="-122"/>
              <a:cs typeface="Segoe UI" pitchFamily="34" charset="0"/>
            </a:endParaRPr>
          </a:p>
        </p:txBody>
      </p:sp>
      <p:sp>
        <p:nvSpPr>
          <p:cNvPr id="12493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2493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a:ln/>
        </p:spPr>
        <p:txBody>
          <a:bodyPr/>
          <a:lstStyle/>
          <a:p>
            <a:pPr>
              <a:buFont typeface="Wingdings" pitchFamily="2" charset="2"/>
              <a:buNone/>
            </a:pPr>
            <a:fld id="{D6A39AAC-73DA-4BBC-9FD8-8A6364998F2F}" type="slidenum">
              <a:rPr lang="en-US" smtClean="0">
                <a:latin typeface="Times New Roman" pitchFamily="18" charset="0"/>
                <a:ea typeface="Microsoft YaHei" pitchFamily="34" charset="-122"/>
                <a:cs typeface="Segoe UI" pitchFamily="34" charset="0"/>
              </a:rPr>
              <a:pPr>
                <a:buFont typeface="Wingdings" pitchFamily="2" charset="2"/>
                <a:buNone/>
              </a:pPr>
              <a:t>46</a:t>
            </a:fld>
            <a:endParaRPr lang="en-US">
              <a:latin typeface="Times New Roman" pitchFamily="18" charset="0"/>
              <a:ea typeface="Microsoft YaHei" pitchFamily="34" charset="-122"/>
              <a:cs typeface="Segoe UI" pitchFamily="34" charset="0"/>
            </a:endParaRPr>
          </a:p>
        </p:txBody>
      </p:sp>
      <p:sp>
        <p:nvSpPr>
          <p:cNvPr id="125955"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25956"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p:nvPr>
        </p:nvSpPr>
        <p:spPr>
          <a:noFill/>
          <a:ln/>
        </p:spPr>
        <p:txBody>
          <a:bodyPr/>
          <a:lstStyle/>
          <a:p>
            <a:pPr>
              <a:buFont typeface="Wingdings" pitchFamily="2" charset="2"/>
              <a:buNone/>
            </a:pPr>
            <a:fld id="{D4CE142F-AD76-45CE-9D34-11ED75D61841}" type="slidenum">
              <a:rPr lang="en-US" smtClean="0">
                <a:latin typeface="Times New Roman" pitchFamily="18" charset="0"/>
                <a:ea typeface="Microsoft YaHei" pitchFamily="34" charset="-122"/>
                <a:cs typeface="Segoe UI" pitchFamily="34" charset="0"/>
              </a:rPr>
              <a:pPr>
                <a:buFont typeface="Wingdings" pitchFamily="2" charset="2"/>
                <a:buNone/>
              </a:pPr>
              <a:t>47</a:t>
            </a:fld>
            <a:endParaRPr lang="en-US">
              <a:latin typeface="Times New Roman" pitchFamily="18" charset="0"/>
              <a:ea typeface="Microsoft YaHei" pitchFamily="34" charset="-122"/>
              <a:cs typeface="Segoe UI" pitchFamily="34" charset="0"/>
            </a:endParaRPr>
          </a:p>
        </p:txBody>
      </p:sp>
      <p:sp>
        <p:nvSpPr>
          <p:cNvPr id="13824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824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p:nvPr>
        </p:nvSpPr>
        <p:spPr>
          <a:noFill/>
          <a:ln/>
        </p:spPr>
        <p:txBody>
          <a:bodyPr/>
          <a:lstStyle/>
          <a:p>
            <a:pPr>
              <a:buFont typeface="Wingdings" pitchFamily="2" charset="2"/>
              <a:buNone/>
            </a:pPr>
            <a:fld id="{40ACC226-844C-403D-B935-B908CB42D2F7}" type="slidenum">
              <a:rPr lang="en-US" smtClean="0">
                <a:latin typeface="Times New Roman" pitchFamily="18" charset="0"/>
                <a:ea typeface="Microsoft YaHei" pitchFamily="34" charset="-122"/>
                <a:cs typeface="Segoe UI" pitchFamily="34" charset="0"/>
              </a:rPr>
              <a:pPr>
                <a:buFont typeface="Wingdings" pitchFamily="2" charset="2"/>
                <a:buNone/>
              </a:pPr>
              <a:t>48</a:t>
            </a:fld>
            <a:endParaRPr lang="en-US">
              <a:latin typeface="Times New Roman" pitchFamily="18" charset="0"/>
              <a:ea typeface="Microsoft YaHei" pitchFamily="34" charset="-122"/>
              <a:cs typeface="Segoe UI" pitchFamily="34" charset="0"/>
            </a:endParaRPr>
          </a:p>
        </p:txBody>
      </p:sp>
      <p:sp>
        <p:nvSpPr>
          <p:cNvPr id="1300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00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p:cNvSpPr>
            <a:spLocks noGrp="1" noChangeArrowheads="1"/>
          </p:cNvSpPr>
          <p:nvPr>
            <p:ph type="sldNum" sz="quarter"/>
          </p:nvPr>
        </p:nvSpPr>
        <p:spPr>
          <a:noFill/>
          <a:ln/>
        </p:spPr>
        <p:txBody>
          <a:bodyPr/>
          <a:lstStyle/>
          <a:p>
            <a:pPr>
              <a:buFont typeface="Wingdings" pitchFamily="2" charset="2"/>
              <a:buNone/>
            </a:pPr>
            <a:fld id="{5158DE87-F8D1-4B86-AA56-9048B4D8CF8B}" type="slidenum">
              <a:rPr lang="en-US" smtClean="0">
                <a:latin typeface="Times New Roman" pitchFamily="18" charset="0"/>
                <a:ea typeface="Microsoft YaHei" pitchFamily="34" charset="-122"/>
                <a:cs typeface="Segoe UI" pitchFamily="34" charset="0"/>
              </a:rPr>
              <a:pPr>
                <a:buFont typeface="Wingdings" pitchFamily="2" charset="2"/>
                <a:buNone/>
              </a:pPr>
              <a:t>50</a:t>
            </a:fld>
            <a:endParaRPr lang="en-US">
              <a:latin typeface="Times New Roman" pitchFamily="18" charset="0"/>
              <a:ea typeface="Microsoft YaHei" pitchFamily="34" charset="-122"/>
              <a:cs typeface="Segoe UI" pitchFamily="34" charset="0"/>
            </a:endParaRPr>
          </a:p>
        </p:txBody>
      </p:sp>
      <p:sp>
        <p:nvSpPr>
          <p:cNvPr id="131075"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1076"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4</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84296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p:nvPr>
        </p:nvSpPr>
        <p:spPr>
          <a:noFill/>
          <a:ln/>
        </p:spPr>
        <p:txBody>
          <a:bodyPr/>
          <a:lstStyle/>
          <a:p>
            <a:pPr>
              <a:buFont typeface="Wingdings" pitchFamily="2" charset="2"/>
              <a:buNone/>
            </a:pPr>
            <a:fld id="{5542ED53-0E51-4EAC-A5A9-A35AE35D4245}" type="slidenum">
              <a:rPr lang="en-US" smtClean="0">
                <a:latin typeface="Times New Roman" pitchFamily="18" charset="0"/>
                <a:ea typeface="Microsoft YaHei" pitchFamily="34" charset="-122"/>
                <a:cs typeface="Segoe UI" pitchFamily="34" charset="0"/>
              </a:rPr>
              <a:pPr>
                <a:buFont typeface="Wingdings" pitchFamily="2" charset="2"/>
                <a:buNone/>
              </a:pPr>
              <a:t>51</a:t>
            </a:fld>
            <a:endParaRPr lang="en-US">
              <a:latin typeface="Times New Roman" pitchFamily="18" charset="0"/>
              <a:ea typeface="Microsoft YaHei" pitchFamily="34" charset="-122"/>
              <a:cs typeface="Segoe UI" pitchFamily="34" charset="0"/>
            </a:endParaRPr>
          </a:p>
        </p:txBody>
      </p:sp>
      <p:sp>
        <p:nvSpPr>
          <p:cNvPr id="132099"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2100"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p:cNvSpPr>
            <a:spLocks noGrp="1" noChangeArrowheads="1"/>
          </p:cNvSpPr>
          <p:nvPr>
            <p:ph type="sldNum" sz="quarter"/>
          </p:nvPr>
        </p:nvSpPr>
        <p:spPr>
          <a:noFill/>
          <a:ln/>
        </p:spPr>
        <p:txBody>
          <a:bodyPr/>
          <a:lstStyle/>
          <a:p>
            <a:pPr>
              <a:buFont typeface="Wingdings" pitchFamily="2" charset="2"/>
              <a:buNone/>
            </a:pPr>
            <a:fld id="{0F06039B-056F-4AEB-B0CB-3B9D119CF9D7}" type="slidenum">
              <a:rPr lang="en-US" smtClean="0">
                <a:latin typeface="Times New Roman" pitchFamily="18" charset="0"/>
                <a:ea typeface="Microsoft YaHei" pitchFamily="34" charset="-122"/>
                <a:cs typeface="Segoe UI" pitchFamily="34" charset="0"/>
              </a:rPr>
              <a:pPr>
                <a:buFont typeface="Wingdings" pitchFamily="2" charset="2"/>
                <a:buNone/>
              </a:pPr>
              <a:t>52</a:t>
            </a:fld>
            <a:endParaRPr lang="en-US">
              <a:latin typeface="Times New Roman" pitchFamily="18" charset="0"/>
              <a:ea typeface="Microsoft YaHei" pitchFamily="34" charset="-122"/>
              <a:cs typeface="Segoe UI" pitchFamily="34" charset="0"/>
            </a:endParaRPr>
          </a:p>
        </p:txBody>
      </p:sp>
      <p:sp>
        <p:nvSpPr>
          <p:cNvPr id="13312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312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p:nvPr>
        </p:nvSpPr>
        <p:spPr>
          <a:noFill/>
          <a:ln/>
        </p:spPr>
        <p:txBody>
          <a:bodyPr/>
          <a:lstStyle/>
          <a:p>
            <a:pPr>
              <a:buFont typeface="Wingdings" pitchFamily="2" charset="2"/>
              <a:buNone/>
            </a:pPr>
            <a:fld id="{D4CE142F-AD76-45CE-9D34-11ED75D61841}" type="slidenum">
              <a:rPr lang="en-US" smtClean="0">
                <a:latin typeface="Times New Roman" pitchFamily="18" charset="0"/>
                <a:ea typeface="Microsoft YaHei" pitchFamily="34" charset="-122"/>
                <a:cs typeface="Segoe UI" pitchFamily="34" charset="0"/>
              </a:rPr>
              <a:pPr>
                <a:buFont typeface="Wingdings" pitchFamily="2" charset="2"/>
                <a:buNone/>
              </a:pPr>
              <a:t>53</a:t>
            </a:fld>
            <a:endParaRPr lang="en-US">
              <a:latin typeface="Times New Roman" pitchFamily="18" charset="0"/>
              <a:ea typeface="Microsoft YaHei" pitchFamily="34" charset="-122"/>
              <a:cs typeface="Segoe UI" pitchFamily="34" charset="0"/>
            </a:endParaRPr>
          </a:p>
        </p:txBody>
      </p:sp>
      <p:sp>
        <p:nvSpPr>
          <p:cNvPr id="13824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824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p:nvPr>
        </p:nvSpPr>
        <p:spPr>
          <a:noFill/>
          <a:ln/>
        </p:spPr>
        <p:txBody>
          <a:bodyPr/>
          <a:lstStyle/>
          <a:p>
            <a:pPr>
              <a:buFont typeface="Wingdings" pitchFamily="2" charset="2"/>
              <a:buNone/>
            </a:pPr>
            <a:fld id="{D4CE142F-AD76-45CE-9D34-11ED75D61841}" type="slidenum">
              <a:rPr lang="en-US" smtClean="0">
                <a:latin typeface="Times New Roman" pitchFamily="18" charset="0"/>
                <a:ea typeface="Microsoft YaHei" pitchFamily="34" charset="-122"/>
                <a:cs typeface="Segoe UI" pitchFamily="34" charset="0"/>
              </a:rPr>
              <a:pPr>
                <a:buFont typeface="Wingdings" pitchFamily="2" charset="2"/>
                <a:buNone/>
              </a:pPr>
              <a:t>54</a:t>
            </a:fld>
            <a:endParaRPr lang="en-US">
              <a:latin typeface="Times New Roman" pitchFamily="18" charset="0"/>
              <a:ea typeface="Microsoft YaHei" pitchFamily="34" charset="-122"/>
              <a:cs typeface="Segoe UI" pitchFamily="34" charset="0"/>
            </a:endParaRPr>
          </a:p>
        </p:txBody>
      </p:sp>
      <p:sp>
        <p:nvSpPr>
          <p:cNvPr id="13824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824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p:nvPr>
        </p:nvSpPr>
        <p:spPr>
          <a:noFill/>
          <a:ln/>
        </p:spPr>
        <p:txBody>
          <a:bodyPr/>
          <a:lstStyle/>
          <a:p>
            <a:pPr>
              <a:buFont typeface="Wingdings" pitchFamily="2" charset="2"/>
              <a:buNone/>
            </a:pPr>
            <a:fld id="{D4CE142F-AD76-45CE-9D34-11ED75D61841}" type="slidenum">
              <a:rPr lang="en-US" smtClean="0">
                <a:latin typeface="Times New Roman" pitchFamily="18" charset="0"/>
                <a:ea typeface="Microsoft YaHei" pitchFamily="34" charset="-122"/>
                <a:cs typeface="Segoe UI" pitchFamily="34" charset="0"/>
              </a:rPr>
              <a:pPr>
                <a:buFont typeface="Wingdings" pitchFamily="2" charset="2"/>
                <a:buNone/>
              </a:pPr>
              <a:t>55</a:t>
            </a:fld>
            <a:endParaRPr lang="en-US">
              <a:latin typeface="Times New Roman" pitchFamily="18" charset="0"/>
              <a:ea typeface="Microsoft YaHei" pitchFamily="34" charset="-122"/>
              <a:cs typeface="Segoe UI" pitchFamily="34" charset="0"/>
            </a:endParaRPr>
          </a:p>
        </p:txBody>
      </p:sp>
      <p:sp>
        <p:nvSpPr>
          <p:cNvPr id="13824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3824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747997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ln/>
        </p:spPr>
        <p:txBody>
          <a:bodyPr/>
          <a:lstStyle/>
          <a:p>
            <a:pPr>
              <a:buFont typeface="Wingdings" pitchFamily="2" charset="2"/>
              <a:buNone/>
            </a:pPr>
            <a:fld id="{1789EEBC-9748-47D8-86C4-DB1B211A878A}" type="slidenum">
              <a:rPr lang="en-US" smtClean="0">
                <a:latin typeface="Times New Roman" pitchFamily="18" charset="0"/>
                <a:ea typeface="Microsoft YaHei" pitchFamily="34" charset="-122"/>
                <a:cs typeface="Segoe UI" pitchFamily="34" charset="0"/>
              </a:rPr>
              <a:pPr>
                <a:buFont typeface="Wingdings" pitchFamily="2" charset="2"/>
                <a:buNone/>
              </a:pPr>
              <a:t>56</a:t>
            </a:fld>
            <a:endParaRPr lang="en-US">
              <a:latin typeface="Times New Roman" pitchFamily="18" charset="0"/>
              <a:ea typeface="Microsoft YaHei" pitchFamily="34" charset="-122"/>
              <a:cs typeface="Segoe UI" pitchFamily="34" charset="0"/>
            </a:endParaRPr>
          </a:p>
        </p:txBody>
      </p:sp>
      <p:sp>
        <p:nvSpPr>
          <p:cNvPr id="107523"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7524"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5</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8252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6</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6883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7</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1529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8</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459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p:spPr>
        <p:txBody>
          <a:bodyPr/>
          <a:lstStyle/>
          <a:p>
            <a:pPr>
              <a:buFont typeface="Wingdings" pitchFamily="2" charset="2"/>
              <a:buNone/>
            </a:pPr>
            <a:fld id="{30C04B3C-9056-46A9-82B8-4B645ABCC1A1}" type="slidenum">
              <a:rPr lang="en-US" smtClean="0">
                <a:latin typeface="Times New Roman" pitchFamily="18" charset="0"/>
                <a:ea typeface="Microsoft YaHei" pitchFamily="34" charset="-122"/>
                <a:cs typeface="Segoe UI" pitchFamily="34" charset="0"/>
              </a:rPr>
              <a:pPr>
                <a:buFont typeface="Wingdings" pitchFamily="2" charset="2"/>
                <a:buNone/>
              </a:pPr>
              <a:t>9</a:t>
            </a:fld>
            <a:endParaRPr lang="en-US">
              <a:latin typeface="Times New Roman" pitchFamily="18" charset="0"/>
              <a:ea typeface="Microsoft YaHei" pitchFamily="34" charset="-122"/>
              <a:cs typeface="Segoe UI" pitchFamily="34" charset="0"/>
            </a:endParaRPr>
          </a:p>
        </p:txBody>
      </p:sp>
      <p:sp>
        <p:nvSpPr>
          <p:cNvPr id="104451" name="Rectangle 1"/>
          <p:cNvSpPr>
            <a:spLocks noGrp="1" noRot="1" noChangeAspect="1" noChangeArrowheads="1" noTextEdit="1"/>
          </p:cNvSpPr>
          <p:nvPr>
            <p:ph type="sldImg"/>
          </p:nvPr>
        </p:nvSpPr>
        <p:spPr>
          <a:xfrm>
            <a:off x="1103313" y="676275"/>
            <a:ext cx="4600575" cy="3451225"/>
          </a:xfrm>
          <a:solidFill>
            <a:srgbClr val="FFFFFF"/>
          </a:solidFill>
          <a:ln/>
        </p:spPr>
      </p:sp>
      <p:sp>
        <p:nvSpPr>
          <p:cNvPr id="104452" name="Rectangle 2"/>
          <p:cNvSpPr>
            <a:spLocks noGrp="1" noChangeArrowheads="1"/>
          </p:cNvSpPr>
          <p:nvPr>
            <p:ph type="body" idx="1"/>
          </p:nvPr>
        </p:nvSpPr>
        <p:spPr>
          <a:xfrm>
            <a:off x="897434" y="4352775"/>
            <a:ext cx="5012531" cy="4127500"/>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1895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6D0B6800-1C67-45E7-9CFB-93654172C562}" type="datetime4">
              <a:rPr lang="en-US" smtClean="0"/>
              <a:pPr>
                <a:defRPr/>
              </a:pPr>
              <a:t>June 4, 2019</a:t>
            </a:fld>
            <a:endParaRPr lang="en-US"/>
          </a:p>
        </p:txBody>
      </p:sp>
      <p:sp>
        <p:nvSpPr>
          <p:cNvPr id="5" name="Footer Placeholder 4"/>
          <p:cNvSpPr>
            <a:spLocks noGrp="1"/>
          </p:cNvSpPr>
          <p:nvPr>
            <p:ph type="ftr" sz="quarter" idx="11"/>
          </p:nvPr>
        </p:nvSpPr>
        <p:spPr/>
        <p:txBody>
          <a:bodyPr/>
          <a:lstStyle/>
          <a:p>
            <a:pPr>
              <a:defRPr/>
            </a:pPr>
            <a:r>
              <a:rPr lang="en-US">
                <a:solidFill>
                  <a:srgbClr val="EBDDC3"/>
                </a:solidFill>
              </a:rPr>
              <a:t>RTU, Computer Science Engineering Department</a:t>
            </a:r>
          </a:p>
        </p:txBody>
      </p:sp>
      <p:sp>
        <p:nvSpPr>
          <p:cNvPr id="6" name="Slide Number Placeholder 5"/>
          <p:cNvSpPr>
            <a:spLocks noGrp="1"/>
          </p:cNvSpPr>
          <p:nvPr>
            <p:ph type="sldNum" sz="quarter" idx="12"/>
          </p:nvPr>
        </p:nvSpPr>
        <p:spPr/>
        <p:txBody>
          <a:bodyPr/>
          <a:lstStyle/>
          <a:p>
            <a:pPr>
              <a:defRPr/>
            </a:pPr>
            <a:fld id="{D2419FDE-8EFF-410F-A10F-21AE05AA2E0C}" type="slidenum">
              <a:rPr lang="en-US" smtClean="0">
                <a:solidFill>
                  <a:srgbClr val="EBDDC3"/>
                </a:solidFill>
              </a:rPr>
              <a:pPr>
                <a:defRPr/>
              </a:pPr>
              <a:t>‹#›</a:t>
            </a:fld>
            <a:endParaRPr lang="en-US">
              <a:solidFill>
                <a:srgbClr val="EBDDC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928EC16-7154-446E-9803-0A7CC1EDD70A}" type="datetime4">
              <a:rPr lang="en-US" smtClean="0">
                <a:solidFill>
                  <a:srgbClr val="775F55"/>
                </a:solidFill>
              </a:rPr>
              <a:pPr>
                <a:defRPr/>
              </a:pPr>
              <a:t>June 4, 2019</a:t>
            </a:fld>
            <a:endParaRPr lang="en-US">
              <a:solidFill>
                <a:srgbClr val="775F55"/>
              </a:solidFill>
            </a:endParaRPr>
          </a:p>
        </p:txBody>
      </p:sp>
      <p:sp>
        <p:nvSpPr>
          <p:cNvPr id="5" name="Footer Placeholder 4"/>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6" name="Slide Number Placeholder 5"/>
          <p:cNvSpPr>
            <a:spLocks noGrp="1"/>
          </p:cNvSpPr>
          <p:nvPr>
            <p:ph type="sldNum" sz="quarter" idx="12"/>
          </p:nvPr>
        </p:nvSpPr>
        <p:spPr/>
        <p:txBody>
          <a:bodyPr/>
          <a:lstStyle/>
          <a:p>
            <a:pPr>
              <a:defRPr/>
            </a:pPr>
            <a:fld id="{8437ABCE-3DF9-42EE-B951-2505225F514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5DB072A-59CC-43CA-9240-D767BB156D9C}" type="datetime4">
              <a:rPr lang="en-US" smtClean="0">
                <a:solidFill>
                  <a:srgbClr val="775F55"/>
                </a:solidFill>
              </a:rPr>
              <a:pPr>
                <a:defRPr/>
              </a:pPr>
              <a:t>June 4, 2019</a:t>
            </a:fld>
            <a:endParaRPr lang="en-US">
              <a:solidFill>
                <a:srgbClr val="775F55"/>
              </a:solidFill>
            </a:endParaRPr>
          </a:p>
        </p:txBody>
      </p:sp>
      <p:sp>
        <p:nvSpPr>
          <p:cNvPr id="5" name="Footer Placeholder 4"/>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6" name="Slide Number Placeholder 5"/>
          <p:cNvSpPr>
            <a:spLocks noGrp="1"/>
          </p:cNvSpPr>
          <p:nvPr>
            <p:ph type="sldNum" sz="quarter" idx="12"/>
          </p:nvPr>
        </p:nvSpPr>
        <p:spPr/>
        <p:txBody>
          <a:bodyPr/>
          <a:lstStyle/>
          <a:p>
            <a:pPr>
              <a:defRPr/>
            </a:pPr>
            <a:fld id="{E5A8F257-5BB2-4CBC-8EF8-E8528BD8DF6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1CF263-4322-439E-AD8E-F9C146524B71}" type="datetime4">
              <a:rPr lang="en-US" smtClean="0">
                <a:solidFill>
                  <a:srgbClr val="775F55"/>
                </a:solidFill>
              </a:rPr>
              <a:pPr>
                <a:defRPr/>
              </a:pPr>
              <a:t>June 4, 2019</a:t>
            </a:fld>
            <a:endParaRPr lang="en-US">
              <a:solidFill>
                <a:srgbClr val="775F55"/>
              </a:solidFill>
            </a:endParaRPr>
          </a:p>
        </p:txBody>
      </p:sp>
      <p:sp>
        <p:nvSpPr>
          <p:cNvPr id="5" name="Footer Placeholder 4"/>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6" name="Slide Number Placeholder 5"/>
          <p:cNvSpPr>
            <a:spLocks noGrp="1"/>
          </p:cNvSpPr>
          <p:nvPr>
            <p:ph type="sldNum" sz="quarter" idx="12"/>
          </p:nvPr>
        </p:nvSpPr>
        <p:spPr/>
        <p:txBody>
          <a:bodyPr/>
          <a:lstStyle/>
          <a:p>
            <a:pPr>
              <a:defRPr/>
            </a:pPr>
            <a:fld id="{0B94FA07-E315-4012-A0BE-C190B8740A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EF93CA4-698D-479F-98D9-07B8CE68C49B}" type="datetime4">
              <a:rPr lang="en-US" smtClean="0">
                <a:solidFill>
                  <a:srgbClr val="775F55"/>
                </a:solidFill>
              </a:rPr>
              <a:pPr>
                <a:defRPr/>
              </a:pPr>
              <a:t>June 4, 2019</a:t>
            </a:fld>
            <a:endParaRPr lang="en-US">
              <a:solidFill>
                <a:srgbClr val="775F55"/>
              </a:solidFill>
            </a:endParaRPr>
          </a:p>
        </p:txBody>
      </p:sp>
      <p:sp>
        <p:nvSpPr>
          <p:cNvPr id="5" name="Footer Placeholder 4"/>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6" name="Slide Number Placeholder 5"/>
          <p:cNvSpPr>
            <a:spLocks noGrp="1"/>
          </p:cNvSpPr>
          <p:nvPr>
            <p:ph type="sldNum" sz="quarter" idx="12"/>
          </p:nvPr>
        </p:nvSpPr>
        <p:spPr/>
        <p:txBody>
          <a:bodyPr/>
          <a:lstStyle/>
          <a:p>
            <a:pPr>
              <a:defRPr/>
            </a:pPr>
            <a:fld id="{CDD5E1B7-82ED-41BC-B7DE-C6156F029E6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702A01C8-F1BC-4FE9-BA2B-63786ACFA567}" type="datetime4">
              <a:rPr lang="en-US" smtClean="0">
                <a:solidFill>
                  <a:srgbClr val="775F55"/>
                </a:solidFill>
              </a:rPr>
              <a:pPr>
                <a:defRPr/>
              </a:pPr>
              <a:t>June 4, 2019</a:t>
            </a:fld>
            <a:endParaRPr lang="en-US">
              <a:solidFill>
                <a:srgbClr val="775F55"/>
              </a:solidFill>
            </a:endParaRPr>
          </a:p>
        </p:txBody>
      </p:sp>
      <p:sp>
        <p:nvSpPr>
          <p:cNvPr id="6" name="Footer Placeholder 5"/>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7" name="Slide Number Placeholder 6"/>
          <p:cNvSpPr>
            <a:spLocks noGrp="1"/>
          </p:cNvSpPr>
          <p:nvPr>
            <p:ph type="sldNum" sz="quarter" idx="12"/>
          </p:nvPr>
        </p:nvSpPr>
        <p:spPr/>
        <p:txBody>
          <a:bodyPr/>
          <a:lstStyle/>
          <a:p>
            <a:pPr>
              <a:defRPr/>
            </a:pPr>
            <a:fld id="{0BF6F994-EC08-4AD7-87D6-EC1D7757EE22}"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C4A0FDD-362E-4CF0-9431-75ECAFDF442C}" type="datetime4">
              <a:rPr lang="en-US" smtClean="0">
                <a:solidFill>
                  <a:srgbClr val="775F55"/>
                </a:solidFill>
              </a:rPr>
              <a:pPr>
                <a:defRPr/>
              </a:pPr>
              <a:t>June 4, 2019</a:t>
            </a:fld>
            <a:endParaRPr lang="en-US">
              <a:solidFill>
                <a:srgbClr val="775F55"/>
              </a:solidFill>
            </a:endParaRPr>
          </a:p>
        </p:txBody>
      </p:sp>
      <p:sp>
        <p:nvSpPr>
          <p:cNvPr id="8" name="Footer Placeholder 7"/>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9" name="Slide Number Placeholder 8"/>
          <p:cNvSpPr>
            <a:spLocks noGrp="1"/>
          </p:cNvSpPr>
          <p:nvPr>
            <p:ph type="sldNum" sz="quarter" idx="12"/>
          </p:nvPr>
        </p:nvSpPr>
        <p:spPr/>
        <p:txBody>
          <a:bodyPr/>
          <a:lstStyle/>
          <a:p>
            <a:pPr>
              <a:defRPr/>
            </a:pPr>
            <a:fld id="{1EB545CD-0B93-4262-86C1-0F3A132618C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A1AA6DA-EF0A-4ADF-BCBF-D7AA4D69CDB9}" type="datetime4">
              <a:rPr lang="en-US" smtClean="0">
                <a:solidFill>
                  <a:srgbClr val="775F55"/>
                </a:solidFill>
              </a:rPr>
              <a:pPr>
                <a:defRPr/>
              </a:pPr>
              <a:t>June 4, 2019</a:t>
            </a:fld>
            <a:endParaRPr lang="en-US">
              <a:solidFill>
                <a:srgbClr val="775F55"/>
              </a:solidFill>
            </a:endParaRPr>
          </a:p>
        </p:txBody>
      </p:sp>
      <p:sp>
        <p:nvSpPr>
          <p:cNvPr id="4" name="Footer Placeholder 3"/>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5" name="Slide Number Placeholder 4"/>
          <p:cNvSpPr>
            <a:spLocks noGrp="1"/>
          </p:cNvSpPr>
          <p:nvPr>
            <p:ph type="sldNum" sz="quarter" idx="12"/>
          </p:nvPr>
        </p:nvSpPr>
        <p:spPr/>
        <p:txBody>
          <a:bodyPr/>
          <a:lstStyle/>
          <a:p>
            <a:pPr>
              <a:defRPr/>
            </a:pPr>
            <a:fld id="{D434EE44-0FC1-461F-BB38-60A4167E7FA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EE7278D-F19A-4E34-A422-976DE6AE8CED}" type="datetime4">
              <a:rPr lang="en-US" smtClean="0">
                <a:solidFill>
                  <a:srgbClr val="775F55"/>
                </a:solidFill>
              </a:rPr>
              <a:pPr>
                <a:defRPr/>
              </a:pPr>
              <a:t>June 4, 2019</a:t>
            </a:fld>
            <a:endParaRPr lang="en-US">
              <a:solidFill>
                <a:srgbClr val="775F55"/>
              </a:solidFill>
            </a:endParaRPr>
          </a:p>
        </p:txBody>
      </p:sp>
      <p:sp>
        <p:nvSpPr>
          <p:cNvPr id="3" name="Footer Placeholder 2"/>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4" name="Slide Number Placeholder 3"/>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a:t>
            </a:fld>
            <a:endParaRPr lang="en-US">
              <a:solidFill>
                <a:srgbClr val="775F5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47F66A7-DA9E-49C4-962C-07ABF0E307BD}" type="datetime4">
              <a:rPr lang="en-US" smtClean="0">
                <a:solidFill>
                  <a:srgbClr val="775F55"/>
                </a:solidFill>
              </a:rPr>
              <a:pPr>
                <a:defRPr/>
              </a:pPr>
              <a:t>June 4, 2019</a:t>
            </a:fld>
            <a:endParaRPr lang="en-US">
              <a:solidFill>
                <a:srgbClr val="775F55"/>
              </a:solidFill>
            </a:endParaRPr>
          </a:p>
        </p:txBody>
      </p:sp>
      <p:sp>
        <p:nvSpPr>
          <p:cNvPr id="6" name="Footer Placeholder 5"/>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7" name="Slide Number Placeholder 6"/>
          <p:cNvSpPr>
            <a:spLocks noGrp="1"/>
          </p:cNvSpPr>
          <p:nvPr>
            <p:ph type="sldNum" sz="quarter" idx="12"/>
          </p:nvPr>
        </p:nvSpPr>
        <p:spPr/>
        <p:txBody>
          <a:bodyPr/>
          <a:lstStyle/>
          <a:p>
            <a:pPr>
              <a:defRPr/>
            </a:pPr>
            <a:fld id="{87C91047-68BE-4671-91BE-35E8BBB6489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A124A3C-865D-472D-AE25-15D82D8528C0}" type="datetime4">
              <a:rPr lang="en-US" smtClean="0">
                <a:solidFill>
                  <a:srgbClr val="775F55"/>
                </a:solidFill>
              </a:rPr>
              <a:pPr>
                <a:defRPr/>
              </a:pPr>
              <a:t>June 4, 2019</a:t>
            </a:fld>
            <a:endParaRPr lang="en-US">
              <a:solidFill>
                <a:srgbClr val="775F55"/>
              </a:solidFill>
            </a:endParaRPr>
          </a:p>
        </p:txBody>
      </p:sp>
      <p:sp>
        <p:nvSpPr>
          <p:cNvPr id="6" name="Footer Placeholder 5"/>
          <p:cNvSpPr>
            <a:spLocks noGrp="1"/>
          </p:cNvSpPr>
          <p:nvPr>
            <p:ph type="ftr" sz="quarter" idx="11"/>
          </p:nvPr>
        </p:nvSpPr>
        <p:spPr/>
        <p:txBody>
          <a:bodyPr/>
          <a:lstStyle/>
          <a:p>
            <a:pPr>
              <a:defRPr/>
            </a:pPr>
            <a:r>
              <a:rPr lang="en-US">
                <a:solidFill>
                  <a:srgbClr val="775F55"/>
                </a:solidFill>
              </a:rPr>
              <a:t>RTU, Computer Science Engineering Department</a:t>
            </a:r>
          </a:p>
        </p:txBody>
      </p:sp>
      <p:sp>
        <p:nvSpPr>
          <p:cNvPr id="7" name="Slide Number Placeholder 6"/>
          <p:cNvSpPr>
            <a:spLocks noGrp="1"/>
          </p:cNvSpPr>
          <p:nvPr>
            <p:ph type="sldNum" sz="quarter" idx="12"/>
          </p:nvPr>
        </p:nvSpPr>
        <p:spPr/>
        <p:txBody>
          <a:bodyPr/>
          <a:lstStyle/>
          <a:p>
            <a:pPr>
              <a:defRPr/>
            </a:pPr>
            <a:fld id="{4A0A45E0-A1D6-46A2-824F-6FDB850BC5E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BECB721-1B18-4EBC-8544-401D33A0E304}" type="datetime4">
              <a:rPr lang="en-US" smtClean="0">
                <a:solidFill>
                  <a:srgbClr val="775F55"/>
                </a:solidFill>
                <a:latin typeface="Times New Roman" pitchFamily="18" charset="0"/>
              </a:rPr>
              <a:pPr>
                <a:defRPr/>
              </a:pPr>
              <a:t>June 4, 2019</a:t>
            </a:fld>
            <a:endParaRPr lang="en-US">
              <a:solidFill>
                <a:srgbClr val="775F55"/>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solidFill>
                  <a:srgbClr val="775F55"/>
                </a:solidFill>
                <a:latin typeface="Times New Roman" pitchFamily="18" charset="0"/>
              </a:rPr>
              <a:t>RTU, Computer Science Engineering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6720E80-893A-4476-8319-73A313201E1A}" type="slidenum">
              <a:rPr lang="en-US" smtClean="0">
                <a:latin typeface="Times New Roman" pitchFamily="18" charset="0"/>
              </a:rPr>
              <a:pPr>
                <a:defRPr/>
              </a:pPr>
              <a:t>‹#›</a:t>
            </a:fld>
            <a:endParaRPr lang="en-US">
              <a:latin typeface="Times New Roman" pitchFamily="18" charset="0"/>
            </a:endParaRPr>
          </a:p>
        </p:txBody>
      </p:sp>
      <p:pic>
        <p:nvPicPr>
          <p:cNvPr id="9" name="Picture 8">
            <a:extLst>
              <a:ext uri="{FF2B5EF4-FFF2-40B4-BE49-F238E27FC236}">
                <a16:creationId xmlns:a16="http://schemas.microsoft.com/office/drawing/2014/main" id="{9F11FADD-8502-4053-B01A-D4B78B464F3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43552" y="5996076"/>
            <a:ext cx="824248" cy="800509"/>
          </a:xfrm>
          <a:prstGeom prst="rect">
            <a:avLst/>
          </a:prstGeom>
        </p:spPr>
      </p:pic>
    </p:spTree>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ju.pal@jiit.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5.bin"/><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31.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1.xml"/><Relationship Id="rId7" Type="http://schemas.openxmlformats.org/officeDocument/2006/relationships/image" Target="../media/image38.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40.wmf"/><Relationship Id="rId5" Type="http://schemas.openxmlformats.org/officeDocument/2006/relationships/image" Target="../media/image37.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39.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1.emf"/><Relationship Id="rId4" Type="http://schemas.openxmlformats.org/officeDocument/2006/relationships/oleObject" Target="../embeddings/oleObject15.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42.wmf"/><Relationship Id="rId4" Type="http://schemas.openxmlformats.org/officeDocument/2006/relationships/oleObject" Target="../embeddings/oleObject16.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AutoShape 8" descr="bits_logo"/>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en-US"/>
          </a:p>
        </p:txBody>
      </p:sp>
      <p:cxnSp>
        <p:nvCxnSpPr>
          <p:cNvPr id="18" name="Straight Connector 17"/>
          <p:cNvCxnSpPr/>
          <p:nvPr/>
        </p:nvCxnSpPr>
        <p:spPr>
          <a:xfrm>
            <a:off x="0" y="16764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Rectangle 14"/>
          <p:cNvSpPr txBox="1">
            <a:spLocks noChangeArrowheads="1"/>
          </p:cNvSpPr>
          <p:nvPr/>
        </p:nvSpPr>
        <p:spPr>
          <a:xfrm>
            <a:off x="287740" y="4038600"/>
            <a:ext cx="8399060" cy="2590800"/>
          </a:xfrm>
          <a:prstGeom prst="rect">
            <a:avLst/>
          </a:prstGeom>
          <a:noFill/>
        </p:spPr>
        <p:txBody>
          <a:bodyPr vert="horz" lIns="91440" tIns="45720" rIns="91440" bIns="45720" rtlCol="0">
            <a:noAutofit/>
          </a:bodyPr>
          <a:lstStyle/>
          <a:p>
            <a:pPr marL="0" marR="0" lvl="0" indent="0" algn="ctr" defTabSz="914400" rtl="0" eaLnBrk="1" fontAlgn="auto" latinLnBrk="0" hangingPunct="1">
              <a:lnSpc>
                <a:spcPct val="100000"/>
              </a:lnSpc>
              <a:spcBef>
                <a:spcPct val="0"/>
              </a:spcBef>
              <a:spcAft>
                <a:spcPts val="0"/>
              </a:spcAft>
              <a:buClrTx/>
              <a:buSzTx/>
              <a:buFont typeface="Arial" pitchFamily="34" charset="0"/>
              <a:buNone/>
              <a:tabLst/>
              <a:defRPr/>
            </a:pPr>
            <a:endParaRPr kumimoji="0" lang="en-US" sz="3200" b="1" i="1" u="sng" strike="noStrike" kern="1200" cap="none" spc="0" normalizeH="0" baseline="0" noProof="0" dirty="0">
              <a:ln>
                <a:noFill/>
              </a:ln>
              <a:solidFill>
                <a:srgbClr val="C00000"/>
              </a:solidFill>
              <a:effectLst/>
              <a:uLnTx/>
              <a:uFillTx/>
              <a:latin typeface="Aparajita" pitchFamily="34" charset="0"/>
              <a:ea typeface="+mn-ea"/>
              <a:cs typeface="Aparajita" pitchFamily="34" charset="0"/>
            </a:endParaRPr>
          </a:p>
          <a:p>
            <a:pPr marL="0" marR="0" lvl="0" indent="0" algn="ctr" defTabSz="914400" rtl="0" eaLnBrk="1" fontAlgn="auto" latinLnBrk="0" hangingPunct="1">
              <a:lnSpc>
                <a:spcPct val="100000"/>
              </a:lnSpc>
              <a:spcBef>
                <a:spcPct val="0"/>
              </a:spcBef>
              <a:spcAft>
                <a:spcPts val="0"/>
              </a:spcAft>
              <a:buClrTx/>
              <a:buSzTx/>
              <a:buFont typeface="Arial" pitchFamily="34" charset="0"/>
              <a:buNone/>
              <a:tabLst/>
              <a:defRPr/>
            </a:pPr>
            <a:r>
              <a:rPr lang="en-US" sz="2800" b="1" i="1" dirty="0">
                <a:solidFill>
                  <a:srgbClr val="0070C0"/>
                </a:solidFill>
                <a:latin typeface="Aparajita" pitchFamily="34" charset="0"/>
                <a:cs typeface="Aparajita" pitchFamily="34" charset="0"/>
              </a:rPr>
              <a:t>M</a:t>
            </a:r>
            <a:r>
              <a:rPr kumimoji="0" lang="en-US" sz="2800" b="1" i="1" u="none" strike="noStrike" kern="1200" cap="none" spc="0" normalizeH="0" baseline="0" noProof="0" dirty="0">
                <a:ln>
                  <a:noFill/>
                </a:ln>
                <a:solidFill>
                  <a:srgbClr val="0070C0"/>
                </a:solidFill>
                <a:effectLst/>
                <a:uLnTx/>
                <a:uFillTx/>
                <a:latin typeface="Aparajita" pitchFamily="34" charset="0"/>
                <a:ea typeface="+mn-ea"/>
                <a:cs typeface="Aparajita" pitchFamily="34" charset="0"/>
              </a:rPr>
              <a:t>r. Raju Pal</a:t>
            </a:r>
          </a:p>
          <a:p>
            <a:pPr marL="0" marR="0" lvl="0" indent="0" algn="ctr" defTabSz="914400" rtl="0" eaLnBrk="1" fontAlgn="auto" latinLnBrk="0" hangingPunct="1">
              <a:lnSpc>
                <a:spcPct val="100000"/>
              </a:lnSpc>
              <a:spcBef>
                <a:spcPct val="0"/>
              </a:spcBef>
              <a:spcAft>
                <a:spcPts val="0"/>
              </a:spcAft>
              <a:buClrTx/>
              <a:buSzTx/>
              <a:buFont typeface="Arial" pitchFamily="34" charset="0"/>
              <a:buNone/>
              <a:tabLst/>
              <a:defRPr/>
            </a:pPr>
            <a:r>
              <a:rPr kumimoji="0" lang="en-US" b="1" i="1" u="none" strike="noStrike" kern="1200" cap="none" spc="0" normalizeH="0" baseline="0" noProof="0" dirty="0">
                <a:ln>
                  <a:noFill/>
                </a:ln>
                <a:solidFill>
                  <a:srgbClr val="C00000"/>
                </a:solidFill>
                <a:effectLst/>
                <a:uLnTx/>
                <a:uFillTx/>
                <a:latin typeface="Aparajita" pitchFamily="34" charset="0"/>
                <a:ea typeface="+mn-ea"/>
                <a:cs typeface="Aparajita" pitchFamily="34" charset="0"/>
              </a:rPr>
              <a:t>(Assistant Professor)</a:t>
            </a:r>
          </a:p>
          <a:p>
            <a:pPr marL="0" marR="0" lvl="0" indent="0" algn="ctr" defTabSz="914400" rtl="0" eaLnBrk="1" fontAlgn="auto" latinLnBrk="0" hangingPunct="1">
              <a:lnSpc>
                <a:spcPct val="100000"/>
              </a:lnSpc>
              <a:spcBef>
                <a:spcPct val="0"/>
              </a:spcBef>
              <a:spcAft>
                <a:spcPts val="0"/>
              </a:spcAft>
              <a:buClrTx/>
              <a:buSzTx/>
              <a:buFont typeface="Arial" pitchFamily="34" charset="0"/>
              <a:buNone/>
              <a:tabLst/>
              <a:defRPr/>
            </a:pPr>
            <a:r>
              <a:rPr lang="en-US" b="1" i="1" dirty="0">
                <a:solidFill>
                  <a:srgbClr val="0070C0"/>
                </a:solidFill>
                <a:latin typeface="Aparajita" pitchFamily="34" charset="0"/>
                <a:cs typeface="Aparajita" pitchFamily="34" charset="0"/>
                <a:hlinkClick r:id="rId3"/>
              </a:rPr>
              <a:t>raju.pal@jiit.ac.in</a:t>
            </a:r>
            <a:r>
              <a:rPr lang="en-US" b="1" i="1" dirty="0">
                <a:solidFill>
                  <a:srgbClr val="C00000"/>
                </a:solidFill>
                <a:latin typeface="Aparajita" pitchFamily="34" charset="0"/>
                <a:cs typeface="Aparajita" pitchFamily="34" charset="0"/>
              </a:rPr>
              <a:t>, </a:t>
            </a:r>
            <a:r>
              <a:rPr lang="en-US" b="1" i="1" dirty="0" err="1">
                <a:solidFill>
                  <a:srgbClr val="C00000"/>
                </a:solidFill>
                <a:latin typeface="Aparajita" pitchFamily="34" charset="0"/>
                <a:cs typeface="Aparajita" pitchFamily="34" charset="0"/>
              </a:rPr>
              <a:t>Mob.No</a:t>
            </a:r>
            <a:r>
              <a:rPr lang="en-US" b="1" i="1" dirty="0">
                <a:solidFill>
                  <a:srgbClr val="C00000"/>
                </a:solidFill>
                <a:latin typeface="Aparajita" pitchFamily="34" charset="0"/>
                <a:cs typeface="Aparajita" pitchFamily="34" charset="0"/>
              </a:rPr>
              <a:t>.: 7840045107</a:t>
            </a:r>
            <a:endParaRPr kumimoji="0" lang="en-US" b="1" i="1" u="none" strike="noStrike" kern="1200" cap="none" spc="0" normalizeH="0" baseline="0" noProof="0" dirty="0">
              <a:ln>
                <a:noFill/>
              </a:ln>
              <a:solidFill>
                <a:srgbClr val="0070C0"/>
              </a:solidFill>
              <a:effectLst/>
              <a:uLnTx/>
              <a:uFillTx/>
              <a:latin typeface="Aparajita" pitchFamily="34" charset="0"/>
              <a:ea typeface="+mn-ea"/>
              <a:cs typeface="Aparajita" pitchFamily="34" charset="0"/>
            </a:endParaRPr>
          </a:p>
          <a:p>
            <a:pPr marL="0" marR="0" lvl="0" indent="0" algn="ctr" defTabSz="914400" rtl="0" eaLnBrk="1" fontAlgn="auto" latinLnBrk="0" hangingPunct="1">
              <a:lnSpc>
                <a:spcPct val="100000"/>
              </a:lnSpc>
              <a:spcBef>
                <a:spcPct val="0"/>
              </a:spcBef>
              <a:spcAft>
                <a:spcPts val="0"/>
              </a:spcAft>
              <a:buClrTx/>
              <a:buSzTx/>
              <a:buFont typeface="Arial" pitchFamily="34" charset="0"/>
              <a:buNone/>
              <a:tabLst/>
              <a:defRPr/>
            </a:pPr>
            <a:r>
              <a:rPr lang="en-US" sz="2400" b="1" i="1" dirty="0">
                <a:solidFill>
                  <a:srgbClr val="C00000"/>
                </a:solidFill>
                <a:latin typeface="Aparajita" pitchFamily="34" charset="0"/>
                <a:cs typeface="Aparajita" pitchFamily="34" charset="0"/>
              </a:rPr>
              <a:t>Jaypee Institute of Information Technology, Noida</a:t>
            </a:r>
            <a:endParaRPr kumimoji="0" lang="en-US" sz="2400" b="1" i="1" u="none" strike="noStrike" kern="1200" cap="none" spc="0" normalizeH="0" baseline="0" noProof="0" dirty="0">
              <a:ln>
                <a:noFill/>
              </a:ln>
              <a:solidFill>
                <a:srgbClr val="C00000"/>
              </a:solidFill>
              <a:effectLst/>
              <a:uLnTx/>
              <a:uFillTx/>
              <a:latin typeface="Aparajita" pitchFamily="34" charset="0"/>
              <a:ea typeface="+mn-ea"/>
              <a:cs typeface="Aparajita" pitchFamily="34" charset="0"/>
            </a:endParaRPr>
          </a:p>
        </p:txBody>
      </p:sp>
      <p:pic>
        <p:nvPicPr>
          <p:cNvPr id="3" name="Picture 2">
            <a:extLst>
              <a:ext uri="{FF2B5EF4-FFF2-40B4-BE49-F238E27FC236}">
                <a16:creationId xmlns:a16="http://schemas.microsoft.com/office/drawing/2014/main" id="{7458AF52-759D-4C1F-BE37-2AC14D1514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3549" y="3125952"/>
            <a:ext cx="979451" cy="1218257"/>
          </a:xfrm>
          <a:prstGeom prst="rect">
            <a:avLst/>
          </a:prstGeom>
        </p:spPr>
      </p:pic>
      <p:sp>
        <p:nvSpPr>
          <p:cNvPr id="7" name="Rectangle 10">
            <a:extLst>
              <a:ext uri="{FF2B5EF4-FFF2-40B4-BE49-F238E27FC236}">
                <a16:creationId xmlns:a16="http://schemas.microsoft.com/office/drawing/2014/main" id="{C8D99579-0C37-49AC-91D5-F3D28A5F1151}"/>
              </a:ext>
            </a:extLst>
          </p:cNvPr>
          <p:cNvSpPr>
            <a:spLocks noChangeArrowheads="1"/>
          </p:cNvSpPr>
          <p:nvPr/>
        </p:nvSpPr>
        <p:spPr bwMode="auto">
          <a:xfrm>
            <a:off x="178340" y="1905000"/>
            <a:ext cx="8534400" cy="985870"/>
          </a:xfrm>
          <a:prstGeom prst="rect">
            <a:avLst/>
          </a:prstGeom>
          <a:noFill/>
          <a:ln w="9525">
            <a:noFill/>
            <a:miter lim="800000"/>
            <a:headEnd/>
            <a:tailEnd/>
          </a:ln>
        </p:spPr>
        <p:txBody>
          <a:bodyPr anchor="ctr"/>
          <a:lstStyle/>
          <a:p>
            <a:pPr algn="ctr"/>
            <a:r>
              <a:rPr lang="en-US" sz="2800" b="1" dirty="0">
                <a:solidFill>
                  <a:srgbClr val="C00000"/>
                </a:solidFill>
                <a:latin typeface="Tw Cen MT" pitchFamily="34" charset="0"/>
              </a:rPr>
              <a:t>Biogeography Based Optimization Algorithm</a:t>
            </a:r>
            <a:endParaRPr kumimoji="1" lang="en-US" sz="2800" b="1" dirty="0">
              <a:solidFill>
                <a:srgbClr val="C00000"/>
              </a:solidFill>
              <a:latin typeface="Tw Cen MT" pitchFamily="34" charset="0"/>
            </a:endParaRPr>
          </a:p>
        </p:txBody>
      </p:sp>
      <p:sp>
        <p:nvSpPr>
          <p:cNvPr id="8" name="Rectangle 10">
            <a:extLst>
              <a:ext uri="{FF2B5EF4-FFF2-40B4-BE49-F238E27FC236}">
                <a16:creationId xmlns:a16="http://schemas.microsoft.com/office/drawing/2014/main" id="{30455EC8-532A-4C63-8586-A5DBC5A66CD9}"/>
              </a:ext>
            </a:extLst>
          </p:cNvPr>
          <p:cNvSpPr>
            <a:spLocks noChangeArrowheads="1"/>
          </p:cNvSpPr>
          <p:nvPr/>
        </p:nvSpPr>
        <p:spPr bwMode="auto">
          <a:xfrm>
            <a:off x="228600" y="264335"/>
            <a:ext cx="8534400" cy="985870"/>
          </a:xfrm>
          <a:prstGeom prst="rect">
            <a:avLst/>
          </a:prstGeom>
          <a:noFill/>
          <a:ln w="9525">
            <a:noFill/>
            <a:miter lim="800000"/>
            <a:headEnd/>
            <a:tailEnd/>
          </a:ln>
        </p:spPr>
        <p:txBody>
          <a:bodyPr anchor="ctr"/>
          <a:lstStyle/>
          <a:p>
            <a:pPr algn="ctr"/>
            <a:r>
              <a:rPr lang="en-US" sz="2000" b="1" dirty="0">
                <a:solidFill>
                  <a:schemeClr val="tx2"/>
                </a:solidFill>
                <a:latin typeface="Tw Cen MT" pitchFamily="34" charset="0"/>
              </a:rPr>
              <a:t>FDP on Advances in Network Modeling and Optimization Techniques</a:t>
            </a:r>
          </a:p>
          <a:p>
            <a:pPr algn="ctr"/>
            <a:r>
              <a:rPr kumimoji="1" lang="en-US" sz="2000" b="1" dirty="0">
                <a:solidFill>
                  <a:schemeClr val="tx2"/>
                </a:solidFill>
                <a:latin typeface="Tw Cen MT" pitchFamily="34" charset="0"/>
              </a:rPr>
              <a:t>(ANMOT 2019)</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Search landscape of the table problem</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10</a:t>
            </a:fld>
            <a:endParaRPr lang="en-US">
              <a:solidFill>
                <a:srgbClr val="775F55"/>
              </a:solidFill>
            </a:endParaRPr>
          </a:p>
        </p:txBody>
      </p:sp>
      <p:pic>
        <p:nvPicPr>
          <p:cNvPr id="2" name="Picture 1">
            <a:extLst>
              <a:ext uri="{FF2B5EF4-FFF2-40B4-BE49-F238E27FC236}">
                <a16:creationId xmlns:a16="http://schemas.microsoft.com/office/drawing/2014/main" id="{3710424B-C345-45A4-8D80-0104F48F7675}"/>
              </a:ext>
            </a:extLst>
          </p:cNvPr>
          <p:cNvPicPr>
            <a:picLocks noChangeAspect="1"/>
          </p:cNvPicPr>
          <p:nvPr/>
        </p:nvPicPr>
        <p:blipFill>
          <a:blip r:embed="rId3"/>
          <a:stretch>
            <a:fillRect/>
          </a:stretch>
        </p:blipFill>
        <p:spPr>
          <a:xfrm>
            <a:off x="632082" y="2181224"/>
            <a:ext cx="8054718" cy="2847957"/>
          </a:xfrm>
          <a:prstGeom prst="rect">
            <a:avLst/>
          </a:prstGeom>
        </p:spPr>
      </p:pic>
    </p:spTree>
    <p:extLst>
      <p:ext uri="{BB962C8B-B14F-4D97-AF65-F5344CB8AC3E}">
        <p14:creationId xmlns:p14="http://schemas.microsoft.com/office/powerpoint/2010/main" val="25731944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Example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11</a:t>
            </a:fld>
            <a:endParaRPr lang="en-US">
              <a:solidFill>
                <a:srgbClr val="775F55"/>
              </a:solidFill>
            </a:endParaRPr>
          </a:p>
        </p:txBody>
      </p:sp>
      <p:pic>
        <p:nvPicPr>
          <p:cNvPr id="3" name="Picture 2">
            <a:extLst>
              <a:ext uri="{FF2B5EF4-FFF2-40B4-BE49-F238E27FC236}">
                <a16:creationId xmlns:a16="http://schemas.microsoft.com/office/drawing/2014/main" id="{9991DB3E-6CDC-4AFA-A428-796AC8BBD437}"/>
              </a:ext>
            </a:extLst>
          </p:cNvPr>
          <p:cNvPicPr>
            <a:picLocks noChangeAspect="1"/>
          </p:cNvPicPr>
          <p:nvPr/>
        </p:nvPicPr>
        <p:blipFill>
          <a:blip r:embed="rId3"/>
          <a:stretch>
            <a:fillRect/>
          </a:stretch>
        </p:blipFill>
        <p:spPr>
          <a:xfrm>
            <a:off x="384992" y="1981234"/>
            <a:ext cx="8373948" cy="2895556"/>
          </a:xfrm>
          <a:prstGeom prst="rect">
            <a:avLst/>
          </a:prstGeom>
        </p:spPr>
      </p:pic>
    </p:spTree>
    <p:extLst>
      <p:ext uri="{BB962C8B-B14F-4D97-AF65-F5344CB8AC3E}">
        <p14:creationId xmlns:p14="http://schemas.microsoft.com/office/powerpoint/2010/main" val="10181748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Example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12</a:t>
            </a:fld>
            <a:endParaRPr lang="en-US">
              <a:solidFill>
                <a:srgbClr val="775F55"/>
              </a:solidFill>
            </a:endParaRPr>
          </a:p>
        </p:txBody>
      </p:sp>
      <p:pic>
        <p:nvPicPr>
          <p:cNvPr id="2" name="Picture 1">
            <a:extLst>
              <a:ext uri="{FF2B5EF4-FFF2-40B4-BE49-F238E27FC236}">
                <a16:creationId xmlns:a16="http://schemas.microsoft.com/office/drawing/2014/main" id="{1B32DB46-7BC7-4411-847F-DAD4BD8B588B}"/>
              </a:ext>
            </a:extLst>
          </p:cNvPr>
          <p:cNvPicPr>
            <a:picLocks noChangeAspect="1"/>
          </p:cNvPicPr>
          <p:nvPr/>
        </p:nvPicPr>
        <p:blipFill>
          <a:blip r:embed="rId3"/>
          <a:stretch>
            <a:fillRect/>
          </a:stretch>
        </p:blipFill>
        <p:spPr>
          <a:xfrm>
            <a:off x="553138" y="2047874"/>
            <a:ext cx="7524061" cy="3281169"/>
          </a:xfrm>
          <a:prstGeom prst="rect">
            <a:avLst/>
          </a:prstGeom>
        </p:spPr>
      </p:pic>
    </p:spTree>
    <p:extLst>
      <p:ext uri="{BB962C8B-B14F-4D97-AF65-F5344CB8AC3E}">
        <p14:creationId xmlns:p14="http://schemas.microsoft.com/office/powerpoint/2010/main" val="18110725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Example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13</a:t>
            </a:fld>
            <a:endParaRPr lang="en-US">
              <a:solidFill>
                <a:srgbClr val="775F55"/>
              </a:solidFill>
            </a:endParaRPr>
          </a:p>
        </p:txBody>
      </p:sp>
      <p:pic>
        <p:nvPicPr>
          <p:cNvPr id="3" name="Picture 2">
            <a:extLst>
              <a:ext uri="{FF2B5EF4-FFF2-40B4-BE49-F238E27FC236}">
                <a16:creationId xmlns:a16="http://schemas.microsoft.com/office/drawing/2014/main" id="{02FA0EC4-A03D-4821-97FD-29F18C89874F}"/>
              </a:ext>
            </a:extLst>
          </p:cNvPr>
          <p:cNvPicPr>
            <a:picLocks noChangeAspect="1"/>
          </p:cNvPicPr>
          <p:nvPr/>
        </p:nvPicPr>
        <p:blipFill>
          <a:blip r:embed="rId3"/>
          <a:stretch>
            <a:fillRect/>
          </a:stretch>
        </p:blipFill>
        <p:spPr>
          <a:xfrm>
            <a:off x="748109" y="2222561"/>
            <a:ext cx="7647781" cy="2881307"/>
          </a:xfrm>
          <a:prstGeom prst="rect">
            <a:avLst/>
          </a:prstGeom>
        </p:spPr>
      </p:pic>
    </p:spTree>
    <p:extLst>
      <p:ext uri="{BB962C8B-B14F-4D97-AF65-F5344CB8AC3E}">
        <p14:creationId xmlns:p14="http://schemas.microsoft.com/office/powerpoint/2010/main" val="41192334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Example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14</a:t>
            </a:fld>
            <a:endParaRPr lang="en-US">
              <a:solidFill>
                <a:srgbClr val="775F55"/>
              </a:solidFill>
            </a:endParaRPr>
          </a:p>
        </p:txBody>
      </p:sp>
      <p:pic>
        <p:nvPicPr>
          <p:cNvPr id="2" name="Picture 1">
            <a:extLst>
              <a:ext uri="{FF2B5EF4-FFF2-40B4-BE49-F238E27FC236}">
                <a16:creationId xmlns:a16="http://schemas.microsoft.com/office/drawing/2014/main" id="{B57B89CA-8FD0-439C-8AC6-2CE417A91AB9}"/>
              </a:ext>
            </a:extLst>
          </p:cNvPr>
          <p:cNvPicPr>
            <a:picLocks noChangeAspect="1"/>
          </p:cNvPicPr>
          <p:nvPr/>
        </p:nvPicPr>
        <p:blipFill>
          <a:blip r:embed="rId3"/>
          <a:stretch>
            <a:fillRect/>
          </a:stretch>
        </p:blipFill>
        <p:spPr>
          <a:xfrm>
            <a:off x="685800" y="2043112"/>
            <a:ext cx="6700837" cy="3299397"/>
          </a:xfrm>
          <a:prstGeom prst="rect">
            <a:avLst/>
          </a:prstGeom>
        </p:spPr>
      </p:pic>
    </p:spTree>
    <p:extLst>
      <p:ext uri="{BB962C8B-B14F-4D97-AF65-F5344CB8AC3E}">
        <p14:creationId xmlns:p14="http://schemas.microsoft.com/office/powerpoint/2010/main" val="258951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Example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15</a:t>
            </a:fld>
            <a:endParaRPr lang="en-US">
              <a:solidFill>
                <a:srgbClr val="775F55"/>
              </a:solidFill>
            </a:endParaRPr>
          </a:p>
        </p:txBody>
      </p:sp>
      <p:pic>
        <p:nvPicPr>
          <p:cNvPr id="3" name="Picture 2">
            <a:extLst>
              <a:ext uri="{FF2B5EF4-FFF2-40B4-BE49-F238E27FC236}">
                <a16:creationId xmlns:a16="http://schemas.microsoft.com/office/drawing/2014/main" id="{EC500E6B-1787-454D-8AE1-90AB7B96B95F}"/>
              </a:ext>
            </a:extLst>
          </p:cNvPr>
          <p:cNvPicPr>
            <a:picLocks noChangeAspect="1"/>
          </p:cNvPicPr>
          <p:nvPr/>
        </p:nvPicPr>
        <p:blipFill>
          <a:blip r:embed="rId3"/>
          <a:stretch>
            <a:fillRect/>
          </a:stretch>
        </p:blipFill>
        <p:spPr>
          <a:xfrm>
            <a:off x="457200" y="1809749"/>
            <a:ext cx="6791325" cy="4108631"/>
          </a:xfrm>
          <a:prstGeom prst="rect">
            <a:avLst/>
          </a:prstGeom>
        </p:spPr>
      </p:pic>
    </p:spTree>
    <p:extLst>
      <p:ext uri="{BB962C8B-B14F-4D97-AF65-F5344CB8AC3E}">
        <p14:creationId xmlns:p14="http://schemas.microsoft.com/office/powerpoint/2010/main" val="3778638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Search landscape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16</a:t>
            </a:fld>
            <a:endParaRPr lang="en-US">
              <a:solidFill>
                <a:srgbClr val="775F55"/>
              </a:solidFill>
            </a:endParaRPr>
          </a:p>
        </p:txBody>
      </p:sp>
      <p:pic>
        <p:nvPicPr>
          <p:cNvPr id="2" name="Picture 1">
            <a:extLst>
              <a:ext uri="{FF2B5EF4-FFF2-40B4-BE49-F238E27FC236}">
                <a16:creationId xmlns:a16="http://schemas.microsoft.com/office/drawing/2014/main" id="{646280A5-20FD-4EDB-B115-F5CBAA7C3D95}"/>
              </a:ext>
            </a:extLst>
          </p:cNvPr>
          <p:cNvPicPr>
            <a:picLocks noChangeAspect="1"/>
          </p:cNvPicPr>
          <p:nvPr/>
        </p:nvPicPr>
        <p:blipFill>
          <a:blip r:embed="rId3"/>
          <a:stretch>
            <a:fillRect/>
          </a:stretch>
        </p:blipFill>
        <p:spPr>
          <a:xfrm>
            <a:off x="457200" y="1901920"/>
            <a:ext cx="3409950" cy="3898710"/>
          </a:xfrm>
          <a:prstGeom prst="rect">
            <a:avLst/>
          </a:prstGeom>
        </p:spPr>
      </p:pic>
      <p:pic>
        <p:nvPicPr>
          <p:cNvPr id="4" name="Picture 3">
            <a:extLst>
              <a:ext uri="{FF2B5EF4-FFF2-40B4-BE49-F238E27FC236}">
                <a16:creationId xmlns:a16="http://schemas.microsoft.com/office/drawing/2014/main" id="{908EB6A5-FD90-4C99-ACA4-A37EA5940692}"/>
              </a:ext>
            </a:extLst>
          </p:cNvPr>
          <p:cNvPicPr>
            <a:picLocks noChangeAspect="1"/>
          </p:cNvPicPr>
          <p:nvPr/>
        </p:nvPicPr>
        <p:blipFill>
          <a:blip r:embed="rId4"/>
          <a:stretch>
            <a:fillRect/>
          </a:stretch>
        </p:blipFill>
        <p:spPr>
          <a:xfrm>
            <a:off x="4617651" y="1331913"/>
            <a:ext cx="3611949" cy="4611685"/>
          </a:xfrm>
          <a:prstGeom prst="rect">
            <a:avLst/>
          </a:prstGeom>
        </p:spPr>
      </p:pic>
    </p:spTree>
    <p:extLst>
      <p:ext uri="{BB962C8B-B14F-4D97-AF65-F5344CB8AC3E}">
        <p14:creationId xmlns:p14="http://schemas.microsoft.com/office/powerpoint/2010/main" val="361021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41329"/>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Difficulties of a real world problems</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17</a:t>
            </a:fld>
            <a:endParaRPr lang="en-US">
              <a:solidFill>
                <a:srgbClr val="775F55"/>
              </a:solidFill>
            </a:endParaRPr>
          </a:p>
        </p:txBody>
      </p:sp>
      <p:sp>
        <p:nvSpPr>
          <p:cNvPr id="10" name="Rectangle 9">
            <a:extLst>
              <a:ext uri="{FF2B5EF4-FFF2-40B4-BE49-F238E27FC236}">
                <a16:creationId xmlns:a16="http://schemas.microsoft.com/office/drawing/2014/main" id="{145189F9-7E57-48BA-9A1D-40DB9B93316B}"/>
              </a:ext>
            </a:extLst>
          </p:cNvPr>
          <p:cNvSpPr/>
          <p:nvPr/>
        </p:nvSpPr>
        <p:spPr>
          <a:xfrm>
            <a:off x="228600" y="1528763"/>
            <a:ext cx="8458200"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buFont typeface="Wingdings" pitchFamily="2" charset="2"/>
              <a:buChar char="q"/>
            </a:pPr>
            <a:r>
              <a:rPr lang="en-US" sz="2400" dirty="0">
                <a:latin typeface="Aparajita" pitchFamily="34" charset="0"/>
                <a:cs typeface="Aparajita" pitchFamily="34" charset="0"/>
              </a:rPr>
              <a:t> A large number of local solutions</a:t>
            </a:r>
          </a:p>
          <a:p>
            <a:pPr algn="just">
              <a:lnSpc>
                <a:spcPct val="150000"/>
              </a:lnSpc>
              <a:buFont typeface="Wingdings" pitchFamily="2" charset="2"/>
              <a:buChar char="q"/>
            </a:pPr>
            <a:r>
              <a:rPr lang="en-US" sz="2400" dirty="0">
                <a:latin typeface="Aparajita" pitchFamily="34" charset="0"/>
                <a:cs typeface="Aparajita" pitchFamily="34" charset="0"/>
              </a:rPr>
              <a:t> A large number of constraints</a:t>
            </a:r>
          </a:p>
          <a:p>
            <a:pPr algn="just">
              <a:lnSpc>
                <a:spcPct val="150000"/>
              </a:lnSpc>
              <a:buFont typeface="Wingdings" pitchFamily="2" charset="2"/>
              <a:buChar char="q"/>
            </a:pPr>
            <a:r>
              <a:rPr lang="en-US" sz="2400" dirty="0">
                <a:latin typeface="Aparajita" pitchFamily="34" charset="0"/>
                <a:cs typeface="Aparajita" pitchFamily="34" charset="0"/>
              </a:rPr>
              <a:t> Discrete variables</a:t>
            </a:r>
          </a:p>
          <a:p>
            <a:pPr algn="just">
              <a:lnSpc>
                <a:spcPct val="150000"/>
              </a:lnSpc>
              <a:buFont typeface="Wingdings" pitchFamily="2" charset="2"/>
              <a:buChar char="q"/>
            </a:pPr>
            <a:r>
              <a:rPr lang="en-US" sz="2400" dirty="0">
                <a:latin typeface="Aparajita" pitchFamily="34" charset="0"/>
                <a:cs typeface="Aparajita" pitchFamily="34" charset="0"/>
              </a:rPr>
              <a:t> Multiple objectives</a:t>
            </a:r>
          </a:p>
          <a:p>
            <a:pPr algn="just">
              <a:lnSpc>
                <a:spcPct val="150000"/>
              </a:lnSpc>
              <a:buFont typeface="Wingdings" pitchFamily="2" charset="2"/>
              <a:buChar char="q"/>
            </a:pPr>
            <a:r>
              <a:rPr lang="en-US" sz="2400" dirty="0">
                <a:latin typeface="Aparajita" pitchFamily="34" charset="0"/>
                <a:cs typeface="Aparajita" pitchFamily="34" charset="0"/>
              </a:rPr>
              <a:t> Uncertainties in inputs, outputs, or constraints</a:t>
            </a:r>
          </a:p>
          <a:p>
            <a:pPr algn="just">
              <a:lnSpc>
                <a:spcPct val="150000"/>
              </a:lnSpc>
              <a:buFont typeface="Wingdings" pitchFamily="2" charset="2"/>
              <a:buChar char="q"/>
            </a:pPr>
            <a:r>
              <a:rPr lang="en-US" sz="2400" dirty="0">
                <a:latin typeface="Aparajita" pitchFamily="34" charset="0"/>
                <a:cs typeface="Aparajita" pitchFamily="34" charset="0"/>
              </a:rPr>
              <a:t> Etc. </a:t>
            </a:r>
          </a:p>
          <a:p>
            <a:endParaRPr lang="en-US" sz="2400" dirty="0">
              <a:latin typeface="Aparajita" pitchFamily="34" charset="0"/>
              <a:cs typeface="Aparajita" pitchFamily="34" charset="0"/>
            </a:endParaRPr>
          </a:p>
        </p:txBody>
      </p:sp>
    </p:spTree>
    <p:extLst>
      <p:ext uri="{BB962C8B-B14F-4D97-AF65-F5344CB8AC3E}">
        <p14:creationId xmlns:p14="http://schemas.microsoft.com/office/powerpoint/2010/main" val="3524162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Nature Inspired Algorithms (NIA)</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44521"/>
            <a:ext cx="8458200" cy="433965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2400" dirty="0">
                <a:latin typeface="Aparajita" pitchFamily="34" charset="0"/>
                <a:cs typeface="Aparajita" pitchFamily="34" charset="0"/>
              </a:rPr>
              <a:t>Nature inspired algorithm is the algorithm which has its foundation in the biological components of the nature i.e., humans and animals.</a:t>
            </a:r>
          </a:p>
          <a:p>
            <a:pPr algn="just">
              <a:lnSpc>
                <a:spcPct val="150000"/>
              </a:lnSpc>
              <a:buFont typeface="Wingdings" pitchFamily="2" charset="2"/>
              <a:buChar char="q"/>
            </a:pPr>
            <a:r>
              <a:rPr lang="en-US" sz="2400" dirty="0">
                <a:latin typeface="Aparajita" pitchFamily="34" charset="0"/>
                <a:cs typeface="Aparajita" pitchFamily="34" charset="0"/>
              </a:rPr>
              <a:t>Inspired and motivated from the nature.</a:t>
            </a:r>
          </a:p>
          <a:p>
            <a:pPr algn="just">
              <a:lnSpc>
                <a:spcPct val="150000"/>
              </a:lnSpc>
              <a:buFont typeface="Wingdings" pitchFamily="2" charset="2"/>
              <a:buChar char="q"/>
            </a:pPr>
            <a:r>
              <a:rPr lang="en-US" sz="2400" dirty="0">
                <a:latin typeface="Aparajita" pitchFamily="34" charset="0"/>
                <a:cs typeface="Aparajita" pitchFamily="34" charset="0"/>
              </a:rPr>
              <a:t>Known as population base optimization algorithm.</a:t>
            </a:r>
          </a:p>
          <a:p>
            <a:pPr algn="just">
              <a:lnSpc>
                <a:spcPct val="150000"/>
              </a:lnSpc>
              <a:buFont typeface="Wingdings" pitchFamily="2" charset="2"/>
              <a:buChar char="q"/>
            </a:pPr>
            <a:r>
              <a:rPr lang="en-US" sz="2400" dirty="0">
                <a:latin typeface="Aparajita" pitchFamily="34" charset="0"/>
                <a:cs typeface="Aparajita" pitchFamily="34" charset="0"/>
              </a:rPr>
              <a:t>Deal with optimization problem.</a:t>
            </a:r>
          </a:p>
          <a:p>
            <a:pPr algn="just">
              <a:lnSpc>
                <a:spcPct val="150000"/>
              </a:lnSpc>
              <a:buFont typeface="Wingdings" pitchFamily="2" charset="2"/>
              <a:buChar char="q"/>
            </a:pPr>
            <a:r>
              <a:rPr lang="en-US" sz="2400" dirty="0">
                <a:latin typeface="Aparajita" pitchFamily="34" charset="0"/>
                <a:cs typeface="Aparajita" pitchFamily="34" charset="0"/>
              </a:rPr>
              <a:t>Considered as stochastic approach.</a:t>
            </a:r>
          </a:p>
          <a:p>
            <a:endParaRPr lang="en-US" sz="2400" dirty="0">
              <a:latin typeface="Aparajita" pitchFamily="34" charset="0"/>
              <a:cs typeface="Aparajita" pitchFamily="34" charset="0"/>
            </a:endParaRPr>
          </a:p>
        </p:txBody>
      </p: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18</a:t>
            </a:fld>
            <a:endParaRPr lang="en-US">
              <a:solidFill>
                <a:srgbClr val="775F55"/>
              </a:solidFill>
            </a:endParaRPr>
          </a:p>
        </p:txBody>
      </p:sp>
    </p:spTree>
    <p:extLst>
      <p:ext uri="{BB962C8B-B14F-4D97-AF65-F5344CB8AC3E}">
        <p14:creationId xmlns:p14="http://schemas.microsoft.com/office/powerpoint/2010/main" val="41409039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0" y="0"/>
            <a:ext cx="8153400" cy="11430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Some Existing Nature-inspired Algorithms</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19</a:t>
            </a:fld>
            <a:endParaRPr lang="en-US">
              <a:solidFill>
                <a:srgbClr val="775F55"/>
              </a:solidFill>
            </a:endParaRPr>
          </a:p>
        </p:txBody>
      </p:sp>
      <p:sp>
        <p:nvSpPr>
          <p:cNvPr id="10" name="TextBox 4"/>
          <p:cNvSpPr txBox="1">
            <a:spLocks noChangeArrowheads="1"/>
          </p:cNvSpPr>
          <p:nvPr/>
        </p:nvSpPr>
        <p:spPr bwMode="auto">
          <a:xfrm>
            <a:off x="381000" y="1371600"/>
            <a:ext cx="8534400" cy="378565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eaLnBrk="1" hangingPunct="1">
              <a:buFont typeface="Wingdings" pitchFamily="2" charset="2"/>
              <a:buChar char="Ø"/>
            </a:pPr>
            <a:r>
              <a:rPr lang="en-US" sz="2400" dirty="0">
                <a:latin typeface="Aparajita" pitchFamily="34" charset="0"/>
                <a:cs typeface="Aparajita" pitchFamily="34" charset="0"/>
              </a:rPr>
              <a:t>Simulated Annealing (SA)</a:t>
            </a:r>
          </a:p>
          <a:p>
            <a:pPr eaLnBrk="1" hangingPunct="1">
              <a:buFont typeface="Wingdings" pitchFamily="2" charset="2"/>
              <a:buChar char="Ø"/>
            </a:pPr>
            <a:r>
              <a:rPr lang="en-US" sz="2400" dirty="0">
                <a:latin typeface="Aparajita" pitchFamily="34" charset="0"/>
                <a:cs typeface="Aparajita" pitchFamily="34" charset="0"/>
              </a:rPr>
              <a:t>Random Search Technique (RST)</a:t>
            </a:r>
          </a:p>
          <a:p>
            <a:pPr eaLnBrk="1" hangingPunct="1">
              <a:buFont typeface="Wingdings" pitchFamily="2" charset="2"/>
              <a:buChar char="Ø"/>
            </a:pPr>
            <a:r>
              <a:rPr lang="en-US" sz="2400" dirty="0">
                <a:latin typeface="Aparajita" pitchFamily="34" charset="0"/>
                <a:cs typeface="Aparajita" pitchFamily="34" charset="0"/>
              </a:rPr>
              <a:t>Genetic Algorithm (GA)</a:t>
            </a:r>
          </a:p>
          <a:p>
            <a:pPr eaLnBrk="1" hangingPunct="1">
              <a:buFont typeface="Wingdings" pitchFamily="2" charset="2"/>
              <a:buChar char="Ø"/>
            </a:pPr>
            <a:r>
              <a:rPr lang="en-US" sz="2400" dirty="0" err="1">
                <a:latin typeface="Aparajita" pitchFamily="34" charset="0"/>
                <a:cs typeface="Aparajita" pitchFamily="34" charset="0"/>
              </a:rPr>
              <a:t>Memetic</a:t>
            </a:r>
            <a:r>
              <a:rPr lang="en-US" sz="2400" dirty="0">
                <a:latin typeface="Aparajita" pitchFamily="34" charset="0"/>
                <a:cs typeface="Aparajita" pitchFamily="34" charset="0"/>
              </a:rPr>
              <a:t> Algorithm (MA)</a:t>
            </a:r>
          </a:p>
          <a:p>
            <a:pPr eaLnBrk="1" hangingPunct="1">
              <a:buFont typeface="Wingdings" pitchFamily="2" charset="2"/>
              <a:buChar char="Ø"/>
            </a:pPr>
            <a:r>
              <a:rPr lang="en-US" sz="2400" dirty="0">
                <a:latin typeface="Aparajita" pitchFamily="34" charset="0"/>
                <a:cs typeface="Aparajita" pitchFamily="34" charset="0"/>
              </a:rPr>
              <a:t>Ant Colony Optimization (ACO)</a:t>
            </a:r>
          </a:p>
          <a:p>
            <a:pPr eaLnBrk="1" hangingPunct="1">
              <a:buFont typeface="Wingdings" pitchFamily="2" charset="2"/>
              <a:buChar char="Ø"/>
            </a:pPr>
            <a:r>
              <a:rPr lang="en-US" sz="2400" dirty="0">
                <a:latin typeface="Aparajita" pitchFamily="34" charset="0"/>
                <a:cs typeface="Aparajita" pitchFamily="34" charset="0"/>
              </a:rPr>
              <a:t>Differential Evolution (DE)</a:t>
            </a:r>
          </a:p>
          <a:p>
            <a:pPr eaLnBrk="1" hangingPunct="1">
              <a:buFont typeface="Wingdings" pitchFamily="2" charset="2"/>
              <a:buChar char="Ø"/>
            </a:pPr>
            <a:r>
              <a:rPr lang="en-US" sz="2400" b="1" dirty="0">
                <a:solidFill>
                  <a:srgbClr val="CC0099"/>
                </a:solidFill>
                <a:latin typeface="Aparajita" pitchFamily="34" charset="0"/>
                <a:cs typeface="Aparajita" pitchFamily="34" charset="0"/>
              </a:rPr>
              <a:t>Biogeography Based Optimization (BBO)</a:t>
            </a:r>
          </a:p>
          <a:p>
            <a:pPr eaLnBrk="1" hangingPunct="1">
              <a:buFont typeface="Wingdings" pitchFamily="2" charset="2"/>
              <a:buChar char="Ø"/>
            </a:pPr>
            <a:r>
              <a:rPr lang="en-US" sz="2400" dirty="0">
                <a:solidFill>
                  <a:schemeClr val="tx1"/>
                </a:solidFill>
                <a:latin typeface="Aparajita" pitchFamily="34" charset="0"/>
                <a:cs typeface="Aparajita" pitchFamily="34" charset="0"/>
              </a:rPr>
              <a:t>Particle Swarm Optimization (PSO)</a:t>
            </a:r>
          </a:p>
          <a:p>
            <a:pPr eaLnBrk="1" hangingPunct="1">
              <a:buFont typeface="Wingdings" pitchFamily="2" charset="2"/>
              <a:buChar char="Ø"/>
            </a:pPr>
            <a:r>
              <a:rPr lang="en-US" sz="2400" dirty="0">
                <a:solidFill>
                  <a:schemeClr val="tx1"/>
                </a:solidFill>
                <a:latin typeface="Aparajita" pitchFamily="34" charset="0"/>
                <a:cs typeface="Aparajita" pitchFamily="34" charset="0"/>
              </a:rPr>
              <a:t>Artificial Bee Colony (ABC)</a:t>
            </a:r>
          </a:p>
          <a:p>
            <a:pPr eaLnBrk="1" hangingPunct="1">
              <a:buFont typeface="Wingdings" pitchFamily="2" charset="2"/>
              <a:buChar char="Ø"/>
            </a:pPr>
            <a:r>
              <a:rPr lang="en-US" sz="2400" dirty="0">
                <a:solidFill>
                  <a:schemeClr val="tx1"/>
                </a:solidFill>
                <a:latin typeface="Aparajita" pitchFamily="34" charset="0"/>
                <a:cs typeface="Aparajita" pitchFamily="34" charset="0"/>
              </a:rPr>
              <a:t>Spider Monkey Optimization (SMO)</a:t>
            </a:r>
          </a:p>
        </p:txBody>
      </p:sp>
    </p:spTree>
    <p:extLst>
      <p:ext uri="{BB962C8B-B14F-4D97-AF65-F5344CB8AC3E}">
        <p14:creationId xmlns:p14="http://schemas.microsoft.com/office/powerpoint/2010/main" val="41409039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Optimization problem</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2</a:t>
            </a:fld>
            <a:endParaRPr lang="en-US">
              <a:solidFill>
                <a:srgbClr val="775F55"/>
              </a:solidFill>
            </a:endParaRPr>
          </a:p>
        </p:txBody>
      </p:sp>
      <p:pic>
        <p:nvPicPr>
          <p:cNvPr id="2" name="Picture 1">
            <a:extLst>
              <a:ext uri="{FF2B5EF4-FFF2-40B4-BE49-F238E27FC236}">
                <a16:creationId xmlns:a16="http://schemas.microsoft.com/office/drawing/2014/main" id="{572DAF62-74E8-42A9-8C67-40831925C01B}"/>
              </a:ext>
            </a:extLst>
          </p:cNvPr>
          <p:cNvPicPr>
            <a:picLocks noChangeAspect="1"/>
          </p:cNvPicPr>
          <p:nvPr/>
        </p:nvPicPr>
        <p:blipFill>
          <a:blip r:embed="rId3"/>
          <a:stretch>
            <a:fillRect/>
          </a:stretch>
        </p:blipFill>
        <p:spPr>
          <a:xfrm>
            <a:off x="1433513" y="2185980"/>
            <a:ext cx="6338887" cy="2247908"/>
          </a:xfrm>
          <a:prstGeom prst="rect">
            <a:avLst/>
          </a:prstGeom>
        </p:spPr>
      </p:pic>
    </p:spTree>
    <p:extLst>
      <p:ext uri="{BB962C8B-B14F-4D97-AF65-F5344CB8AC3E}">
        <p14:creationId xmlns:p14="http://schemas.microsoft.com/office/powerpoint/2010/main" val="18764357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228600" y="76200"/>
            <a:ext cx="8153400" cy="6858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775F55"/>
                </a:solidFill>
                <a:latin typeface="Tw Cen MT" pitchFamily="34" charset="0"/>
              </a:rPr>
              <a:t>Some Basic Terminology in NIA</a:t>
            </a:r>
          </a:p>
        </p:txBody>
      </p:sp>
      <p:sp>
        <p:nvSpPr>
          <p:cNvPr id="56323" name="Text Box 2"/>
          <p:cNvSpPr txBox="1">
            <a:spLocks noChangeArrowheads="1"/>
          </p:cNvSpPr>
          <p:nvPr/>
        </p:nvSpPr>
        <p:spPr bwMode="auto">
          <a:xfrm>
            <a:off x="228600" y="2819400"/>
            <a:ext cx="8686800" cy="1676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solidFill>
                  <a:srgbClr val="000000"/>
                </a:solidFill>
                <a:latin typeface="Aparajita" pitchFamily="34" charset="0"/>
                <a:cs typeface="Aparajita" pitchFamily="34" charset="0"/>
              </a:rPr>
              <a:t>Exploitation is the process of visiting those regions of a search space within the neighborhood of previously visited points.</a:t>
            </a: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0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0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0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000" dirty="0">
              <a:solidFill>
                <a:srgbClr val="000000"/>
              </a:solidFill>
              <a:latin typeface="Aparajita" pitchFamily="34" charset="0"/>
              <a:cs typeface="Aparajita" pitchFamily="34" charset="0"/>
            </a:endParaRPr>
          </a:p>
        </p:txBody>
      </p:sp>
      <p:sp>
        <p:nvSpPr>
          <p:cNvPr id="56326" name="Text Box 5"/>
          <p:cNvSpPr txBox="1">
            <a:spLocks noChangeArrowheads="1"/>
          </p:cNvSpPr>
          <p:nvPr/>
        </p:nvSpPr>
        <p:spPr bwMode="auto">
          <a:xfrm>
            <a:off x="0" y="11953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AE379F-4D35-4AF7-87B0-1C6A714C94D5}" type="slidenum">
              <a:rPr lang="en-US" sz="20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2000" b="1">
              <a:solidFill>
                <a:srgbClr val="FFFFFF"/>
              </a:solidFill>
            </a:endParaRPr>
          </a:p>
        </p:txBody>
      </p:sp>
      <p:cxnSp>
        <p:nvCxnSpPr>
          <p:cNvPr id="7" name="Straight Connector 6"/>
          <p:cNvCxnSpPr/>
          <p:nvPr/>
        </p:nvCxnSpPr>
        <p:spPr>
          <a:xfrm>
            <a:off x="0" y="6858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219200"/>
            <a:ext cx="8610600" cy="70788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latin typeface="Aparajita" pitchFamily="34" charset="0"/>
                <a:cs typeface="Aparajita" pitchFamily="34" charset="0"/>
              </a:rPr>
              <a:t>Exploration is the process of visiting entirely new regions of a search space. </a:t>
            </a:r>
          </a:p>
        </p:txBody>
      </p:sp>
      <p:sp>
        <p:nvSpPr>
          <p:cNvPr id="9" name="Rectangle 8"/>
          <p:cNvSpPr/>
          <p:nvPr/>
        </p:nvSpPr>
        <p:spPr>
          <a:xfrm>
            <a:off x="304800" y="685800"/>
            <a:ext cx="2667000" cy="400110"/>
          </a:xfrm>
          <a:prstGeom prst="rect">
            <a:avLst/>
          </a:prstGeom>
        </p:spPr>
        <p:txBody>
          <a:bodyPr wrap="squar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solidFill>
                  <a:srgbClr val="FF0000"/>
                </a:solidFill>
                <a:latin typeface="Aparajita" pitchFamily="34" charset="0"/>
                <a:cs typeface="Aparajita" pitchFamily="34" charset="0"/>
              </a:rPr>
              <a:t>Exploration:</a:t>
            </a:r>
            <a:r>
              <a:rPr lang="en-US" sz="2000" dirty="0">
                <a:latin typeface="Aparajita" pitchFamily="34" charset="0"/>
                <a:cs typeface="Aparajita" pitchFamily="34" charset="0"/>
              </a:rPr>
              <a:t>  </a:t>
            </a:r>
          </a:p>
        </p:txBody>
      </p:sp>
      <p:sp>
        <p:nvSpPr>
          <p:cNvPr id="10" name="Rectangle 9"/>
          <p:cNvSpPr/>
          <p:nvPr/>
        </p:nvSpPr>
        <p:spPr>
          <a:xfrm>
            <a:off x="381000" y="2286000"/>
            <a:ext cx="1582484" cy="400110"/>
          </a:xfrm>
          <a:prstGeom prst="rect">
            <a:avLst/>
          </a:prstGeom>
        </p:spPr>
        <p:txBody>
          <a:bodyPr wrap="none">
            <a:spAutoFit/>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solidFill>
                  <a:srgbClr val="FF0000"/>
                </a:solidFill>
                <a:latin typeface="Aparajita" pitchFamily="34" charset="0"/>
                <a:cs typeface="Aparajita" pitchFamily="34" charset="0"/>
              </a:rPr>
              <a:t>Exploitation:</a:t>
            </a:r>
          </a:p>
        </p:txBody>
      </p:sp>
      <p:sp>
        <p:nvSpPr>
          <p:cNvPr id="11" name="Rectangle 10"/>
          <p:cNvSpPr/>
          <p:nvPr/>
        </p:nvSpPr>
        <p:spPr>
          <a:xfrm>
            <a:off x="533400" y="4572000"/>
            <a:ext cx="1552028" cy="400110"/>
          </a:xfrm>
          <a:prstGeom prst="rect">
            <a:avLst/>
          </a:prstGeom>
        </p:spPr>
        <p:txBody>
          <a:bodyPr wrap="none">
            <a:spAutoFit/>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solidFill>
                  <a:srgbClr val="FF0000"/>
                </a:solidFill>
                <a:latin typeface="Aparajita" pitchFamily="34" charset="0"/>
                <a:cs typeface="Aparajita" pitchFamily="34" charset="0"/>
              </a:rPr>
              <a:t>Stagnation :</a:t>
            </a:r>
          </a:p>
        </p:txBody>
      </p:sp>
      <p:sp>
        <p:nvSpPr>
          <p:cNvPr id="13" name="Rectangle 12"/>
          <p:cNvSpPr/>
          <p:nvPr/>
        </p:nvSpPr>
        <p:spPr>
          <a:xfrm>
            <a:off x="304800" y="5029200"/>
            <a:ext cx="8839200" cy="70788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latin typeface="Aparajita" pitchFamily="34" charset="0"/>
                <a:cs typeface="Aparajita" pitchFamily="34" charset="0"/>
              </a:rPr>
              <a:t>Stagnation refers to a situation in which the optimum seeking process stagnates before finding a globally optimal solution.  </a:t>
            </a:r>
          </a:p>
        </p:txBody>
      </p:sp>
      <p:sp>
        <p:nvSpPr>
          <p:cNvPr id="14" name="Date Placeholder 13"/>
          <p:cNvSpPr>
            <a:spLocks noGrp="1"/>
          </p:cNvSpPr>
          <p:nvPr>
            <p:ph type="dt" sz="half" idx="10"/>
          </p:nvPr>
        </p:nvSpPr>
        <p:spPr/>
        <p:txBody>
          <a:bodyPr/>
          <a:lstStyle/>
          <a:p>
            <a:pPr>
              <a:defRPr/>
            </a:pPr>
            <a:fld id="{CAEAD743-9953-4488-801F-F55A1DB11785}" type="datetime4">
              <a:rPr lang="en-US" sz="2000" smtClean="0">
                <a:solidFill>
                  <a:srgbClr val="775F55"/>
                </a:solidFill>
              </a:rPr>
              <a:pPr>
                <a:defRPr/>
              </a:pPr>
              <a:t>June 4, 2019</a:t>
            </a:fld>
            <a:endParaRPr lang="en-US" sz="2000">
              <a:solidFill>
                <a:srgbClr val="775F55"/>
              </a:solidFill>
            </a:endParaRPr>
          </a:p>
        </p:txBody>
      </p:sp>
      <p:sp>
        <p:nvSpPr>
          <p:cNvPr id="17" name="Slide Number Placeholder 16"/>
          <p:cNvSpPr>
            <a:spLocks noGrp="1"/>
          </p:cNvSpPr>
          <p:nvPr>
            <p:ph type="sldNum" sz="quarter" idx="12"/>
          </p:nvPr>
        </p:nvSpPr>
        <p:spPr/>
        <p:txBody>
          <a:bodyPr/>
          <a:lstStyle/>
          <a:p>
            <a:pPr>
              <a:defRPr/>
            </a:pPr>
            <a:fld id="{10484B21-16DB-4E91-B0ED-018C744AED4A}" type="slidenum">
              <a:rPr lang="en-US" sz="2000" smtClean="0">
                <a:solidFill>
                  <a:srgbClr val="775F55"/>
                </a:solidFill>
              </a:rPr>
              <a:pPr>
                <a:defRPr/>
              </a:pPr>
              <a:t>20</a:t>
            </a:fld>
            <a:endParaRPr lang="en-US" sz="2000" dirty="0">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228600" y="76200"/>
            <a:ext cx="8153400" cy="9906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775F55"/>
                </a:solidFill>
                <a:latin typeface="Tw Cen MT" pitchFamily="34" charset="0"/>
              </a:rPr>
              <a:t>Some Basic Terminology in NIA</a:t>
            </a:r>
          </a:p>
        </p:txBody>
      </p:sp>
      <p:sp>
        <p:nvSpPr>
          <p:cNvPr id="56323" name="Text Box 2"/>
          <p:cNvSpPr txBox="1">
            <a:spLocks noChangeArrowheads="1"/>
          </p:cNvSpPr>
          <p:nvPr/>
        </p:nvSpPr>
        <p:spPr bwMode="auto">
          <a:xfrm>
            <a:off x="304800" y="3352800"/>
            <a:ext cx="8686800" cy="685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000000"/>
                </a:solidFill>
                <a:latin typeface="Aparajita" pitchFamily="34" charset="0"/>
                <a:cs typeface="Aparajita" pitchFamily="34" charset="0"/>
              </a:rPr>
              <a:t>Intelligence + Randomness + Previous Experience.</a:t>
            </a: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p:txBody>
      </p:sp>
      <p:sp>
        <p:nvSpPr>
          <p:cNvPr id="56326" name="Text Box 5"/>
          <p:cNvSpPr txBox="1">
            <a:spLocks noChangeArrowheads="1"/>
          </p:cNvSpPr>
          <p:nvPr/>
        </p:nvSpPr>
        <p:spPr bwMode="auto">
          <a:xfrm>
            <a:off x="0" y="11953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AE379F-4D35-4AF7-87B0-1C6A714C94D5}"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sz="2400" b="1">
              <a:solidFill>
                <a:srgbClr val="FFFFFF"/>
              </a:solidFill>
            </a:endParaRPr>
          </a:p>
        </p:txBody>
      </p:sp>
      <p:cxnSp>
        <p:nvCxnSpPr>
          <p:cNvPr id="7" name="Straight Connector 6"/>
          <p:cNvCxnSpPr/>
          <p:nvPr/>
        </p:nvCxnSpPr>
        <p:spPr>
          <a:xfrm>
            <a:off x="0" y="10668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600200"/>
            <a:ext cx="86106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latin typeface="Aparajita" pitchFamily="34" charset="0"/>
                <a:cs typeface="Aparajita" pitchFamily="34" charset="0"/>
              </a:rPr>
              <a:t>A population for an optimization problem converged too early, resulting in being suboptimal.  </a:t>
            </a:r>
          </a:p>
        </p:txBody>
      </p:sp>
      <p:sp>
        <p:nvSpPr>
          <p:cNvPr id="9" name="Rectangle 8"/>
          <p:cNvSpPr/>
          <p:nvPr/>
        </p:nvSpPr>
        <p:spPr>
          <a:xfrm>
            <a:off x="228600" y="1143000"/>
            <a:ext cx="3881191" cy="461665"/>
          </a:xfrm>
          <a:prstGeom prst="rect">
            <a:avLst/>
          </a:prstGeom>
        </p:spPr>
        <p:txBody>
          <a:bodyPr wrap="non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FF0000"/>
                </a:solidFill>
                <a:latin typeface="Aparajita" pitchFamily="34" charset="0"/>
                <a:cs typeface="Aparajita" pitchFamily="34" charset="0"/>
              </a:rPr>
              <a:t>Premature Convergence :</a:t>
            </a:r>
            <a:r>
              <a:rPr lang="en-US" sz="2400" dirty="0">
                <a:latin typeface="Aparajita" pitchFamily="34" charset="0"/>
                <a:cs typeface="Aparajita" pitchFamily="34" charset="0"/>
              </a:rPr>
              <a:t>  </a:t>
            </a:r>
          </a:p>
        </p:txBody>
      </p:sp>
      <p:sp>
        <p:nvSpPr>
          <p:cNvPr id="10" name="Rectangle 9"/>
          <p:cNvSpPr/>
          <p:nvPr/>
        </p:nvSpPr>
        <p:spPr>
          <a:xfrm>
            <a:off x="315703" y="2895600"/>
            <a:ext cx="2699778" cy="461665"/>
          </a:xfrm>
          <a:prstGeom prst="rect">
            <a:avLst/>
          </a:prstGeom>
        </p:spPr>
        <p:txBody>
          <a:bodyPr wrap="none">
            <a:spAutoFit/>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FF0000"/>
                </a:solidFill>
                <a:latin typeface="Aparajita" pitchFamily="34" charset="0"/>
                <a:cs typeface="Aparajita" pitchFamily="34" charset="0"/>
              </a:rPr>
              <a:t>Stochastic Nature:</a:t>
            </a:r>
          </a:p>
        </p:txBody>
      </p:sp>
      <p:sp>
        <p:nvSpPr>
          <p:cNvPr id="11" name="Rectangle 10"/>
          <p:cNvSpPr/>
          <p:nvPr/>
        </p:nvSpPr>
        <p:spPr>
          <a:xfrm>
            <a:off x="304800" y="4267200"/>
            <a:ext cx="4326826" cy="461665"/>
          </a:xfrm>
          <a:prstGeom prst="rect">
            <a:avLst/>
          </a:prstGeom>
        </p:spPr>
        <p:txBody>
          <a:bodyPr wrap="none">
            <a:spAutoFit/>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FF0000"/>
                </a:solidFill>
                <a:latin typeface="Aparajita" pitchFamily="34" charset="0"/>
                <a:cs typeface="Aparajita" pitchFamily="34" charset="0"/>
              </a:rPr>
              <a:t>Heuristic and Meta-heuristics :</a:t>
            </a:r>
          </a:p>
        </p:txBody>
      </p:sp>
      <p:sp>
        <p:nvSpPr>
          <p:cNvPr id="13" name="Rectangle 12"/>
          <p:cNvSpPr/>
          <p:nvPr/>
        </p:nvSpPr>
        <p:spPr>
          <a:xfrm>
            <a:off x="304800" y="4800600"/>
            <a:ext cx="86106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latin typeface="Aparajita" pitchFamily="34" charset="0"/>
                <a:cs typeface="Aparajita" pitchFamily="34" charset="0"/>
              </a:rPr>
              <a:t>Heuristics are problem-dependent techniques and Meta-heuristics problem-independent techniques.</a:t>
            </a:r>
          </a:p>
        </p:txBody>
      </p:sp>
      <p:sp>
        <p:nvSpPr>
          <p:cNvPr id="12" name="Date Placeholder 11"/>
          <p:cNvSpPr>
            <a:spLocks noGrp="1"/>
          </p:cNvSpPr>
          <p:nvPr>
            <p:ph type="dt" sz="half" idx="10"/>
          </p:nvPr>
        </p:nvSpPr>
        <p:spPr>
          <a:xfrm>
            <a:off x="457200" y="6477000"/>
            <a:ext cx="3048000" cy="244475"/>
          </a:xfrm>
        </p:spPr>
        <p:txBody>
          <a:bodyPr/>
          <a:lstStyle/>
          <a:p>
            <a:pPr>
              <a:defRPr/>
            </a:pPr>
            <a:fld id="{2CA40970-5E44-4A9D-A540-2C4C4FF05108}" type="datetime4">
              <a:rPr lang="en-US" sz="2400" smtClean="0">
                <a:solidFill>
                  <a:srgbClr val="775F55"/>
                </a:solidFill>
              </a:rPr>
              <a:pPr>
                <a:defRPr/>
              </a:pPr>
              <a:t>June 4, 2019</a:t>
            </a:fld>
            <a:endParaRPr lang="en-US" sz="2400" dirty="0">
              <a:solidFill>
                <a:srgbClr val="775F55"/>
              </a:solidFill>
            </a:endParaRPr>
          </a:p>
        </p:txBody>
      </p:sp>
      <p:sp>
        <p:nvSpPr>
          <p:cNvPr id="16" name="Slide Number Placeholder 15"/>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21</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533400" y="2667000"/>
            <a:ext cx="7848600" cy="646331"/>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3600" b="1" dirty="0">
                <a:solidFill>
                  <a:srgbClr val="920000"/>
                </a:solidFill>
                <a:latin typeface="Aparajita" pitchFamily="34" charset="0"/>
                <a:cs typeface="Aparajita" pitchFamily="34" charset="0"/>
              </a:rPr>
              <a:t>Biogeography Based Optimization</a:t>
            </a:r>
          </a:p>
        </p:txBody>
      </p:sp>
      <p:sp>
        <p:nvSpPr>
          <p:cNvPr id="3" name="Date Placeholder 2"/>
          <p:cNvSpPr>
            <a:spLocks noGrp="1"/>
          </p:cNvSpPr>
          <p:nvPr>
            <p:ph type="dt" sz="half" idx="10"/>
          </p:nvPr>
        </p:nvSpPr>
        <p:spPr/>
        <p:txBody>
          <a:bodyPr/>
          <a:lstStyle/>
          <a:p>
            <a:pPr>
              <a:defRPr/>
            </a:pPr>
            <a:fld id="{B039FDE0-4C19-42CD-B91E-BA2B78D15CF9}" type="datetime4">
              <a:rPr lang="en-US" smtClean="0">
                <a:solidFill>
                  <a:srgbClr val="775F55"/>
                </a:solidFill>
              </a:rPr>
              <a:pPr>
                <a:defRPr/>
              </a:pPr>
              <a:t>June 4, 2019</a:t>
            </a:fld>
            <a:endParaRPr lang="en-US">
              <a:solidFill>
                <a:srgbClr val="775F55"/>
              </a:solidFill>
            </a:endParaRPr>
          </a:p>
        </p:txBody>
      </p:sp>
      <p:sp>
        <p:nvSpPr>
          <p:cNvPr id="6" name="Slide Number Placeholder 5"/>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22</a:t>
            </a:fld>
            <a:endParaRPr lang="en-US">
              <a:solidFill>
                <a:srgbClr val="775F55"/>
              </a:solidFill>
            </a:endParaRPr>
          </a:p>
        </p:txBody>
      </p:sp>
    </p:spTree>
    <p:extLst>
      <p:ext uri="{BB962C8B-B14F-4D97-AF65-F5344CB8AC3E}">
        <p14:creationId xmlns:p14="http://schemas.microsoft.com/office/powerpoint/2010/main" val="4015647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1"/>
          <p:cNvSpPr txBox="1">
            <a:spLocks noChangeArrowheads="1"/>
          </p:cNvSpPr>
          <p:nvPr/>
        </p:nvSpPr>
        <p:spPr bwMode="auto">
          <a:xfrm>
            <a:off x="228600" y="228600"/>
            <a:ext cx="8153400" cy="9906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Biogeography based optimization</a:t>
            </a: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76200" y="1835526"/>
            <a:ext cx="9067800" cy="273921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Clr>
                <a:srgbClr val="C00000"/>
              </a:buClr>
              <a:buSzPct val="60000"/>
              <a:buFont typeface="Wingdings" pitchFamily="2" charset="2"/>
              <a:buChar char="q"/>
            </a:pPr>
            <a:r>
              <a:rPr lang="en-US" sz="3200" dirty="0">
                <a:solidFill>
                  <a:srgbClr val="D60093"/>
                </a:solidFill>
                <a:latin typeface="Aparajita" pitchFamily="34" charset="0"/>
                <a:cs typeface="Aparajita" pitchFamily="34" charset="0"/>
              </a:rPr>
              <a:t>  </a:t>
            </a:r>
            <a:r>
              <a:rPr lang="en-US" sz="2800" dirty="0">
                <a:solidFill>
                  <a:srgbClr val="D60093"/>
                </a:solidFill>
                <a:latin typeface="Aparajita" pitchFamily="34" charset="0"/>
                <a:cs typeface="Aparajita" pitchFamily="34" charset="0"/>
              </a:rPr>
              <a:t>BBO</a:t>
            </a:r>
            <a:r>
              <a:rPr lang="en-US" sz="2800" dirty="0">
                <a:solidFill>
                  <a:srgbClr val="000000"/>
                </a:solidFill>
                <a:latin typeface="Aparajita" pitchFamily="34" charset="0"/>
                <a:cs typeface="Aparajita" pitchFamily="34" charset="0"/>
              </a:rPr>
              <a:t> is introduced by </a:t>
            </a:r>
            <a:r>
              <a:rPr lang="en-US" sz="2800" dirty="0">
                <a:solidFill>
                  <a:srgbClr val="D60093"/>
                </a:solidFill>
                <a:latin typeface="Aparajita" pitchFamily="34" charset="0"/>
                <a:cs typeface="Aparajita" pitchFamily="34" charset="0"/>
              </a:rPr>
              <a:t>Dan Simon</a:t>
            </a:r>
            <a:r>
              <a:rPr lang="en-US" sz="2800" dirty="0">
                <a:solidFill>
                  <a:srgbClr val="000000"/>
                </a:solidFill>
                <a:latin typeface="Aparajita" pitchFamily="34" charset="0"/>
                <a:cs typeface="Aparajita" pitchFamily="34" charset="0"/>
              </a:rPr>
              <a:t> in 2008. </a:t>
            </a:r>
          </a:p>
          <a:p>
            <a:pPr algn="just">
              <a:buClr>
                <a:srgbClr val="C00000"/>
              </a:buClr>
              <a:buSzPct val="60000"/>
              <a:buFont typeface="Wingdings" pitchFamily="2" charset="2"/>
              <a:buChar char="q"/>
            </a:pPr>
            <a:r>
              <a:rPr lang="en-US" sz="2800" dirty="0">
                <a:solidFill>
                  <a:srgbClr val="0070C0"/>
                </a:solidFill>
                <a:latin typeface="Aparajita" pitchFamily="34" charset="0"/>
                <a:cs typeface="Aparajita" pitchFamily="34" charset="0"/>
              </a:rPr>
              <a:t>  BBO</a:t>
            </a:r>
            <a:r>
              <a:rPr lang="en-US" sz="2800" dirty="0">
                <a:solidFill>
                  <a:srgbClr val="000000"/>
                </a:solidFill>
                <a:latin typeface="Aparajita" pitchFamily="34" charset="0"/>
                <a:cs typeface="Aparajita" pitchFamily="34" charset="0"/>
              </a:rPr>
              <a:t> belongs to the class of </a:t>
            </a:r>
            <a:r>
              <a:rPr lang="en-US" sz="2800" dirty="0">
                <a:solidFill>
                  <a:srgbClr val="920000"/>
                </a:solidFill>
                <a:latin typeface="Aparajita" pitchFamily="34" charset="0"/>
                <a:cs typeface="Aparajita" pitchFamily="34" charset="0"/>
              </a:rPr>
              <a:t>meta-heuristics.</a:t>
            </a:r>
            <a:endParaRPr lang="en-US" sz="2800" dirty="0">
              <a:solidFill>
                <a:srgbClr val="000000"/>
              </a:solidFill>
              <a:latin typeface="Aparajita" pitchFamily="34" charset="0"/>
              <a:cs typeface="Aparajita" pitchFamily="34" charset="0"/>
            </a:endParaRPr>
          </a:p>
          <a:p>
            <a:pPr algn="just">
              <a:buClr>
                <a:srgbClr val="C00000"/>
              </a:buClr>
              <a:buSzPct val="60000"/>
              <a:buFont typeface="Wingdings" pitchFamily="2" charset="2"/>
              <a:buChar char="q"/>
            </a:pPr>
            <a:r>
              <a:rPr lang="en-US" sz="2800" dirty="0">
                <a:solidFill>
                  <a:srgbClr val="000000"/>
                </a:solidFill>
                <a:latin typeface="Aparajita" pitchFamily="34" charset="0"/>
                <a:cs typeface="Aparajita" pitchFamily="34" charset="0"/>
              </a:rPr>
              <a:t> </a:t>
            </a:r>
            <a:r>
              <a:rPr lang="en-US" sz="2800" dirty="0">
                <a:solidFill>
                  <a:srgbClr val="00CC00"/>
                </a:solidFill>
                <a:latin typeface="Aparajita" pitchFamily="34" charset="0"/>
                <a:cs typeface="Aparajita" pitchFamily="34" charset="0"/>
              </a:rPr>
              <a:t> BBO </a:t>
            </a:r>
            <a:r>
              <a:rPr lang="en-US" sz="2800" dirty="0">
                <a:solidFill>
                  <a:srgbClr val="000000"/>
                </a:solidFill>
                <a:latin typeface="Aparajita" pitchFamily="34" charset="0"/>
                <a:cs typeface="Aparajita" pitchFamily="34" charset="0"/>
              </a:rPr>
              <a:t>does not make any </a:t>
            </a:r>
            <a:r>
              <a:rPr lang="en-US" sz="2800" dirty="0">
                <a:solidFill>
                  <a:srgbClr val="FF0000"/>
                </a:solidFill>
                <a:latin typeface="Aparajita" pitchFamily="34" charset="0"/>
                <a:cs typeface="Aparajita" pitchFamily="34" charset="0"/>
              </a:rPr>
              <a:t>assumptions </a:t>
            </a:r>
            <a:r>
              <a:rPr lang="en-US" sz="2800" dirty="0">
                <a:solidFill>
                  <a:srgbClr val="000000"/>
                </a:solidFill>
                <a:latin typeface="Aparajita" pitchFamily="34" charset="0"/>
                <a:cs typeface="Aparajita" pitchFamily="34" charset="0"/>
              </a:rPr>
              <a:t>about the problem and can therefore be applied to a </a:t>
            </a:r>
            <a:r>
              <a:rPr lang="en-US" sz="2800" dirty="0">
                <a:solidFill>
                  <a:srgbClr val="FF00FF"/>
                </a:solidFill>
                <a:latin typeface="Aparajita" pitchFamily="34" charset="0"/>
                <a:cs typeface="Aparajita" pitchFamily="34" charset="0"/>
              </a:rPr>
              <a:t>wide class of problems</a:t>
            </a:r>
            <a:r>
              <a:rPr lang="en-US" sz="2800" dirty="0">
                <a:solidFill>
                  <a:srgbClr val="000000"/>
                </a:solidFill>
                <a:latin typeface="Aparajita" pitchFamily="34" charset="0"/>
                <a:cs typeface="Aparajita" pitchFamily="34" charset="0"/>
              </a:rPr>
              <a:t>.</a:t>
            </a:r>
          </a:p>
          <a:p>
            <a:pPr algn="just">
              <a:buClr>
                <a:srgbClr val="C00000"/>
              </a:buClr>
              <a:buSzPct val="60000"/>
              <a:buFont typeface="Wingdings" pitchFamily="2" charset="2"/>
              <a:buChar char="q"/>
            </a:pPr>
            <a:r>
              <a:rPr lang="en-US" sz="2800" dirty="0">
                <a:solidFill>
                  <a:srgbClr val="FF00FF"/>
                </a:solidFill>
                <a:latin typeface="Aparajita" pitchFamily="34" charset="0"/>
                <a:cs typeface="Aparajita" pitchFamily="34" charset="0"/>
              </a:rPr>
              <a:t> BBO </a:t>
            </a:r>
            <a:r>
              <a:rPr lang="en-US" sz="2800" dirty="0">
                <a:solidFill>
                  <a:srgbClr val="000000"/>
                </a:solidFill>
                <a:latin typeface="Aparajita" pitchFamily="34" charset="0"/>
                <a:cs typeface="Aparajita" pitchFamily="34" charset="0"/>
              </a:rPr>
              <a:t>optimizes a problem by </a:t>
            </a:r>
            <a:r>
              <a:rPr lang="en-US" sz="2800" dirty="0">
                <a:solidFill>
                  <a:srgbClr val="000099"/>
                </a:solidFill>
                <a:latin typeface="Aparajita" pitchFamily="34" charset="0"/>
                <a:cs typeface="Aparajita" pitchFamily="34" charset="0"/>
              </a:rPr>
              <a:t>maintaining a population </a:t>
            </a:r>
            <a:r>
              <a:rPr lang="en-US" sz="2800" dirty="0">
                <a:solidFill>
                  <a:srgbClr val="000000"/>
                </a:solidFill>
                <a:latin typeface="Aparajita" pitchFamily="34" charset="0"/>
                <a:cs typeface="Aparajita" pitchFamily="34" charset="0"/>
              </a:rPr>
              <a:t>of candidate solutions, and </a:t>
            </a:r>
            <a:r>
              <a:rPr lang="en-US" sz="2800" dirty="0">
                <a:solidFill>
                  <a:srgbClr val="00CC00"/>
                </a:solidFill>
                <a:latin typeface="Aparajita" pitchFamily="34" charset="0"/>
                <a:cs typeface="Aparajita" pitchFamily="34" charset="0"/>
              </a:rPr>
              <a:t>creating new candidate solutions</a:t>
            </a:r>
            <a:r>
              <a:rPr lang="en-US" sz="2800" dirty="0">
                <a:solidFill>
                  <a:srgbClr val="000000"/>
                </a:solidFill>
                <a:latin typeface="Aparajita" pitchFamily="34" charset="0"/>
                <a:cs typeface="Aparajita" pitchFamily="34" charset="0"/>
              </a:rPr>
              <a:t> .</a:t>
            </a:r>
          </a:p>
        </p:txBody>
      </p:sp>
      <p:sp>
        <p:nvSpPr>
          <p:cNvPr id="5" name="Date Placeholder 4"/>
          <p:cNvSpPr>
            <a:spLocks noGrp="1"/>
          </p:cNvSpPr>
          <p:nvPr>
            <p:ph type="dt" sz="half" idx="10"/>
          </p:nvPr>
        </p:nvSpPr>
        <p:spPr/>
        <p:txBody>
          <a:bodyPr/>
          <a:lstStyle/>
          <a:p>
            <a:pPr>
              <a:defRPr/>
            </a:pPr>
            <a:fld id="{AA2EFD12-FF1D-45C1-8E76-87F2CFE5EB79}" type="datetime4">
              <a:rPr lang="en-US" smtClean="0">
                <a:solidFill>
                  <a:srgbClr val="775F55"/>
                </a:solidFill>
              </a:rPr>
              <a:pPr>
                <a:defRPr/>
              </a:pPr>
              <a:t>June 4, 2019</a:t>
            </a:fld>
            <a:endParaRPr lang="en-US">
              <a:solidFill>
                <a:srgbClr val="775F55"/>
              </a:solidFill>
            </a:endParaRPr>
          </a:p>
        </p:txBody>
      </p:sp>
      <p:sp>
        <p:nvSpPr>
          <p:cNvPr id="10" name="Slide Number Placeholder 9"/>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23</a:t>
            </a:fld>
            <a:endParaRPr lang="en-US">
              <a:solidFill>
                <a:srgbClr val="775F55"/>
              </a:solidFill>
            </a:endParaRPr>
          </a:p>
        </p:txBody>
      </p:sp>
    </p:spTree>
    <p:extLst>
      <p:ext uri="{BB962C8B-B14F-4D97-AF65-F5344CB8AC3E}">
        <p14:creationId xmlns:p14="http://schemas.microsoft.com/office/powerpoint/2010/main" val="243930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571500" y="161925"/>
            <a:ext cx="8153400" cy="9906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BBO is Motivated by</a:t>
            </a:r>
          </a:p>
        </p:txBody>
      </p:sp>
      <p:sp>
        <p:nvSpPr>
          <p:cNvPr id="41989" name="Text Box 5"/>
          <p:cNvSpPr txBox="1">
            <a:spLocks noChangeArrowheads="1"/>
          </p:cNvSpPr>
          <p:nvPr/>
        </p:nvSpPr>
        <p:spPr bwMode="auto">
          <a:xfrm>
            <a:off x="381000" y="1600200"/>
            <a:ext cx="8458200" cy="28194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3200" dirty="0">
                <a:solidFill>
                  <a:srgbClr val="000000"/>
                </a:solidFill>
                <a:latin typeface="Aparajita" pitchFamily="34" charset="0"/>
                <a:cs typeface="Aparajita" pitchFamily="34" charset="0"/>
              </a:rPr>
              <a:t>                           </a:t>
            </a:r>
            <a:r>
              <a:rPr lang="en-US" sz="3200" dirty="0">
                <a:solidFill>
                  <a:srgbClr val="0000FF"/>
                </a:solidFill>
                <a:latin typeface="Aparajita" pitchFamily="34" charset="0"/>
                <a:cs typeface="Aparajita" pitchFamily="34" charset="0"/>
              </a:rPr>
              <a:t>Bio</a:t>
            </a:r>
            <a:r>
              <a:rPr lang="en-US" sz="3200" dirty="0">
                <a:solidFill>
                  <a:srgbClr val="000000"/>
                </a:solidFill>
                <a:latin typeface="Aparajita" pitchFamily="34" charset="0"/>
                <a:cs typeface="Aparajita" pitchFamily="34" charset="0"/>
              </a:rPr>
              <a:t>   -     </a:t>
            </a:r>
            <a:r>
              <a:rPr lang="en-US" sz="3200" dirty="0">
                <a:solidFill>
                  <a:srgbClr val="FF0000"/>
                </a:solidFill>
                <a:latin typeface="Aparajita" pitchFamily="34" charset="0"/>
                <a:cs typeface="Aparajita" pitchFamily="34" charset="0"/>
              </a:rPr>
              <a:t>geo</a:t>
            </a:r>
            <a:r>
              <a:rPr lang="en-US" sz="3200" dirty="0">
                <a:solidFill>
                  <a:srgbClr val="000000"/>
                </a:solidFill>
                <a:latin typeface="Aparajita" pitchFamily="34" charset="0"/>
                <a:cs typeface="Aparajita" pitchFamily="34" charset="0"/>
              </a:rPr>
              <a:t>   -   </a:t>
            </a:r>
            <a:r>
              <a:rPr lang="en-US" sz="3200" dirty="0" err="1">
                <a:solidFill>
                  <a:srgbClr val="0000FF"/>
                </a:solidFill>
                <a:latin typeface="Aparajita" pitchFamily="34" charset="0"/>
                <a:cs typeface="Aparajita" pitchFamily="34" charset="0"/>
              </a:rPr>
              <a:t>graphy</a:t>
            </a:r>
            <a:endParaRPr lang="en-US" sz="3200" dirty="0">
              <a:solidFill>
                <a:srgbClr val="0000FF"/>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3200" dirty="0">
                <a:solidFill>
                  <a:srgbClr val="000000"/>
                </a:solidFill>
                <a:latin typeface="Aparajita" pitchFamily="34" charset="0"/>
                <a:cs typeface="Aparajita" pitchFamily="34" charset="0"/>
              </a:rPr>
              <a:t> </a:t>
            </a: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3200" dirty="0">
                <a:solidFill>
                  <a:srgbClr val="000000"/>
                </a:solidFill>
                <a:latin typeface="Aparajita" pitchFamily="34" charset="0"/>
                <a:cs typeface="Aparajita" pitchFamily="34" charset="0"/>
              </a:rPr>
              <a:t>                 </a:t>
            </a: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3200" dirty="0">
                <a:solidFill>
                  <a:srgbClr val="000000"/>
                </a:solidFill>
                <a:latin typeface="Aparajita" pitchFamily="34" charset="0"/>
                <a:cs typeface="Aparajita" pitchFamily="34" charset="0"/>
              </a:rPr>
              <a:t>            </a:t>
            </a:r>
            <a:r>
              <a:rPr lang="en-US" sz="3200" dirty="0">
                <a:solidFill>
                  <a:srgbClr val="D60093"/>
                </a:solidFill>
                <a:latin typeface="Aparajita" pitchFamily="34" charset="0"/>
                <a:cs typeface="Aparajita" pitchFamily="34" charset="0"/>
              </a:rPr>
              <a:t>Life</a:t>
            </a:r>
            <a:r>
              <a:rPr lang="en-US" sz="3200" dirty="0">
                <a:solidFill>
                  <a:srgbClr val="000000"/>
                </a:solidFill>
                <a:latin typeface="Aparajita" pitchFamily="34" charset="0"/>
                <a:cs typeface="Aparajita" pitchFamily="34" charset="0"/>
              </a:rPr>
              <a:t>               </a:t>
            </a:r>
            <a:r>
              <a:rPr lang="en-US" sz="3200" dirty="0">
                <a:solidFill>
                  <a:srgbClr val="00B050"/>
                </a:solidFill>
                <a:latin typeface="Aparajita" pitchFamily="34" charset="0"/>
                <a:cs typeface="Aparajita" pitchFamily="34" charset="0"/>
              </a:rPr>
              <a:t>Earth</a:t>
            </a:r>
            <a:r>
              <a:rPr lang="en-US" sz="3200" dirty="0">
                <a:solidFill>
                  <a:srgbClr val="000000"/>
                </a:solidFill>
                <a:latin typeface="Aparajita" pitchFamily="34" charset="0"/>
                <a:cs typeface="Aparajita" pitchFamily="34" charset="0"/>
              </a:rPr>
              <a:t>           </a:t>
            </a:r>
            <a:r>
              <a:rPr lang="en-US" sz="3200" dirty="0">
                <a:solidFill>
                  <a:srgbClr val="00B0F0"/>
                </a:solidFill>
                <a:latin typeface="Aparajita" pitchFamily="34" charset="0"/>
                <a:cs typeface="Aparajita" pitchFamily="34" charset="0"/>
              </a:rPr>
              <a:t>Description</a:t>
            </a:r>
          </a:p>
        </p:txBody>
      </p:sp>
      <p:cxnSp>
        <p:nvCxnSpPr>
          <p:cNvPr id="41990" name="AutoShape 6"/>
          <p:cNvCxnSpPr>
            <a:cxnSpLocks noChangeShapeType="1"/>
          </p:cNvCxnSpPr>
          <p:nvPr/>
        </p:nvCxnSpPr>
        <p:spPr bwMode="auto">
          <a:xfrm flipH="1">
            <a:off x="1676400" y="2209800"/>
            <a:ext cx="1066800" cy="1181201"/>
          </a:xfrm>
          <a:prstGeom prst="straightConnector1">
            <a:avLst/>
          </a:prstGeom>
          <a:noFill/>
          <a:ln w="69840" cap="sq">
            <a:solidFill>
              <a:srgbClr val="DD8047"/>
            </a:solidFill>
            <a:miter lim="800000"/>
            <a:headEnd/>
            <a:tailEnd type="triangle" w="med" len="med"/>
          </a:ln>
        </p:spPr>
      </p:cxnSp>
      <p:cxnSp>
        <p:nvCxnSpPr>
          <p:cNvPr id="41991" name="AutoShape 7"/>
          <p:cNvCxnSpPr>
            <a:cxnSpLocks noChangeShapeType="1"/>
          </p:cNvCxnSpPr>
          <p:nvPr/>
        </p:nvCxnSpPr>
        <p:spPr bwMode="auto">
          <a:xfrm flipH="1">
            <a:off x="3437106" y="2164404"/>
            <a:ext cx="609600" cy="1143000"/>
          </a:xfrm>
          <a:prstGeom prst="straightConnector1">
            <a:avLst/>
          </a:prstGeom>
          <a:noFill/>
          <a:ln w="63360" cap="sq">
            <a:solidFill>
              <a:srgbClr val="DD8047"/>
            </a:solidFill>
            <a:miter lim="800000"/>
            <a:headEnd/>
            <a:tailEnd type="triangle" w="med" len="med"/>
          </a:ln>
        </p:spPr>
      </p:cxnSp>
      <p:cxnSp>
        <p:nvCxnSpPr>
          <p:cNvPr id="41992" name="AutoShape 8"/>
          <p:cNvCxnSpPr>
            <a:cxnSpLocks noChangeShapeType="1"/>
          </p:cNvCxnSpPr>
          <p:nvPr/>
        </p:nvCxnSpPr>
        <p:spPr bwMode="auto">
          <a:xfrm>
            <a:off x="5494506" y="2264821"/>
            <a:ext cx="304800" cy="1066800"/>
          </a:xfrm>
          <a:prstGeom prst="straightConnector1">
            <a:avLst/>
          </a:prstGeom>
          <a:noFill/>
          <a:ln w="63360" cap="sq">
            <a:solidFill>
              <a:srgbClr val="DD8047"/>
            </a:solidFill>
            <a:miter lim="800000"/>
            <a:headEnd/>
            <a:tailEnd type="triangle" w="med" len="med"/>
          </a:ln>
        </p:spPr>
      </p:cxnSp>
      <p:cxnSp>
        <p:nvCxnSpPr>
          <p:cNvPr id="12" name="Straight Connector 11"/>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600" y="4800600"/>
            <a:ext cx="8534400" cy="10303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000" dirty="0">
                <a:latin typeface="Aparajita" pitchFamily="34" charset="0"/>
                <a:cs typeface="Aparajita" pitchFamily="34" charset="0"/>
              </a:rPr>
              <a:t> Study of the distribution of biological species through time and space.</a:t>
            </a:r>
          </a:p>
        </p:txBody>
      </p:sp>
      <p:sp>
        <p:nvSpPr>
          <p:cNvPr id="9" name="Date Placeholder 8"/>
          <p:cNvSpPr>
            <a:spLocks noGrp="1"/>
          </p:cNvSpPr>
          <p:nvPr>
            <p:ph type="dt" sz="half" idx="10"/>
          </p:nvPr>
        </p:nvSpPr>
        <p:spPr/>
        <p:txBody>
          <a:bodyPr/>
          <a:lstStyle/>
          <a:p>
            <a:pPr>
              <a:defRPr/>
            </a:pPr>
            <a:fld id="{C2EF429D-7F4A-4AEC-9552-8CA3DB8CDF7A}" type="datetime4">
              <a:rPr lang="en-US" smtClean="0">
                <a:solidFill>
                  <a:srgbClr val="775F55"/>
                </a:solidFill>
              </a:rPr>
              <a:pPr>
                <a:defRPr/>
              </a:pPr>
              <a:t>June 4, 2019</a:t>
            </a:fld>
            <a:endParaRPr lang="en-US">
              <a:solidFill>
                <a:srgbClr val="775F55"/>
              </a:solidFill>
            </a:endParaRPr>
          </a:p>
        </p:txBody>
      </p:sp>
      <p:sp>
        <p:nvSpPr>
          <p:cNvPr id="13" name="Slide Number Placeholder 12"/>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24</a:t>
            </a:fld>
            <a:endParaRPr lang="en-US" dirty="0">
              <a:solidFill>
                <a:srgbClr val="775F55"/>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Island Biogeography</a:t>
            </a:r>
          </a:p>
        </p:txBody>
      </p:sp>
      <p:sp>
        <p:nvSpPr>
          <p:cNvPr id="55302" name="Text Box 5"/>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A1388F8-4E68-4609-9575-569652F6E31B}"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pPr>
              <a:defRPr/>
            </a:pPr>
            <a:fld id="{752CE126-D061-45F5-9CFC-C5487199EDAA}" type="datetime4">
              <a:rPr lang="en-US" smtClean="0">
                <a:solidFill>
                  <a:srgbClr val="775F55"/>
                </a:solidFill>
              </a:rPr>
              <a:pPr>
                <a:defRPr/>
              </a:pPr>
              <a:t>June 4, 2019</a:t>
            </a:fld>
            <a:endParaRPr lang="en-US">
              <a:solidFill>
                <a:srgbClr val="775F55"/>
              </a:solidFill>
            </a:endParaRPr>
          </a:p>
        </p:txBody>
      </p:sp>
      <p:sp>
        <p:nvSpPr>
          <p:cNvPr id="10" name="Slide Number Placeholder 9"/>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25</a:t>
            </a:fld>
            <a:endParaRPr lang="en-US">
              <a:solidFill>
                <a:srgbClr val="775F55"/>
              </a:solidFill>
            </a:endParaRPr>
          </a:p>
        </p:txBody>
      </p:sp>
      <p:pic>
        <p:nvPicPr>
          <p:cNvPr id="8" name="Picture 3" descr="biogeog - island 1">
            <a:extLst>
              <a:ext uri="{FF2B5EF4-FFF2-40B4-BE49-F238E27FC236}">
                <a16:creationId xmlns:a16="http://schemas.microsoft.com/office/drawing/2014/main" id="{0C470A8D-8C19-4E41-BBE6-A4212EBDE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56" y="1473630"/>
            <a:ext cx="3495144" cy="18137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sland02">
            <a:extLst>
              <a:ext uri="{FF2B5EF4-FFF2-40B4-BE49-F238E27FC236}">
                <a16:creationId xmlns:a16="http://schemas.microsoft.com/office/drawing/2014/main" id="{4DBD90F5-A415-4BA8-881E-E7913B83B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33" y="3465574"/>
            <a:ext cx="3583667" cy="24764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D4A5F46-28D1-484C-A80F-55E542CDF7B5}"/>
              </a:ext>
            </a:extLst>
          </p:cNvPr>
          <p:cNvSpPr/>
          <p:nvPr/>
        </p:nvSpPr>
        <p:spPr>
          <a:xfrm>
            <a:off x="4169791" y="1657955"/>
            <a:ext cx="4572000" cy="646331"/>
          </a:xfrm>
          <a:prstGeom prst="rect">
            <a:avLst/>
          </a:prstGeom>
        </p:spPr>
        <p:txBody>
          <a:bodyPr>
            <a:spAutoFit/>
          </a:bodyPr>
          <a:lstStyle/>
          <a:p>
            <a:r>
              <a:rPr lang="en-US" altLang="en-US" dirty="0"/>
              <a:t>Islands can serve almost as a laboratory for the study of biogeography. </a:t>
            </a:r>
            <a:endParaRPr lang="en-IN" dirty="0"/>
          </a:p>
        </p:txBody>
      </p:sp>
    </p:spTree>
    <p:extLst>
      <p:ext uri="{BB962C8B-B14F-4D97-AF65-F5344CB8AC3E}">
        <p14:creationId xmlns:p14="http://schemas.microsoft.com/office/powerpoint/2010/main" val="5874846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612775" y="228600"/>
            <a:ext cx="8153400" cy="804335"/>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Scientific model</a:t>
            </a:r>
          </a:p>
        </p:txBody>
      </p:sp>
      <p:sp>
        <p:nvSpPr>
          <p:cNvPr id="55299" name="Text Box 2"/>
          <p:cNvSpPr txBox="1">
            <a:spLocks noChangeArrowheads="1"/>
          </p:cNvSpPr>
          <p:nvPr/>
        </p:nvSpPr>
        <p:spPr bwMode="auto">
          <a:xfrm>
            <a:off x="228600" y="1219200"/>
            <a:ext cx="8686800" cy="237694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chemeClr val="tx1"/>
                </a:solidFill>
                <a:latin typeface="Aparajita" pitchFamily="34" charset="0"/>
                <a:cs typeface="Aparajita" pitchFamily="34" charset="0"/>
              </a:rPr>
              <a:t>Scientific models of biogeography describe </a:t>
            </a:r>
          </a:p>
          <a:p>
            <a:pPr lvl="1">
              <a:spcBef>
                <a:spcPts val="700"/>
              </a:spcBef>
              <a:buSzPct val="60000"/>
              <a:buFont typeface="Wingdings" pitchFamily="2" charset="2"/>
              <a:buChar char="q"/>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chemeClr val="tx1"/>
                </a:solidFill>
                <a:latin typeface="Aparajita" pitchFamily="34" charset="0"/>
                <a:cs typeface="Aparajita" pitchFamily="34" charset="0"/>
              </a:rPr>
              <a:t> Speciation  (the evolution of new species),  </a:t>
            </a:r>
          </a:p>
          <a:p>
            <a:pPr lvl="1">
              <a:spcBef>
                <a:spcPts val="700"/>
              </a:spcBef>
              <a:buSzPct val="60000"/>
              <a:buFont typeface="Wingdings" pitchFamily="2" charset="2"/>
              <a:buChar char="q"/>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chemeClr val="tx1"/>
                </a:solidFill>
                <a:latin typeface="Aparajita" pitchFamily="34" charset="0"/>
                <a:cs typeface="Aparajita" pitchFamily="34" charset="0"/>
              </a:rPr>
              <a:t> Migration of species (animals, fish, birds, or insects) between islands, and </a:t>
            </a:r>
          </a:p>
          <a:p>
            <a:pPr lvl="1">
              <a:spcBef>
                <a:spcPts val="700"/>
              </a:spcBef>
              <a:buSzPct val="60000"/>
              <a:buFont typeface="Wingdings" pitchFamily="2" charset="2"/>
              <a:buChar char="q"/>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chemeClr val="tx1"/>
                </a:solidFill>
                <a:latin typeface="Aparajita" pitchFamily="34" charset="0"/>
                <a:cs typeface="Aparajita" pitchFamily="34" charset="0"/>
              </a:rPr>
              <a:t> Extinction of species.</a:t>
            </a: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3400" dirty="0">
              <a:solidFill>
                <a:schemeClr val="tx1"/>
              </a:solidFill>
              <a:latin typeface="Aparajita" pitchFamily="34" charset="0"/>
              <a:cs typeface="Aparajita" pitchFamily="34" charset="0"/>
            </a:endParaRPr>
          </a:p>
        </p:txBody>
      </p:sp>
      <p:sp>
        <p:nvSpPr>
          <p:cNvPr id="55302" name="Text Box 5"/>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A1388F8-4E68-4609-9575-569652F6E31B}"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US" sz="1200" b="1">
              <a:solidFill>
                <a:srgbClr val="FFFFFF"/>
              </a:solidFill>
            </a:endParaRPr>
          </a:p>
        </p:txBody>
      </p:sp>
      <p:cxnSp>
        <p:nvCxnSpPr>
          <p:cNvPr id="7" name="Straight Connector 6"/>
          <p:cNvCxnSpPr/>
          <p:nvPr/>
        </p:nvCxnSpPr>
        <p:spPr>
          <a:xfrm>
            <a:off x="0" y="10668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pPr>
              <a:defRPr/>
            </a:pPr>
            <a:fld id="{752CE126-D061-45F5-9CFC-C5487199EDAA}" type="datetime4">
              <a:rPr lang="en-US" smtClean="0">
                <a:solidFill>
                  <a:srgbClr val="775F55"/>
                </a:solidFill>
              </a:rPr>
              <a:pPr>
                <a:defRPr/>
              </a:pPr>
              <a:t>June 4, 2019</a:t>
            </a:fld>
            <a:endParaRPr lang="en-US">
              <a:solidFill>
                <a:srgbClr val="775F55"/>
              </a:solidFill>
            </a:endParaRPr>
          </a:p>
        </p:txBody>
      </p:sp>
      <p:sp>
        <p:nvSpPr>
          <p:cNvPr id="10" name="Slide Number Placeholder 9"/>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26</a:t>
            </a:fld>
            <a:endParaRPr lang="en-US">
              <a:solidFill>
                <a:srgbClr val="775F55"/>
              </a:solidFill>
            </a:endParaRPr>
          </a:p>
        </p:txBody>
      </p:sp>
      <p:grpSp>
        <p:nvGrpSpPr>
          <p:cNvPr id="8" name="Group 23">
            <a:extLst>
              <a:ext uri="{FF2B5EF4-FFF2-40B4-BE49-F238E27FC236}">
                <a16:creationId xmlns:a16="http://schemas.microsoft.com/office/drawing/2014/main" id="{43C84249-ACC6-464C-AD73-6376ED88D2A0}"/>
              </a:ext>
            </a:extLst>
          </p:cNvPr>
          <p:cNvGrpSpPr>
            <a:grpSpLocks/>
          </p:cNvGrpSpPr>
          <p:nvPr/>
        </p:nvGrpSpPr>
        <p:grpSpPr bwMode="auto">
          <a:xfrm>
            <a:off x="304800" y="3733800"/>
            <a:ext cx="5791200" cy="2362200"/>
            <a:chOff x="816" y="1440"/>
            <a:chExt cx="4000" cy="1656"/>
          </a:xfrm>
        </p:grpSpPr>
        <p:sp>
          <p:nvSpPr>
            <p:cNvPr id="9" name="Freeform 4">
              <a:extLst>
                <a:ext uri="{FF2B5EF4-FFF2-40B4-BE49-F238E27FC236}">
                  <a16:creationId xmlns:a16="http://schemas.microsoft.com/office/drawing/2014/main" id="{D145D4D6-D5E1-45A9-98D4-8AEDDF5FC6E5}"/>
                </a:ext>
              </a:extLst>
            </p:cNvPr>
            <p:cNvSpPr>
              <a:spLocks/>
            </p:cNvSpPr>
            <p:nvPr/>
          </p:nvSpPr>
          <p:spPr bwMode="auto">
            <a:xfrm>
              <a:off x="816" y="1584"/>
              <a:ext cx="912" cy="480"/>
            </a:xfrm>
            <a:custGeom>
              <a:avLst/>
              <a:gdLst>
                <a:gd name="T0" fmla="*/ 122 w 1192"/>
                <a:gd name="T1" fmla="*/ 18 h 624"/>
                <a:gd name="T2" fmla="*/ 857 w 1192"/>
                <a:gd name="T3" fmla="*/ 129 h 624"/>
                <a:gd name="T4" fmla="*/ 453 w 1192"/>
                <a:gd name="T5" fmla="*/ 462 h 624"/>
                <a:gd name="T6" fmla="*/ 122 w 1192"/>
                <a:gd name="T7" fmla="*/ 240 h 624"/>
                <a:gd name="T8" fmla="*/ 122 w 1192"/>
                <a:gd name="T9" fmla="*/ 18 h 624"/>
                <a:gd name="T10" fmla="*/ 0 60000 65536"/>
                <a:gd name="T11" fmla="*/ 0 60000 65536"/>
                <a:gd name="T12" fmla="*/ 0 60000 65536"/>
                <a:gd name="T13" fmla="*/ 0 60000 65536"/>
                <a:gd name="T14" fmla="*/ 0 60000 65536"/>
                <a:gd name="T15" fmla="*/ 0 w 1192"/>
                <a:gd name="T16" fmla="*/ 0 h 624"/>
                <a:gd name="T17" fmla="*/ 1192 w 1192"/>
                <a:gd name="T18" fmla="*/ 624 h 624"/>
              </a:gdLst>
              <a:ahLst/>
              <a:cxnLst>
                <a:cxn ang="T10">
                  <a:pos x="T0" y="T1"/>
                </a:cxn>
                <a:cxn ang="T11">
                  <a:pos x="T2" y="T3"/>
                </a:cxn>
                <a:cxn ang="T12">
                  <a:pos x="T4" y="T5"/>
                </a:cxn>
                <a:cxn ang="T13">
                  <a:pos x="T6" y="T7"/>
                </a:cxn>
                <a:cxn ang="T14">
                  <a:pos x="T8" y="T9"/>
                </a:cxn>
              </a:cxnLst>
              <a:rect l="T15" t="T16" r="T17" b="T18"/>
              <a:pathLst>
                <a:path w="1192" h="624">
                  <a:moveTo>
                    <a:pt x="160" y="24"/>
                  </a:moveTo>
                  <a:cubicBezTo>
                    <a:pt x="320" y="0"/>
                    <a:pt x="1048" y="72"/>
                    <a:pt x="1120" y="168"/>
                  </a:cubicBezTo>
                  <a:cubicBezTo>
                    <a:pt x="1192" y="264"/>
                    <a:pt x="752" y="576"/>
                    <a:pt x="592" y="600"/>
                  </a:cubicBezTo>
                  <a:cubicBezTo>
                    <a:pt x="432" y="624"/>
                    <a:pt x="232" y="400"/>
                    <a:pt x="160" y="312"/>
                  </a:cubicBezTo>
                  <a:cubicBezTo>
                    <a:pt x="88" y="224"/>
                    <a:pt x="0" y="48"/>
                    <a:pt x="160" y="24"/>
                  </a:cubicBezTo>
                  <a:close/>
                </a:path>
              </a:pathLst>
            </a:custGeom>
            <a:solidFill>
              <a:srgbClr val="FF6600"/>
            </a:solidFill>
            <a:ln w="9525">
              <a:solidFill>
                <a:schemeClr val="tx1"/>
              </a:solidFill>
              <a:round/>
              <a:headEnd/>
              <a:tailEnd/>
            </a:ln>
          </p:spPr>
          <p:txBody>
            <a:bodyPr/>
            <a:lstStyle/>
            <a:p>
              <a:endParaRPr lang="en-IN"/>
            </a:p>
          </p:txBody>
        </p:sp>
        <p:sp>
          <p:nvSpPr>
            <p:cNvPr id="11" name="Freeform 5">
              <a:extLst>
                <a:ext uri="{FF2B5EF4-FFF2-40B4-BE49-F238E27FC236}">
                  <a16:creationId xmlns:a16="http://schemas.microsoft.com/office/drawing/2014/main" id="{4DF8CD16-124E-489E-9146-C32959494A43}"/>
                </a:ext>
              </a:extLst>
            </p:cNvPr>
            <p:cNvSpPr>
              <a:spLocks/>
            </p:cNvSpPr>
            <p:nvPr/>
          </p:nvSpPr>
          <p:spPr bwMode="auto">
            <a:xfrm>
              <a:off x="1200" y="2640"/>
              <a:ext cx="640" cy="456"/>
            </a:xfrm>
            <a:custGeom>
              <a:avLst/>
              <a:gdLst>
                <a:gd name="T0" fmla="*/ 72 w 640"/>
                <a:gd name="T1" fmla="*/ 224 h 456"/>
                <a:gd name="T2" fmla="*/ 120 w 640"/>
                <a:gd name="T3" fmla="*/ 416 h 456"/>
                <a:gd name="T4" fmla="*/ 360 w 640"/>
                <a:gd name="T5" fmla="*/ 272 h 456"/>
                <a:gd name="T6" fmla="*/ 600 w 640"/>
                <a:gd name="T7" fmla="*/ 416 h 456"/>
                <a:gd name="T8" fmla="*/ 552 w 640"/>
                <a:gd name="T9" fmla="*/ 32 h 456"/>
                <a:gd name="T10" fmla="*/ 72 w 640"/>
                <a:gd name="T11" fmla="*/ 224 h 456"/>
                <a:gd name="T12" fmla="*/ 0 60000 65536"/>
                <a:gd name="T13" fmla="*/ 0 60000 65536"/>
                <a:gd name="T14" fmla="*/ 0 60000 65536"/>
                <a:gd name="T15" fmla="*/ 0 60000 65536"/>
                <a:gd name="T16" fmla="*/ 0 60000 65536"/>
                <a:gd name="T17" fmla="*/ 0 60000 65536"/>
                <a:gd name="T18" fmla="*/ 0 w 640"/>
                <a:gd name="T19" fmla="*/ 0 h 456"/>
                <a:gd name="T20" fmla="*/ 640 w 640"/>
                <a:gd name="T21" fmla="*/ 456 h 456"/>
              </a:gdLst>
              <a:ahLst/>
              <a:cxnLst>
                <a:cxn ang="T12">
                  <a:pos x="T0" y="T1"/>
                </a:cxn>
                <a:cxn ang="T13">
                  <a:pos x="T2" y="T3"/>
                </a:cxn>
                <a:cxn ang="T14">
                  <a:pos x="T4" y="T5"/>
                </a:cxn>
                <a:cxn ang="T15">
                  <a:pos x="T6" y="T7"/>
                </a:cxn>
                <a:cxn ang="T16">
                  <a:pos x="T8" y="T9"/>
                </a:cxn>
                <a:cxn ang="T17">
                  <a:pos x="T10" y="T11"/>
                </a:cxn>
              </a:cxnLst>
              <a:rect l="T18" t="T19" r="T20" b="T21"/>
              <a:pathLst>
                <a:path w="640" h="456">
                  <a:moveTo>
                    <a:pt x="72" y="224"/>
                  </a:moveTo>
                  <a:cubicBezTo>
                    <a:pt x="0" y="288"/>
                    <a:pt x="72" y="408"/>
                    <a:pt x="120" y="416"/>
                  </a:cubicBezTo>
                  <a:cubicBezTo>
                    <a:pt x="168" y="424"/>
                    <a:pt x="280" y="272"/>
                    <a:pt x="360" y="272"/>
                  </a:cubicBezTo>
                  <a:cubicBezTo>
                    <a:pt x="440" y="272"/>
                    <a:pt x="568" y="456"/>
                    <a:pt x="600" y="416"/>
                  </a:cubicBezTo>
                  <a:cubicBezTo>
                    <a:pt x="632" y="376"/>
                    <a:pt x="640" y="64"/>
                    <a:pt x="552" y="32"/>
                  </a:cubicBezTo>
                  <a:cubicBezTo>
                    <a:pt x="464" y="0"/>
                    <a:pt x="144" y="160"/>
                    <a:pt x="72" y="224"/>
                  </a:cubicBezTo>
                  <a:close/>
                </a:path>
              </a:pathLst>
            </a:custGeom>
            <a:solidFill>
              <a:srgbClr val="0000FF"/>
            </a:solidFill>
            <a:ln w="9525">
              <a:solidFill>
                <a:schemeClr val="tx1"/>
              </a:solidFill>
              <a:round/>
              <a:headEnd/>
              <a:tailEnd/>
            </a:ln>
          </p:spPr>
          <p:txBody>
            <a:bodyPr/>
            <a:lstStyle/>
            <a:p>
              <a:endParaRPr lang="en-IN"/>
            </a:p>
          </p:txBody>
        </p:sp>
        <p:sp>
          <p:nvSpPr>
            <p:cNvPr id="12" name="Freeform 6">
              <a:extLst>
                <a:ext uri="{FF2B5EF4-FFF2-40B4-BE49-F238E27FC236}">
                  <a16:creationId xmlns:a16="http://schemas.microsoft.com/office/drawing/2014/main" id="{44000252-EAF7-4C14-BAFF-AF686C0FB93A}"/>
                </a:ext>
              </a:extLst>
            </p:cNvPr>
            <p:cNvSpPr>
              <a:spLocks/>
            </p:cNvSpPr>
            <p:nvPr/>
          </p:nvSpPr>
          <p:spPr bwMode="auto">
            <a:xfrm>
              <a:off x="2064" y="1584"/>
              <a:ext cx="784" cy="624"/>
            </a:xfrm>
            <a:custGeom>
              <a:avLst/>
              <a:gdLst>
                <a:gd name="T0" fmla="*/ 208 w 784"/>
                <a:gd name="T1" fmla="*/ 24 h 624"/>
                <a:gd name="T2" fmla="*/ 400 w 784"/>
                <a:gd name="T3" fmla="*/ 312 h 624"/>
                <a:gd name="T4" fmla="*/ 592 w 784"/>
                <a:gd name="T5" fmla="*/ 24 h 624"/>
                <a:gd name="T6" fmla="*/ 736 w 784"/>
                <a:gd name="T7" fmla="*/ 312 h 624"/>
                <a:gd name="T8" fmla="*/ 304 w 784"/>
                <a:gd name="T9" fmla="*/ 600 h 624"/>
                <a:gd name="T10" fmla="*/ 16 w 784"/>
                <a:gd name="T11" fmla="*/ 168 h 624"/>
                <a:gd name="T12" fmla="*/ 208 w 784"/>
                <a:gd name="T13" fmla="*/ 24 h 624"/>
                <a:gd name="T14" fmla="*/ 0 60000 65536"/>
                <a:gd name="T15" fmla="*/ 0 60000 65536"/>
                <a:gd name="T16" fmla="*/ 0 60000 65536"/>
                <a:gd name="T17" fmla="*/ 0 60000 65536"/>
                <a:gd name="T18" fmla="*/ 0 60000 65536"/>
                <a:gd name="T19" fmla="*/ 0 60000 65536"/>
                <a:gd name="T20" fmla="*/ 0 60000 65536"/>
                <a:gd name="T21" fmla="*/ 0 w 784"/>
                <a:gd name="T22" fmla="*/ 0 h 624"/>
                <a:gd name="T23" fmla="*/ 784 w 78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4" h="624">
                  <a:moveTo>
                    <a:pt x="208" y="24"/>
                  </a:moveTo>
                  <a:cubicBezTo>
                    <a:pt x="272" y="48"/>
                    <a:pt x="336" y="312"/>
                    <a:pt x="400" y="312"/>
                  </a:cubicBezTo>
                  <a:cubicBezTo>
                    <a:pt x="464" y="312"/>
                    <a:pt x="536" y="24"/>
                    <a:pt x="592" y="24"/>
                  </a:cubicBezTo>
                  <a:cubicBezTo>
                    <a:pt x="648" y="24"/>
                    <a:pt x="784" y="216"/>
                    <a:pt x="736" y="312"/>
                  </a:cubicBezTo>
                  <a:cubicBezTo>
                    <a:pt x="688" y="408"/>
                    <a:pt x="424" y="624"/>
                    <a:pt x="304" y="600"/>
                  </a:cubicBezTo>
                  <a:cubicBezTo>
                    <a:pt x="184" y="576"/>
                    <a:pt x="32" y="256"/>
                    <a:pt x="16" y="168"/>
                  </a:cubicBezTo>
                  <a:cubicBezTo>
                    <a:pt x="0" y="80"/>
                    <a:pt x="144" y="0"/>
                    <a:pt x="208" y="24"/>
                  </a:cubicBezTo>
                  <a:close/>
                </a:path>
              </a:pathLst>
            </a:custGeom>
            <a:solidFill>
              <a:srgbClr val="800080"/>
            </a:solidFill>
            <a:ln w="9525">
              <a:solidFill>
                <a:schemeClr val="tx1"/>
              </a:solidFill>
              <a:round/>
              <a:headEnd/>
              <a:tailEnd/>
            </a:ln>
          </p:spPr>
          <p:txBody>
            <a:bodyPr/>
            <a:lstStyle/>
            <a:p>
              <a:endParaRPr lang="en-IN"/>
            </a:p>
          </p:txBody>
        </p:sp>
        <p:sp>
          <p:nvSpPr>
            <p:cNvPr id="13" name="Freeform 7">
              <a:extLst>
                <a:ext uri="{FF2B5EF4-FFF2-40B4-BE49-F238E27FC236}">
                  <a16:creationId xmlns:a16="http://schemas.microsoft.com/office/drawing/2014/main" id="{163B347B-79DB-4EA1-A9E3-CA2E5ADB8094}"/>
                </a:ext>
              </a:extLst>
            </p:cNvPr>
            <p:cNvSpPr>
              <a:spLocks/>
            </p:cNvSpPr>
            <p:nvPr/>
          </p:nvSpPr>
          <p:spPr bwMode="auto">
            <a:xfrm>
              <a:off x="2256" y="2544"/>
              <a:ext cx="384" cy="448"/>
            </a:xfrm>
            <a:custGeom>
              <a:avLst/>
              <a:gdLst>
                <a:gd name="T0" fmla="*/ 24 w 384"/>
                <a:gd name="T1" fmla="*/ 16 h 448"/>
                <a:gd name="T2" fmla="*/ 264 w 384"/>
                <a:gd name="T3" fmla="*/ 64 h 448"/>
                <a:gd name="T4" fmla="*/ 360 w 384"/>
                <a:gd name="T5" fmla="*/ 400 h 448"/>
                <a:gd name="T6" fmla="*/ 120 w 384"/>
                <a:gd name="T7" fmla="*/ 352 h 448"/>
                <a:gd name="T8" fmla="*/ 120 w 384"/>
                <a:gd name="T9" fmla="*/ 112 h 448"/>
                <a:gd name="T10" fmla="*/ 24 w 384"/>
                <a:gd name="T11" fmla="*/ 16 h 448"/>
                <a:gd name="T12" fmla="*/ 0 60000 65536"/>
                <a:gd name="T13" fmla="*/ 0 60000 65536"/>
                <a:gd name="T14" fmla="*/ 0 60000 65536"/>
                <a:gd name="T15" fmla="*/ 0 60000 65536"/>
                <a:gd name="T16" fmla="*/ 0 60000 65536"/>
                <a:gd name="T17" fmla="*/ 0 60000 65536"/>
                <a:gd name="T18" fmla="*/ 0 w 384"/>
                <a:gd name="T19" fmla="*/ 0 h 448"/>
                <a:gd name="T20" fmla="*/ 384 w 384"/>
                <a:gd name="T21" fmla="*/ 448 h 448"/>
              </a:gdLst>
              <a:ahLst/>
              <a:cxnLst>
                <a:cxn ang="T12">
                  <a:pos x="T0" y="T1"/>
                </a:cxn>
                <a:cxn ang="T13">
                  <a:pos x="T2" y="T3"/>
                </a:cxn>
                <a:cxn ang="T14">
                  <a:pos x="T4" y="T5"/>
                </a:cxn>
                <a:cxn ang="T15">
                  <a:pos x="T6" y="T7"/>
                </a:cxn>
                <a:cxn ang="T16">
                  <a:pos x="T8" y="T9"/>
                </a:cxn>
                <a:cxn ang="T17">
                  <a:pos x="T10" y="T11"/>
                </a:cxn>
              </a:cxnLst>
              <a:rect l="T18" t="T19" r="T20" b="T21"/>
              <a:pathLst>
                <a:path w="384" h="448">
                  <a:moveTo>
                    <a:pt x="24" y="16"/>
                  </a:moveTo>
                  <a:cubicBezTo>
                    <a:pt x="48" y="8"/>
                    <a:pt x="208" y="0"/>
                    <a:pt x="264" y="64"/>
                  </a:cubicBezTo>
                  <a:cubicBezTo>
                    <a:pt x="320" y="128"/>
                    <a:pt x="384" y="352"/>
                    <a:pt x="360" y="400"/>
                  </a:cubicBezTo>
                  <a:cubicBezTo>
                    <a:pt x="336" y="448"/>
                    <a:pt x="160" y="400"/>
                    <a:pt x="120" y="352"/>
                  </a:cubicBezTo>
                  <a:cubicBezTo>
                    <a:pt x="80" y="304"/>
                    <a:pt x="136" y="160"/>
                    <a:pt x="120" y="112"/>
                  </a:cubicBezTo>
                  <a:cubicBezTo>
                    <a:pt x="104" y="64"/>
                    <a:pt x="0" y="24"/>
                    <a:pt x="24" y="16"/>
                  </a:cubicBezTo>
                  <a:close/>
                </a:path>
              </a:pathLst>
            </a:custGeom>
            <a:solidFill>
              <a:srgbClr val="FF0000"/>
            </a:solidFill>
            <a:ln w="9525">
              <a:solidFill>
                <a:schemeClr val="tx1"/>
              </a:solidFill>
              <a:round/>
              <a:headEnd/>
              <a:tailEnd/>
            </a:ln>
          </p:spPr>
          <p:txBody>
            <a:bodyPr/>
            <a:lstStyle/>
            <a:p>
              <a:endParaRPr lang="en-IN"/>
            </a:p>
          </p:txBody>
        </p:sp>
        <p:sp>
          <p:nvSpPr>
            <p:cNvPr id="14" name="Freeform 8">
              <a:extLst>
                <a:ext uri="{FF2B5EF4-FFF2-40B4-BE49-F238E27FC236}">
                  <a16:creationId xmlns:a16="http://schemas.microsoft.com/office/drawing/2014/main" id="{A26F3056-56EF-4571-869E-36369AD3CB74}"/>
                </a:ext>
              </a:extLst>
            </p:cNvPr>
            <p:cNvSpPr>
              <a:spLocks/>
            </p:cNvSpPr>
            <p:nvPr/>
          </p:nvSpPr>
          <p:spPr bwMode="auto">
            <a:xfrm>
              <a:off x="3168" y="1440"/>
              <a:ext cx="640" cy="464"/>
            </a:xfrm>
            <a:custGeom>
              <a:avLst/>
              <a:gdLst>
                <a:gd name="T0" fmla="*/ 392 w 640"/>
                <a:gd name="T1" fmla="*/ 16 h 464"/>
                <a:gd name="T2" fmla="*/ 632 w 640"/>
                <a:gd name="T3" fmla="*/ 208 h 464"/>
                <a:gd name="T4" fmla="*/ 440 w 640"/>
                <a:gd name="T5" fmla="*/ 448 h 464"/>
                <a:gd name="T6" fmla="*/ 8 w 640"/>
                <a:gd name="T7" fmla="*/ 112 h 464"/>
                <a:gd name="T8" fmla="*/ 392 w 640"/>
                <a:gd name="T9" fmla="*/ 16 h 464"/>
                <a:gd name="T10" fmla="*/ 0 60000 65536"/>
                <a:gd name="T11" fmla="*/ 0 60000 65536"/>
                <a:gd name="T12" fmla="*/ 0 60000 65536"/>
                <a:gd name="T13" fmla="*/ 0 60000 65536"/>
                <a:gd name="T14" fmla="*/ 0 60000 65536"/>
                <a:gd name="T15" fmla="*/ 0 w 640"/>
                <a:gd name="T16" fmla="*/ 0 h 464"/>
                <a:gd name="T17" fmla="*/ 640 w 640"/>
                <a:gd name="T18" fmla="*/ 464 h 464"/>
              </a:gdLst>
              <a:ahLst/>
              <a:cxnLst>
                <a:cxn ang="T10">
                  <a:pos x="T0" y="T1"/>
                </a:cxn>
                <a:cxn ang="T11">
                  <a:pos x="T2" y="T3"/>
                </a:cxn>
                <a:cxn ang="T12">
                  <a:pos x="T4" y="T5"/>
                </a:cxn>
                <a:cxn ang="T13">
                  <a:pos x="T6" y="T7"/>
                </a:cxn>
                <a:cxn ang="T14">
                  <a:pos x="T8" y="T9"/>
                </a:cxn>
              </a:cxnLst>
              <a:rect l="T15" t="T16" r="T17" b="T18"/>
              <a:pathLst>
                <a:path w="640" h="464">
                  <a:moveTo>
                    <a:pt x="392" y="16"/>
                  </a:moveTo>
                  <a:cubicBezTo>
                    <a:pt x="496" y="32"/>
                    <a:pt x="624" y="136"/>
                    <a:pt x="632" y="208"/>
                  </a:cubicBezTo>
                  <a:cubicBezTo>
                    <a:pt x="640" y="280"/>
                    <a:pt x="544" y="464"/>
                    <a:pt x="440" y="448"/>
                  </a:cubicBezTo>
                  <a:cubicBezTo>
                    <a:pt x="336" y="432"/>
                    <a:pt x="16" y="176"/>
                    <a:pt x="8" y="112"/>
                  </a:cubicBezTo>
                  <a:cubicBezTo>
                    <a:pt x="0" y="48"/>
                    <a:pt x="288" y="0"/>
                    <a:pt x="392" y="16"/>
                  </a:cubicBezTo>
                  <a:close/>
                </a:path>
              </a:pathLst>
            </a:custGeom>
            <a:solidFill>
              <a:srgbClr val="008000"/>
            </a:solidFill>
            <a:ln w="9525">
              <a:solidFill>
                <a:schemeClr val="tx1"/>
              </a:solidFill>
              <a:round/>
              <a:headEnd/>
              <a:tailEnd/>
            </a:ln>
          </p:spPr>
          <p:txBody>
            <a:bodyPr/>
            <a:lstStyle/>
            <a:p>
              <a:endParaRPr lang="en-IN"/>
            </a:p>
          </p:txBody>
        </p:sp>
        <p:sp>
          <p:nvSpPr>
            <p:cNvPr id="15" name="Freeform 9">
              <a:extLst>
                <a:ext uri="{FF2B5EF4-FFF2-40B4-BE49-F238E27FC236}">
                  <a16:creationId xmlns:a16="http://schemas.microsoft.com/office/drawing/2014/main" id="{0F5FDB47-8644-4C79-818F-A75DD6EE0666}"/>
                </a:ext>
              </a:extLst>
            </p:cNvPr>
            <p:cNvSpPr>
              <a:spLocks/>
            </p:cNvSpPr>
            <p:nvPr/>
          </p:nvSpPr>
          <p:spPr bwMode="auto">
            <a:xfrm>
              <a:off x="4080" y="1632"/>
              <a:ext cx="736" cy="704"/>
            </a:xfrm>
            <a:custGeom>
              <a:avLst/>
              <a:gdLst>
                <a:gd name="T0" fmla="*/ 32 w 736"/>
                <a:gd name="T1" fmla="*/ 200 h 704"/>
                <a:gd name="T2" fmla="*/ 320 w 736"/>
                <a:gd name="T3" fmla="*/ 8 h 704"/>
                <a:gd name="T4" fmla="*/ 704 w 736"/>
                <a:gd name="T5" fmla="*/ 248 h 704"/>
                <a:gd name="T6" fmla="*/ 512 w 736"/>
                <a:gd name="T7" fmla="*/ 680 h 704"/>
                <a:gd name="T8" fmla="*/ 416 w 736"/>
                <a:gd name="T9" fmla="*/ 392 h 704"/>
                <a:gd name="T10" fmla="*/ 368 w 736"/>
                <a:gd name="T11" fmla="*/ 632 h 704"/>
                <a:gd name="T12" fmla="*/ 128 w 736"/>
                <a:gd name="T13" fmla="*/ 488 h 704"/>
                <a:gd name="T14" fmla="*/ 32 w 736"/>
                <a:gd name="T15" fmla="*/ 200 h 704"/>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04"/>
                <a:gd name="T26" fmla="*/ 736 w 736"/>
                <a:gd name="T27" fmla="*/ 704 h 7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04">
                  <a:moveTo>
                    <a:pt x="32" y="200"/>
                  </a:moveTo>
                  <a:cubicBezTo>
                    <a:pt x="64" y="120"/>
                    <a:pt x="208" y="0"/>
                    <a:pt x="320" y="8"/>
                  </a:cubicBezTo>
                  <a:cubicBezTo>
                    <a:pt x="432" y="16"/>
                    <a:pt x="672" y="136"/>
                    <a:pt x="704" y="248"/>
                  </a:cubicBezTo>
                  <a:cubicBezTo>
                    <a:pt x="736" y="360"/>
                    <a:pt x="560" y="656"/>
                    <a:pt x="512" y="680"/>
                  </a:cubicBezTo>
                  <a:cubicBezTo>
                    <a:pt x="464" y="704"/>
                    <a:pt x="440" y="400"/>
                    <a:pt x="416" y="392"/>
                  </a:cubicBezTo>
                  <a:cubicBezTo>
                    <a:pt x="392" y="384"/>
                    <a:pt x="416" y="616"/>
                    <a:pt x="368" y="632"/>
                  </a:cubicBezTo>
                  <a:cubicBezTo>
                    <a:pt x="320" y="648"/>
                    <a:pt x="184" y="552"/>
                    <a:pt x="128" y="488"/>
                  </a:cubicBezTo>
                  <a:cubicBezTo>
                    <a:pt x="72" y="424"/>
                    <a:pt x="0" y="280"/>
                    <a:pt x="32" y="200"/>
                  </a:cubicBezTo>
                  <a:close/>
                </a:path>
              </a:pathLst>
            </a:custGeom>
            <a:solidFill>
              <a:schemeClr val="accent1"/>
            </a:solidFill>
            <a:ln w="9525">
              <a:solidFill>
                <a:schemeClr val="tx1"/>
              </a:solidFill>
              <a:round/>
              <a:headEnd/>
              <a:tailEnd/>
            </a:ln>
          </p:spPr>
          <p:txBody>
            <a:bodyPr/>
            <a:lstStyle/>
            <a:p>
              <a:endParaRPr lang="en-IN"/>
            </a:p>
          </p:txBody>
        </p:sp>
        <p:sp>
          <p:nvSpPr>
            <p:cNvPr id="16" name="Freeform 10">
              <a:extLst>
                <a:ext uri="{FF2B5EF4-FFF2-40B4-BE49-F238E27FC236}">
                  <a16:creationId xmlns:a16="http://schemas.microsoft.com/office/drawing/2014/main" id="{19ACED33-32C8-482A-9EB0-D5E52DC24918}"/>
                </a:ext>
              </a:extLst>
            </p:cNvPr>
            <p:cNvSpPr>
              <a:spLocks/>
            </p:cNvSpPr>
            <p:nvPr/>
          </p:nvSpPr>
          <p:spPr bwMode="auto">
            <a:xfrm>
              <a:off x="3072" y="2544"/>
              <a:ext cx="320" cy="480"/>
            </a:xfrm>
            <a:custGeom>
              <a:avLst/>
              <a:gdLst>
                <a:gd name="T0" fmla="*/ 88 w 320"/>
                <a:gd name="T1" fmla="*/ 24 h 480"/>
                <a:gd name="T2" fmla="*/ 280 w 320"/>
                <a:gd name="T3" fmla="*/ 72 h 480"/>
                <a:gd name="T4" fmla="*/ 280 w 320"/>
                <a:gd name="T5" fmla="*/ 360 h 480"/>
                <a:gd name="T6" fmla="*/ 40 w 320"/>
                <a:gd name="T7" fmla="*/ 456 h 480"/>
                <a:gd name="T8" fmla="*/ 40 w 320"/>
                <a:gd name="T9" fmla="*/ 216 h 480"/>
                <a:gd name="T10" fmla="*/ 88 w 320"/>
                <a:gd name="T11" fmla="*/ 24 h 480"/>
                <a:gd name="T12" fmla="*/ 0 60000 65536"/>
                <a:gd name="T13" fmla="*/ 0 60000 65536"/>
                <a:gd name="T14" fmla="*/ 0 60000 65536"/>
                <a:gd name="T15" fmla="*/ 0 60000 65536"/>
                <a:gd name="T16" fmla="*/ 0 60000 65536"/>
                <a:gd name="T17" fmla="*/ 0 60000 65536"/>
                <a:gd name="T18" fmla="*/ 0 w 320"/>
                <a:gd name="T19" fmla="*/ 0 h 480"/>
                <a:gd name="T20" fmla="*/ 320 w 320"/>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320" h="480">
                  <a:moveTo>
                    <a:pt x="88" y="24"/>
                  </a:moveTo>
                  <a:cubicBezTo>
                    <a:pt x="128" y="0"/>
                    <a:pt x="248" y="16"/>
                    <a:pt x="280" y="72"/>
                  </a:cubicBezTo>
                  <a:cubicBezTo>
                    <a:pt x="312" y="128"/>
                    <a:pt x="320" y="296"/>
                    <a:pt x="280" y="360"/>
                  </a:cubicBezTo>
                  <a:cubicBezTo>
                    <a:pt x="240" y="424"/>
                    <a:pt x="80" y="480"/>
                    <a:pt x="40" y="456"/>
                  </a:cubicBezTo>
                  <a:cubicBezTo>
                    <a:pt x="0" y="432"/>
                    <a:pt x="32" y="288"/>
                    <a:pt x="40" y="216"/>
                  </a:cubicBezTo>
                  <a:cubicBezTo>
                    <a:pt x="48" y="144"/>
                    <a:pt x="48" y="48"/>
                    <a:pt x="88" y="24"/>
                  </a:cubicBezTo>
                  <a:close/>
                </a:path>
              </a:pathLst>
            </a:custGeom>
            <a:solidFill>
              <a:srgbClr val="FF99CC"/>
            </a:solidFill>
            <a:ln w="9525">
              <a:solidFill>
                <a:schemeClr val="tx1"/>
              </a:solidFill>
              <a:round/>
              <a:headEnd/>
              <a:tailEnd/>
            </a:ln>
          </p:spPr>
          <p:txBody>
            <a:bodyPr/>
            <a:lstStyle/>
            <a:p>
              <a:endParaRPr lang="en-IN"/>
            </a:p>
          </p:txBody>
        </p:sp>
        <p:cxnSp>
          <p:nvCxnSpPr>
            <p:cNvPr id="17" name="AutoShape 11">
              <a:extLst>
                <a:ext uri="{FF2B5EF4-FFF2-40B4-BE49-F238E27FC236}">
                  <a16:creationId xmlns:a16="http://schemas.microsoft.com/office/drawing/2014/main" id="{F1008081-1E7F-467F-9E38-8A016ECFCCAE}"/>
                </a:ext>
              </a:extLst>
            </p:cNvPr>
            <p:cNvCxnSpPr>
              <a:cxnSpLocks noChangeShapeType="1"/>
              <a:stCxn id="11" idx="4"/>
              <a:endCxn id="12" idx="5"/>
            </p:cNvCxnSpPr>
            <p:nvPr/>
          </p:nvCxnSpPr>
          <p:spPr bwMode="auto">
            <a:xfrm flipV="1">
              <a:off x="1752" y="1752"/>
              <a:ext cx="328" cy="920"/>
            </a:xfrm>
            <a:prstGeom prst="curvedConnector3">
              <a:avLst>
                <a:gd name="adj1" fmla="val 60977"/>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8" name="AutoShape 12">
              <a:extLst>
                <a:ext uri="{FF2B5EF4-FFF2-40B4-BE49-F238E27FC236}">
                  <a16:creationId xmlns:a16="http://schemas.microsoft.com/office/drawing/2014/main" id="{F680F4B0-1828-4E77-80ED-37EA9ABC2AF7}"/>
                </a:ext>
              </a:extLst>
            </p:cNvPr>
            <p:cNvCxnSpPr>
              <a:cxnSpLocks noChangeShapeType="1"/>
              <a:stCxn id="13" idx="1"/>
              <a:endCxn id="12" idx="4"/>
            </p:cNvCxnSpPr>
            <p:nvPr/>
          </p:nvCxnSpPr>
          <p:spPr bwMode="auto">
            <a:xfrm rot="5400000" flipH="1">
              <a:off x="2232" y="2320"/>
              <a:ext cx="424" cy="152"/>
            </a:xfrm>
            <a:prstGeom prst="curvedConnector3">
              <a:avLst>
                <a:gd name="adj1" fmla="val 54718"/>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9" name="AutoShape 13">
              <a:extLst>
                <a:ext uri="{FF2B5EF4-FFF2-40B4-BE49-F238E27FC236}">
                  <a16:creationId xmlns:a16="http://schemas.microsoft.com/office/drawing/2014/main" id="{FDF8736B-AB84-4A19-8632-1B012F6D3B38}"/>
                </a:ext>
              </a:extLst>
            </p:cNvPr>
            <p:cNvCxnSpPr>
              <a:cxnSpLocks noChangeShapeType="1"/>
              <a:stCxn id="9" idx="2"/>
              <a:endCxn id="11" idx="5"/>
            </p:cNvCxnSpPr>
            <p:nvPr/>
          </p:nvCxnSpPr>
          <p:spPr bwMode="auto">
            <a:xfrm rot="16200000" flipH="1">
              <a:off x="862" y="2453"/>
              <a:ext cx="818" cy="3"/>
            </a:xfrm>
            <a:prstGeom prst="curvedConnector4">
              <a:avLst>
                <a:gd name="adj1" fmla="val 37407"/>
                <a:gd name="adj2" fmla="val -7100000"/>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0" name="AutoShape 14">
              <a:extLst>
                <a:ext uri="{FF2B5EF4-FFF2-40B4-BE49-F238E27FC236}">
                  <a16:creationId xmlns:a16="http://schemas.microsoft.com/office/drawing/2014/main" id="{EB356BB7-42E9-49F8-B1C4-F14A9AE09231}"/>
                </a:ext>
              </a:extLst>
            </p:cNvPr>
            <p:cNvCxnSpPr>
              <a:cxnSpLocks noChangeShapeType="1"/>
              <a:stCxn id="12" idx="6"/>
              <a:endCxn id="9" idx="1"/>
            </p:cNvCxnSpPr>
            <p:nvPr/>
          </p:nvCxnSpPr>
          <p:spPr bwMode="auto">
            <a:xfrm rot="-5400000" flipH="1" flipV="1">
              <a:off x="1920" y="1361"/>
              <a:ext cx="105" cy="599"/>
            </a:xfrm>
            <a:prstGeom prst="curvedConnector4">
              <a:avLst>
                <a:gd name="adj1" fmla="val -160000"/>
                <a:gd name="adj2" fmla="val 62773"/>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1" name="AutoShape 15">
              <a:extLst>
                <a:ext uri="{FF2B5EF4-FFF2-40B4-BE49-F238E27FC236}">
                  <a16:creationId xmlns:a16="http://schemas.microsoft.com/office/drawing/2014/main" id="{7266560A-2383-4350-8B83-9638F5112850}"/>
                </a:ext>
              </a:extLst>
            </p:cNvPr>
            <p:cNvCxnSpPr>
              <a:cxnSpLocks noChangeShapeType="1"/>
              <a:stCxn id="9" idx="2"/>
              <a:endCxn id="13" idx="5"/>
            </p:cNvCxnSpPr>
            <p:nvPr/>
          </p:nvCxnSpPr>
          <p:spPr bwMode="auto">
            <a:xfrm rot="16200000" flipH="1">
              <a:off x="1518" y="1797"/>
              <a:ext cx="514" cy="1011"/>
            </a:xfrm>
            <a:prstGeom prst="curvedConnector3">
              <a:avLst>
                <a:gd name="adj1" fmla="val 50194"/>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2" name="AutoShape 16">
              <a:extLst>
                <a:ext uri="{FF2B5EF4-FFF2-40B4-BE49-F238E27FC236}">
                  <a16:creationId xmlns:a16="http://schemas.microsoft.com/office/drawing/2014/main" id="{4B81A96E-87AB-4D13-80D3-F3283BF60350}"/>
                </a:ext>
              </a:extLst>
            </p:cNvPr>
            <p:cNvCxnSpPr>
              <a:cxnSpLocks noChangeShapeType="1"/>
              <a:stCxn id="12" idx="3"/>
              <a:endCxn id="14" idx="3"/>
            </p:cNvCxnSpPr>
            <p:nvPr/>
          </p:nvCxnSpPr>
          <p:spPr bwMode="auto">
            <a:xfrm flipV="1">
              <a:off x="2800" y="1552"/>
              <a:ext cx="376" cy="344"/>
            </a:xfrm>
            <a:prstGeom prst="curvedConnector3">
              <a:avLst>
                <a:gd name="adj1" fmla="val 55319"/>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3" name="AutoShape 17">
              <a:extLst>
                <a:ext uri="{FF2B5EF4-FFF2-40B4-BE49-F238E27FC236}">
                  <a16:creationId xmlns:a16="http://schemas.microsoft.com/office/drawing/2014/main" id="{5BCE373E-29D6-4E45-B142-73D3A134F96A}"/>
                </a:ext>
              </a:extLst>
            </p:cNvPr>
            <p:cNvCxnSpPr>
              <a:cxnSpLocks noChangeShapeType="1"/>
              <a:stCxn id="16" idx="3"/>
              <a:endCxn id="13" idx="2"/>
            </p:cNvCxnSpPr>
            <p:nvPr/>
          </p:nvCxnSpPr>
          <p:spPr bwMode="auto">
            <a:xfrm rot="16200000" flipV="1">
              <a:off x="2836" y="2724"/>
              <a:ext cx="56" cy="496"/>
            </a:xfrm>
            <a:prstGeom prst="curvedConnector3">
              <a:avLst>
                <a:gd name="adj1" fmla="val -300000"/>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4" name="AutoShape 18">
              <a:extLst>
                <a:ext uri="{FF2B5EF4-FFF2-40B4-BE49-F238E27FC236}">
                  <a16:creationId xmlns:a16="http://schemas.microsoft.com/office/drawing/2014/main" id="{000877E1-E6D5-44F1-AA8B-D91E2C612C28}"/>
                </a:ext>
              </a:extLst>
            </p:cNvPr>
            <p:cNvCxnSpPr>
              <a:cxnSpLocks noChangeShapeType="1"/>
              <a:stCxn id="14" idx="2"/>
              <a:endCxn id="16" idx="4"/>
            </p:cNvCxnSpPr>
            <p:nvPr/>
          </p:nvCxnSpPr>
          <p:spPr bwMode="auto">
            <a:xfrm rot="5400000">
              <a:off x="2924" y="2076"/>
              <a:ext cx="872" cy="496"/>
            </a:xfrm>
            <a:prstGeom prst="curvedConnector4">
              <a:avLst>
                <a:gd name="adj1" fmla="val 38532"/>
                <a:gd name="adj2" fmla="val 137097"/>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5" name="AutoShape 20">
              <a:extLst>
                <a:ext uri="{FF2B5EF4-FFF2-40B4-BE49-F238E27FC236}">
                  <a16:creationId xmlns:a16="http://schemas.microsoft.com/office/drawing/2014/main" id="{B54315A7-DDFD-4D69-A42D-8C55AA29F77E}"/>
                </a:ext>
              </a:extLst>
            </p:cNvPr>
            <p:cNvCxnSpPr>
              <a:cxnSpLocks noChangeShapeType="1"/>
              <a:stCxn id="15" idx="6"/>
              <a:endCxn id="16" idx="1"/>
            </p:cNvCxnSpPr>
            <p:nvPr/>
          </p:nvCxnSpPr>
          <p:spPr bwMode="auto">
            <a:xfrm rot="10800000" flipV="1">
              <a:off x="3352" y="2120"/>
              <a:ext cx="856" cy="496"/>
            </a:xfrm>
            <a:prstGeom prst="curvedConnector2">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6" name="AutoShape 21">
              <a:extLst>
                <a:ext uri="{FF2B5EF4-FFF2-40B4-BE49-F238E27FC236}">
                  <a16:creationId xmlns:a16="http://schemas.microsoft.com/office/drawing/2014/main" id="{D4179C1E-36DE-401F-8F82-DE12520F5D65}"/>
                </a:ext>
              </a:extLst>
            </p:cNvPr>
            <p:cNvCxnSpPr>
              <a:cxnSpLocks noChangeShapeType="1"/>
              <a:stCxn id="15" idx="7"/>
              <a:endCxn id="14" idx="4"/>
            </p:cNvCxnSpPr>
            <p:nvPr/>
          </p:nvCxnSpPr>
          <p:spPr bwMode="auto">
            <a:xfrm rot="10800000">
              <a:off x="3560" y="1456"/>
              <a:ext cx="552" cy="376"/>
            </a:xfrm>
            <a:prstGeom prst="curvedConnector4">
              <a:avLst>
                <a:gd name="adj1" fmla="val 30435"/>
                <a:gd name="adj2" fmla="val 142551"/>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 name="AutoShape 22">
              <a:extLst>
                <a:ext uri="{FF2B5EF4-FFF2-40B4-BE49-F238E27FC236}">
                  <a16:creationId xmlns:a16="http://schemas.microsoft.com/office/drawing/2014/main" id="{D920DCFB-2E03-45B4-9B8B-A94D4187406B}"/>
                </a:ext>
              </a:extLst>
            </p:cNvPr>
            <p:cNvCxnSpPr>
              <a:cxnSpLocks noChangeShapeType="1"/>
              <a:stCxn id="16" idx="2"/>
              <a:endCxn id="15" idx="5"/>
            </p:cNvCxnSpPr>
            <p:nvPr/>
          </p:nvCxnSpPr>
          <p:spPr bwMode="auto">
            <a:xfrm rot="5400000" flipH="1" flipV="1">
              <a:off x="3580" y="2036"/>
              <a:ext cx="640" cy="1096"/>
            </a:xfrm>
            <a:prstGeom prst="curvedConnector3">
              <a:avLst>
                <a:gd name="adj1" fmla="val 31093"/>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2" name="Rectangle 1">
            <a:extLst>
              <a:ext uri="{FF2B5EF4-FFF2-40B4-BE49-F238E27FC236}">
                <a16:creationId xmlns:a16="http://schemas.microsoft.com/office/drawing/2014/main" id="{12B644A0-F2F8-411B-820F-A138D554D536}"/>
              </a:ext>
            </a:extLst>
          </p:cNvPr>
          <p:cNvSpPr/>
          <p:nvPr/>
        </p:nvSpPr>
        <p:spPr>
          <a:xfrm>
            <a:off x="6412991" y="4048332"/>
            <a:ext cx="2426209" cy="1089529"/>
          </a:xfrm>
          <a:prstGeom prst="rect">
            <a:avLst/>
          </a:prstGeom>
        </p:spPr>
        <p:txBody>
          <a:bodyPr wrap="square">
            <a:spAutoFit/>
          </a:bodyPr>
          <a:lstStyle/>
          <a:p>
            <a:pPr marL="0" indent="0" eaLnBrk="1" hangingPunct="1">
              <a:lnSpc>
                <a:spcPct val="90000"/>
              </a:lnSpc>
              <a:buFontTx/>
              <a:buNone/>
            </a:pPr>
            <a:r>
              <a:rPr lang="en-US" altLang="en-US" dirty="0"/>
              <a:t>Species migrate between “islands” via flotsam, wind, flying, swimming,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267200"/>
            <a:ext cx="8686800"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400" dirty="0">
                <a:latin typeface="Aparajita" pitchFamily="34" charset="0"/>
                <a:cs typeface="Aparajita" pitchFamily="34" charset="0"/>
              </a:rPr>
              <a:t>Although the analogy is not perfect, the key point in BBO is that the migration of solution features between individuals is motivated by the mathematical theory of species migration in biogeography.</a:t>
            </a:r>
          </a:p>
        </p:txBody>
      </p:sp>
      <p:sp>
        <p:nvSpPr>
          <p:cNvPr id="3" name="Text Box 1"/>
          <p:cNvSpPr txBox="1">
            <a:spLocks noChangeArrowheads="1"/>
          </p:cNvSpPr>
          <p:nvPr/>
        </p:nvSpPr>
        <p:spPr bwMode="auto">
          <a:xfrm>
            <a:off x="152400" y="228600"/>
            <a:ext cx="8915400" cy="9906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775F55"/>
                </a:solidFill>
                <a:latin typeface="Tw Cen MT" pitchFamily="34" charset="0"/>
              </a:rPr>
              <a:t>Is BBO a simulation of Biogeography ?</a:t>
            </a:r>
          </a:p>
        </p:txBody>
      </p:sp>
      <p:cxnSp>
        <p:nvCxnSpPr>
          <p:cNvPr id="4" name="Straight Connector 3"/>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371600"/>
            <a:ext cx="8458200" cy="830997"/>
          </a:xfrm>
          <a:prstGeom prst="rect">
            <a:avLst/>
          </a:prstGeom>
        </p:spPr>
        <p:txBody>
          <a:bodyPr wrap="square">
            <a:spAutoFit/>
          </a:bodyPr>
          <a:lstStyle/>
          <a:p>
            <a:pPr algn="just"/>
            <a:r>
              <a:rPr lang="en-US" sz="2400" dirty="0">
                <a:solidFill>
                  <a:srgbClr val="920000"/>
                </a:solidFill>
                <a:latin typeface="Aparajita" pitchFamily="34" charset="0"/>
                <a:cs typeface="Aparajita" pitchFamily="34" charset="0"/>
              </a:rPr>
              <a:t>BBO is motivated by biogeography but is not intended to be a simulation of biogeography. </a:t>
            </a:r>
          </a:p>
        </p:txBody>
      </p:sp>
      <p:sp>
        <p:nvSpPr>
          <p:cNvPr id="6" name="Rectangle 5"/>
          <p:cNvSpPr/>
          <p:nvPr/>
        </p:nvSpPr>
        <p:spPr>
          <a:xfrm>
            <a:off x="152400" y="2514600"/>
            <a:ext cx="86868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2400" dirty="0">
                <a:latin typeface="Aparajita" pitchFamily="34" charset="0"/>
                <a:cs typeface="Aparajita" pitchFamily="34" charset="0"/>
              </a:rPr>
              <a:t>In biogeography the number of species varies from island to island, while in BBO the number of solution features is constant for all individuals and is equal to the problem dimension.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12775" y="762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775F55"/>
                </a:solidFill>
                <a:latin typeface="Tw Cen MT" pitchFamily="34" charset="0"/>
              </a:rPr>
              <a:t>BBO Terminology </a:t>
            </a:r>
          </a:p>
        </p:txBody>
      </p:sp>
      <p:sp>
        <p:nvSpPr>
          <p:cNvPr id="56323" name="Text Box 2"/>
          <p:cNvSpPr txBox="1">
            <a:spLocks noChangeArrowheads="1"/>
          </p:cNvSpPr>
          <p:nvPr/>
        </p:nvSpPr>
        <p:spPr bwMode="auto">
          <a:xfrm>
            <a:off x="228600" y="2971800"/>
            <a:ext cx="8534400" cy="2895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000000"/>
                </a:solidFill>
                <a:latin typeface="Aparajita" pitchFamily="34" charset="0"/>
                <a:cs typeface="Aparajita" pitchFamily="34" charset="0"/>
              </a:rPr>
              <a:t>The features that characterize habitability are called suitability index variable (SIVs).</a:t>
            </a:r>
            <a:r>
              <a:rPr lang="en-US" sz="2400" dirty="0">
                <a:latin typeface="Aparajita" pitchFamily="34" charset="0"/>
                <a:cs typeface="Aparajita" pitchFamily="34" charset="0"/>
              </a:rPr>
              <a:t>  Features that correlate with HSI include </a:t>
            </a:r>
            <a:r>
              <a:rPr lang="en-US" sz="2400" dirty="0">
                <a:solidFill>
                  <a:srgbClr val="00CC00"/>
                </a:solidFill>
                <a:latin typeface="Aparajita" pitchFamily="34" charset="0"/>
                <a:cs typeface="Aparajita" pitchFamily="34" charset="0"/>
              </a:rPr>
              <a:t>rainfall</a:t>
            </a:r>
            <a:r>
              <a:rPr lang="en-US" sz="2400" dirty="0">
                <a:latin typeface="Aparajita" pitchFamily="34" charset="0"/>
                <a:cs typeface="Aparajita" pitchFamily="34" charset="0"/>
              </a:rPr>
              <a:t>, </a:t>
            </a:r>
            <a:r>
              <a:rPr lang="en-US" sz="2400" dirty="0">
                <a:solidFill>
                  <a:srgbClr val="000099"/>
                </a:solidFill>
                <a:latin typeface="Aparajita" pitchFamily="34" charset="0"/>
                <a:cs typeface="Aparajita" pitchFamily="34" charset="0"/>
              </a:rPr>
              <a:t>vegetation diversity</a:t>
            </a:r>
            <a:r>
              <a:rPr lang="en-US" sz="2400" dirty="0">
                <a:latin typeface="Aparajita" pitchFamily="34" charset="0"/>
                <a:cs typeface="Aparajita" pitchFamily="34" charset="0"/>
              </a:rPr>
              <a:t>,</a:t>
            </a:r>
            <a:r>
              <a:rPr lang="en-US" sz="2400" dirty="0">
                <a:solidFill>
                  <a:srgbClr val="FF0066"/>
                </a:solidFill>
                <a:latin typeface="Aparajita" pitchFamily="34" charset="0"/>
                <a:cs typeface="Aparajita" pitchFamily="34" charset="0"/>
              </a:rPr>
              <a:t> </a:t>
            </a:r>
            <a:r>
              <a:rPr lang="en-US" sz="2400" dirty="0">
                <a:solidFill>
                  <a:srgbClr val="CC0000"/>
                </a:solidFill>
                <a:latin typeface="Aparajita" pitchFamily="34" charset="0"/>
                <a:cs typeface="Aparajita" pitchFamily="34" charset="0"/>
              </a:rPr>
              <a:t>land area</a:t>
            </a:r>
            <a:r>
              <a:rPr lang="en-US" sz="2400" dirty="0">
                <a:latin typeface="Aparajita" pitchFamily="34" charset="0"/>
                <a:cs typeface="Aparajita" pitchFamily="34" charset="0"/>
              </a:rPr>
              <a:t>, </a:t>
            </a:r>
            <a:r>
              <a:rPr lang="en-US" sz="2400" dirty="0">
                <a:solidFill>
                  <a:srgbClr val="0070C0"/>
                </a:solidFill>
                <a:latin typeface="Aparajita" pitchFamily="34" charset="0"/>
                <a:cs typeface="Aparajita" pitchFamily="34" charset="0"/>
              </a:rPr>
              <a:t>temperature</a:t>
            </a:r>
            <a:r>
              <a:rPr lang="en-US" sz="2400" dirty="0">
                <a:latin typeface="Aparajita" pitchFamily="34" charset="0"/>
                <a:cs typeface="Aparajita" pitchFamily="34" charset="0"/>
              </a:rPr>
              <a:t> and others.</a:t>
            </a:r>
            <a:endParaRPr lang="en-US" sz="2400" dirty="0">
              <a:solidFill>
                <a:srgbClr val="000000"/>
              </a:solidFill>
              <a:latin typeface="Aparajita" pitchFamily="34" charset="0"/>
              <a:cs typeface="Aparajita" pitchFamily="34" charset="0"/>
            </a:endParaRPr>
          </a:p>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7030A0"/>
                </a:solidFill>
                <a:latin typeface="Aparajita" pitchFamily="34" charset="0"/>
                <a:cs typeface="Aparajita" pitchFamily="34" charset="0"/>
              </a:rPr>
              <a:t>In terms of habitability, </a:t>
            </a:r>
            <a:r>
              <a:rPr lang="en-US" sz="2400" dirty="0">
                <a:solidFill>
                  <a:srgbClr val="C00000"/>
                </a:solidFill>
                <a:latin typeface="Aparajita" pitchFamily="34" charset="0"/>
                <a:cs typeface="Aparajita" pitchFamily="34" charset="0"/>
              </a:rPr>
              <a:t>SIVs</a:t>
            </a:r>
            <a:r>
              <a:rPr lang="en-US" sz="2400" dirty="0">
                <a:solidFill>
                  <a:srgbClr val="7030A0"/>
                </a:solidFill>
                <a:latin typeface="Aparajita" pitchFamily="34" charset="0"/>
                <a:cs typeface="Aparajita" pitchFamily="34" charset="0"/>
              </a:rPr>
              <a:t> can be considered the </a:t>
            </a:r>
            <a:r>
              <a:rPr lang="en-US" sz="2400" dirty="0">
                <a:solidFill>
                  <a:srgbClr val="C00000"/>
                </a:solidFill>
                <a:latin typeface="Aparajita" pitchFamily="34" charset="0"/>
                <a:cs typeface="Aparajita" pitchFamily="34" charset="0"/>
              </a:rPr>
              <a:t>independent variables </a:t>
            </a:r>
            <a:r>
              <a:rPr lang="en-US" sz="2400" dirty="0">
                <a:solidFill>
                  <a:srgbClr val="7030A0"/>
                </a:solidFill>
                <a:latin typeface="Aparajita" pitchFamily="34" charset="0"/>
                <a:cs typeface="Aparajita" pitchFamily="34" charset="0"/>
              </a:rPr>
              <a:t>of the island and </a:t>
            </a:r>
            <a:r>
              <a:rPr lang="en-US" sz="2400" dirty="0">
                <a:solidFill>
                  <a:srgbClr val="FF00FF"/>
                </a:solidFill>
                <a:latin typeface="Aparajita" pitchFamily="34" charset="0"/>
                <a:cs typeface="Aparajita" pitchFamily="34" charset="0"/>
              </a:rPr>
              <a:t>HSI</a:t>
            </a:r>
            <a:r>
              <a:rPr lang="en-US" sz="2400" dirty="0">
                <a:solidFill>
                  <a:srgbClr val="7030A0"/>
                </a:solidFill>
                <a:latin typeface="Aparajita" pitchFamily="34" charset="0"/>
                <a:cs typeface="Aparajita" pitchFamily="34" charset="0"/>
              </a:rPr>
              <a:t> can be considered  the </a:t>
            </a:r>
            <a:r>
              <a:rPr lang="en-US" sz="2400" dirty="0">
                <a:solidFill>
                  <a:srgbClr val="FF00FF"/>
                </a:solidFill>
                <a:latin typeface="Aparajita" pitchFamily="34" charset="0"/>
                <a:cs typeface="Aparajita" pitchFamily="34" charset="0"/>
              </a:rPr>
              <a:t>dependent variable</a:t>
            </a:r>
            <a:r>
              <a:rPr lang="en-US" sz="2400" dirty="0">
                <a:solidFill>
                  <a:srgbClr val="7030A0"/>
                </a:solidFill>
                <a:latin typeface="Aparajita" pitchFamily="34" charset="0"/>
                <a:cs typeface="Aparajita" pitchFamily="34" charset="0"/>
              </a:rPr>
              <a:t>.</a:t>
            </a: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p:txBody>
      </p:sp>
      <p:sp>
        <p:nvSpPr>
          <p:cNvPr id="56326" name="Text Box 5"/>
          <p:cNvSpPr txBox="1">
            <a:spLocks noChangeArrowheads="1"/>
          </p:cNvSpPr>
          <p:nvPr/>
        </p:nvSpPr>
        <p:spPr bwMode="auto">
          <a:xfrm>
            <a:off x="0" y="11953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AE379F-4D35-4AF7-87B0-1C6A714C94D5}"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US" sz="2400" b="1">
              <a:solidFill>
                <a:srgbClr val="FFFFFF"/>
              </a:solidFill>
            </a:endParaRPr>
          </a:p>
        </p:txBody>
      </p:sp>
      <p:cxnSp>
        <p:nvCxnSpPr>
          <p:cNvPr id="7" name="Straight Connector 6"/>
          <p:cNvCxnSpPr/>
          <p:nvPr/>
        </p:nvCxnSpPr>
        <p:spPr>
          <a:xfrm>
            <a:off x="0" y="10668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600200"/>
            <a:ext cx="86106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latin typeface="Aparajita" pitchFamily="34" charset="0"/>
                <a:cs typeface="Aparajita" pitchFamily="34" charset="0"/>
              </a:rPr>
              <a:t>Islands that are friendly to life are said to have a high habitat suitability index (HSI). </a:t>
            </a:r>
          </a:p>
        </p:txBody>
      </p:sp>
      <p:sp>
        <p:nvSpPr>
          <p:cNvPr id="9" name="Rectangle 8"/>
          <p:cNvSpPr/>
          <p:nvPr/>
        </p:nvSpPr>
        <p:spPr>
          <a:xfrm>
            <a:off x="228600" y="1066800"/>
            <a:ext cx="4376519" cy="461665"/>
          </a:xfrm>
          <a:prstGeom prst="rect">
            <a:avLst/>
          </a:prstGeom>
        </p:spPr>
        <p:txBody>
          <a:bodyPr wrap="none">
            <a:spAutoFit/>
          </a:bodyPr>
          <a:lstStyle/>
          <a:p>
            <a:pPr>
              <a:spcBef>
                <a:spcPts val="700"/>
              </a:spcBef>
              <a:buClrTx/>
              <a:buSzPct val="60000"/>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FF0000"/>
                </a:solidFill>
                <a:latin typeface="Aparajita" pitchFamily="34" charset="0"/>
                <a:cs typeface="Aparajita" pitchFamily="34" charset="0"/>
              </a:rPr>
              <a:t>HSI(Habitat Suitability Index):</a:t>
            </a:r>
            <a:r>
              <a:rPr lang="en-US" sz="2400" dirty="0">
                <a:latin typeface="Aparajita" pitchFamily="34" charset="0"/>
                <a:cs typeface="Aparajita" pitchFamily="34" charset="0"/>
              </a:rPr>
              <a:t>  </a:t>
            </a:r>
          </a:p>
        </p:txBody>
      </p:sp>
      <p:sp>
        <p:nvSpPr>
          <p:cNvPr id="10" name="Rectangle 9"/>
          <p:cNvSpPr/>
          <p:nvPr/>
        </p:nvSpPr>
        <p:spPr>
          <a:xfrm>
            <a:off x="228600" y="2514600"/>
            <a:ext cx="4645439" cy="461665"/>
          </a:xfrm>
          <a:prstGeom prst="rect">
            <a:avLst/>
          </a:prstGeom>
        </p:spPr>
        <p:txBody>
          <a:bodyPr wrap="none">
            <a:spAutoFit/>
          </a:bodyPr>
          <a:lstStyle/>
          <a:p>
            <a:pPr>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FF0000"/>
                </a:solidFill>
                <a:latin typeface="Aparajita" pitchFamily="34" charset="0"/>
                <a:cs typeface="Aparajita" pitchFamily="34" charset="0"/>
              </a:rPr>
              <a:t>Suitability Index Variable (SIVs): </a:t>
            </a:r>
          </a:p>
        </p:txBody>
      </p:sp>
      <p:sp>
        <p:nvSpPr>
          <p:cNvPr id="11" name="Date Placeholder 10"/>
          <p:cNvSpPr>
            <a:spLocks noGrp="1"/>
          </p:cNvSpPr>
          <p:nvPr>
            <p:ph type="dt" sz="half" idx="10"/>
          </p:nvPr>
        </p:nvSpPr>
        <p:spPr>
          <a:xfrm>
            <a:off x="457200" y="6461125"/>
            <a:ext cx="3048000" cy="396875"/>
          </a:xfrm>
        </p:spPr>
        <p:txBody>
          <a:bodyPr/>
          <a:lstStyle/>
          <a:p>
            <a:pPr>
              <a:defRPr/>
            </a:pPr>
            <a:fld id="{52640EB6-D724-4345-99EC-FAD80ABD1E72}" type="datetime4">
              <a:rPr lang="en-US" sz="2400" smtClean="0">
                <a:solidFill>
                  <a:srgbClr val="775F55"/>
                </a:solidFill>
              </a:rPr>
              <a:pPr>
                <a:defRPr/>
              </a:pPr>
              <a:t>June 4, 2019</a:t>
            </a:fld>
            <a:endParaRPr lang="en-US" sz="2400" dirty="0">
              <a:solidFill>
                <a:srgbClr val="775F55"/>
              </a:solidFill>
            </a:endParaRPr>
          </a:p>
        </p:txBody>
      </p:sp>
      <p:sp>
        <p:nvSpPr>
          <p:cNvPr id="14" name="Slide Number Placeholder 13"/>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28</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Island Migration Model</a:t>
            </a:r>
          </a:p>
        </p:txBody>
      </p:sp>
      <p:sp>
        <p:nvSpPr>
          <p:cNvPr id="68613"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31EB714-EE86-4C9A-9330-58D3651503E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1200" b="1">
              <a:solidFill>
                <a:srgbClr val="FFFFFF"/>
              </a:solidFill>
            </a:endParaRPr>
          </a:p>
        </p:txBody>
      </p:sp>
      <p:cxnSp>
        <p:nvCxnSpPr>
          <p:cNvPr id="47109" name="AutoShape 5"/>
          <p:cNvCxnSpPr>
            <a:cxnSpLocks noChangeShapeType="1"/>
          </p:cNvCxnSpPr>
          <p:nvPr/>
        </p:nvCxnSpPr>
        <p:spPr bwMode="auto">
          <a:xfrm>
            <a:off x="2041525" y="4959350"/>
            <a:ext cx="3003550" cy="1588"/>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47110" name="AutoShape 6"/>
          <p:cNvCxnSpPr>
            <a:cxnSpLocks noChangeShapeType="1"/>
          </p:cNvCxnSpPr>
          <p:nvPr/>
        </p:nvCxnSpPr>
        <p:spPr bwMode="auto">
          <a:xfrm flipV="1">
            <a:off x="2041525" y="2373313"/>
            <a:ext cx="1588" cy="2586037"/>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47111" name="Text Box 7"/>
          <p:cNvSpPr txBox="1">
            <a:spLocks noChangeArrowheads="1"/>
          </p:cNvSpPr>
          <p:nvPr/>
        </p:nvSpPr>
        <p:spPr bwMode="auto">
          <a:xfrm>
            <a:off x="2487613" y="5375275"/>
            <a:ext cx="2109787" cy="368300"/>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rPr>
              <a:t>       No. of species</a:t>
            </a:r>
          </a:p>
        </p:txBody>
      </p:sp>
      <p:sp>
        <p:nvSpPr>
          <p:cNvPr id="47112" name="Text Box 8"/>
          <p:cNvSpPr txBox="1">
            <a:spLocks noChangeArrowheads="1"/>
          </p:cNvSpPr>
          <p:nvPr/>
        </p:nvSpPr>
        <p:spPr bwMode="auto">
          <a:xfrm rot="-5400000">
            <a:off x="1398587" y="3960813"/>
            <a:ext cx="841375" cy="368300"/>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rPr>
              <a:t>Rate</a:t>
            </a:r>
          </a:p>
        </p:txBody>
      </p:sp>
      <p:sp>
        <p:nvSpPr>
          <p:cNvPr id="47113" name="Line 9"/>
          <p:cNvSpPr>
            <a:spLocks noChangeShapeType="1"/>
          </p:cNvSpPr>
          <p:nvPr/>
        </p:nvSpPr>
        <p:spPr bwMode="auto">
          <a:xfrm flipV="1">
            <a:off x="2041525" y="3327400"/>
            <a:ext cx="2292350" cy="163353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en-US"/>
          </a:p>
        </p:txBody>
      </p:sp>
      <p:cxnSp>
        <p:nvCxnSpPr>
          <p:cNvPr id="47114" name="AutoShape 10"/>
          <p:cNvCxnSpPr>
            <a:cxnSpLocks noChangeShapeType="1"/>
            <a:endCxn id="47115" idx="1"/>
          </p:cNvCxnSpPr>
          <p:nvPr/>
        </p:nvCxnSpPr>
        <p:spPr bwMode="auto">
          <a:xfrm>
            <a:off x="3830638" y="3667125"/>
            <a:ext cx="1397000" cy="230188"/>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47115" name="Text Box 11"/>
          <p:cNvSpPr txBox="1">
            <a:spLocks noChangeArrowheads="1"/>
          </p:cNvSpPr>
          <p:nvPr/>
        </p:nvSpPr>
        <p:spPr bwMode="auto">
          <a:xfrm>
            <a:off x="5227638" y="3667125"/>
            <a:ext cx="2632075" cy="460375"/>
          </a:xfrm>
          <a:prstGeom prst="rect">
            <a:avLst/>
          </a:prstGeom>
          <a:solidFill>
            <a:srgbClr val="92D050"/>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Emigration rate (</a:t>
            </a:r>
            <a:r>
              <a:rPr lang="el-GR">
                <a:solidFill>
                  <a:srgbClr val="000000"/>
                </a:solidFill>
              </a:rPr>
              <a:t>μ</a:t>
            </a:r>
            <a:r>
              <a:rPr lang="en-US">
                <a:solidFill>
                  <a:srgbClr val="000000"/>
                </a:solidFill>
              </a:rPr>
              <a:t>)</a:t>
            </a:r>
          </a:p>
        </p:txBody>
      </p:sp>
      <p:sp>
        <p:nvSpPr>
          <p:cNvPr id="47116" name="Line 12"/>
          <p:cNvSpPr>
            <a:spLocks noChangeShapeType="1"/>
          </p:cNvSpPr>
          <p:nvPr/>
        </p:nvSpPr>
        <p:spPr bwMode="auto">
          <a:xfrm flipH="1" flipV="1">
            <a:off x="2039938" y="2976563"/>
            <a:ext cx="2279650" cy="19843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cxnSp>
        <p:nvCxnSpPr>
          <p:cNvPr id="47117" name="AutoShape 13"/>
          <p:cNvCxnSpPr>
            <a:cxnSpLocks noChangeShapeType="1"/>
          </p:cNvCxnSpPr>
          <p:nvPr/>
        </p:nvCxnSpPr>
        <p:spPr bwMode="auto">
          <a:xfrm flipV="1">
            <a:off x="2262188" y="2373313"/>
            <a:ext cx="1149350" cy="790575"/>
          </a:xfrm>
          <a:prstGeom prst="straightConnector1">
            <a:avLst/>
          </a:prstGeom>
          <a:ln>
            <a:headEnd/>
            <a:tailEnd type="arrow" w="med" len="med"/>
          </a:ln>
        </p:spPr>
        <p:style>
          <a:lnRef idx="2">
            <a:schemeClr val="accent1"/>
          </a:lnRef>
          <a:fillRef idx="0">
            <a:schemeClr val="accent1"/>
          </a:fillRef>
          <a:effectRef idx="1">
            <a:schemeClr val="accent1"/>
          </a:effectRef>
          <a:fontRef idx="minor">
            <a:schemeClr val="tx1"/>
          </a:fontRef>
        </p:style>
      </p:cxnSp>
      <p:sp>
        <p:nvSpPr>
          <p:cNvPr id="47118" name="Text Box 14"/>
          <p:cNvSpPr txBox="1">
            <a:spLocks noChangeArrowheads="1"/>
          </p:cNvSpPr>
          <p:nvPr/>
        </p:nvSpPr>
        <p:spPr bwMode="auto">
          <a:xfrm>
            <a:off x="3411538" y="2143125"/>
            <a:ext cx="2743200" cy="460375"/>
          </a:xfrm>
          <a:prstGeom prst="rect">
            <a:avLst/>
          </a:prstGeom>
          <a:solidFill>
            <a:srgbClr val="92D050"/>
          </a:solid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Immigration rate  (</a:t>
            </a:r>
            <a:r>
              <a:rPr lang="el-GR">
                <a:solidFill>
                  <a:srgbClr val="000000"/>
                </a:solidFill>
              </a:rPr>
              <a:t>λ</a:t>
            </a:r>
            <a:r>
              <a:rPr lang="en-US">
                <a:solidFill>
                  <a:srgbClr val="000000"/>
                </a:solidFill>
              </a:rPr>
              <a:t>)</a:t>
            </a:r>
          </a:p>
        </p:txBody>
      </p:sp>
      <p:sp>
        <p:nvSpPr>
          <p:cNvPr id="47119" name="Text Box 15"/>
          <p:cNvSpPr txBox="1">
            <a:spLocks noChangeArrowheads="1"/>
          </p:cNvSpPr>
          <p:nvPr/>
        </p:nvSpPr>
        <p:spPr bwMode="auto">
          <a:xfrm>
            <a:off x="1752600" y="2743200"/>
            <a:ext cx="245878" cy="371513"/>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a:t>
            </a:r>
          </a:p>
        </p:txBody>
      </p:sp>
      <p:cxnSp>
        <p:nvCxnSpPr>
          <p:cNvPr id="47120" name="AutoShape 16"/>
          <p:cNvCxnSpPr>
            <a:cxnSpLocks noChangeShapeType="1"/>
          </p:cNvCxnSpPr>
          <p:nvPr/>
        </p:nvCxnSpPr>
        <p:spPr bwMode="auto">
          <a:xfrm>
            <a:off x="3297238" y="4054475"/>
            <a:ext cx="1587" cy="906463"/>
          </a:xfrm>
          <a:prstGeom prst="straightConnector1">
            <a:avLst/>
          </a:prstGeom>
          <a:noFill/>
          <a:ln w="38100" cap="sq">
            <a:solidFill>
              <a:srgbClr val="000000"/>
            </a:solidFill>
            <a:prstDash val="dash"/>
            <a:miter lim="800000"/>
            <a:headEnd/>
            <a:tailEnd type="arrow" w="med" len="med"/>
          </a:ln>
        </p:spPr>
      </p:cxnSp>
      <p:cxnSp>
        <p:nvCxnSpPr>
          <p:cNvPr id="47121" name="AutoShape 17"/>
          <p:cNvCxnSpPr>
            <a:cxnSpLocks noChangeShapeType="1"/>
          </p:cNvCxnSpPr>
          <p:nvPr/>
        </p:nvCxnSpPr>
        <p:spPr bwMode="auto">
          <a:xfrm flipH="1">
            <a:off x="2041525" y="3324225"/>
            <a:ext cx="2292350" cy="1588"/>
          </a:xfrm>
          <a:prstGeom prst="straightConnector1">
            <a:avLst/>
          </a:prstGeom>
          <a:noFill/>
          <a:ln w="38100" cap="sq">
            <a:solidFill>
              <a:srgbClr val="000000"/>
            </a:solidFill>
            <a:prstDash val="dash"/>
            <a:miter lim="800000"/>
            <a:headEnd/>
            <a:tailEnd type="arrow" w="med" len="med"/>
          </a:ln>
        </p:spPr>
      </p:cxnSp>
      <p:pic>
        <p:nvPicPr>
          <p:cNvPr id="47122" name="Picture 18"/>
          <p:cNvPicPr>
            <a:picLocks noChangeAspect="1" noChangeArrowheads="1"/>
          </p:cNvPicPr>
          <p:nvPr/>
        </p:nvPicPr>
        <p:blipFill>
          <a:blip r:embed="rId3" cstate="print"/>
          <a:srcRect/>
          <a:stretch>
            <a:fillRect/>
          </a:stretch>
        </p:blipFill>
        <p:spPr bwMode="auto">
          <a:xfrm>
            <a:off x="2895600" y="4913313"/>
            <a:ext cx="646113" cy="646112"/>
          </a:xfrm>
          <a:prstGeom prst="rect">
            <a:avLst/>
          </a:prstGeom>
          <a:noFill/>
          <a:ln w="9525">
            <a:noFill/>
            <a:round/>
            <a:headEnd/>
            <a:tailEnd/>
          </a:ln>
        </p:spPr>
      </p:pic>
      <p:sp>
        <p:nvSpPr>
          <p:cNvPr id="47123" name="Text Box 19"/>
          <p:cNvSpPr txBox="1">
            <a:spLocks noChangeArrowheads="1"/>
          </p:cNvSpPr>
          <p:nvPr/>
        </p:nvSpPr>
        <p:spPr bwMode="auto">
          <a:xfrm>
            <a:off x="1635125" y="3163888"/>
            <a:ext cx="368300" cy="371513"/>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E</a:t>
            </a:r>
          </a:p>
        </p:txBody>
      </p:sp>
      <p:pic>
        <p:nvPicPr>
          <p:cNvPr id="47124" name="Picture 20"/>
          <p:cNvPicPr>
            <a:picLocks noChangeAspect="1" noChangeArrowheads="1"/>
          </p:cNvPicPr>
          <p:nvPr/>
        </p:nvPicPr>
        <p:blipFill>
          <a:blip r:embed="rId4" cstate="print"/>
          <a:srcRect/>
          <a:stretch>
            <a:fillRect/>
          </a:stretch>
        </p:blipFill>
        <p:spPr bwMode="auto">
          <a:xfrm>
            <a:off x="3870325" y="4913313"/>
            <a:ext cx="1019175" cy="646112"/>
          </a:xfrm>
          <a:prstGeom prst="rect">
            <a:avLst/>
          </a:prstGeom>
          <a:noFill/>
          <a:ln w="9525">
            <a:noFill/>
            <a:round/>
            <a:headEnd/>
            <a:tailEnd/>
          </a:ln>
        </p:spPr>
      </p:pic>
      <p:cxnSp>
        <p:nvCxnSpPr>
          <p:cNvPr id="47125" name="AutoShape 21"/>
          <p:cNvCxnSpPr>
            <a:cxnSpLocks noChangeShapeType="1"/>
            <a:stCxn id="47119" idx="1"/>
          </p:cNvCxnSpPr>
          <p:nvPr/>
        </p:nvCxnSpPr>
        <p:spPr bwMode="auto">
          <a:xfrm flipH="1" flipV="1">
            <a:off x="1027113" y="1887537"/>
            <a:ext cx="725487" cy="1041420"/>
          </a:xfrm>
          <a:prstGeom prst="straightConnector1">
            <a:avLst/>
          </a:prstGeom>
          <a:ln>
            <a:headEnd/>
            <a:tailEnd type="arrow" w="med" len="med"/>
          </a:ln>
        </p:spPr>
        <p:style>
          <a:lnRef idx="3">
            <a:schemeClr val="accent2"/>
          </a:lnRef>
          <a:fillRef idx="0">
            <a:schemeClr val="accent2"/>
          </a:fillRef>
          <a:effectRef idx="2">
            <a:schemeClr val="accent2"/>
          </a:effectRef>
          <a:fontRef idx="minor">
            <a:schemeClr val="tx1"/>
          </a:fontRef>
        </p:style>
      </p:cxnSp>
      <p:cxnSp>
        <p:nvCxnSpPr>
          <p:cNvPr id="47126" name="AutoShape 22"/>
          <p:cNvCxnSpPr>
            <a:cxnSpLocks noChangeShapeType="1"/>
            <a:endCxn id="47128" idx="0"/>
          </p:cNvCxnSpPr>
          <p:nvPr/>
        </p:nvCxnSpPr>
        <p:spPr bwMode="auto">
          <a:xfrm flipH="1">
            <a:off x="914400" y="3394075"/>
            <a:ext cx="831851" cy="1101725"/>
          </a:xfrm>
          <a:prstGeom prst="straightConnector1">
            <a:avLst/>
          </a:prstGeom>
          <a:ln>
            <a:headEnd/>
            <a:tailEnd type="arrow" w="med" len="med"/>
          </a:ln>
        </p:spPr>
        <p:style>
          <a:lnRef idx="3">
            <a:schemeClr val="accent6"/>
          </a:lnRef>
          <a:fillRef idx="0">
            <a:schemeClr val="accent6"/>
          </a:fillRef>
          <a:effectRef idx="2">
            <a:schemeClr val="accent6"/>
          </a:effectRef>
          <a:fontRef idx="minor">
            <a:schemeClr val="tx1"/>
          </a:fontRef>
        </p:style>
      </p:cxnSp>
      <p:sp>
        <p:nvSpPr>
          <p:cNvPr id="47127" name="Text Box 23"/>
          <p:cNvSpPr txBox="1">
            <a:spLocks noChangeArrowheads="1"/>
          </p:cNvSpPr>
          <p:nvPr/>
        </p:nvSpPr>
        <p:spPr bwMode="auto">
          <a:xfrm>
            <a:off x="0" y="1371600"/>
            <a:ext cx="4359275" cy="460375"/>
          </a:xfrm>
          <a:prstGeom prst="rect">
            <a:avLst/>
          </a:prstGeom>
          <a:solidFill>
            <a:srgbClr val="FFFF00"/>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cs typeface="Times New Roman" pitchFamily="18" charset="0"/>
              </a:rPr>
              <a:t> max. possible immigration rate</a:t>
            </a:r>
          </a:p>
        </p:txBody>
      </p:sp>
      <p:sp>
        <p:nvSpPr>
          <p:cNvPr id="47128" name="Text Box 24"/>
          <p:cNvSpPr txBox="1">
            <a:spLocks noChangeArrowheads="1"/>
          </p:cNvSpPr>
          <p:nvPr/>
        </p:nvSpPr>
        <p:spPr bwMode="auto">
          <a:xfrm>
            <a:off x="0" y="4495800"/>
            <a:ext cx="1828800" cy="648512"/>
          </a:xfrm>
          <a:prstGeom prst="rect">
            <a:avLst/>
          </a:prstGeom>
          <a:solidFill>
            <a:srgbClr val="FFFF00"/>
          </a:solidFill>
          <a:ln w="9525">
            <a:noFill/>
            <a:round/>
            <a:headEnd/>
            <a:tailEnd/>
          </a:ln>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cs typeface="Times New Roman" pitchFamily="18" charset="0"/>
              </a:rPr>
              <a:t>max. possible emigration rate</a:t>
            </a:r>
          </a:p>
        </p:txBody>
      </p:sp>
      <p:sp>
        <p:nvSpPr>
          <p:cNvPr id="47129" name="Text Box 25"/>
          <p:cNvSpPr txBox="1">
            <a:spLocks noChangeArrowheads="1"/>
          </p:cNvSpPr>
          <p:nvPr/>
        </p:nvSpPr>
        <p:spPr bwMode="auto">
          <a:xfrm>
            <a:off x="685800" y="5943600"/>
            <a:ext cx="4164013" cy="460375"/>
          </a:xfrm>
          <a:prstGeom prst="rect">
            <a:avLst/>
          </a:prstGeom>
          <a:solidFill>
            <a:srgbClr val="00B0F0"/>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Times New Roman" pitchFamily="18" charset="0"/>
              </a:rPr>
              <a:t>equilibrium no. of species</a:t>
            </a:r>
          </a:p>
        </p:txBody>
      </p:sp>
      <p:sp>
        <p:nvSpPr>
          <p:cNvPr id="47130" name="Text Box 26"/>
          <p:cNvSpPr txBox="1">
            <a:spLocks noChangeArrowheads="1"/>
          </p:cNvSpPr>
          <p:nvPr/>
        </p:nvSpPr>
        <p:spPr bwMode="auto">
          <a:xfrm>
            <a:off x="5329237" y="5105400"/>
            <a:ext cx="3814763" cy="648512"/>
          </a:xfrm>
          <a:prstGeom prst="rect">
            <a:avLst/>
          </a:prstGeom>
          <a:solidFill>
            <a:srgbClr val="00B0F0"/>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cs typeface="Times New Roman" pitchFamily="18" charset="0"/>
              </a:rPr>
              <a:t>Largest possible no. of species that a habitat can support</a:t>
            </a:r>
          </a:p>
        </p:txBody>
      </p:sp>
      <p:cxnSp>
        <p:nvCxnSpPr>
          <p:cNvPr id="47131" name="AutoShape 27"/>
          <p:cNvCxnSpPr>
            <a:cxnSpLocks noChangeShapeType="1"/>
          </p:cNvCxnSpPr>
          <p:nvPr/>
        </p:nvCxnSpPr>
        <p:spPr bwMode="auto">
          <a:xfrm>
            <a:off x="4572000" y="5181600"/>
            <a:ext cx="762000" cy="152400"/>
          </a:xfrm>
          <a:prstGeom prst="straightConnector1">
            <a:avLst/>
          </a:prstGeom>
          <a:ln>
            <a:headEnd/>
            <a:tailEnd type="arrow" w="med" len="med"/>
          </a:ln>
        </p:spPr>
        <p:style>
          <a:lnRef idx="3">
            <a:schemeClr val="accent5"/>
          </a:lnRef>
          <a:fillRef idx="0">
            <a:schemeClr val="accent5"/>
          </a:fillRef>
          <a:effectRef idx="2">
            <a:schemeClr val="accent5"/>
          </a:effectRef>
          <a:fontRef idx="minor">
            <a:schemeClr val="tx1"/>
          </a:fontRef>
        </p:style>
      </p:cxnSp>
      <p:cxnSp>
        <p:nvCxnSpPr>
          <p:cNvPr id="47132" name="AutoShape 28"/>
          <p:cNvCxnSpPr>
            <a:cxnSpLocks noChangeShapeType="1"/>
          </p:cNvCxnSpPr>
          <p:nvPr/>
        </p:nvCxnSpPr>
        <p:spPr bwMode="auto">
          <a:xfrm flipH="1">
            <a:off x="2133600" y="5299075"/>
            <a:ext cx="1054100" cy="644525"/>
          </a:xfrm>
          <a:prstGeom prst="straightConnector1">
            <a:avLst/>
          </a:prstGeom>
          <a:ln>
            <a:headEn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Optimization problem</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3</a:t>
            </a:fld>
            <a:endParaRPr lang="en-US">
              <a:solidFill>
                <a:srgbClr val="775F55"/>
              </a:solidFill>
            </a:endParaRPr>
          </a:p>
        </p:txBody>
      </p:sp>
      <p:pic>
        <p:nvPicPr>
          <p:cNvPr id="3" name="Picture 2">
            <a:extLst>
              <a:ext uri="{FF2B5EF4-FFF2-40B4-BE49-F238E27FC236}">
                <a16:creationId xmlns:a16="http://schemas.microsoft.com/office/drawing/2014/main" id="{8F51FB3B-0F9C-4374-AA2C-4AF4FF317168}"/>
              </a:ext>
            </a:extLst>
          </p:cNvPr>
          <p:cNvPicPr>
            <a:picLocks noChangeAspect="1"/>
          </p:cNvPicPr>
          <p:nvPr/>
        </p:nvPicPr>
        <p:blipFill>
          <a:blip r:embed="rId3"/>
          <a:stretch>
            <a:fillRect/>
          </a:stretch>
        </p:blipFill>
        <p:spPr>
          <a:xfrm>
            <a:off x="1010481" y="2072189"/>
            <a:ext cx="6813919" cy="3033201"/>
          </a:xfrm>
          <a:prstGeom prst="rect">
            <a:avLst/>
          </a:prstGeom>
        </p:spPr>
      </p:pic>
    </p:spTree>
    <p:extLst>
      <p:ext uri="{BB962C8B-B14F-4D97-AF65-F5344CB8AC3E}">
        <p14:creationId xmlns:p14="http://schemas.microsoft.com/office/powerpoint/2010/main" val="37333317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292987A-AD8C-4A6C-8111-83C491543FCA}"/>
              </a:ext>
            </a:extLst>
          </p:cNvPr>
          <p:cNvSpPr>
            <a:spLocks noGrp="1"/>
          </p:cNvSpPr>
          <p:nvPr>
            <p:ph type="title"/>
          </p:nvPr>
        </p:nvSpPr>
        <p:spPr/>
        <p:txBody>
          <a:bodyPr/>
          <a:lstStyle/>
          <a:p>
            <a:pPr eaLnBrk="1" hangingPunct="1"/>
            <a:r>
              <a:rPr lang="en-US" altLang="en-US"/>
              <a:t>Biogeography-Based Optimization</a:t>
            </a:r>
          </a:p>
        </p:txBody>
      </p:sp>
      <p:sp>
        <p:nvSpPr>
          <p:cNvPr id="3" name="Content Placeholder 2">
            <a:extLst>
              <a:ext uri="{FF2B5EF4-FFF2-40B4-BE49-F238E27FC236}">
                <a16:creationId xmlns:a16="http://schemas.microsoft.com/office/drawing/2014/main" id="{8D225C49-60C1-47B7-B8E4-2FB7F7E7A331}"/>
              </a:ext>
            </a:extLst>
          </p:cNvPr>
          <p:cNvSpPr>
            <a:spLocks noGrp="1"/>
          </p:cNvSpPr>
          <p:nvPr>
            <p:ph idx="1"/>
          </p:nvPr>
        </p:nvSpPr>
        <p:spPr>
          <a:xfrm>
            <a:off x="457200" y="4953000"/>
            <a:ext cx="7772400" cy="1905000"/>
          </a:xfrm>
        </p:spPr>
        <p:txBody>
          <a:bodyPr rtlCol="0">
            <a:normAutofit fontScale="85000" lnSpcReduction="10000"/>
          </a:bodyPr>
          <a:lstStyle/>
          <a:p>
            <a:pPr marL="0" indent="0" eaLnBrk="1" fontAlgn="auto" hangingPunct="1">
              <a:spcAft>
                <a:spcPts val="0"/>
              </a:spcAft>
              <a:buFont typeface="Arial" panose="020B0604020202020204" pitchFamily="34" charset="0"/>
              <a:buNone/>
              <a:defRPr/>
            </a:pPr>
            <a:r>
              <a:rPr lang="en-US">
                <a:sym typeface="Symbol"/>
              </a:rPr>
              <a:t> = t</a:t>
            </a:r>
            <a:r>
              <a:rPr lang="en-US"/>
              <a:t>he probability that the immigrating individual’s solution feature is replaced </a:t>
            </a:r>
          </a:p>
          <a:p>
            <a:pPr marL="0" indent="0" eaLnBrk="1" fontAlgn="auto" hangingPunct="1">
              <a:spcAft>
                <a:spcPts val="0"/>
              </a:spcAft>
              <a:buFont typeface="Arial" panose="020B0604020202020204" pitchFamily="34" charset="0"/>
              <a:buNone/>
              <a:defRPr/>
            </a:pPr>
            <a:r>
              <a:rPr lang="en-US">
                <a:sym typeface="Symbol"/>
              </a:rPr>
              <a:t> = the probability that an emigrating individual’s solution feature migrates to the immigrating individual</a:t>
            </a:r>
            <a:endParaRPr lang="en-US"/>
          </a:p>
        </p:txBody>
      </p:sp>
      <p:sp>
        <p:nvSpPr>
          <p:cNvPr id="14340" name="Rectangle 22">
            <a:extLst>
              <a:ext uri="{FF2B5EF4-FFF2-40B4-BE49-F238E27FC236}">
                <a16:creationId xmlns:a16="http://schemas.microsoft.com/office/drawing/2014/main" id="{10226397-D2F5-4875-BDAA-3EF5A769E10E}"/>
              </a:ext>
            </a:extLst>
          </p:cNvPr>
          <p:cNvSpPr>
            <a:spLocks noChangeArrowheads="1"/>
          </p:cNvSpPr>
          <p:nvPr/>
        </p:nvSpPr>
        <p:spPr bwMode="auto">
          <a:xfrm>
            <a:off x="762000" y="2133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1" name="Rectangle 23">
            <a:extLst>
              <a:ext uri="{FF2B5EF4-FFF2-40B4-BE49-F238E27FC236}">
                <a16:creationId xmlns:a16="http://schemas.microsoft.com/office/drawing/2014/main" id="{D046180A-F102-4984-9B2E-4C2B25E3C80B}"/>
              </a:ext>
            </a:extLst>
          </p:cNvPr>
          <p:cNvSpPr>
            <a:spLocks noChangeArrowheads="1"/>
          </p:cNvSpPr>
          <p:nvPr/>
        </p:nvSpPr>
        <p:spPr bwMode="auto">
          <a:xfrm>
            <a:off x="1066800" y="2133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2" name="Rectangle 24">
            <a:extLst>
              <a:ext uri="{FF2B5EF4-FFF2-40B4-BE49-F238E27FC236}">
                <a16:creationId xmlns:a16="http://schemas.microsoft.com/office/drawing/2014/main" id="{5C2DCE2E-8FF6-440D-8AA3-ACC84139824B}"/>
              </a:ext>
            </a:extLst>
          </p:cNvPr>
          <p:cNvSpPr>
            <a:spLocks noChangeArrowheads="1"/>
          </p:cNvSpPr>
          <p:nvPr/>
        </p:nvSpPr>
        <p:spPr bwMode="auto">
          <a:xfrm>
            <a:off x="1371600" y="2133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3" name="Rectangle 25">
            <a:extLst>
              <a:ext uri="{FF2B5EF4-FFF2-40B4-BE49-F238E27FC236}">
                <a16:creationId xmlns:a16="http://schemas.microsoft.com/office/drawing/2014/main" id="{2E30707F-BC4E-49B2-BDEA-67B8E6F7D1D8}"/>
              </a:ext>
            </a:extLst>
          </p:cNvPr>
          <p:cNvSpPr>
            <a:spLocks noChangeArrowheads="1"/>
          </p:cNvSpPr>
          <p:nvPr/>
        </p:nvSpPr>
        <p:spPr bwMode="auto">
          <a:xfrm>
            <a:off x="1676400" y="2133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4" name="Rectangle 26">
            <a:extLst>
              <a:ext uri="{FF2B5EF4-FFF2-40B4-BE49-F238E27FC236}">
                <a16:creationId xmlns:a16="http://schemas.microsoft.com/office/drawing/2014/main" id="{465D05EC-6BF6-4E0F-9CC6-A5CA99EE2F3E}"/>
              </a:ext>
            </a:extLst>
          </p:cNvPr>
          <p:cNvSpPr>
            <a:spLocks noChangeArrowheads="1"/>
          </p:cNvSpPr>
          <p:nvPr/>
        </p:nvSpPr>
        <p:spPr bwMode="auto">
          <a:xfrm>
            <a:off x="1981200" y="21336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5" name="Rectangle 22">
            <a:extLst>
              <a:ext uri="{FF2B5EF4-FFF2-40B4-BE49-F238E27FC236}">
                <a16:creationId xmlns:a16="http://schemas.microsoft.com/office/drawing/2014/main" id="{BD36BFEF-F765-4E04-9D64-6D4EF9846B5B}"/>
              </a:ext>
            </a:extLst>
          </p:cNvPr>
          <p:cNvSpPr>
            <a:spLocks noChangeArrowheads="1"/>
          </p:cNvSpPr>
          <p:nvPr/>
        </p:nvSpPr>
        <p:spPr bwMode="auto">
          <a:xfrm>
            <a:off x="2590800" y="2133600"/>
            <a:ext cx="304800" cy="3048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6" name="Rectangle 23">
            <a:extLst>
              <a:ext uri="{FF2B5EF4-FFF2-40B4-BE49-F238E27FC236}">
                <a16:creationId xmlns:a16="http://schemas.microsoft.com/office/drawing/2014/main" id="{891B2166-DD10-42D6-BC41-FC4CA9CAEFF1}"/>
              </a:ext>
            </a:extLst>
          </p:cNvPr>
          <p:cNvSpPr>
            <a:spLocks noChangeArrowheads="1"/>
          </p:cNvSpPr>
          <p:nvPr/>
        </p:nvSpPr>
        <p:spPr bwMode="auto">
          <a:xfrm>
            <a:off x="2895600" y="2133600"/>
            <a:ext cx="304800" cy="3048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7" name="Rectangle 24">
            <a:extLst>
              <a:ext uri="{FF2B5EF4-FFF2-40B4-BE49-F238E27FC236}">
                <a16:creationId xmlns:a16="http://schemas.microsoft.com/office/drawing/2014/main" id="{C8CD3049-797B-4A6C-A96B-79E6650ABD53}"/>
              </a:ext>
            </a:extLst>
          </p:cNvPr>
          <p:cNvSpPr>
            <a:spLocks noChangeArrowheads="1"/>
          </p:cNvSpPr>
          <p:nvPr/>
        </p:nvSpPr>
        <p:spPr bwMode="auto">
          <a:xfrm>
            <a:off x="3200400" y="2133600"/>
            <a:ext cx="304800" cy="3048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8" name="Rectangle 25">
            <a:extLst>
              <a:ext uri="{FF2B5EF4-FFF2-40B4-BE49-F238E27FC236}">
                <a16:creationId xmlns:a16="http://schemas.microsoft.com/office/drawing/2014/main" id="{28C8261B-E840-4CCE-A8E0-EE4E7D12E8E5}"/>
              </a:ext>
            </a:extLst>
          </p:cNvPr>
          <p:cNvSpPr>
            <a:spLocks noChangeArrowheads="1"/>
          </p:cNvSpPr>
          <p:nvPr/>
        </p:nvSpPr>
        <p:spPr bwMode="auto">
          <a:xfrm>
            <a:off x="3505200" y="2133600"/>
            <a:ext cx="304800" cy="3048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9" name="Rectangle 26">
            <a:extLst>
              <a:ext uri="{FF2B5EF4-FFF2-40B4-BE49-F238E27FC236}">
                <a16:creationId xmlns:a16="http://schemas.microsoft.com/office/drawing/2014/main" id="{F9E9EB22-D3D1-408F-9776-1947576011C1}"/>
              </a:ext>
            </a:extLst>
          </p:cNvPr>
          <p:cNvSpPr>
            <a:spLocks noChangeArrowheads="1"/>
          </p:cNvSpPr>
          <p:nvPr/>
        </p:nvSpPr>
        <p:spPr bwMode="auto">
          <a:xfrm>
            <a:off x="3810000" y="2133600"/>
            <a:ext cx="304800" cy="3048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0" name="Rectangle 22">
            <a:extLst>
              <a:ext uri="{FF2B5EF4-FFF2-40B4-BE49-F238E27FC236}">
                <a16:creationId xmlns:a16="http://schemas.microsoft.com/office/drawing/2014/main" id="{5BDDF439-5B26-4981-9C3D-C3BCE3183B6A}"/>
              </a:ext>
            </a:extLst>
          </p:cNvPr>
          <p:cNvSpPr>
            <a:spLocks noChangeArrowheads="1"/>
          </p:cNvSpPr>
          <p:nvPr/>
        </p:nvSpPr>
        <p:spPr bwMode="auto">
          <a:xfrm>
            <a:off x="4343400" y="2133600"/>
            <a:ext cx="304800" cy="304800"/>
          </a:xfrm>
          <a:prstGeom prst="rect">
            <a:avLst/>
          </a:prstGeom>
          <a:solidFill>
            <a:srgbClr val="00B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1" name="Rectangle 23">
            <a:extLst>
              <a:ext uri="{FF2B5EF4-FFF2-40B4-BE49-F238E27FC236}">
                <a16:creationId xmlns:a16="http://schemas.microsoft.com/office/drawing/2014/main" id="{99440D71-E7A0-4889-8302-9C90D27C8B05}"/>
              </a:ext>
            </a:extLst>
          </p:cNvPr>
          <p:cNvSpPr>
            <a:spLocks noChangeArrowheads="1"/>
          </p:cNvSpPr>
          <p:nvPr/>
        </p:nvSpPr>
        <p:spPr bwMode="auto">
          <a:xfrm>
            <a:off x="4648200" y="2133600"/>
            <a:ext cx="304800" cy="304800"/>
          </a:xfrm>
          <a:prstGeom prst="rect">
            <a:avLst/>
          </a:prstGeom>
          <a:solidFill>
            <a:srgbClr val="00B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2" name="Rectangle 24">
            <a:extLst>
              <a:ext uri="{FF2B5EF4-FFF2-40B4-BE49-F238E27FC236}">
                <a16:creationId xmlns:a16="http://schemas.microsoft.com/office/drawing/2014/main" id="{D54B05B6-373C-4C32-998B-F776120A22BB}"/>
              </a:ext>
            </a:extLst>
          </p:cNvPr>
          <p:cNvSpPr>
            <a:spLocks noChangeArrowheads="1"/>
          </p:cNvSpPr>
          <p:nvPr/>
        </p:nvSpPr>
        <p:spPr bwMode="auto">
          <a:xfrm>
            <a:off x="4953000" y="2133600"/>
            <a:ext cx="304800" cy="304800"/>
          </a:xfrm>
          <a:prstGeom prst="rect">
            <a:avLst/>
          </a:prstGeom>
          <a:solidFill>
            <a:srgbClr val="00B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3" name="Rectangle 25">
            <a:extLst>
              <a:ext uri="{FF2B5EF4-FFF2-40B4-BE49-F238E27FC236}">
                <a16:creationId xmlns:a16="http://schemas.microsoft.com/office/drawing/2014/main" id="{27E7DBA8-D214-4B0F-82BF-E54EECFA7202}"/>
              </a:ext>
            </a:extLst>
          </p:cNvPr>
          <p:cNvSpPr>
            <a:spLocks noChangeArrowheads="1"/>
          </p:cNvSpPr>
          <p:nvPr/>
        </p:nvSpPr>
        <p:spPr bwMode="auto">
          <a:xfrm>
            <a:off x="5257800" y="2133600"/>
            <a:ext cx="304800" cy="304800"/>
          </a:xfrm>
          <a:prstGeom prst="rect">
            <a:avLst/>
          </a:prstGeom>
          <a:solidFill>
            <a:srgbClr val="00B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4" name="Rectangle 26">
            <a:extLst>
              <a:ext uri="{FF2B5EF4-FFF2-40B4-BE49-F238E27FC236}">
                <a16:creationId xmlns:a16="http://schemas.microsoft.com/office/drawing/2014/main" id="{1D7632E5-DADE-46FA-AB40-4B54DEC2A5E2}"/>
              </a:ext>
            </a:extLst>
          </p:cNvPr>
          <p:cNvSpPr>
            <a:spLocks noChangeArrowheads="1"/>
          </p:cNvSpPr>
          <p:nvPr/>
        </p:nvSpPr>
        <p:spPr bwMode="auto">
          <a:xfrm>
            <a:off x="5562600" y="2133600"/>
            <a:ext cx="304800" cy="304800"/>
          </a:xfrm>
          <a:prstGeom prst="rect">
            <a:avLst/>
          </a:prstGeom>
          <a:solidFill>
            <a:srgbClr val="00B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5" name="Rectangle 22">
            <a:extLst>
              <a:ext uri="{FF2B5EF4-FFF2-40B4-BE49-F238E27FC236}">
                <a16:creationId xmlns:a16="http://schemas.microsoft.com/office/drawing/2014/main" id="{661DC9A7-7965-4FAF-8452-AB4DF385A915}"/>
              </a:ext>
            </a:extLst>
          </p:cNvPr>
          <p:cNvSpPr>
            <a:spLocks noChangeArrowheads="1"/>
          </p:cNvSpPr>
          <p:nvPr/>
        </p:nvSpPr>
        <p:spPr bwMode="auto">
          <a:xfrm>
            <a:off x="7010400" y="2133600"/>
            <a:ext cx="304800" cy="304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6" name="Rectangle 23">
            <a:extLst>
              <a:ext uri="{FF2B5EF4-FFF2-40B4-BE49-F238E27FC236}">
                <a16:creationId xmlns:a16="http://schemas.microsoft.com/office/drawing/2014/main" id="{98F37D21-C81B-4E4D-B130-F6F8CB5169EE}"/>
              </a:ext>
            </a:extLst>
          </p:cNvPr>
          <p:cNvSpPr>
            <a:spLocks noChangeArrowheads="1"/>
          </p:cNvSpPr>
          <p:nvPr/>
        </p:nvSpPr>
        <p:spPr bwMode="auto">
          <a:xfrm>
            <a:off x="7315200" y="2133600"/>
            <a:ext cx="304800" cy="304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7" name="Rectangle 24">
            <a:extLst>
              <a:ext uri="{FF2B5EF4-FFF2-40B4-BE49-F238E27FC236}">
                <a16:creationId xmlns:a16="http://schemas.microsoft.com/office/drawing/2014/main" id="{AD1273D7-C2E4-4072-A069-21FC1213A4CA}"/>
              </a:ext>
            </a:extLst>
          </p:cNvPr>
          <p:cNvSpPr>
            <a:spLocks noChangeArrowheads="1"/>
          </p:cNvSpPr>
          <p:nvPr/>
        </p:nvSpPr>
        <p:spPr bwMode="auto">
          <a:xfrm>
            <a:off x="7620000" y="2133600"/>
            <a:ext cx="304800" cy="304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8" name="Rectangle 25">
            <a:extLst>
              <a:ext uri="{FF2B5EF4-FFF2-40B4-BE49-F238E27FC236}">
                <a16:creationId xmlns:a16="http://schemas.microsoft.com/office/drawing/2014/main" id="{63D9036F-06DD-4629-A60B-B7415D10707C}"/>
              </a:ext>
            </a:extLst>
          </p:cNvPr>
          <p:cNvSpPr>
            <a:spLocks noChangeArrowheads="1"/>
          </p:cNvSpPr>
          <p:nvPr/>
        </p:nvSpPr>
        <p:spPr bwMode="auto">
          <a:xfrm>
            <a:off x="7924800" y="2133600"/>
            <a:ext cx="304800" cy="304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59" name="Rectangle 26">
            <a:extLst>
              <a:ext uri="{FF2B5EF4-FFF2-40B4-BE49-F238E27FC236}">
                <a16:creationId xmlns:a16="http://schemas.microsoft.com/office/drawing/2014/main" id="{9EFE215A-AC8F-4EDE-A6C5-DF834D28A446}"/>
              </a:ext>
            </a:extLst>
          </p:cNvPr>
          <p:cNvSpPr>
            <a:spLocks noChangeArrowheads="1"/>
          </p:cNvSpPr>
          <p:nvPr/>
        </p:nvSpPr>
        <p:spPr bwMode="auto">
          <a:xfrm>
            <a:off x="8229600" y="2133600"/>
            <a:ext cx="304800" cy="304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60" name="TextBox 25">
            <a:extLst>
              <a:ext uri="{FF2B5EF4-FFF2-40B4-BE49-F238E27FC236}">
                <a16:creationId xmlns:a16="http://schemas.microsoft.com/office/drawing/2014/main" id="{2E91C978-0AD4-4047-926D-B7BCF49F8BE0}"/>
              </a:ext>
            </a:extLst>
          </p:cNvPr>
          <p:cNvSpPr txBox="1">
            <a:spLocks noChangeArrowheads="1"/>
          </p:cNvSpPr>
          <p:nvPr/>
        </p:nvSpPr>
        <p:spPr bwMode="auto">
          <a:xfrm>
            <a:off x="6154738" y="1990725"/>
            <a:ext cx="627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latin typeface="Calibri" panose="020F0502020204030204" pitchFamily="34" charset="0"/>
              </a:rPr>
              <a:t>----</a:t>
            </a:r>
          </a:p>
        </p:txBody>
      </p:sp>
      <p:sp>
        <p:nvSpPr>
          <p:cNvPr id="14361" name="Rectangle 22">
            <a:extLst>
              <a:ext uri="{FF2B5EF4-FFF2-40B4-BE49-F238E27FC236}">
                <a16:creationId xmlns:a16="http://schemas.microsoft.com/office/drawing/2014/main" id="{80D4A998-BE23-47C0-A8C0-D894613B8391}"/>
              </a:ext>
            </a:extLst>
          </p:cNvPr>
          <p:cNvSpPr>
            <a:spLocks noChangeArrowheads="1"/>
          </p:cNvSpPr>
          <p:nvPr/>
        </p:nvSpPr>
        <p:spPr bwMode="auto">
          <a:xfrm>
            <a:off x="3429000" y="3581400"/>
            <a:ext cx="304800" cy="304800"/>
          </a:xfrm>
          <a:prstGeom prst="rect">
            <a:avLst/>
          </a:prstGeom>
          <a:solidFill>
            <a:srgbClr val="7030A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62" name="Rectangle 23">
            <a:extLst>
              <a:ext uri="{FF2B5EF4-FFF2-40B4-BE49-F238E27FC236}">
                <a16:creationId xmlns:a16="http://schemas.microsoft.com/office/drawing/2014/main" id="{D4487F26-F71F-41D7-A904-0F1D439C24BA}"/>
              </a:ext>
            </a:extLst>
          </p:cNvPr>
          <p:cNvSpPr>
            <a:spLocks noChangeArrowheads="1"/>
          </p:cNvSpPr>
          <p:nvPr/>
        </p:nvSpPr>
        <p:spPr bwMode="auto">
          <a:xfrm>
            <a:off x="3733800" y="3581400"/>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63" name="Rectangle 24">
            <a:extLst>
              <a:ext uri="{FF2B5EF4-FFF2-40B4-BE49-F238E27FC236}">
                <a16:creationId xmlns:a16="http://schemas.microsoft.com/office/drawing/2014/main" id="{9BB32EBF-9F92-4C30-9F45-1BF6ED073BFB}"/>
              </a:ext>
            </a:extLst>
          </p:cNvPr>
          <p:cNvSpPr>
            <a:spLocks noChangeArrowheads="1"/>
          </p:cNvSpPr>
          <p:nvPr/>
        </p:nvSpPr>
        <p:spPr bwMode="auto">
          <a:xfrm>
            <a:off x="4038600" y="3581400"/>
            <a:ext cx="304800" cy="304800"/>
          </a:xfrm>
          <a:prstGeom prst="rect">
            <a:avLst/>
          </a:prstGeom>
          <a:solidFill>
            <a:srgbClr val="00B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64" name="Rectangle 25">
            <a:extLst>
              <a:ext uri="{FF2B5EF4-FFF2-40B4-BE49-F238E27FC236}">
                <a16:creationId xmlns:a16="http://schemas.microsoft.com/office/drawing/2014/main" id="{BC810002-7039-45EB-ACDB-B6A8E031540E}"/>
              </a:ext>
            </a:extLst>
          </p:cNvPr>
          <p:cNvSpPr>
            <a:spLocks noChangeArrowheads="1"/>
          </p:cNvSpPr>
          <p:nvPr/>
        </p:nvSpPr>
        <p:spPr bwMode="auto">
          <a:xfrm>
            <a:off x="4343400" y="3581400"/>
            <a:ext cx="304800" cy="3048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65" name="Rectangle 26">
            <a:extLst>
              <a:ext uri="{FF2B5EF4-FFF2-40B4-BE49-F238E27FC236}">
                <a16:creationId xmlns:a16="http://schemas.microsoft.com/office/drawing/2014/main" id="{C9FCD4DD-A117-43BA-8413-7A03DFC9B326}"/>
              </a:ext>
            </a:extLst>
          </p:cNvPr>
          <p:cNvSpPr>
            <a:spLocks noChangeArrowheads="1"/>
          </p:cNvSpPr>
          <p:nvPr/>
        </p:nvSpPr>
        <p:spPr bwMode="auto">
          <a:xfrm>
            <a:off x="4648200" y="3581400"/>
            <a:ext cx="304800" cy="304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35" name="Curved Connector 34">
            <a:extLst>
              <a:ext uri="{FF2B5EF4-FFF2-40B4-BE49-F238E27FC236}">
                <a16:creationId xmlns:a16="http://schemas.microsoft.com/office/drawing/2014/main" id="{C7DA0CD4-D995-4700-B5AD-087DE5E55F37}"/>
              </a:ext>
            </a:extLst>
          </p:cNvPr>
          <p:cNvCxnSpPr>
            <a:stCxn id="14341" idx="2"/>
            <a:endCxn id="14362" idx="0"/>
          </p:cNvCxnSpPr>
          <p:nvPr/>
        </p:nvCxnSpPr>
        <p:spPr>
          <a:xfrm rot="16200000" flipH="1">
            <a:off x="1981200" y="1676400"/>
            <a:ext cx="1143000" cy="2667000"/>
          </a:xfrm>
          <a:prstGeom prst="curvedConnector3">
            <a:avLst>
              <a:gd name="adj1" fmla="val 50000"/>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7E049BDB-FD19-491B-9242-E6C0D8FFE52A}"/>
              </a:ext>
            </a:extLst>
          </p:cNvPr>
          <p:cNvCxnSpPr>
            <a:stCxn id="14348" idx="2"/>
            <a:endCxn id="14364" idx="0"/>
          </p:cNvCxnSpPr>
          <p:nvPr/>
        </p:nvCxnSpPr>
        <p:spPr>
          <a:xfrm rot="16200000" flipH="1">
            <a:off x="3505200" y="2590800"/>
            <a:ext cx="1143000" cy="838200"/>
          </a:xfrm>
          <a:prstGeom prst="curvedConnector3">
            <a:avLst>
              <a:gd name="adj1" fmla="val 50000"/>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A922D5D7-A715-4BFB-A509-70F7B64BB5B0}"/>
              </a:ext>
            </a:extLst>
          </p:cNvPr>
          <p:cNvCxnSpPr>
            <a:stCxn id="14352" idx="2"/>
          </p:cNvCxnSpPr>
          <p:nvPr/>
        </p:nvCxnSpPr>
        <p:spPr>
          <a:xfrm rot="5400000">
            <a:off x="4076700" y="2552700"/>
            <a:ext cx="1143000" cy="914400"/>
          </a:xfrm>
          <a:prstGeom prst="curvedConnector3">
            <a:avLst>
              <a:gd name="adj1" fmla="val 50000"/>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43" name="Shape 42">
            <a:extLst>
              <a:ext uri="{FF2B5EF4-FFF2-40B4-BE49-F238E27FC236}">
                <a16:creationId xmlns:a16="http://schemas.microsoft.com/office/drawing/2014/main" id="{EE50FCA7-B1FE-43CB-BAAE-8EFE734595A9}"/>
              </a:ext>
            </a:extLst>
          </p:cNvPr>
          <p:cNvCxnSpPr>
            <a:stCxn id="14359" idx="2"/>
            <a:endCxn id="14365" idx="0"/>
          </p:cNvCxnSpPr>
          <p:nvPr/>
        </p:nvCxnSpPr>
        <p:spPr>
          <a:xfrm rot="5400000">
            <a:off x="6019800" y="1219200"/>
            <a:ext cx="1143000" cy="3581400"/>
          </a:xfrm>
          <a:prstGeom prst="curvedConnector3">
            <a:avLst>
              <a:gd name="adj1" fmla="val 50000"/>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4370" name="TextBox 44">
            <a:extLst>
              <a:ext uri="{FF2B5EF4-FFF2-40B4-BE49-F238E27FC236}">
                <a16:creationId xmlns:a16="http://schemas.microsoft.com/office/drawing/2014/main" id="{09ED7A07-1D9E-494A-A6A1-D3C0D9F0F296}"/>
              </a:ext>
            </a:extLst>
          </p:cNvPr>
          <p:cNvSpPr txBox="1">
            <a:spLocks noChangeArrowheads="1"/>
          </p:cNvSpPr>
          <p:nvPr/>
        </p:nvSpPr>
        <p:spPr bwMode="auto">
          <a:xfrm>
            <a:off x="2133600" y="4114800"/>
            <a:ext cx="4587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latin typeface="Calibri" panose="020F0502020204030204" pitchFamily="34" charset="0"/>
              </a:rPr>
              <a:t>immigrating island (individual)</a:t>
            </a:r>
          </a:p>
        </p:txBody>
      </p:sp>
      <p:sp>
        <p:nvSpPr>
          <p:cNvPr id="46" name="Right Brace 45">
            <a:extLst>
              <a:ext uri="{FF2B5EF4-FFF2-40B4-BE49-F238E27FC236}">
                <a16:creationId xmlns:a16="http://schemas.microsoft.com/office/drawing/2014/main" id="{317B8522-EBB6-4656-BC30-3C765D1B99AE}"/>
              </a:ext>
            </a:extLst>
          </p:cNvPr>
          <p:cNvSpPr/>
          <p:nvPr/>
        </p:nvSpPr>
        <p:spPr>
          <a:xfrm rot="5400000">
            <a:off x="4114800" y="3352800"/>
            <a:ext cx="1524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72" name="TextBox 46">
            <a:extLst>
              <a:ext uri="{FF2B5EF4-FFF2-40B4-BE49-F238E27FC236}">
                <a16:creationId xmlns:a16="http://schemas.microsoft.com/office/drawing/2014/main" id="{20AB2A3B-FEE1-4411-8715-D97D33BEDDF6}"/>
              </a:ext>
            </a:extLst>
          </p:cNvPr>
          <p:cNvSpPr txBox="1">
            <a:spLocks noChangeArrowheads="1"/>
          </p:cNvSpPr>
          <p:nvPr/>
        </p:nvSpPr>
        <p:spPr bwMode="auto">
          <a:xfrm>
            <a:off x="2362200" y="1219200"/>
            <a:ext cx="4679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latin typeface="Calibri" panose="020F0502020204030204" pitchFamily="34" charset="0"/>
              </a:rPr>
              <a:t>emigrating islands (individuals)</a:t>
            </a:r>
          </a:p>
        </p:txBody>
      </p:sp>
      <p:sp>
        <p:nvSpPr>
          <p:cNvPr id="48" name="Right Brace 47">
            <a:extLst>
              <a:ext uri="{FF2B5EF4-FFF2-40B4-BE49-F238E27FC236}">
                <a16:creationId xmlns:a16="http://schemas.microsoft.com/office/drawing/2014/main" id="{05E2188F-9490-41C4-BAB7-959E37917AEB}"/>
              </a:ext>
            </a:extLst>
          </p:cNvPr>
          <p:cNvSpPr/>
          <p:nvPr/>
        </p:nvSpPr>
        <p:spPr>
          <a:xfrm rot="16200000" flipV="1">
            <a:off x="4533900" y="-1943100"/>
            <a:ext cx="228600" cy="7620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0" name="Slide Number Placeholder 49">
            <a:extLst>
              <a:ext uri="{FF2B5EF4-FFF2-40B4-BE49-F238E27FC236}">
                <a16:creationId xmlns:a16="http://schemas.microsoft.com/office/drawing/2014/main" id="{2993B3A1-607E-4B99-9A1F-BECC82B9A87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EACD9D-F89B-4612-9E73-D541FA93B79D}"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612775" y="434975"/>
            <a:ext cx="8153400" cy="69691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sz="4400">
                <a:solidFill>
                  <a:srgbClr val="775F55"/>
                </a:solidFill>
                <a:cs typeface="Times New Roman" pitchFamily="18" charset="0"/>
              </a:rPr>
            </a:br>
            <a:r>
              <a:rPr lang="en-US" sz="4400">
                <a:solidFill>
                  <a:srgbClr val="775F55"/>
                </a:solidFill>
                <a:latin typeface="Tw Cen MT" pitchFamily="34" charset="0"/>
              </a:rPr>
              <a:t>High HSI Vs Low HSI</a:t>
            </a:r>
            <a:br>
              <a:rPr lang="en-IN" sz="4400">
                <a:solidFill>
                  <a:srgbClr val="775F55"/>
                </a:solidFill>
                <a:cs typeface="Times New Roman" pitchFamily="18" charset="0"/>
              </a:rPr>
            </a:br>
            <a:endParaRPr lang="en-IN" sz="4400">
              <a:solidFill>
                <a:srgbClr val="775F55"/>
              </a:solidFill>
              <a:cs typeface="Times New Roman" pitchFamily="18" charset="0"/>
            </a:endParaRPr>
          </a:p>
        </p:txBody>
      </p:sp>
      <p:sp>
        <p:nvSpPr>
          <p:cNvPr id="57349" name="Text Box 5"/>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13F3CB3-E6FF-43F4-A28F-B7A34D9C093A}"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US" sz="1200" b="1">
              <a:solidFill>
                <a:srgbClr val="FFFFFF"/>
              </a:solidFill>
            </a:endParaRPr>
          </a:p>
        </p:txBody>
      </p:sp>
      <p:sp>
        <p:nvSpPr>
          <p:cNvPr id="7" name="TextBox 6"/>
          <p:cNvSpPr txBox="1"/>
          <p:nvPr/>
        </p:nvSpPr>
        <p:spPr>
          <a:xfrm>
            <a:off x="457200" y="2057400"/>
            <a:ext cx="8305800" cy="3600986"/>
          </a:xfrm>
          <a:prstGeom prst="rect">
            <a:avLst/>
          </a:prstGeom>
          <a:solidFill>
            <a:schemeClr val="accent6">
              <a:lumMod val="20000"/>
              <a:lumOff val="80000"/>
            </a:schemeClr>
          </a:solidFill>
          <a:ln>
            <a:solidFill>
              <a:schemeClr val="accent6">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457200" indent="-457200" algn="just">
              <a:buClr>
                <a:srgbClr val="C00000"/>
              </a:buClr>
              <a:buSzPct val="60000"/>
              <a:buFont typeface="Wingdings" pitchFamily="2" charset="2"/>
              <a:buChar char="q"/>
              <a:defRPr/>
            </a:pPr>
            <a:r>
              <a:rPr lang="en-US" sz="2800" dirty="0">
                <a:solidFill>
                  <a:schemeClr val="tx1"/>
                </a:solidFill>
                <a:latin typeface="Aparajita" pitchFamily="34" charset="0"/>
                <a:ea typeface="Microsoft YaHei" charset="-122"/>
                <a:cs typeface="Aparajita" pitchFamily="34" charset="0"/>
              </a:rPr>
              <a:t>Islands with a high HSI can support many species, and    islands  with a low HSI can support only a few species.</a:t>
            </a:r>
          </a:p>
          <a:p>
            <a:pPr algn="just">
              <a:buClr>
                <a:srgbClr val="C00000"/>
              </a:buClr>
              <a:buSzPct val="60000"/>
              <a:defRPr/>
            </a:pPr>
            <a:endParaRPr lang="en-US" sz="2800" dirty="0">
              <a:solidFill>
                <a:schemeClr val="tx1"/>
              </a:solidFill>
              <a:latin typeface="Aparajita" pitchFamily="34" charset="0"/>
              <a:ea typeface="Microsoft YaHei" charset="-122"/>
              <a:cs typeface="Aparajita" pitchFamily="34" charset="0"/>
            </a:endParaRPr>
          </a:p>
          <a:p>
            <a:pPr marL="457200" indent="-457200" algn="just">
              <a:buClr>
                <a:srgbClr val="C00000"/>
              </a:buClr>
              <a:buSzPct val="60000"/>
              <a:buFont typeface="Wingdings" pitchFamily="2" charset="2"/>
              <a:buChar char="q"/>
              <a:defRPr/>
            </a:pPr>
            <a:r>
              <a:rPr lang="en-US" sz="2800" dirty="0">
                <a:solidFill>
                  <a:schemeClr val="tx1"/>
                </a:solidFill>
                <a:latin typeface="Aparajita" pitchFamily="34" charset="0"/>
                <a:ea typeface="Microsoft YaHei" charset="-122"/>
                <a:cs typeface="Aparajita" pitchFamily="34" charset="0"/>
              </a:rPr>
              <a:t> </a:t>
            </a:r>
            <a:r>
              <a:rPr lang="en-US" sz="2800" dirty="0">
                <a:latin typeface="Aparajita" pitchFamily="34" charset="0"/>
                <a:cs typeface="Aparajita" pitchFamily="34" charset="0"/>
              </a:rPr>
              <a:t>Species diversity is correlated with HSI, so when more species arrive at a low HSI island, the island's HSI will tend to increase.</a:t>
            </a:r>
          </a:p>
          <a:p>
            <a:pPr marL="457200" indent="-457200" algn="just">
              <a:buClr>
                <a:srgbClr val="C00000"/>
              </a:buClr>
              <a:buSzPct val="60000"/>
              <a:buFont typeface="Wingdings" pitchFamily="2" charset="2"/>
              <a:buChar char="q"/>
              <a:defRPr/>
            </a:pPr>
            <a:endParaRPr lang="en-US" sz="3200" dirty="0">
              <a:solidFill>
                <a:schemeClr val="tx1"/>
              </a:solidFill>
              <a:latin typeface="Aparajita" pitchFamily="34" charset="0"/>
              <a:ea typeface="Microsoft YaHei" charset="-122"/>
              <a:cs typeface="Aparajita" pitchFamily="34" charset="0"/>
            </a:endParaRPr>
          </a:p>
        </p:txBody>
      </p:sp>
      <p:cxnSp>
        <p:nvCxnSpPr>
          <p:cNvPr id="8" name="Straight Connector 7"/>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pPr>
              <a:defRPr/>
            </a:pPr>
            <a:fld id="{340E5BB5-0DC4-44DF-AF6C-59502E5CBC07}" type="datetime4">
              <a:rPr lang="en-US" smtClean="0">
                <a:solidFill>
                  <a:srgbClr val="775F55"/>
                </a:solidFill>
              </a:rPr>
              <a:pPr>
                <a:defRPr/>
              </a:pPr>
              <a:t>June 4, 2019</a:t>
            </a:fld>
            <a:endParaRPr lang="en-US">
              <a:solidFill>
                <a:srgbClr val="775F55"/>
              </a:solidFill>
            </a:endParaRPr>
          </a:p>
        </p:txBody>
      </p:sp>
      <p:sp>
        <p:nvSpPr>
          <p:cNvPr id="11" name="Slide Number Placeholder 10"/>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31</a:t>
            </a:fld>
            <a:endParaRPr lang="en-US">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609600" y="228600"/>
            <a:ext cx="8153400" cy="69691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sz="2800" dirty="0">
                <a:solidFill>
                  <a:srgbClr val="775F55"/>
                </a:solidFill>
                <a:cs typeface="Times New Roman" pitchFamily="18" charset="0"/>
              </a:rPr>
            </a:br>
            <a:r>
              <a:rPr lang="en-US" sz="4400" dirty="0">
                <a:solidFill>
                  <a:srgbClr val="775F55"/>
                </a:solidFill>
                <a:latin typeface="Tw Cen MT" pitchFamily="34" charset="0"/>
              </a:rPr>
              <a:t>Emigration and Immigration</a:t>
            </a:r>
            <a:br>
              <a:rPr lang="en-IN" sz="2800" dirty="0">
                <a:solidFill>
                  <a:srgbClr val="775F55"/>
                </a:solidFill>
                <a:cs typeface="Times New Roman" pitchFamily="18" charset="0"/>
              </a:rPr>
            </a:br>
            <a:endParaRPr lang="en-IN" sz="2800" dirty="0">
              <a:solidFill>
                <a:srgbClr val="775F55"/>
              </a:solidFill>
              <a:cs typeface="Times New Roman" pitchFamily="18" charset="0"/>
            </a:endParaRPr>
          </a:p>
        </p:txBody>
      </p:sp>
      <p:sp>
        <p:nvSpPr>
          <p:cNvPr id="59397" name="Text Box 5"/>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F194609-9737-48D2-A5F4-DE7A7079BEE7}" type="slidenum">
              <a:rPr lang="en-US" sz="28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2800" b="1">
              <a:solidFill>
                <a:srgbClr val="FFFFFF"/>
              </a:solidFill>
            </a:endParaRPr>
          </a:p>
        </p:txBody>
      </p:sp>
      <p:sp>
        <p:nvSpPr>
          <p:cNvPr id="59398" name="TextBox 6"/>
          <p:cNvSpPr txBox="1">
            <a:spLocks noChangeArrowheads="1"/>
          </p:cNvSpPr>
          <p:nvPr/>
        </p:nvSpPr>
        <p:spPr bwMode="auto">
          <a:xfrm>
            <a:off x="457200" y="2362200"/>
            <a:ext cx="8229600" cy="138499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buClr>
                <a:srgbClr val="C00000"/>
              </a:buClr>
              <a:buSzPct val="60000"/>
            </a:pPr>
            <a:r>
              <a:rPr lang="en-US" sz="2800" dirty="0">
                <a:solidFill>
                  <a:schemeClr val="tx1"/>
                </a:solidFill>
                <a:latin typeface="Aparajita" pitchFamily="34" charset="0"/>
                <a:cs typeface="Aparajita" pitchFamily="34" charset="0"/>
              </a:rPr>
              <a:t>Islands with a high HSI have</a:t>
            </a:r>
            <a:r>
              <a:rPr lang="en-US" sz="2800" dirty="0">
                <a:latin typeface="Aparajita" pitchFamily="34" charset="0"/>
                <a:cs typeface="Aparajita" pitchFamily="34" charset="0"/>
              </a:rPr>
              <a:t> </a:t>
            </a:r>
          </a:p>
          <a:p>
            <a:pPr lvl="1">
              <a:buClr>
                <a:srgbClr val="C00000"/>
              </a:buClr>
              <a:buSzPct val="60000"/>
              <a:buFont typeface="Wingdings" pitchFamily="2" charset="2"/>
              <a:buChar char="q"/>
            </a:pPr>
            <a:r>
              <a:rPr lang="en-US" sz="2800" dirty="0">
                <a:solidFill>
                  <a:schemeClr val="tx1"/>
                </a:solidFill>
                <a:latin typeface="Aparajita" pitchFamily="34" charset="0"/>
                <a:cs typeface="Aparajita" pitchFamily="34" charset="0"/>
              </a:rPr>
              <a:t> A high emigration rate, </a:t>
            </a:r>
          </a:p>
          <a:p>
            <a:pPr lvl="1">
              <a:buClr>
                <a:srgbClr val="C00000"/>
              </a:buClr>
              <a:buSzPct val="60000"/>
              <a:buFont typeface="Wingdings" pitchFamily="2" charset="2"/>
              <a:buChar char="q"/>
            </a:pPr>
            <a:r>
              <a:rPr lang="en-US" sz="2800" dirty="0">
                <a:solidFill>
                  <a:schemeClr val="tx1"/>
                </a:solidFill>
                <a:latin typeface="Aparajita" pitchFamily="34" charset="0"/>
                <a:cs typeface="Aparajita" pitchFamily="34" charset="0"/>
              </a:rPr>
              <a:t> A low immigration rate </a:t>
            </a:r>
            <a:endParaRPr lang="en-US" sz="2800" dirty="0">
              <a:latin typeface="Aparajita" pitchFamily="34" charset="0"/>
              <a:cs typeface="Aparajita" pitchFamily="34" charset="0"/>
            </a:endParaRPr>
          </a:p>
        </p:txBody>
      </p:sp>
      <p:cxnSp>
        <p:nvCxnSpPr>
          <p:cNvPr id="7" name="Straight Connector 6"/>
          <p:cNvCxnSpPr/>
          <p:nvPr/>
        </p:nvCxnSpPr>
        <p:spPr>
          <a:xfrm>
            <a:off x="0" y="10668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19200"/>
            <a:ext cx="8229600" cy="954107"/>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2800" dirty="0">
                <a:latin typeface="Aparajita" pitchFamily="34" charset="0"/>
                <a:cs typeface="Aparajita" pitchFamily="34" charset="0"/>
              </a:rPr>
              <a:t>High HSI islands have too much competition for resources</a:t>
            </a:r>
          </a:p>
        </p:txBody>
      </p:sp>
      <p:sp>
        <p:nvSpPr>
          <p:cNvPr id="10" name="Rectangle 9"/>
          <p:cNvSpPr/>
          <p:nvPr/>
        </p:nvSpPr>
        <p:spPr>
          <a:xfrm>
            <a:off x="457200" y="3810000"/>
            <a:ext cx="8229600" cy="95410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800" dirty="0">
                <a:latin typeface="Aparajita" pitchFamily="34" charset="0"/>
                <a:cs typeface="Aparajita" pitchFamily="34" charset="0"/>
              </a:rPr>
              <a:t>Low HSI islands have a lot of room for additional species. </a:t>
            </a:r>
          </a:p>
        </p:txBody>
      </p:sp>
      <p:sp>
        <p:nvSpPr>
          <p:cNvPr id="11" name="TextBox 6"/>
          <p:cNvSpPr txBox="1">
            <a:spLocks noChangeArrowheads="1"/>
          </p:cNvSpPr>
          <p:nvPr/>
        </p:nvSpPr>
        <p:spPr bwMode="auto">
          <a:xfrm>
            <a:off x="457200" y="4876800"/>
            <a:ext cx="8229600" cy="138499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buClr>
                <a:srgbClr val="C00000"/>
              </a:buClr>
              <a:buSzPct val="60000"/>
            </a:pPr>
            <a:r>
              <a:rPr lang="en-US" sz="2800" dirty="0">
                <a:solidFill>
                  <a:schemeClr val="tx1"/>
                </a:solidFill>
                <a:latin typeface="Aparajita" pitchFamily="34" charset="0"/>
                <a:cs typeface="Aparajita" pitchFamily="34" charset="0"/>
              </a:rPr>
              <a:t>Islands with a low HSI have</a:t>
            </a:r>
            <a:r>
              <a:rPr lang="en-US" sz="2800" dirty="0">
                <a:latin typeface="Aparajita" pitchFamily="34" charset="0"/>
                <a:cs typeface="Aparajita" pitchFamily="34" charset="0"/>
              </a:rPr>
              <a:t> </a:t>
            </a:r>
          </a:p>
          <a:p>
            <a:pPr lvl="1">
              <a:buClr>
                <a:srgbClr val="C00000"/>
              </a:buClr>
              <a:buSzPct val="60000"/>
              <a:buFont typeface="Wingdings" pitchFamily="2" charset="2"/>
              <a:buChar char="q"/>
            </a:pPr>
            <a:r>
              <a:rPr lang="en-US" sz="2800" dirty="0">
                <a:solidFill>
                  <a:schemeClr val="tx1"/>
                </a:solidFill>
                <a:latin typeface="Aparajita" pitchFamily="34" charset="0"/>
                <a:cs typeface="Aparajita" pitchFamily="34" charset="0"/>
              </a:rPr>
              <a:t> A high immigration rate, </a:t>
            </a:r>
          </a:p>
          <a:p>
            <a:pPr lvl="1">
              <a:buClr>
                <a:srgbClr val="C00000"/>
              </a:buClr>
              <a:buSzPct val="60000"/>
              <a:buFont typeface="Wingdings" pitchFamily="2" charset="2"/>
              <a:buChar char="q"/>
            </a:pPr>
            <a:r>
              <a:rPr lang="en-US" sz="2800" dirty="0">
                <a:solidFill>
                  <a:schemeClr val="tx1"/>
                </a:solidFill>
                <a:latin typeface="Aparajita" pitchFamily="34" charset="0"/>
                <a:cs typeface="Aparajita" pitchFamily="34" charset="0"/>
              </a:rPr>
              <a:t> A low emigration rate </a:t>
            </a:r>
            <a:endParaRPr lang="en-US" sz="2800" dirty="0">
              <a:latin typeface="Aparajita" pitchFamily="34" charset="0"/>
              <a:cs typeface="Aparajit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612775" y="434975"/>
            <a:ext cx="8153400" cy="69691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sz="2400" dirty="0">
                <a:solidFill>
                  <a:srgbClr val="775F55"/>
                </a:solidFill>
                <a:cs typeface="Times New Roman" pitchFamily="18" charset="0"/>
              </a:rPr>
            </a:br>
            <a:r>
              <a:rPr lang="en-US" sz="2400" dirty="0">
                <a:solidFill>
                  <a:srgbClr val="775F55"/>
                </a:solidFill>
                <a:latin typeface="Tw Cen MT" pitchFamily="34" charset="0"/>
              </a:rPr>
              <a:t>Solution fitness</a:t>
            </a:r>
            <a:br>
              <a:rPr lang="en-IN" sz="2400" dirty="0">
                <a:solidFill>
                  <a:srgbClr val="775F55"/>
                </a:solidFill>
                <a:cs typeface="Times New Roman" pitchFamily="18" charset="0"/>
              </a:rPr>
            </a:br>
            <a:endParaRPr lang="en-IN" sz="2400" dirty="0">
              <a:solidFill>
                <a:srgbClr val="775F55"/>
              </a:solidFill>
              <a:cs typeface="Times New Roman" pitchFamily="18" charset="0"/>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TextBox 6"/>
          <p:cNvSpPr txBox="1">
            <a:spLocks noChangeArrowheads="1"/>
          </p:cNvSpPr>
          <p:nvPr/>
        </p:nvSpPr>
        <p:spPr bwMode="auto">
          <a:xfrm>
            <a:off x="304800" y="1371600"/>
            <a:ext cx="8229600"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Good solution  	                    high HSI island  (Contain high number of species) </a:t>
            </a:r>
          </a:p>
          <a:p>
            <a:pPr>
              <a:buClr>
                <a:srgbClr val="C00000"/>
              </a:buClr>
              <a:buSzPct val="60000"/>
            </a:pPr>
            <a:endParaRPr lang="en-US" sz="2400" dirty="0">
              <a:solidFill>
                <a:schemeClr val="tx1"/>
              </a:solidFill>
              <a:latin typeface="Aparajita" pitchFamily="34" charset="0"/>
              <a:cs typeface="Aparajita" pitchFamily="34" charset="0"/>
            </a:endParaRPr>
          </a:p>
          <a:p>
            <a:pPr>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Poor solution   	                    low HSI island  (Contain less number of species)</a:t>
            </a:r>
          </a:p>
        </p:txBody>
      </p:sp>
      <p:graphicFrame>
        <p:nvGraphicFramePr>
          <p:cNvPr id="9" name="Object 8"/>
          <p:cNvGraphicFramePr>
            <a:graphicFrameLocks noChangeAspect="1"/>
          </p:cNvGraphicFramePr>
          <p:nvPr>
            <p:extLst>
              <p:ext uri="{D42A27DB-BD31-4B8C-83A1-F6EECF244321}">
                <p14:modId xmlns:p14="http://schemas.microsoft.com/office/powerpoint/2010/main" val="3519886797"/>
              </p:ext>
            </p:extLst>
          </p:nvPr>
        </p:nvGraphicFramePr>
        <p:xfrm>
          <a:off x="2667000" y="1359901"/>
          <a:ext cx="533400" cy="361950"/>
        </p:xfrm>
        <a:graphic>
          <a:graphicData uri="http://schemas.openxmlformats.org/presentationml/2006/ole">
            <mc:AlternateContent xmlns:mc="http://schemas.openxmlformats.org/markup-compatibility/2006">
              <mc:Choice xmlns:v="urn:schemas-microsoft-com:vml" Requires="v">
                <p:oleObj spid="_x0000_s1208" name="Equation" r:id="rId4" imgW="126780" imgH="114102" progId="Equation.3">
                  <p:embed/>
                </p:oleObj>
              </mc:Choice>
              <mc:Fallback>
                <p:oleObj name="Equation" r:id="rId4" imgW="126780" imgH="114102" progId="Equation.3">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359901"/>
                        <a:ext cx="5334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8514" name="Object 2"/>
          <p:cNvGraphicFramePr>
            <a:graphicFrameLocks noChangeAspect="1"/>
          </p:cNvGraphicFramePr>
          <p:nvPr>
            <p:extLst>
              <p:ext uri="{D42A27DB-BD31-4B8C-83A1-F6EECF244321}">
                <p14:modId xmlns:p14="http://schemas.microsoft.com/office/powerpoint/2010/main" val="2427545660"/>
              </p:ext>
            </p:extLst>
          </p:nvPr>
        </p:nvGraphicFramePr>
        <p:xfrm>
          <a:off x="2565400" y="2128183"/>
          <a:ext cx="736600" cy="361950"/>
        </p:xfrm>
        <a:graphic>
          <a:graphicData uri="http://schemas.openxmlformats.org/presentationml/2006/ole">
            <mc:AlternateContent xmlns:mc="http://schemas.openxmlformats.org/markup-compatibility/2006">
              <mc:Choice xmlns:v="urn:schemas-microsoft-com:vml" Requires="v">
                <p:oleObj spid="_x0000_s1209" name="Equation" r:id="rId6" imgW="126780" imgH="114102" progId="Equation.3">
                  <p:embed/>
                </p:oleObj>
              </mc:Choice>
              <mc:Fallback>
                <p:oleObj name="Equation" r:id="rId6" imgW="126780" imgH="114102" progId="Equation.3">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5400" y="2128183"/>
                        <a:ext cx="7366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6"/>
          <p:cNvSpPr txBox="1">
            <a:spLocks noChangeArrowheads="1"/>
          </p:cNvSpPr>
          <p:nvPr/>
        </p:nvSpPr>
        <p:spPr bwMode="auto">
          <a:xfrm>
            <a:off x="304800" y="3810000"/>
            <a:ext cx="8229600" cy="193899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just">
              <a:buClr>
                <a:srgbClr val="C00000"/>
              </a:buClr>
              <a:buSzPct val="60000"/>
            </a:pPr>
            <a:r>
              <a:rPr lang="en-US" sz="2400" dirty="0">
                <a:solidFill>
                  <a:schemeClr val="bg1"/>
                </a:solidFill>
                <a:latin typeface="Aparajita" pitchFamily="34" charset="0"/>
                <a:cs typeface="Aparajita" pitchFamily="34" charset="0"/>
              </a:rPr>
              <a:t>Poor solutions accept a lot of new features from good solutions. </a:t>
            </a:r>
          </a:p>
          <a:p>
            <a:pPr algn="just">
              <a:buClr>
                <a:srgbClr val="C00000"/>
              </a:buClr>
              <a:buSzPct val="60000"/>
            </a:pPr>
            <a:endParaRPr lang="en-US" sz="2400" dirty="0">
              <a:solidFill>
                <a:schemeClr val="bg1"/>
              </a:solidFill>
              <a:latin typeface="Aparajita" pitchFamily="34" charset="0"/>
              <a:cs typeface="Aparajita" pitchFamily="34" charset="0"/>
            </a:endParaRPr>
          </a:p>
          <a:p>
            <a:pPr algn="just">
              <a:buClr>
                <a:srgbClr val="C00000"/>
              </a:buClr>
              <a:buSzPct val="60000"/>
            </a:pPr>
            <a:r>
              <a:rPr lang="en-US" sz="2400" dirty="0">
                <a:solidFill>
                  <a:schemeClr val="bg1"/>
                </a:solidFill>
                <a:latin typeface="Aparajita" pitchFamily="34" charset="0"/>
                <a:cs typeface="Aparajita" pitchFamily="34" charset="0"/>
              </a:rPr>
              <a:t>This addition of new features to low HSI solutions may raise the quality of those solutions.</a:t>
            </a:r>
          </a:p>
        </p:txBody>
      </p:sp>
      <p:sp>
        <p:nvSpPr>
          <p:cNvPr id="11" name="Date Placeholder 10"/>
          <p:cNvSpPr>
            <a:spLocks noGrp="1"/>
          </p:cNvSpPr>
          <p:nvPr>
            <p:ph type="dt" sz="half" idx="10"/>
          </p:nvPr>
        </p:nvSpPr>
        <p:spPr>
          <a:xfrm>
            <a:off x="533400" y="6553200"/>
            <a:ext cx="2971800" cy="304800"/>
          </a:xfrm>
        </p:spPr>
        <p:txBody>
          <a:bodyPr/>
          <a:lstStyle/>
          <a:p>
            <a:pPr>
              <a:defRPr/>
            </a:pPr>
            <a:fld id="{190AB70A-09C4-4885-B17E-8184AA8E2005}" type="datetime4">
              <a:rPr lang="en-US" sz="2400" smtClean="0">
                <a:solidFill>
                  <a:srgbClr val="775F55"/>
                </a:solidFill>
              </a:rPr>
              <a:pPr>
                <a:defRPr/>
              </a:pPr>
              <a:t>June 4, 2019</a:t>
            </a:fld>
            <a:endParaRPr lang="en-US" sz="2400" dirty="0">
              <a:solidFill>
                <a:srgbClr val="775F55"/>
              </a:solidFill>
            </a:endParaRPr>
          </a:p>
        </p:txBody>
      </p:sp>
      <p:sp>
        <p:nvSpPr>
          <p:cNvPr id="14" name="Slide Number Placeholder 13"/>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33</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533400" y="2667000"/>
            <a:ext cx="7848600" cy="86177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5000" b="1" dirty="0">
                <a:solidFill>
                  <a:srgbClr val="920000"/>
                </a:solidFill>
                <a:latin typeface="Aparajita" pitchFamily="34" charset="0"/>
                <a:cs typeface="Aparajita" pitchFamily="34" charset="0"/>
              </a:rPr>
              <a:t>Flow Chart of BBO</a:t>
            </a:r>
          </a:p>
        </p:txBody>
      </p:sp>
      <p:sp>
        <p:nvSpPr>
          <p:cNvPr id="3" name="Date Placeholder 2"/>
          <p:cNvSpPr>
            <a:spLocks noGrp="1"/>
          </p:cNvSpPr>
          <p:nvPr>
            <p:ph type="dt" sz="half" idx="10"/>
          </p:nvPr>
        </p:nvSpPr>
        <p:spPr/>
        <p:txBody>
          <a:bodyPr/>
          <a:lstStyle/>
          <a:p>
            <a:pPr>
              <a:defRPr/>
            </a:pPr>
            <a:fld id="{B039FDE0-4C19-42CD-B91E-BA2B78D15CF9}" type="datetime4">
              <a:rPr lang="en-US" smtClean="0">
                <a:solidFill>
                  <a:srgbClr val="775F55"/>
                </a:solidFill>
              </a:rPr>
              <a:pPr>
                <a:defRPr/>
              </a:pPr>
              <a:t>June 4, 2019</a:t>
            </a:fld>
            <a:endParaRPr lang="en-US">
              <a:solidFill>
                <a:srgbClr val="775F55"/>
              </a:solidFill>
            </a:endParaRPr>
          </a:p>
        </p:txBody>
      </p:sp>
      <p:sp>
        <p:nvSpPr>
          <p:cNvPr id="6" name="Slide Number Placeholder 5"/>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34</a:t>
            </a:fld>
            <a:endParaRPr lang="en-US">
              <a:solidFill>
                <a:srgbClr val="775F55"/>
              </a:solidFill>
            </a:endParaRPr>
          </a:p>
        </p:txBody>
      </p:sp>
    </p:spTree>
    <p:extLst>
      <p:ext uri="{BB962C8B-B14F-4D97-AF65-F5344CB8AC3E}">
        <p14:creationId xmlns:p14="http://schemas.microsoft.com/office/powerpoint/2010/main" val="4015647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pPr>
              <a:defRPr/>
            </a:pPr>
            <a:fld id="{190AB70A-09C4-4885-B17E-8184AA8E2005}" type="datetime4">
              <a:rPr lang="en-US" smtClean="0">
                <a:solidFill>
                  <a:srgbClr val="775F55"/>
                </a:solidFill>
              </a:rPr>
              <a:pPr>
                <a:defRPr/>
              </a:pPr>
              <a:t>June 4, 2019</a:t>
            </a:fld>
            <a:endParaRPr lang="en-US">
              <a:solidFill>
                <a:srgbClr val="775F55"/>
              </a:solidFill>
            </a:endParaRPr>
          </a:p>
        </p:txBody>
      </p:sp>
      <p:sp>
        <p:nvSpPr>
          <p:cNvPr id="14" name="Slide Number Placeholder 13"/>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35</a:t>
            </a:fld>
            <a:endParaRPr lang="en-US">
              <a:solidFill>
                <a:srgbClr val="775F55"/>
              </a:solidFill>
            </a:endParaRPr>
          </a:p>
        </p:txBody>
      </p:sp>
      <p:pic>
        <p:nvPicPr>
          <p:cNvPr id="12" name="Picture 11" descr="Captureflow.JPG"/>
          <p:cNvPicPr>
            <a:picLocks noChangeAspect="1"/>
          </p:cNvPicPr>
          <p:nvPr/>
        </p:nvPicPr>
        <p:blipFill>
          <a:blip r:embed="rId3" cstate="print"/>
          <a:stretch>
            <a:fillRect/>
          </a:stretch>
        </p:blipFill>
        <p:spPr>
          <a:xfrm>
            <a:off x="1600200" y="0"/>
            <a:ext cx="6400800" cy="6857999"/>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1"/>
          <p:cNvSpPr txBox="1">
            <a:spLocks noChangeArrowheads="1"/>
          </p:cNvSpPr>
          <p:nvPr/>
        </p:nvSpPr>
        <p:spPr bwMode="auto">
          <a:xfrm>
            <a:off x="228600" y="228600"/>
            <a:ext cx="8153400" cy="9906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775F55"/>
                </a:solidFill>
                <a:latin typeface="Tw Cen MT" pitchFamily="34" charset="0"/>
              </a:rPr>
              <a:t>Initialization of population</a:t>
            </a: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76200" y="1752600"/>
            <a:ext cx="8915400"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buClr>
                <a:srgbClr val="C00000"/>
              </a:buClr>
              <a:buSzPct val="60000"/>
              <a:buFont typeface="Wingdings" pitchFamily="2" charset="2"/>
              <a:buChar char="q"/>
            </a:pPr>
            <a:r>
              <a:rPr lang="en-US" sz="2400" dirty="0">
                <a:solidFill>
                  <a:srgbClr val="D60093"/>
                </a:solidFill>
                <a:latin typeface="Aparajita" pitchFamily="34" charset="0"/>
                <a:cs typeface="Aparajita" pitchFamily="34" charset="0"/>
              </a:rPr>
              <a:t> BBO creates a randomly dispersed population of habitats :</a:t>
            </a:r>
          </a:p>
        </p:txBody>
      </p:sp>
      <p:graphicFrame>
        <p:nvGraphicFramePr>
          <p:cNvPr id="6" name="Object 5"/>
          <p:cNvGraphicFramePr>
            <a:graphicFrameLocks noChangeAspect="1"/>
          </p:cNvGraphicFramePr>
          <p:nvPr>
            <p:extLst>
              <p:ext uri="{D42A27DB-BD31-4B8C-83A1-F6EECF244321}">
                <p14:modId xmlns:p14="http://schemas.microsoft.com/office/powerpoint/2010/main" val="3620488894"/>
              </p:ext>
            </p:extLst>
          </p:nvPr>
        </p:nvGraphicFramePr>
        <p:xfrm>
          <a:off x="1066800" y="2639261"/>
          <a:ext cx="6934200" cy="561140"/>
        </p:xfrm>
        <a:graphic>
          <a:graphicData uri="http://schemas.openxmlformats.org/presentationml/2006/ole">
            <mc:AlternateContent xmlns:mc="http://schemas.openxmlformats.org/markup-compatibility/2006">
              <mc:Choice xmlns:v="urn:schemas-microsoft-com:vml" Requires="v">
                <p:oleObj spid="_x0000_s103468" name="Equation" r:id="rId3" imgW="2374560" imgH="241200" progId="Equation.3">
                  <p:embed/>
                </p:oleObj>
              </mc:Choice>
              <mc:Fallback>
                <p:oleObj name="Equation" r:id="rId3" imgW="23745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639261"/>
                        <a:ext cx="6934200" cy="561140"/>
                      </a:xfrm>
                      <a:prstGeom prst="rect">
                        <a:avLst/>
                      </a:prstGeom>
                      <a:noFill/>
                    </p:spPr>
                  </p:pic>
                </p:oleObj>
              </mc:Fallback>
            </mc:AlternateContent>
          </a:graphicData>
        </a:graphic>
      </p:graphicFrame>
      <p:graphicFrame>
        <p:nvGraphicFramePr>
          <p:cNvPr id="10" name="Table 9"/>
          <p:cNvGraphicFramePr>
            <a:graphicFrameLocks noGrp="1"/>
          </p:cNvGraphicFramePr>
          <p:nvPr/>
        </p:nvGraphicFramePr>
        <p:xfrm>
          <a:off x="381000" y="3886200"/>
          <a:ext cx="8001000" cy="237236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546100">
                <a:tc>
                  <a:txBody>
                    <a:bodyPr/>
                    <a:lstStyle/>
                    <a:p>
                      <a:r>
                        <a:rPr lang="en-US" dirty="0"/>
                        <a:t>No.</a:t>
                      </a:r>
                      <a:r>
                        <a:rPr lang="en-US" baseline="0" dirty="0"/>
                        <a:t>  Of  Population</a:t>
                      </a:r>
                      <a:endParaRPr lang="en-US" dirty="0"/>
                    </a:p>
                  </a:txBody>
                  <a:tcPr/>
                </a:tc>
                <a:tc>
                  <a:txBody>
                    <a:bodyPr/>
                    <a:lstStyle/>
                    <a:p>
                      <a:r>
                        <a:rPr lang="en-US" dirty="0"/>
                        <a:t>x1</a:t>
                      </a:r>
                    </a:p>
                  </a:txBody>
                  <a:tcPr/>
                </a:tc>
                <a:tc>
                  <a:txBody>
                    <a:bodyPr/>
                    <a:lstStyle/>
                    <a:p>
                      <a:r>
                        <a:rPr lang="en-US" dirty="0"/>
                        <a:t>x2</a:t>
                      </a:r>
                    </a:p>
                  </a:txBody>
                  <a:tcPr/>
                </a:tc>
                <a:tc>
                  <a:txBody>
                    <a:bodyPr/>
                    <a:lstStyle/>
                    <a:p>
                      <a:r>
                        <a:rPr lang="en-US" dirty="0"/>
                        <a:t>F(x)</a:t>
                      </a:r>
                    </a:p>
                  </a:txBody>
                  <a:tcPr/>
                </a:tc>
                <a:extLst>
                  <a:ext uri="{0D108BD9-81ED-4DB2-BD59-A6C34878D82A}">
                    <a16:rowId xmlns:a16="http://schemas.microsoft.com/office/drawing/2014/main" val="10000"/>
                  </a:ext>
                </a:extLst>
              </a:tr>
              <a:tr h="546100">
                <a:tc>
                  <a:txBody>
                    <a:bodyPr/>
                    <a:lstStyle/>
                    <a:p>
                      <a:r>
                        <a:rPr lang="en-US" dirty="0"/>
                        <a:t>1</a:t>
                      </a:r>
                    </a:p>
                  </a:txBody>
                  <a:tcPr/>
                </a:tc>
                <a:tc>
                  <a:txBody>
                    <a:bodyPr/>
                    <a:lstStyle/>
                    <a:p>
                      <a:r>
                        <a:rPr lang="en-US" sz="1800" kern="1200" dirty="0"/>
                        <a:t>1.4112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-2.5644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8.5678</a:t>
                      </a:r>
                    </a:p>
                    <a:p>
                      <a:endParaRPr lang="en-US" dirty="0"/>
                    </a:p>
                  </a:txBody>
                  <a:tcPr/>
                </a:tc>
                <a:extLst>
                  <a:ext uri="{0D108BD9-81ED-4DB2-BD59-A6C34878D82A}">
                    <a16:rowId xmlns:a16="http://schemas.microsoft.com/office/drawing/2014/main" val="10001"/>
                  </a:ext>
                </a:extLst>
              </a:tr>
              <a:tr h="546100">
                <a:tc>
                  <a:txBody>
                    <a:bodyPr/>
                    <a:lstStyle/>
                    <a:p>
                      <a:r>
                        <a:rPr lang="en-US" dirty="0"/>
                        <a:t>2</a:t>
                      </a:r>
                    </a:p>
                  </a:txBody>
                  <a:tcPr/>
                </a:tc>
                <a:tc>
                  <a:txBody>
                    <a:bodyPr/>
                    <a:lstStyle/>
                    <a:p>
                      <a:r>
                        <a:rPr lang="en-US" sz="1800" kern="1200" dirty="0"/>
                        <a:t>0.4756 </a:t>
                      </a:r>
                      <a:endParaRPr lang="en-US" dirty="0"/>
                    </a:p>
                  </a:txBody>
                  <a:tcPr/>
                </a:tc>
                <a:tc>
                  <a:txBody>
                    <a:bodyPr/>
                    <a:lstStyle/>
                    <a:p>
                      <a:r>
                        <a:rPr lang="en-US" sz="1800" kern="1200" dirty="0"/>
                        <a:t>1.4338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2.2820</a:t>
                      </a:r>
                    </a:p>
                    <a:p>
                      <a:endParaRPr lang="en-US" dirty="0"/>
                    </a:p>
                  </a:txBody>
                  <a:tcPr/>
                </a:tc>
                <a:extLst>
                  <a:ext uri="{0D108BD9-81ED-4DB2-BD59-A6C34878D82A}">
                    <a16:rowId xmlns:a16="http://schemas.microsoft.com/office/drawing/2014/main" val="10002"/>
                  </a:ext>
                </a:extLst>
              </a:tr>
              <a:tr h="546100">
                <a:tc>
                  <a:txBody>
                    <a:bodyPr/>
                    <a:lstStyle/>
                    <a:p>
                      <a:r>
                        <a:rPr lang="en-US" dirty="0"/>
                        <a:t>3</a:t>
                      </a:r>
                    </a:p>
                  </a:txBody>
                  <a:tcPr/>
                </a:tc>
                <a:tc>
                  <a:txBody>
                    <a:bodyPr/>
                    <a:lstStyle/>
                    <a:p>
                      <a:r>
                        <a:rPr lang="en-US" sz="1800" kern="1200" dirty="0"/>
                        <a:t>-0.1824 </a:t>
                      </a:r>
                      <a:endParaRPr lang="en-US" dirty="0"/>
                    </a:p>
                  </a:txBody>
                  <a:tcPr/>
                </a:tc>
                <a:tc>
                  <a:txBody>
                    <a:bodyPr/>
                    <a:lstStyle/>
                    <a:p>
                      <a:r>
                        <a:rPr lang="en-US" sz="1800" kern="1200" dirty="0"/>
                        <a:t>-1.0323</a:t>
                      </a:r>
                      <a:r>
                        <a:rPr lang="en-US" sz="1800" kern="1200" baseline="30000" dirty="0"/>
                        <a:t> </a:t>
                      </a:r>
                      <a:endParaRPr lang="en-US" dirty="0"/>
                    </a:p>
                  </a:txBody>
                  <a:tcPr/>
                </a:tc>
                <a:tc>
                  <a:txBody>
                    <a:bodyPr/>
                    <a:lstStyle/>
                    <a:p>
                      <a:r>
                        <a:rPr lang="en-US" sz="1800" kern="1200" dirty="0">
                          <a:solidFill>
                            <a:schemeClr val="dk1"/>
                          </a:solidFill>
                          <a:latin typeface="+mn-lt"/>
                          <a:ea typeface="+mn-ea"/>
                          <a:cs typeface="+mn-cs"/>
                        </a:rPr>
                        <a:t>1.0990</a:t>
                      </a:r>
                      <a:r>
                        <a:rPr lang="en-US" sz="1800" kern="1200" baseline="30000" dirty="0">
                          <a:solidFill>
                            <a:schemeClr val="dk1"/>
                          </a:solidFill>
                          <a:latin typeface="+mn-lt"/>
                          <a:ea typeface="+mn-ea"/>
                          <a:cs typeface="+mn-cs"/>
                        </a:rPr>
                        <a:t> </a:t>
                      </a:r>
                      <a:endParaRPr lang="en-US" dirty="0"/>
                    </a:p>
                  </a:txBody>
                  <a:tcPr/>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a:xfrm>
            <a:off x="457200" y="6356350"/>
            <a:ext cx="3276600" cy="501650"/>
          </a:xfrm>
        </p:spPr>
        <p:txBody>
          <a:bodyPr/>
          <a:lstStyle/>
          <a:p>
            <a:pPr>
              <a:defRPr/>
            </a:pPr>
            <a:fld id="{FF992B03-1D85-4DCA-BD07-B046BAF4735B}" type="datetime4">
              <a:rPr lang="en-US" sz="2400" smtClean="0">
                <a:solidFill>
                  <a:srgbClr val="775F55"/>
                </a:solidFill>
              </a:rPr>
              <a:pPr>
                <a:defRPr/>
              </a:pPr>
              <a:t>June 4, 2019</a:t>
            </a:fld>
            <a:endParaRPr lang="en-US" sz="2400" dirty="0">
              <a:solidFill>
                <a:srgbClr val="775F55"/>
              </a:solidFill>
            </a:endParaRPr>
          </a:p>
        </p:txBody>
      </p:sp>
      <p:sp>
        <p:nvSpPr>
          <p:cNvPr id="13" name="Slide Number Placeholder 12"/>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36</a:t>
            </a:fld>
            <a:endParaRPr lang="en-US" sz="2400">
              <a:solidFill>
                <a:srgbClr val="775F55"/>
              </a:solidFill>
            </a:endParaRPr>
          </a:p>
        </p:txBody>
      </p:sp>
    </p:spTree>
    <p:extLst>
      <p:ext uri="{BB962C8B-B14F-4D97-AF65-F5344CB8AC3E}">
        <p14:creationId xmlns:p14="http://schemas.microsoft.com/office/powerpoint/2010/main" val="2439303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228600" y="228601"/>
            <a:ext cx="8537575" cy="903288"/>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dirty="0">
                <a:solidFill>
                  <a:srgbClr val="775F55"/>
                </a:solidFill>
                <a:cs typeface="Times New Roman" pitchFamily="18" charset="0"/>
              </a:rPr>
            </a:br>
            <a:r>
              <a:rPr lang="en-US" sz="2800" dirty="0">
                <a:solidFill>
                  <a:srgbClr val="775F55"/>
                </a:solidFill>
                <a:latin typeface="Tw Cen MT" pitchFamily="34" charset="0"/>
                <a:cs typeface="Times New Roman" pitchFamily="18" charset="0"/>
              </a:rPr>
              <a:t>Fitness Evaluation and best fitness computation (HSI)</a:t>
            </a:r>
            <a:br>
              <a:rPr lang="en-IN" dirty="0">
                <a:solidFill>
                  <a:srgbClr val="775F55"/>
                </a:solidFill>
                <a:cs typeface="Times New Roman" pitchFamily="18" charset="0"/>
              </a:rPr>
            </a:br>
            <a:endParaRPr lang="en-IN" dirty="0">
              <a:solidFill>
                <a:srgbClr val="775F55"/>
              </a:solidFill>
              <a:cs typeface="Times New Roman" pitchFamily="18" charset="0"/>
            </a:endParaRPr>
          </a:p>
        </p:txBody>
      </p:sp>
      <p:cxnSp>
        <p:nvCxnSpPr>
          <p:cNvPr id="7" name="Straight Connector 6"/>
          <p:cNvCxnSpPr/>
          <p:nvPr/>
        </p:nvCxnSpPr>
        <p:spPr>
          <a:xfrm>
            <a:off x="0" y="13716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133" name="Rectangle 5"/>
          <p:cNvSpPr>
            <a:spLocks noChangeArrowheads="1"/>
          </p:cNvSpPr>
          <p:nvPr/>
        </p:nvSpPr>
        <p:spPr bwMode="auto">
          <a:xfrm>
            <a:off x="0" y="0"/>
            <a:ext cx="110799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48134" name="Rectangle 6"/>
          <p:cNvSpPr>
            <a:spLocks noChangeArrowheads="1"/>
          </p:cNvSpPr>
          <p:nvPr/>
        </p:nvSpPr>
        <p:spPr bwMode="auto">
          <a:xfrm>
            <a:off x="0" y="567809"/>
            <a:ext cx="24878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pitchFamily="34" charset="0"/>
                <a:cs typeface="Arial" pitchFamily="34" charset="0"/>
              </a:rPr>
              <a:t> </a:t>
            </a:r>
          </a:p>
        </p:txBody>
      </p:sp>
      <p:graphicFrame>
        <p:nvGraphicFramePr>
          <p:cNvPr id="12" name="Table 11"/>
          <p:cNvGraphicFramePr>
            <a:graphicFrameLocks noGrp="1"/>
          </p:cNvGraphicFramePr>
          <p:nvPr/>
        </p:nvGraphicFramePr>
        <p:xfrm>
          <a:off x="381000" y="4038600"/>
          <a:ext cx="3276600" cy="229108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370840">
                <a:tc>
                  <a:txBody>
                    <a:bodyPr/>
                    <a:lstStyle/>
                    <a:p>
                      <a:r>
                        <a:rPr lang="en-US" dirty="0"/>
                        <a:t>F(x)</a:t>
                      </a:r>
                    </a:p>
                  </a:txBody>
                  <a:tcPr/>
                </a:tc>
                <a:tc>
                  <a:txBody>
                    <a:bodyPr/>
                    <a:lstStyle/>
                    <a:p>
                      <a:r>
                        <a:rPr lang="en-US" dirty="0"/>
                        <a:t>Initial</a:t>
                      </a:r>
                      <a:r>
                        <a:rPr lang="en-US" baseline="0" dirty="0"/>
                        <a:t> Fitness</a:t>
                      </a:r>
                      <a:endParaRPr lang="en-US" dirty="0"/>
                    </a:p>
                  </a:txBody>
                  <a:tcPr/>
                </a:tc>
                <a:extLst>
                  <a:ext uri="{0D108BD9-81ED-4DB2-BD59-A6C34878D82A}">
                    <a16:rowId xmlns:a16="http://schemas.microsoft.com/office/drawing/2014/main" val="10000"/>
                  </a:ext>
                </a:extLst>
              </a:tr>
              <a:tr h="370840">
                <a:tc>
                  <a:txBody>
                    <a:bodyPr/>
                    <a:lstStyle/>
                    <a:p>
                      <a:r>
                        <a:rPr lang="en-US" dirty="0"/>
                        <a:t>F(1)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0.1045</a:t>
                      </a:r>
                    </a:p>
                    <a:p>
                      <a:endParaRPr lang="en-US" dirty="0"/>
                    </a:p>
                  </a:txBody>
                  <a:tcPr/>
                </a:tc>
                <a:extLst>
                  <a:ext uri="{0D108BD9-81ED-4DB2-BD59-A6C34878D82A}">
                    <a16:rowId xmlns:a16="http://schemas.microsoft.com/office/drawing/2014/main" val="10001"/>
                  </a:ext>
                </a:extLst>
              </a:tr>
              <a:tr h="370840">
                <a:tc>
                  <a:txBody>
                    <a:bodyPr/>
                    <a:lstStyle/>
                    <a:p>
                      <a:r>
                        <a:rPr lang="en-US" dirty="0"/>
                        <a:t>F(2)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0.3047</a:t>
                      </a:r>
                    </a:p>
                    <a:p>
                      <a:endParaRPr lang="en-US" dirty="0"/>
                    </a:p>
                  </a:txBody>
                  <a:tcPr/>
                </a:tc>
                <a:extLst>
                  <a:ext uri="{0D108BD9-81ED-4DB2-BD59-A6C34878D82A}">
                    <a16:rowId xmlns:a16="http://schemas.microsoft.com/office/drawing/2014/main" val="10002"/>
                  </a:ext>
                </a:extLst>
              </a:tr>
              <a:tr h="370840">
                <a:tc>
                  <a:txBody>
                    <a:bodyPr/>
                    <a:lstStyle/>
                    <a:p>
                      <a:r>
                        <a:rPr lang="en-US" dirty="0"/>
                        <a:t>F(3)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0.4764</a:t>
                      </a:r>
                    </a:p>
                    <a:p>
                      <a:endParaRPr lang="en-US" dirty="0"/>
                    </a:p>
                  </a:txBody>
                  <a:tcPr/>
                </a:tc>
                <a:extLst>
                  <a:ext uri="{0D108BD9-81ED-4DB2-BD59-A6C34878D82A}">
                    <a16:rowId xmlns:a16="http://schemas.microsoft.com/office/drawing/2014/main" val="10003"/>
                  </a:ext>
                </a:extLst>
              </a:tr>
            </a:tbl>
          </a:graphicData>
        </a:graphic>
      </p:graphicFrame>
      <p:sp>
        <p:nvSpPr>
          <p:cNvPr id="48135" name="Rectangle 7"/>
          <p:cNvSpPr>
            <a:spLocks noChangeArrowheads="1"/>
          </p:cNvSpPr>
          <p:nvPr/>
        </p:nvSpPr>
        <p:spPr bwMode="auto">
          <a:xfrm>
            <a:off x="4953000" y="3733800"/>
            <a:ext cx="3200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w Cen MT" pitchFamily="34" charset="0"/>
                <a:ea typeface="Calibri" pitchFamily="34" charset="0"/>
                <a:cs typeface="Times New Roman" pitchFamily="18" charset="0"/>
              </a:rPr>
              <a:t>Ranking best fit to worst fit</a:t>
            </a:r>
            <a:endParaRPr kumimoji="0" lang="en-US" b="1" i="0" u="none" strike="noStrike" cap="none" normalizeH="0" baseline="0" dirty="0">
              <a:ln>
                <a:noFill/>
              </a:ln>
              <a:solidFill>
                <a:schemeClr val="tx1"/>
              </a:solidFill>
              <a:effectLst/>
              <a:latin typeface="Tw Cen MT" pitchFamily="34" charset="0"/>
              <a:cs typeface="Arial" pitchFamily="34" charset="0"/>
            </a:endParaRPr>
          </a:p>
        </p:txBody>
      </p:sp>
      <p:sp>
        <p:nvSpPr>
          <p:cNvPr id="14" name="Rectangle 7"/>
          <p:cNvSpPr>
            <a:spLocks noChangeArrowheads="1"/>
          </p:cNvSpPr>
          <p:nvPr/>
        </p:nvSpPr>
        <p:spPr bwMode="auto">
          <a:xfrm>
            <a:off x="457200" y="3672989"/>
            <a:ext cx="3200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Tw Cen MT" pitchFamily="34" charset="0"/>
                <a:cs typeface="Times New Roman" pitchFamily="18" charset="0"/>
              </a:rPr>
              <a:t>Fitness</a:t>
            </a:r>
            <a:r>
              <a:rPr lang="en-US" dirty="0">
                <a:latin typeface="Times New Roman" pitchFamily="18"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625014406"/>
              </p:ext>
            </p:extLst>
          </p:nvPr>
        </p:nvGraphicFramePr>
        <p:xfrm>
          <a:off x="5029200" y="4038600"/>
          <a:ext cx="2819400" cy="2286000"/>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57684">
                <a:tc>
                  <a:txBody>
                    <a:bodyPr/>
                    <a:lstStyle/>
                    <a:p>
                      <a:r>
                        <a:rPr lang="en-US" dirty="0"/>
                        <a:t>F(x)</a:t>
                      </a:r>
                    </a:p>
                  </a:txBody>
                  <a:tcPr/>
                </a:tc>
                <a:tc>
                  <a:txBody>
                    <a:bodyPr/>
                    <a:lstStyle/>
                    <a:p>
                      <a:r>
                        <a:rPr lang="en-US" dirty="0"/>
                        <a:t>Rank</a:t>
                      </a:r>
                    </a:p>
                  </a:txBody>
                  <a:tcPr/>
                </a:tc>
                <a:tc>
                  <a:txBody>
                    <a:bodyPr/>
                    <a:lstStyle/>
                    <a:p>
                      <a:r>
                        <a:rPr lang="en-US" dirty="0"/>
                        <a:t>Fitness</a:t>
                      </a:r>
                    </a:p>
                  </a:txBody>
                  <a:tcPr/>
                </a:tc>
                <a:extLst>
                  <a:ext uri="{0D108BD9-81ED-4DB2-BD59-A6C34878D82A}">
                    <a16:rowId xmlns:a16="http://schemas.microsoft.com/office/drawing/2014/main" val="10000"/>
                  </a:ext>
                </a:extLst>
              </a:tr>
              <a:tr h="617372">
                <a:tc>
                  <a:txBody>
                    <a:bodyPr/>
                    <a:lstStyle/>
                    <a:p>
                      <a:r>
                        <a:rPr lang="en-US" dirty="0"/>
                        <a:t>F(1)</a:t>
                      </a:r>
                    </a:p>
                  </a:txBody>
                  <a:tcPr/>
                </a:tc>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0.1045</a:t>
                      </a:r>
                    </a:p>
                    <a:p>
                      <a:endParaRPr lang="en-US" dirty="0"/>
                    </a:p>
                  </a:txBody>
                  <a:tcPr/>
                </a:tc>
                <a:extLst>
                  <a:ext uri="{0D108BD9-81ED-4DB2-BD59-A6C34878D82A}">
                    <a16:rowId xmlns:a16="http://schemas.microsoft.com/office/drawing/2014/main" val="10001"/>
                  </a:ext>
                </a:extLst>
              </a:tr>
              <a:tr h="617372">
                <a:tc>
                  <a:txBody>
                    <a:bodyPr/>
                    <a:lstStyle/>
                    <a:p>
                      <a:r>
                        <a:rPr lang="en-US" dirty="0"/>
                        <a:t>F(2)</a:t>
                      </a:r>
                    </a:p>
                  </a:txBody>
                  <a:tcPr/>
                </a:tc>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0.3047</a:t>
                      </a:r>
                    </a:p>
                    <a:p>
                      <a:endParaRPr lang="en-US" dirty="0"/>
                    </a:p>
                  </a:txBody>
                  <a:tcPr/>
                </a:tc>
                <a:extLst>
                  <a:ext uri="{0D108BD9-81ED-4DB2-BD59-A6C34878D82A}">
                    <a16:rowId xmlns:a16="http://schemas.microsoft.com/office/drawing/2014/main" val="10002"/>
                  </a:ext>
                </a:extLst>
              </a:tr>
              <a:tr h="617372">
                <a:tc>
                  <a:txBody>
                    <a:bodyPr/>
                    <a:lstStyle/>
                    <a:p>
                      <a:r>
                        <a:rPr lang="en-US" dirty="0"/>
                        <a:t>F(3)</a:t>
                      </a:r>
                    </a:p>
                  </a:txBody>
                  <a:tcPr/>
                </a:tc>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0.4764</a:t>
                      </a:r>
                    </a:p>
                    <a:p>
                      <a:endParaRPr lang="en-US" dirty="0"/>
                    </a:p>
                  </a:txBody>
                  <a:tcPr/>
                </a:tc>
                <a:extLst>
                  <a:ext uri="{0D108BD9-81ED-4DB2-BD59-A6C34878D82A}">
                    <a16:rowId xmlns:a16="http://schemas.microsoft.com/office/drawing/2014/main" val="10003"/>
                  </a:ext>
                </a:extLst>
              </a:tr>
            </a:tbl>
          </a:graphicData>
        </a:graphic>
      </p:graphicFrame>
      <p:sp>
        <p:nvSpPr>
          <p:cNvPr id="13" name="Date Placeholder 12"/>
          <p:cNvSpPr>
            <a:spLocks noGrp="1"/>
          </p:cNvSpPr>
          <p:nvPr>
            <p:ph type="dt" sz="half" idx="10"/>
          </p:nvPr>
        </p:nvSpPr>
        <p:spPr/>
        <p:txBody>
          <a:bodyPr/>
          <a:lstStyle/>
          <a:p>
            <a:pPr>
              <a:defRPr/>
            </a:pPr>
            <a:fld id="{1F777F47-D708-4F5A-A469-FD76CE33B14A}" type="datetime4">
              <a:rPr lang="en-US" sz="1800" smtClean="0">
                <a:solidFill>
                  <a:srgbClr val="775F55"/>
                </a:solidFill>
              </a:rPr>
              <a:pPr>
                <a:defRPr/>
              </a:pPr>
              <a:t>June 4, 2019</a:t>
            </a:fld>
            <a:endParaRPr lang="en-US" sz="1800">
              <a:solidFill>
                <a:srgbClr val="775F55"/>
              </a:solidFill>
            </a:endParaRPr>
          </a:p>
        </p:txBody>
      </p:sp>
      <p:sp>
        <p:nvSpPr>
          <p:cNvPr id="18" name="Slide Number Placeholder 17"/>
          <p:cNvSpPr>
            <a:spLocks noGrp="1"/>
          </p:cNvSpPr>
          <p:nvPr>
            <p:ph type="sldNum" sz="quarter" idx="12"/>
          </p:nvPr>
        </p:nvSpPr>
        <p:spPr/>
        <p:txBody>
          <a:bodyPr/>
          <a:lstStyle/>
          <a:p>
            <a:pPr>
              <a:defRPr/>
            </a:pPr>
            <a:fld id="{10484B21-16DB-4E91-B0ED-018C744AED4A}" type="slidenum">
              <a:rPr lang="en-US" sz="1800" smtClean="0">
                <a:solidFill>
                  <a:srgbClr val="775F55"/>
                </a:solidFill>
              </a:rPr>
              <a:pPr>
                <a:defRPr/>
              </a:pPr>
              <a:t>37</a:t>
            </a:fld>
            <a:endParaRPr lang="en-US" sz="1800">
              <a:solidFill>
                <a:srgbClr val="775F55"/>
              </a:solidFill>
            </a:endParaRPr>
          </a:p>
        </p:txBody>
      </p:sp>
      <p:sp>
        <p:nvSpPr>
          <p:cNvPr id="15" name="TextBox 14"/>
          <p:cNvSpPr txBox="1"/>
          <p:nvPr/>
        </p:nvSpPr>
        <p:spPr>
          <a:xfrm>
            <a:off x="0" y="1828800"/>
            <a:ext cx="6390179" cy="369332"/>
          </a:xfrm>
          <a:prstGeom prst="rect">
            <a:avLst/>
          </a:prstGeom>
          <a:solidFill>
            <a:schemeClr val="accent6">
              <a:lumMod val="60000"/>
              <a:lumOff val="40000"/>
            </a:schemeClr>
          </a:solidFill>
        </p:spPr>
        <p:txBody>
          <a:bodyPr wrap="square" rtlCol="0">
            <a:spAutoFit/>
          </a:bodyPr>
          <a:lstStyle/>
          <a:p>
            <a:r>
              <a:rPr lang="en-US" dirty="0">
                <a:latin typeface="Aparajita" pitchFamily="34" charset="0"/>
                <a:cs typeface="Aparajita" pitchFamily="34" charset="0"/>
              </a:rPr>
              <a:t>Objective value can also be considered as fitness (HSI)</a:t>
            </a:r>
          </a:p>
        </p:txBody>
      </p:sp>
      <p:pic>
        <p:nvPicPr>
          <p:cNvPr id="17" name="Picture 4" descr="C:\Users\neha\Desktop\eq4.JPG"/>
          <p:cNvPicPr>
            <a:picLocks noChangeAspect="1" noChangeArrowheads="1"/>
          </p:cNvPicPr>
          <p:nvPr/>
        </p:nvPicPr>
        <p:blipFill>
          <a:blip r:embed="rId3" cstate="print"/>
          <a:srcRect/>
          <a:stretch>
            <a:fillRect/>
          </a:stretch>
        </p:blipFill>
        <p:spPr bwMode="auto">
          <a:xfrm>
            <a:off x="381000" y="2362200"/>
            <a:ext cx="6753225" cy="1371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 Box 1"/>
          <p:cNvSpPr txBox="1">
            <a:spLocks noChangeArrowheads="1"/>
          </p:cNvSpPr>
          <p:nvPr/>
        </p:nvSpPr>
        <p:spPr bwMode="auto">
          <a:xfrm>
            <a:off x="533400"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dirty="0">
              <a:solidFill>
                <a:srgbClr val="775F55"/>
              </a:solidFill>
              <a:latin typeface="Tw Cen MT" pitchFamily="34" charset="0"/>
            </a:endParaRPr>
          </a:p>
        </p:txBody>
      </p:sp>
      <p:graphicFrame>
        <p:nvGraphicFramePr>
          <p:cNvPr id="4" name="Object 3"/>
          <p:cNvGraphicFramePr>
            <a:graphicFrameLocks noChangeAspect="1"/>
          </p:cNvGraphicFramePr>
          <p:nvPr/>
        </p:nvGraphicFramePr>
        <p:xfrm>
          <a:off x="304800" y="304799"/>
          <a:ext cx="3124200" cy="943155"/>
        </p:xfrm>
        <a:graphic>
          <a:graphicData uri="http://schemas.openxmlformats.org/presentationml/2006/ole">
            <mc:AlternateContent xmlns:mc="http://schemas.openxmlformats.org/markup-compatibility/2006">
              <mc:Choice xmlns:v="urn:schemas-microsoft-com:vml" Requires="v">
                <p:oleObj spid="_x0000_s2267" name="Equation" r:id="rId3" imgW="672808" imgH="203112" progId="Equation.3">
                  <p:embed/>
                </p:oleObj>
              </mc:Choice>
              <mc:Fallback>
                <p:oleObj name="Equation" r:id="rId3" imgW="672808" imgH="203112" progId="Equation.3">
                  <p:embed/>
                  <p:pic>
                    <p:nvPicPr>
                      <p:cNvPr id="0"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799"/>
                        <a:ext cx="3124200" cy="943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304800" y="1447800"/>
            <a:ext cx="8382000" cy="584775"/>
          </a:xfrm>
          <a:prstGeom prst="rect">
            <a:avLst/>
          </a:prstGeom>
        </p:spPr>
        <p:txBody>
          <a:bodyPr wrap="square">
            <a:spAutoFit/>
          </a:bodyPr>
          <a:lstStyle/>
          <a:p>
            <a:r>
              <a:rPr lang="en-US" sz="3200" dirty="0">
                <a:latin typeface="Aparajita" pitchFamily="34" charset="0"/>
                <a:cs typeface="Aparajita" pitchFamily="34" charset="0"/>
              </a:rPr>
              <a:t>Immigration rate (</a:t>
            </a:r>
            <a:r>
              <a:rPr lang="el-GR" sz="3200" dirty="0">
                <a:cs typeface="Aparajita" pitchFamily="34" charset="0"/>
              </a:rPr>
              <a:t>λ</a:t>
            </a:r>
            <a:r>
              <a:rPr lang="en-US" sz="3200" dirty="0">
                <a:latin typeface="Aparajita" pitchFamily="34" charset="0"/>
                <a:cs typeface="Aparajita" pitchFamily="34" charset="0"/>
              </a:rPr>
              <a:t>) and Emigration rate (</a:t>
            </a:r>
            <a:r>
              <a:rPr lang="el-GR" sz="3200" dirty="0">
                <a:cs typeface="Aparajita" pitchFamily="34" charset="0"/>
              </a:rPr>
              <a:t>μ</a:t>
            </a:r>
            <a:r>
              <a:rPr lang="en-US" sz="3200" dirty="0">
                <a:latin typeface="Aparajita" pitchFamily="34" charset="0"/>
                <a:cs typeface="Aparajita" pitchFamily="34" charset="0"/>
              </a:rPr>
              <a:t>) for each habitat</a:t>
            </a:r>
          </a:p>
        </p:txBody>
      </p:sp>
      <p:sp>
        <p:nvSpPr>
          <p:cNvPr id="9" name="Rectangle 8"/>
          <p:cNvSpPr/>
          <p:nvPr/>
        </p:nvSpPr>
        <p:spPr>
          <a:xfrm>
            <a:off x="304800" y="2590800"/>
            <a:ext cx="8839200" cy="1077218"/>
          </a:xfrm>
          <a:prstGeom prst="rect">
            <a:avLst/>
          </a:prstGeom>
          <a:solidFill>
            <a:schemeClr val="accent6">
              <a:lumMod val="20000"/>
              <a:lumOff val="80000"/>
            </a:schemeClr>
          </a:solidFill>
          <a:ln>
            <a:solidFill>
              <a:schemeClr val="accent2">
                <a:lumMod val="60000"/>
                <a:lumOff val="40000"/>
              </a:schemeClr>
            </a:solidFill>
          </a:ln>
        </p:spPr>
        <p:txBody>
          <a:bodyPr wrap="square">
            <a:spAutoFit/>
          </a:bodyPr>
          <a:lstStyle/>
          <a:p>
            <a:r>
              <a:rPr lang="en-US" sz="3200" dirty="0">
                <a:latin typeface="Aparajita" pitchFamily="34" charset="0"/>
                <a:cs typeface="Aparajita" pitchFamily="34" charset="0"/>
              </a:rPr>
              <a:t>K</a:t>
            </a:r>
            <a:r>
              <a:rPr lang="en-US" sz="3200" baseline="-25000" dirty="0">
                <a:latin typeface="Aparajita" pitchFamily="34" charset="0"/>
                <a:cs typeface="Aparajita" pitchFamily="34" charset="0"/>
              </a:rPr>
              <a:t>i</a:t>
            </a:r>
            <a:r>
              <a:rPr lang="en-US" sz="3200" dirty="0">
                <a:latin typeface="Aparajita" pitchFamily="34" charset="0"/>
                <a:cs typeface="Aparajita" pitchFamily="34" charset="0"/>
              </a:rPr>
              <a:t> is the fitness rank of </a:t>
            </a:r>
            <a:r>
              <a:rPr lang="en-US" sz="3200" dirty="0" err="1">
                <a:latin typeface="Aparajita" pitchFamily="34" charset="0"/>
                <a:cs typeface="Aparajita" pitchFamily="34" charset="0"/>
              </a:rPr>
              <a:t>i</a:t>
            </a:r>
            <a:r>
              <a:rPr lang="en-US" sz="3200" baseline="30000" dirty="0" err="1">
                <a:latin typeface="Aparajita" pitchFamily="34" charset="0"/>
                <a:cs typeface="Aparajita" pitchFamily="34" charset="0"/>
              </a:rPr>
              <a:t>th</a:t>
            </a:r>
            <a:r>
              <a:rPr lang="en-US" sz="3200" dirty="0">
                <a:latin typeface="Aparajita" pitchFamily="34" charset="0"/>
                <a:cs typeface="Aparajita" pitchFamily="34" charset="0"/>
              </a:rPr>
              <a:t> habitat after sorting fitness of </a:t>
            </a:r>
            <a:r>
              <a:rPr lang="en-US" sz="3200" dirty="0" err="1">
                <a:latin typeface="Aparajita" pitchFamily="34" charset="0"/>
                <a:cs typeface="Aparajita" pitchFamily="34" charset="0"/>
              </a:rPr>
              <a:t>i</a:t>
            </a:r>
            <a:r>
              <a:rPr lang="en-US" sz="3200" baseline="30000" dirty="0" err="1">
                <a:latin typeface="Aparajita" pitchFamily="34" charset="0"/>
                <a:cs typeface="Aparajita" pitchFamily="34" charset="0"/>
              </a:rPr>
              <a:t>th</a:t>
            </a:r>
            <a:r>
              <a:rPr lang="en-US" sz="3200" dirty="0">
                <a:latin typeface="Aparajita" pitchFamily="34" charset="0"/>
                <a:cs typeface="Aparajita" pitchFamily="34" charset="0"/>
              </a:rPr>
              <a:t> habitat.</a:t>
            </a:r>
          </a:p>
        </p:txBody>
      </p:sp>
      <p:graphicFrame>
        <p:nvGraphicFramePr>
          <p:cNvPr id="10" name="Object 9"/>
          <p:cNvGraphicFramePr>
            <a:graphicFrameLocks noChangeAspect="1"/>
          </p:cNvGraphicFramePr>
          <p:nvPr/>
        </p:nvGraphicFramePr>
        <p:xfrm>
          <a:off x="4724400" y="3810000"/>
          <a:ext cx="3584864" cy="1143000"/>
        </p:xfrm>
        <a:graphic>
          <a:graphicData uri="http://schemas.openxmlformats.org/presentationml/2006/ole">
            <mc:AlternateContent xmlns:mc="http://schemas.openxmlformats.org/markup-compatibility/2006">
              <mc:Choice xmlns:v="urn:schemas-microsoft-com:vml" Requires="v">
                <p:oleObj spid="_x0000_s2268" name="Equation" r:id="rId5" imgW="863280" imgH="393480" progId="Equation.3">
                  <p:embed/>
                </p:oleObj>
              </mc:Choice>
              <mc:Fallback>
                <p:oleObj name="Equation" r:id="rId5" imgW="863280" imgH="393480" progId="Equation.3">
                  <p:embed/>
                  <p:pic>
                    <p:nvPicPr>
                      <p:cNvPr id="0"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810000"/>
                        <a:ext cx="3584864"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04800" y="3657600"/>
          <a:ext cx="3352800" cy="1239838"/>
        </p:xfrm>
        <a:graphic>
          <a:graphicData uri="http://schemas.openxmlformats.org/presentationml/2006/ole">
            <mc:AlternateContent xmlns:mc="http://schemas.openxmlformats.org/markup-compatibility/2006">
              <mc:Choice xmlns:v="urn:schemas-microsoft-com:vml" Requires="v">
                <p:oleObj spid="_x0000_s2269" name="Equation" r:id="rId7" imgW="736560" imgH="393480" progId="Equation.3">
                  <p:embed/>
                </p:oleObj>
              </mc:Choice>
              <mc:Fallback>
                <p:oleObj name="Equation" r:id="rId7" imgW="736560" imgH="393480" progId="Equation.3">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657600"/>
                        <a:ext cx="3352800"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a:defRPr/>
            </a:pPr>
            <a:fld id="{C6833185-93DF-445D-800A-2934AB534FDB}" type="datetime4">
              <a:rPr lang="en-US" smtClean="0">
                <a:solidFill>
                  <a:srgbClr val="775F55"/>
                </a:solidFill>
              </a:rPr>
              <a:pPr>
                <a:defRPr/>
              </a:pPr>
              <a:t>June 4, 2019</a:t>
            </a:fld>
            <a:endParaRPr lang="en-US">
              <a:solidFill>
                <a:srgbClr val="775F55"/>
              </a:solidFill>
            </a:endParaRPr>
          </a:p>
        </p:txBody>
      </p:sp>
      <p:sp>
        <p:nvSpPr>
          <p:cNvPr id="15" name="Slide Number Placeholder 14"/>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38</a:t>
            </a:fld>
            <a:endParaRPr lang="en-US">
              <a:solidFill>
                <a:srgbClr val="775F5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228600" y="0"/>
            <a:ext cx="8537575" cy="1219199"/>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sz="4400" dirty="0">
                <a:solidFill>
                  <a:srgbClr val="775F55"/>
                </a:solidFill>
                <a:cs typeface="Times New Roman" pitchFamily="18" charset="0"/>
              </a:rPr>
            </a:br>
            <a:r>
              <a:rPr lang="en-US" sz="4400" dirty="0">
                <a:solidFill>
                  <a:srgbClr val="775F55"/>
                </a:solidFill>
                <a:cs typeface="Times New Roman" pitchFamily="18" charset="0"/>
              </a:rPr>
              <a:t>Immigration and Emigration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cs typeface="Times New Roman" pitchFamily="18" charset="0"/>
              </a:rPr>
              <a:t>Rate</a:t>
            </a:r>
            <a:br>
              <a:rPr lang="en-IN" sz="4400" dirty="0">
                <a:solidFill>
                  <a:srgbClr val="775F55"/>
                </a:solidFill>
                <a:cs typeface="Times New Roman" pitchFamily="18" charset="0"/>
              </a:rPr>
            </a:br>
            <a:endParaRPr lang="en-IN" sz="4400" dirty="0">
              <a:solidFill>
                <a:srgbClr val="775F55"/>
              </a:solidFill>
              <a:cs typeface="Times New Roman" pitchFamily="18" charset="0"/>
            </a:endParaRPr>
          </a:p>
        </p:txBody>
      </p:sp>
      <p:cxnSp>
        <p:nvCxnSpPr>
          <p:cNvPr id="7" name="Straight Connector 6"/>
          <p:cNvCxnSpPr/>
          <p:nvPr/>
        </p:nvCxnSpPr>
        <p:spPr>
          <a:xfrm>
            <a:off x="0" y="13716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133" name="Rectangle 5"/>
          <p:cNvSpPr>
            <a:spLocks noChangeArrowheads="1"/>
          </p:cNvSpPr>
          <p:nvPr/>
        </p:nvSpPr>
        <p:spPr bwMode="auto">
          <a:xfrm>
            <a:off x="0" y="0"/>
            <a:ext cx="110799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134" name="Rectangle 6"/>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3186" name="Rectangle 2"/>
          <p:cNvSpPr>
            <a:spLocks noChangeArrowheads="1"/>
          </p:cNvSpPr>
          <p:nvPr/>
        </p:nvSpPr>
        <p:spPr bwMode="auto">
          <a:xfrm>
            <a:off x="4495800" y="3886200"/>
            <a:ext cx="2690545" cy="461665"/>
          </a:xfrm>
          <a:prstGeom prst="rect">
            <a:avLst/>
          </a:prstGeom>
          <a:solidFill>
            <a:schemeClr val="accent2">
              <a:lumMod val="40000"/>
              <a:lumOff val="6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eaLnBrk="1" hangingPunct="1"/>
            <a:r>
              <a:rPr kumimoji="0" lang="en-US" sz="2400" i="0" u="none" strike="noStrike" cap="none" normalizeH="0" baseline="0" dirty="0">
                <a:ln>
                  <a:noFill/>
                </a:ln>
                <a:solidFill>
                  <a:srgbClr val="FF0000"/>
                </a:solidFill>
                <a:effectLst/>
                <a:latin typeface="Tw Cen MT" pitchFamily="34" charset="0"/>
                <a:ea typeface="Calibri" pitchFamily="34" charset="0"/>
                <a:cs typeface="Times New Roman" pitchFamily="18" charset="0"/>
              </a:rPr>
              <a:t>Immigration rate (</a:t>
            </a:r>
            <a:r>
              <a:rPr lang="en-US" sz="2400" dirty="0">
                <a:solidFill>
                  <a:srgbClr val="FF0000"/>
                </a:solidFill>
              </a:rPr>
              <a:t>λ</a:t>
            </a:r>
            <a:r>
              <a:rPr kumimoji="0" lang="en-US" sz="2400" i="0" u="none" strike="noStrike" cap="none" normalizeH="0" baseline="0" dirty="0">
                <a:ln>
                  <a:noFill/>
                </a:ln>
                <a:solidFill>
                  <a:srgbClr val="FF0000"/>
                </a:solidFill>
                <a:effectLst/>
                <a:latin typeface="Tw Cen MT" pitchFamily="34" charset="0"/>
                <a:ea typeface="Calibri" pitchFamily="34" charset="0"/>
                <a:cs typeface="Times New Roman" pitchFamily="18" charset="0"/>
              </a:rPr>
              <a:t>) </a:t>
            </a:r>
            <a:endParaRPr kumimoji="0" lang="en-US" sz="2400" i="0" u="none" strike="noStrike" cap="none" normalizeH="0" baseline="0" dirty="0">
              <a:ln>
                <a:noFill/>
              </a:ln>
              <a:solidFill>
                <a:srgbClr val="FF0000"/>
              </a:solidFill>
              <a:effectLst/>
              <a:latin typeface="Tw Cen MT" pitchFamily="34" charset="0"/>
              <a:cs typeface="Arial" pitchFamily="34" charset="0"/>
            </a:endParaRPr>
          </a:p>
        </p:txBody>
      </p:sp>
      <p:sp>
        <p:nvSpPr>
          <p:cNvPr id="93187" name="Rectangle 3"/>
          <p:cNvSpPr>
            <a:spLocks noChangeArrowheads="1"/>
          </p:cNvSpPr>
          <p:nvPr/>
        </p:nvSpPr>
        <p:spPr bwMode="auto">
          <a:xfrm>
            <a:off x="0" y="2514600"/>
            <a:ext cx="4495800" cy="1384995"/>
          </a:xfrm>
          <a:prstGeom prst="rect">
            <a:avLst/>
          </a:prstGeom>
          <a:solidFill>
            <a:schemeClr val="accent6">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a:t>μ</a:t>
            </a:r>
            <a:r>
              <a:rPr lang="en-US" sz="2800" baseline="-25000" dirty="0"/>
              <a:t>1</a:t>
            </a:r>
            <a:r>
              <a:rPr lang="en-US" sz="2800" dirty="0"/>
              <a:t>=1/3=.33</a:t>
            </a:r>
          </a:p>
          <a:p>
            <a:r>
              <a:rPr lang="en-US" sz="2800" dirty="0"/>
              <a:t>μ</a:t>
            </a:r>
            <a:r>
              <a:rPr lang="en-US" sz="2800" baseline="-25000" dirty="0"/>
              <a:t>2</a:t>
            </a:r>
            <a:r>
              <a:rPr lang="en-US" sz="2800" dirty="0"/>
              <a:t>=2/3=.67</a:t>
            </a:r>
          </a:p>
          <a:p>
            <a:r>
              <a:rPr lang="en-US" sz="2800" dirty="0"/>
              <a:t>μ</a:t>
            </a:r>
            <a:r>
              <a:rPr lang="en-US" sz="2800" baseline="-25000" dirty="0"/>
              <a:t>3</a:t>
            </a:r>
            <a:r>
              <a:rPr lang="en-US" sz="2800" dirty="0"/>
              <a:t>=3/3=1</a:t>
            </a:r>
          </a:p>
        </p:txBody>
      </p:sp>
      <p:sp>
        <p:nvSpPr>
          <p:cNvPr id="17" name="Rectangle 2"/>
          <p:cNvSpPr>
            <a:spLocks noChangeArrowheads="1"/>
          </p:cNvSpPr>
          <p:nvPr/>
        </p:nvSpPr>
        <p:spPr bwMode="auto">
          <a:xfrm>
            <a:off x="0" y="2057400"/>
            <a:ext cx="2576731" cy="461665"/>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400" dirty="0">
                <a:solidFill>
                  <a:srgbClr val="FF0000"/>
                </a:solidFill>
                <a:latin typeface="Tw Cen MT" pitchFamily="34" charset="0"/>
                <a:ea typeface="Calibri" pitchFamily="34" charset="0"/>
                <a:cs typeface="Times New Roman" pitchFamily="18" charset="0"/>
              </a:rPr>
              <a:t>E</a:t>
            </a:r>
            <a:r>
              <a:rPr kumimoji="0" lang="en-US" sz="2400" i="0" u="none" strike="noStrike" cap="none" normalizeH="0" baseline="0" dirty="0">
                <a:ln>
                  <a:noFill/>
                </a:ln>
                <a:solidFill>
                  <a:srgbClr val="FF0000"/>
                </a:solidFill>
                <a:effectLst/>
                <a:latin typeface="Tw Cen MT" pitchFamily="34" charset="0"/>
                <a:ea typeface="Calibri" pitchFamily="34" charset="0"/>
                <a:cs typeface="Times New Roman" pitchFamily="18" charset="0"/>
              </a:rPr>
              <a:t>migration rate (</a:t>
            </a:r>
            <a:r>
              <a:rPr lang="en-US" sz="2400" dirty="0">
                <a:solidFill>
                  <a:srgbClr val="FF0000"/>
                </a:solidFill>
              </a:rPr>
              <a:t>μ</a:t>
            </a:r>
            <a:r>
              <a:rPr kumimoji="0" lang="en-US" sz="2400" i="0" u="none" strike="noStrike" cap="none" normalizeH="0" baseline="0" dirty="0">
                <a:ln>
                  <a:noFill/>
                </a:ln>
                <a:solidFill>
                  <a:srgbClr val="FF0000"/>
                </a:solidFill>
                <a:effectLst/>
                <a:latin typeface="Tw Cen MT" pitchFamily="34" charset="0"/>
                <a:ea typeface="Calibri" pitchFamily="34" charset="0"/>
                <a:cs typeface="Times New Roman" pitchFamily="18" charset="0"/>
              </a:rPr>
              <a:t>) </a:t>
            </a:r>
            <a:endParaRPr kumimoji="0" lang="en-US" sz="2400" i="0" u="none" strike="noStrike" cap="none" normalizeH="0" baseline="0" dirty="0">
              <a:ln>
                <a:noFill/>
              </a:ln>
              <a:solidFill>
                <a:srgbClr val="FF0000"/>
              </a:solidFill>
              <a:effectLst/>
              <a:latin typeface="Tw Cen MT" pitchFamily="34" charset="0"/>
              <a:cs typeface="Arial" pitchFamily="34" charset="0"/>
            </a:endParaRPr>
          </a:p>
        </p:txBody>
      </p:sp>
      <p:sp>
        <p:nvSpPr>
          <p:cNvPr id="18" name="Rectangle 3"/>
          <p:cNvSpPr>
            <a:spLocks noChangeArrowheads="1"/>
          </p:cNvSpPr>
          <p:nvPr/>
        </p:nvSpPr>
        <p:spPr bwMode="auto">
          <a:xfrm>
            <a:off x="4495800" y="4343400"/>
            <a:ext cx="4495800" cy="1384995"/>
          </a:xfrm>
          <a:prstGeom prst="rect">
            <a:avLst/>
          </a:prstGeom>
          <a:solidFill>
            <a:schemeClr val="accent6">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a:t>λ </a:t>
            </a:r>
            <a:r>
              <a:rPr lang="en-US" sz="2800" baseline="-25000" dirty="0"/>
              <a:t>1</a:t>
            </a:r>
            <a:r>
              <a:rPr lang="en-US" sz="2800" dirty="0"/>
              <a:t>=1-.33=.67</a:t>
            </a:r>
          </a:p>
          <a:p>
            <a:r>
              <a:rPr lang="en-US" sz="2800" dirty="0"/>
              <a:t>λ</a:t>
            </a:r>
            <a:r>
              <a:rPr lang="en-US" sz="2800" baseline="-25000" dirty="0"/>
              <a:t>2</a:t>
            </a:r>
            <a:r>
              <a:rPr lang="en-US" sz="2800" dirty="0"/>
              <a:t>=1-.67=.33</a:t>
            </a:r>
          </a:p>
          <a:p>
            <a:r>
              <a:rPr lang="en-US" sz="2800" dirty="0"/>
              <a:t>λ</a:t>
            </a:r>
            <a:r>
              <a:rPr lang="en-US" sz="2800" baseline="-25000" dirty="0"/>
              <a:t>3</a:t>
            </a:r>
            <a:r>
              <a:rPr lang="en-US" sz="2800" dirty="0"/>
              <a:t>=1-1=0</a:t>
            </a:r>
          </a:p>
        </p:txBody>
      </p:sp>
      <p:graphicFrame>
        <p:nvGraphicFramePr>
          <p:cNvPr id="93190" name="Object 6"/>
          <p:cNvGraphicFramePr>
            <a:graphicFrameLocks noChangeAspect="1"/>
          </p:cNvGraphicFramePr>
          <p:nvPr/>
        </p:nvGraphicFramePr>
        <p:xfrm>
          <a:off x="2895600" y="1524000"/>
          <a:ext cx="3505200" cy="990600"/>
        </p:xfrm>
        <a:graphic>
          <a:graphicData uri="http://schemas.openxmlformats.org/presentationml/2006/ole">
            <mc:AlternateContent xmlns:mc="http://schemas.openxmlformats.org/markup-compatibility/2006">
              <mc:Choice xmlns:v="urn:schemas-microsoft-com:vml" Requires="v">
                <p:oleObj spid="_x0000_s93272" name="Equation" r:id="rId4" imgW="736560" imgH="393480" progId="Equation.3">
                  <p:embed/>
                </p:oleObj>
              </mc:Choice>
              <mc:Fallback>
                <p:oleObj name="Equation" r:id="rId4" imgW="736560" imgH="3934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524000"/>
                        <a:ext cx="3505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1" name="Object 7"/>
          <p:cNvGraphicFramePr>
            <a:graphicFrameLocks noChangeAspect="1"/>
          </p:cNvGraphicFramePr>
          <p:nvPr/>
        </p:nvGraphicFramePr>
        <p:xfrm>
          <a:off x="533400" y="4343400"/>
          <a:ext cx="3584575" cy="914400"/>
        </p:xfrm>
        <a:graphic>
          <a:graphicData uri="http://schemas.openxmlformats.org/presentationml/2006/ole">
            <mc:AlternateContent xmlns:mc="http://schemas.openxmlformats.org/markup-compatibility/2006">
              <mc:Choice xmlns:v="urn:schemas-microsoft-com:vml" Requires="v">
                <p:oleObj spid="_x0000_s93273" name="Equation" r:id="rId6" imgW="863280" imgH="393480" progId="Equation.3">
                  <p:embed/>
                </p:oleObj>
              </mc:Choice>
              <mc:Fallback>
                <p:oleObj name="Equation" r:id="rId6" imgW="863280" imgH="39348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343400"/>
                        <a:ext cx="35845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
          <p:cNvSpPr>
            <a:spLocks noChangeArrowheads="1"/>
          </p:cNvSpPr>
          <p:nvPr/>
        </p:nvSpPr>
        <p:spPr bwMode="auto">
          <a:xfrm>
            <a:off x="6324600" y="1752600"/>
            <a:ext cx="2576731" cy="461665"/>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kumimoji="0" lang="en-US" sz="2400" i="0" u="none" strike="noStrike" cap="none" normalizeH="0" baseline="0" dirty="0">
                <a:ln>
                  <a:noFill/>
                </a:ln>
                <a:effectLst/>
                <a:latin typeface="Tw Cen MT" pitchFamily="34" charset="0"/>
                <a:ea typeface="Calibri" pitchFamily="34" charset="0"/>
                <a:cs typeface="Times New Roman" pitchFamily="18" charset="0"/>
              </a:rPr>
              <a:t>Where</a:t>
            </a:r>
            <a:r>
              <a:rPr kumimoji="0" lang="en-US" sz="2400" i="0" u="none" strike="noStrike" cap="none" normalizeH="0" dirty="0">
                <a:ln>
                  <a:noFill/>
                </a:ln>
                <a:effectLst/>
                <a:latin typeface="Tw Cen MT" pitchFamily="34" charset="0"/>
                <a:ea typeface="Calibri" pitchFamily="34" charset="0"/>
                <a:cs typeface="Times New Roman" pitchFamily="18" charset="0"/>
              </a:rPr>
              <a:t> E=I=1</a:t>
            </a:r>
            <a:r>
              <a:rPr kumimoji="0" lang="en-US" sz="2400" i="0" u="none" strike="noStrike" cap="none" normalizeH="0" baseline="0" dirty="0">
                <a:ln>
                  <a:noFill/>
                </a:ln>
                <a:effectLst/>
                <a:latin typeface="Tw Cen MT" pitchFamily="34" charset="0"/>
                <a:ea typeface="Calibri" pitchFamily="34" charset="0"/>
                <a:cs typeface="Times New Roman" pitchFamily="18" charset="0"/>
              </a:rPr>
              <a:t> </a:t>
            </a:r>
            <a:endParaRPr kumimoji="0" lang="en-US" sz="2400" i="0" u="none" strike="noStrike" cap="none" normalizeH="0" baseline="0" dirty="0">
              <a:ln>
                <a:noFill/>
              </a:ln>
              <a:effectLst/>
              <a:latin typeface="Tw Cen MT" pitchFamily="34" charset="0"/>
              <a:cs typeface="Arial" pitchFamily="34" charset="0"/>
            </a:endParaRPr>
          </a:p>
        </p:txBody>
      </p:sp>
      <p:sp>
        <p:nvSpPr>
          <p:cNvPr id="23" name="Date Placeholder 22"/>
          <p:cNvSpPr>
            <a:spLocks noGrp="1"/>
          </p:cNvSpPr>
          <p:nvPr>
            <p:ph type="dt" sz="half" idx="10"/>
          </p:nvPr>
        </p:nvSpPr>
        <p:spPr/>
        <p:txBody>
          <a:bodyPr/>
          <a:lstStyle/>
          <a:p>
            <a:pPr>
              <a:defRPr/>
            </a:pPr>
            <a:fld id="{03877E8F-CE6E-48F9-A237-ECFDB0A83EA1}" type="datetime4">
              <a:rPr lang="en-US" smtClean="0">
                <a:solidFill>
                  <a:srgbClr val="775F55"/>
                </a:solidFill>
              </a:rPr>
              <a:pPr>
                <a:defRPr/>
              </a:pPr>
              <a:t>June 4, 2019</a:t>
            </a:fld>
            <a:endParaRPr lang="en-US">
              <a:solidFill>
                <a:srgbClr val="775F55"/>
              </a:solidFill>
            </a:endParaRPr>
          </a:p>
        </p:txBody>
      </p:sp>
      <p:sp>
        <p:nvSpPr>
          <p:cNvPr id="26" name="Slide Number Placeholder 25"/>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39</a:t>
            </a:fld>
            <a:endParaRPr lang="en-US">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Formulating Optimization problem</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a:t>
            </a:fld>
            <a:endParaRPr lang="en-US">
              <a:solidFill>
                <a:srgbClr val="775F55"/>
              </a:solidFill>
            </a:endParaRPr>
          </a:p>
        </p:txBody>
      </p:sp>
      <p:pic>
        <p:nvPicPr>
          <p:cNvPr id="2" name="Picture 1">
            <a:extLst>
              <a:ext uri="{FF2B5EF4-FFF2-40B4-BE49-F238E27FC236}">
                <a16:creationId xmlns:a16="http://schemas.microsoft.com/office/drawing/2014/main" id="{4AC48BEE-49FD-4465-90A5-E106695A68A3}"/>
              </a:ext>
            </a:extLst>
          </p:cNvPr>
          <p:cNvPicPr>
            <a:picLocks noChangeAspect="1"/>
          </p:cNvPicPr>
          <p:nvPr/>
        </p:nvPicPr>
        <p:blipFill>
          <a:blip r:embed="rId3"/>
          <a:stretch>
            <a:fillRect/>
          </a:stretch>
        </p:blipFill>
        <p:spPr>
          <a:xfrm>
            <a:off x="715822" y="1747837"/>
            <a:ext cx="8047178" cy="3814753"/>
          </a:xfrm>
          <a:prstGeom prst="rect">
            <a:avLst/>
          </a:prstGeom>
        </p:spPr>
      </p:pic>
    </p:spTree>
    <p:extLst>
      <p:ext uri="{BB962C8B-B14F-4D97-AF65-F5344CB8AC3E}">
        <p14:creationId xmlns:p14="http://schemas.microsoft.com/office/powerpoint/2010/main" val="1531044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1"/>
          <p:cNvSpPr txBox="1">
            <a:spLocks noChangeArrowheads="1"/>
          </p:cNvSpPr>
          <p:nvPr/>
        </p:nvSpPr>
        <p:spPr bwMode="auto">
          <a:xfrm>
            <a:off x="228600" y="228600"/>
            <a:ext cx="8153400" cy="9906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775F55"/>
                </a:solidFill>
                <a:latin typeface="Tw Cen MT" pitchFamily="34" charset="0"/>
              </a:rPr>
              <a:t>Structure of BBO</a:t>
            </a: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76200" y="1405129"/>
            <a:ext cx="8915400" cy="12003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buClr>
                <a:srgbClr val="C00000"/>
              </a:buClr>
              <a:buSzPct val="60000"/>
              <a:buFont typeface="Wingdings" pitchFamily="2" charset="2"/>
              <a:buChar char="q"/>
            </a:pPr>
            <a:r>
              <a:rPr lang="en-US" sz="2400" dirty="0">
                <a:solidFill>
                  <a:srgbClr val="D60093"/>
                </a:solidFill>
                <a:latin typeface="Aparajita" pitchFamily="34" charset="0"/>
                <a:cs typeface="Aparajita" pitchFamily="34" charset="0"/>
              </a:rPr>
              <a:t> Like other EAs, BBO includes two steps:</a:t>
            </a:r>
          </a:p>
          <a:p>
            <a:pPr lvl="1">
              <a:buClr>
                <a:srgbClr val="C00000"/>
              </a:buClr>
              <a:buSzPct val="60000"/>
              <a:buFont typeface="Wingdings" pitchFamily="2" charset="2"/>
              <a:buChar char="q"/>
            </a:pPr>
            <a:r>
              <a:rPr lang="en-US" sz="2400" dirty="0">
                <a:solidFill>
                  <a:srgbClr val="D60093"/>
                </a:solidFill>
                <a:latin typeface="Aparajita" pitchFamily="34" charset="0"/>
                <a:cs typeface="Aparajita" pitchFamily="34" charset="0"/>
              </a:rPr>
              <a:t> Information sharing – implemented using migration</a:t>
            </a:r>
          </a:p>
          <a:p>
            <a:pPr lvl="1">
              <a:buClr>
                <a:srgbClr val="C00000"/>
              </a:buClr>
              <a:buSzPct val="60000"/>
              <a:buFont typeface="Wingdings" pitchFamily="2" charset="2"/>
              <a:buChar char="q"/>
            </a:pPr>
            <a:r>
              <a:rPr lang="en-US" sz="2400" dirty="0">
                <a:solidFill>
                  <a:srgbClr val="D60093"/>
                </a:solidFill>
                <a:latin typeface="Aparajita" pitchFamily="34" charset="0"/>
                <a:cs typeface="Aparajita" pitchFamily="34" charset="0"/>
              </a:rPr>
              <a:t> Mutation</a:t>
            </a:r>
          </a:p>
        </p:txBody>
      </p:sp>
      <p:sp>
        <p:nvSpPr>
          <p:cNvPr id="9" name="Date Placeholder 8"/>
          <p:cNvSpPr>
            <a:spLocks noGrp="1"/>
          </p:cNvSpPr>
          <p:nvPr>
            <p:ph type="dt" sz="half" idx="10"/>
          </p:nvPr>
        </p:nvSpPr>
        <p:spPr>
          <a:xfrm>
            <a:off x="457200" y="6356350"/>
            <a:ext cx="3276600" cy="501650"/>
          </a:xfrm>
        </p:spPr>
        <p:txBody>
          <a:bodyPr/>
          <a:lstStyle/>
          <a:p>
            <a:pPr>
              <a:defRPr/>
            </a:pPr>
            <a:fld id="{FF992B03-1D85-4DCA-BD07-B046BAF4735B}" type="datetime4">
              <a:rPr lang="en-US" sz="2400" smtClean="0">
                <a:solidFill>
                  <a:srgbClr val="775F55"/>
                </a:solidFill>
              </a:rPr>
              <a:pPr>
                <a:defRPr/>
              </a:pPr>
              <a:t>June 4, 2019</a:t>
            </a:fld>
            <a:endParaRPr lang="en-US" sz="2400" dirty="0">
              <a:solidFill>
                <a:srgbClr val="775F55"/>
              </a:solidFill>
            </a:endParaRPr>
          </a:p>
        </p:txBody>
      </p:sp>
      <p:sp>
        <p:nvSpPr>
          <p:cNvPr id="13" name="Slide Number Placeholder 12"/>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40</a:t>
            </a:fld>
            <a:endParaRPr lang="en-US" sz="2400">
              <a:solidFill>
                <a:srgbClr val="775F55"/>
              </a:solidFill>
            </a:endParaRPr>
          </a:p>
        </p:txBody>
      </p:sp>
    </p:spTree>
    <p:extLst>
      <p:ext uri="{BB962C8B-B14F-4D97-AF65-F5344CB8AC3E}">
        <p14:creationId xmlns:p14="http://schemas.microsoft.com/office/powerpoint/2010/main" val="4232725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Text Box 1"/>
          <p:cNvSpPr txBox="1">
            <a:spLocks noChangeArrowheads="1"/>
          </p:cNvSpPr>
          <p:nvPr/>
        </p:nvSpPr>
        <p:spPr bwMode="auto">
          <a:xfrm>
            <a:off x="0" y="0"/>
            <a:ext cx="83820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  Operators of BBO</a:t>
            </a:r>
          </a:p>
        </p:txBody>
      </p:sp>
      <p:cxnSp>
        <p:nvCxnSpPr>
          <p:cNvPr id="17" name="Straight Connector 16"/>
          <p:cNvCxnSpPr/>
          <p:nvPr/>
        </p:nvCxnSpPr>
        <p:spPr>
          <a:xfrm>
            <a:off x="0" y="10668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066800"/>
            <a:ext cx="2295821"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4000" dirty="0">
                <a:solidFill>
                  <a:schemeClr val="tx1"/>
                </a:solidFill>
              </a:rPr>
              <a:t>Migration</a:t>
            </a:r>
          </a:p>
        </p:txBody>
      </p:sp>
      <p:sp>
        <p:nvSpPr>
          <p:cNvPr id="6" name="Date Placeholder 5"/>
          <p:cNvSpPr>
            <a:spLocks noGrp="1"/>
          </p:cNvSpPr>
          <p:nvPr>
            <p:ph type="dt" sz="half" idx="10"/>
          </p:nvPr>
        </p:nvSpPr>
        <p:spPr/>
        <p:txBody>
          <a:bodyPr/>
          <a:lstStyle/>
          <a:p>
            <a:pPr>
              <a:defRPr/>
            </a:pPr>
            <a:fld id="{762DF21D-1C9B-4534-8BAA-0CE76F11B826}" type="datetime4">
              <a:rPr lang="en-US" smtClean="0">
                <a:solidFill>
                  <a:srgbClr val="775F55"/>
                </a:solidFill>
              </a:rPr>
              <a:pPr>
                <a:defRPr/>
              </a:pPr>
              <a:t>June 4, 2019</a:t>
            </a:fld>
            <a:endParaRPr lang="en-US">
              <a:solidFill>
                <a:srgbClr val="775F55"/>
              </a:solidFill>
            </a:endParaRPr>
          </a:p>
        </p:txBody>
      </p:sp>
      <p:sp>
        <p:nvSpPr>
          <p:cNvPr id="9" name="Slide Number Placeholder 8"/>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41</a:t>
            </a:fld>
            <a:endParaRPr lang="en-US">
              <a:solidFill>
                <a:srgbClr val="775F55"/>
              </a:solidFill>
            </a:endParaRPr>
          </a:p>
        </p:txBody>
      </p:sp>
      <p:sp>
        <p:nvSpPr>
          <p:cNvPr id="8" name="TextBox 4">
            <a:extLst>
              <a:ext uri="{FF2B5EF4-FFF2-40B4-BE49-F238E27FC236}">
                <a16:creationId xmlns:a16="http://schemas.microsoft.com/office/drawing/2014/main" id="{16948515-BA46-4BCA-8998-F0085BD406D5}"/>
              </a:ext>
            </a:extLst>
          </p:cNvPr>
          <p:cNvSpPr txBox="1">
            <a:spLocks noChangeArrowheads="1"/>
          </p:cNvSpPr>
          <p:nvPr/>
        </p:nvSpPr>
        <p:spPr bwMode="auto">
          <a:xfrm>
            <a:off x="76200" y="2204213"/>
            <a:ext cx="8915400" cy="286232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lvl="1">
              <a:buClr>
                <a:srgbClr val="C00000"/>
              </a:buClr>
              <a:buSzPct val="60000"/>
            </a:pPr>
            <a:r>
              <a:rPr lang="en-US" dirty="0">
                <a:solidFill>
                  <a:srgbClr val="D60093"/>
                </a:solidFill>
                <a:latin typeface="Aparajita" pitchFamily="34" charset="0"/>
                <a:cs typeface="Aparajita" pitchFamily="34" charset="0"/>
              </a:rPr>
              <a:t>Select H</a:t>
            </a:r>
            <a:r>
              <a:rPr lang="en-US" baseline="-25000" dirty="0">
                <a:solidFill>
                  <a:srgbClr val="D60093"/>
                </a:solidFill>
                <a:latin typeface="Aparajita" pitchFamily="34" charset="0"/>
                <a:cs typeface="Aparajita" pitchFamily="34" charset="0"/>
              </a:rPr>
              <a:t>i</a:t>
            </a:r>
            <a:r>
              <a:rPr lang="en-US" dirty="0">
                <a:solidFill>
                  <a:srgbClr val="D60093"/>
                </a:solidFill>
                <a:latin typeface="Aparajita" pitchFamily="34" charset="0"/>
                <a:cs typeface="Aparajita" pitchFamily="34" charset="0"/>
              </a:rPr>
              <a:t> with prob </a:t>
            </a:r>
            <a:r>
              <a:rPr lang="el-GR" dirty="0">
                <a:solidFill>
                  <a:srgbClr val="D60093"/>
                </a:solidFill>
                <a:latin typeface="Aparajita" pitchFamily="34" charset="0"/>
                <a:cs typeface="Aparajita" pitchFamily="34" charset="0"/>
              </a:rPr>
              <a:t>α</a:t>
            </a:r>
            <a:r>
              <a:rPr lang="en-IN" dirty="0">
                <a:solidFill>
                  <a:srgbClr val="D60093"/>
                </a:solidFill>
                <a:latin typeface="Aparajita" pitchFamily="34" charset="0"/>
                <a:cs typeface="Aparajita" pitchFamily="34" charset="0"/>
              </a:rPr>
              <a:t> </a:t>
            </a:r>
            <a:r>
              <a:rPr lang="el-GR" dirty="0">
                <a:solidFill>
                  <a:srgbClr val="D60093"/>
                </a:solidFill>
                <a:latin typeface="Aparajita" pitchFamily="34" charset="0"/>
                <a:cs typeface="Aparajita" pitchFamily="34" charset="0"/>
              </a:rPr>
              <a:t>λ</a:t>
            </a:r>
            <a:r>
              <a:rPr lang="en-IN" baseline="-25000" dirty="0" err="1">
                <a:solidFill>
                  <a:srgbClr val="D60093"/>
                </a:solidFill>
                <a:latin typeface="Aparajita" pitchFamily="34" charset="0"/>
                <a:cs typeface="Aparajita" pitchFamily="34" charset="0"/>
              </a:rPr>
              <a:t>i</a:t>
            </a:r>
            <a:endParaRPr lang="en-IN" baseline="-25000" dirty="0">
              <a:solidFill>
                <a:srgbClr val="D60093"/>
              </a:solidFill>
              <a:latin typeface="Aparajita" pitchFamily="34" charset="0"/>
              <a:cs typeface="Aparajita" pitchFamily="34" charset="0"/>
            </a:endParaRPr>
          </a:p>
          <a:p>
            <a:pPr lvl="2">
              <a:buClr>
                <a:srgbClr val="C00000"/>
              </a:buClr>
              <a:buSzPct val="60000"/>
            </a:pPr>
            <a:r>
              <a:rPr lang="en-IN" dirty="0">
                <a:solidFill>
                  <a:srgbClr val="D60093"/>
                </a:solidFill>
                <a:latin typeface="Aparajita" pitchFamily="34" charset="0"/>
                <a:cs typeface="Aparajita" pitchFamily="34" charset="0"/>
              </a:rPr>
              <a:t>If </a:t>
            </a:r>
            <a:r>
              <a:rPr lang="en-US" dirty="0">
                <a:solidFill>
                  <a:srgbClr val="D60093"/>
                </a:solidFill>
                <a:latin typeface="Aparajita" pitchFamily="34" charset="0"/>
                <a:cs typeface="Aparajita" pitchFamily="34" charset="0"/>
              </a:rPr>
              <a:t>H</a:t>
            </a:r>
            <a:r>
              <a:rPr lang="en-US" baseline="-25000" dirty="0">
                <a:solidFill>
                  <a:srgbClr val="D60093"/>
                </a:solidFill>
                <a:latin typeface="Aparajita" pitchFamily="34" charset="0"/>
                <a:cs typeface="Aparajita" pitchFamily="34" charset="0"/>
              </a:rPr>
              <a:t>i  </a:t>
            </a:r>
            <a:r>
              <a:rPr lang="en-IN" dirty="0">
                <a:solidFill>
                  <a:srgbClr val="D60093"/>
                </a:solidFill>
                <a:latin typeface="Aparajita" pitchFamily="34" charset="0"/>
                <a:cs typeface="Aparajita" pitchFamily="34" charset="0"/>
              </a:rPr>
              <a:t>is selected</a:t>
            </a:r>
          </a:p>
          <a:p>
            <a:pPr lvl="3">
              <a:buClr>
                <a:srgbClr val="C00000"/>
              </a:buClr>
              <a:buSzPct val="60000"/>
            </a:pPr>
            <a:r>
              <a:rPr lang="en-IN" dirty="0">
                <a:solidFill>
                  <a:srgbClr val="D60093"/>
                </a:solidFill>
                <a:latin typeface="Aparajita" pitchFamily="34" charset="0"/>
                <a:cs typeface="Aparajita" pitchFamily="34" charset="0"/>
              </a:rPr>
              <a:t> For j=1 to n</a:t>
            </a:r>
          </a:p>
          <a:p>
            <a:pPr lvl="4">
              <a:buClr>
                <a:srgbClr val="C00000"/>
              </a:buClr>
              <a:buSzPct val="60000"/>
            </a:pPr>
            <a:r>
              <a:rPr lang="en-IN" dirty="0">
                <a:solidFill>
                  <a:srgbClr val="D60093"/>
                </a:solidFill>
                <a:latin typeface="Aparajita" pitchFamily="34" charset="0"/>
                <a:cs typeface="Aparajita" pitchFamily="34" charset="0"/>
              </a:rPr>
              <a:t>Select </a:t>
            </a:r>
            <a:r>
              <a:rPr lang="en-IN" dirty="0" err="1">
                <a:solidFill>
                  <a:srgbClr val="D60093"/>
                </a:solidFill>
                <a:latin typeface="Aparajita" pitchFamily="34" charset="0"/>
                <a:cs typeface="Aparajita" pitchFamily="34" charset="0"/>
              </a:rPr>
              <a:t>H</a:t>
            </a:r>
            <a:r>
              <a:rPr lang="en-IN" baseline="-25000" dirty="0" err="1">
                <a:solidFill>
                  <a:srgbClr val="D60093"/>
                </a:solidFill>
                <a:latin typeface="Aparajita" pitchFamily="34" charset="0"/>
                <a:cs typeface="Aparajita" pitchFamily="34" charset="0"/>
              </a:rPr>
              <a:t>j</a:t>
            </a:r>
            <a:r>
              <a:rPr lang="en-IN" baseline="-25000" dirty="0">
                <a:solidFill>
                  <a:srgbClr val="D60093"/>
                </a:solidFill>
                <a:latin typeface="Aparajita" pitchFamily="34" charset="0"/>
                <a:cs typeface="Aparajita" pitchFamily="34" charset="0"/>
              </a:rPr>
              <a:t> </a:t>
            </a:r>
            <a:r>
              <a:rPr lang="en-US" dirty="0">
                <a:solidFill>
                  <a:srgbClr val="D60093"/>
                </a:solidFill>
                <a:latin typeface="Aparajita" pitchFamily="34" charset="0"/>
                <a:cs typeface="Aparajita" pitchFamily="34" charset="0"/>
              </a:rPr>
              <a:t>with prob </a:t>
            </a:r>
            <a:r>
              <a:rPr lang="el-GR" dirty="0">
                <a:solidFill>
                  <a:srgbClr val="D60093"/>
                </a:solidFill>
                <a:latin typeface="Aparajita" pitchFamily="34" charset="0"/>
                <a:cs typeface="Aparajita" pitchFamily="34" charset="0"/>
              </a:rPr>
              <a:t>α</a:t>
            </a:r>
            <a:r>
              <a:rPr lang="en-IN" dirty="0">
                <a:solidFill>
                  <a:srgbClr val="D60093"/>
                </a:solidFill>
                <a:latin typeface="Aparajita" pitchFamily="34" charset="0"/>
                <a:cs typeface="Aparajita" pitchFamily="34" charset="0"/>
              </a:rPr>
              <a:t> </a:t>
            </a:r>
            <a:r>
              <a:rPr lang="el-GR" dirty="0">
                <a:solidFill>
                  <a:srgbClr val="D60093"/>
                </a:solidFill>
                <a:latin typeface="Aparajita" pitchFamily="34" charset="0"/>
                <a:cs typeface="Aparajita" pitchFamily="34" charset="0"/>
              </a:rPr>
              <a:t>μ</a:t>
            </a:r>
            <a:r>
              <a:rPr lang="en-IN" baseline="-25000" dirty="0" err="1">
                <a:solidFill>
                  <a:srgbClr val="D60093"/>
                </a:solidFill>
                <a:latin typeface="Aparajita" pitchFamily="34" charset="0"/>
                <a:cs typeface="Aparajita" pitchFamily="34" charset="0"/>
              </a:rPr>
              <a:t>i</a:t>
            </a:r>
            <a:endParaRPr lang="en-IN" baseline="-25000" dirty="0">
              <a:solidFill>
                <a:srgbClr val="D60093"/>
              </a:solidFill>
              <a:latin typeface="Aparajita" pitchFamily="34" charset="0"/>
              <a:cs typeface="Aparajita" pitchFamily="34" charset="0"/>
            </a:endParaRPr>
          </a:p>
          <a:p>
            <a:pPr lvl="5">
              <a:buClr>
                <a:srgbClr val="C00000"/>
              </a:buClr>
              <a:buSzPct val="60000"/>
            </a:pPr>
            <a:r>
              <a:rPr lang="en-IN" baseline="-25000" dirty="0">
                <a:solidFill>
                  <a:srgbClr val="D60093"/>
                </a:solidFill>
                <a:latin typeface="Aparajita" pitchFamily="34" charset="0"/>
                <a:cs typeface="Aparajita" pitchFamily="34" charset="0"/>
              </a:rPr>
              <a:t> </a:t>
            </a:r>
            <a:r>
              <a:rPr lang="en-IN" dirty="0">
                <a:solidFill>
                  <a:srgbClr val="D60093"/>
                </a:solidFill>
                <a:latin typeface="Aparajita" pitchFamily="34" charset="0"/>
                <a:cs typeface="Aparajita" pitchFamily="34" charset="0"/>
              </a:rPr>
              <a:t>If </a:t>
            </a:r>
            <a:r>
              <a:rPr lang="en-IN" dirty="0" err="1">
                <a:solidFill>
                  <a:srgbClr val="D60093"/>
                </a:solidFill>
                <a:latin typeface="Aparajita" pitchFamily="34" charset="0"/>
                <a:cs typeface="Aparajita" pitchFamily="34" charset="0"/>
              </a:rPr>
              <a:t>H</a:t>
            </a:r>
            <a:r>
              <a:rPr lang="en-IN" baseline="-25000" dirty="0" err="1">
                <a:solidFill>
                  <a:srgbClr val="D60093"/>
                </a:solidFill>
                <a:latin typeface="Aparajita" pitchFamily="34" charset="0"/>
                <a:cs typeface="Aparajita" pitchFamily="34" charset="0"/>
              </a:rPr>
              <a:t>j</a:t>
            </a:r>
            <a:r>
              <a:rPr lang="en-IN" baseline="-25000" dirty="0">
                <a:solidFill>
                  <a:srgbClr val="D60093"/>
                </a:solidFill>
                <a:latin typeface="Aparajita" pitchFamily="34" charset="0"/>
                <a:cs typeface="Aparajita" pitchFamily="34" charset="0"/>
              </a:rPr>
              <a:t> </a:t>
            </a:r>
            <a:r>
              <a:rPr lang="en-IN" dirty="0">
                <a:solidFill>
                  <a:srgbClr val="D60093"/>
                </a:solidFill>
                <a:latin typeface="Aparajita" pitchFamily="34" charset="0"/>
                <a:cs typeface="Aparajita" pitchFamily="34" charset="0"/>
              </a:rPr>
              <a:t>is selected </a:t>
            </a:r>
          </a:p>
          <a:p>
            <a:pPr lvl="6">
              <a:buClr>
                <a:srgbClr val="C00000"/>
              </a:buClr>
              <a:buSzPct val="60000"/>
            </a:pPr>
            <a:r>
              <a:rPr lang="en-IN" dirty="0">
                <a:solidFill>
                  <a:srgbClr val="D60093"/>
                </a:solidFill>
                <a:latin typeface="Aparajita" pitchFamily="34" charset="0"/>
                <a:cs typeface="Aparajita" pitchFamily="34" charset="0"/>
              </a:rPr>
              <a:t>   H</a:t>
            </a:r>
            <a:r>
              <a:rPr lang="en-IN" baseline="-25000" dirty="0">
                <a:solidFill>
                  <a:srgbClr val="D60093"/>
                </a:solidFill>
                <a:latin typeface="Aparajita" pitchFamily="34" charset="0"/>
                <a:cs typeface="Aparajita" pitchFamily="34" charset="0"/>
              </a:rPr>
              <a:t>i </a:t>
            </a:r>
            <a:r>
              <a:rPr lang="en-IN" dirty="0">
                <a:solidFill>
                  <a:srgbClr val="D60093"/>
                </a:solidFill>
                <a:latin typeface="Aparajita" pitchFamily="34" charset="0"/>
                <a:cs typeface="Aparajita" pitchFamily="34" charset="0"/>
              </a:rPr>
              <a:t>(k) ← </a:t>
            </a:r>
            <a:r>
              <a:rPr lang="en-IN" dirty="0" err="1">
                <a:solidFill>
                  <a:srgbClr val="D60093"/>
                </a:solidFill>
                <a:latin typeface="Aparajita" pitchFamily="34" charset="0"/>
                <a:cs typeface="Aparajita" pitchFamily="34" charset="0"/>
              </a:rPr>
              <a:t>H</a:t>
            </a:r>
            <a:r>
              <a:rPr lang="en-IN" baseline="-25000" dirty="0" err="1">
                <a:solidFill>
                  <a:srgbClr val="D60093"/>
                </a:solidFill>
                <a:latin typeface="Aparajita" pitchFamily="34" charset="0"/>
                <a:cs typeface="Aparajita" pitchFamily="34" charset="0"/>
              </a:rPr>
              <a:t>j</a:t>
            </a:r>
            <a:r>
              <a:rPr lang="en-IN" baseline="-25000" dirty="0">
                <a:solidFill>
                  <a:srgbClr val="D60093"/>
                </a:solidFill>
                <a:latin typeface="Aparajita" pitchFamily="34" charset="0"/>
                <a:cs typeface="Aparajita" pitchFamily="34" charset="0"/>
              </a:rPr>
              <a:t> </a:t>
            </a:r>
            <a:r>
              <a:rPr lang="en-IN" dirty="0">
                <a:solidFill>
                  <a:srgbClr val="D60093"/>
                </a:solidFill>
                <a:latin typeface="Aparajita" pitchFamily="34" charset="0"/>
                <a:cs typeface="Aparajita" pitchFamily="34" charset="0"/>
              </a:rPr>
              <a:t>(k) </a:t>
            </a:r>
          </a:p>
          <a:p>
            <a:pPr lvl="6" indent="-407988">
              <a:buClr>
                <a:srgbClr val="C00000"/>
              </a:buClr>
              <a:buSzPct val="60000"/>
            </a:pPr>
            <a:r>
              <a:rPr lang="en-IN" dirty="0">
                <a:solidFill>
                  <a:srgbClr val="D60093"/>
                </a:solidFill>
                <a:latin typeface="Aparajita" pitchFamily="34" charset="0"/>
                <a:cs typeface="Aparajita" pitchFamily="34" charset="0"/>
              </a:rPr>
              <a:t>End</a:t>
            </a:r>
          </a:p>
          <a:p>
            <a:pPr lvl="6" indent="-1303338">
              <a:buClr>
                <a:srgbClr val="C00000"/>
              </a:buClr>
              <a:buSzPct val="60000"/>
            </a:pPr>
            <a:r>
              <a:rPr lang="en-IN" dirty="0">
                <a:solidFill>
                  <a:srgbClr val="D60093"/>
                </a:solidFill>
                <a:latin typeface="Aparajita" pitchFamily="34" charset="0"/>
                <a:cs typeface="Aparajita" pitchFamily="34" charset="0"/>
              </a:rPr>
              <a:t>End</a:t>
            </a:r>
          </a:p>
          <a:p>
            <a:pPr lvl="6" indent="-1847850">
              <a:buClr>
                <a:srgbClr val="C00000"/>
              </a:buClr>
              <a:buSzPct val="60000"/>
            </a:pPr>
            <a:r>
              <a:rPr lang="en-IN" dirty="0">
                <a:solidFill>
                  <a:srgbClr val="D60093"/>
                </a:solidFill>
                <a:latin typeface="Aparajita" pitchFamily="34" charset="0"/>
                <a:cs typeface="Aparajita" pitchFamily="34" charset="0"/>
              </a:rPr>
              <a:t>End</a:t>
            </a:r>
          </a:p>
          <a:p>
            <a:pPr lvl="6">
              <a:buClr>
                <a:srgbClr val="C00000"/>
              </a:buClr>
              <a:buSzPct val="60000"/>
            </a:pPr>
            <a:r>
              <a:rPr lang="en-IN" dirty="0">
                <a:solidFill>
                  <a:srgbClr val="D60093"/>
                </a:solidFill>
                <a:latin typeface="Aparajita" pitchFamily="34" charset="0"/>
                <a:cs typeface="Aparajita" pitchFamily="34" charset="0"/>
              </a:rPr>
              <a:t>	</a:t>
            </a:r>
            <a:endParaRPr lang="en-US" baseline="-25000" dirty="0">
              <a:solidFill>
                <a:srgbClr val="D60093"/>
              </a:solidFill>
              <a:latin typeface="Aparajita" pitchFamily="34" charset="0"/>
              <a:cs typeface="Aparajita"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228600" y="0"/>
            <a:ext cx="8537575" cy="1219199"/>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sz="2800" dirty="0">
                <a:solidFill>
                  <a:srgbClr val="775F55"/>
                </a:solidFill>
                <a:cs typeface="Times New Roman" pitchFamily="18" charset="0"/>
              </a:rPr>
            </a:br>
            <a:r>
              <a:rPr lang="en-US" sz="2800" dirty="0">
                <a:solidFill>
                  <a:srgbClr val="775F55"/>
                </a:solidFill>
                <a:cs typeface="Times New Roman" pitchFamily="18" charset="0"/>
              </a:rPr>
              <a:t>Position </a:t>
            </a:r>
            <a:r>
              <a:rPr lang="en-US" sz="2800" dirty="0" err="1">
                <a:solidFill>
                  <a:srgbClr val="775F55"/>
                </a:solidFill>
                <a:cs typeface="Times New Roman" pitchFamily="18" charset="0"/>
              </a:rPr>
              <a:t>Updation</a:t>
            </a:r>
            <a:br>
              <a:rPr lang="en-IN" sz="2800" dirty="0">
                <a:solidFill>
                  <a:srgbClr val="775F55"/>
                </a:solidFill>
                <a:cs typeface="Times New Roman" pitchFamily="18" charset="0"/>
              </a:rPr>
            </a:br>
            <a:endParaRPr lang="en-IN" sz="2800" dirty="0">
              <a:solidFill>
                <a:srgbClr val="775F55"/>
              </a:solidFill>
              <a:cs typeface="Times New Roman" pitchFamily="18" charset="0"/>
            </a:endParaRPr>
          </a:p>
        </p:txBody>
      </p:sp>
      <p:cxnSp>
        <p:nvCxnSpPr>
          <p:cNvPr id="7" name="Straight Connector 6"/>
          <p:cNvCxnSpPr/>
          <p:nvPr/>
        </p:nvCxnSpPr>
        <p:spPr>
          <a:xfrm>
            <a:off x="0" y="13716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133" name="Rectangle 5"/>
          <p:cNvSpPr>
            <a:spLocks noChangeArrowheads="1"/>
          </p:cNvSpPr>
          <p:nvPr/>
        </p:nvSpPr>
        <p:spPr bwMode="auto">
          <a:xfrm>
            <a:off x="0" y="-76944"/>
            <a:ext cx="110799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8134" name="Rectangle 6"/>
          <p:cNvSpPr>
            <a:spLocks noChangeArrowheads="1"/>
          </p:cNvSpPr>
          <p:nvPr/>
        </p:nvSpPr>
        <p:spPr bwMode="auto">
          <a:xfrm>
            <a:off x="0" y="490865"/>
            <a:ext cx="28405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a:t>
            </a:r>
          </a:p>
        </p:txBody>
      </p:sp>
      <p:sp>
        <p:nvSpPr>
          <p:cNvPr id="96260" name="Rectangle 4"/>
          <p:cNvSpPr>
            <a:spLocks noChangeArrowheads="1"/>
          </p:cNvSpPr>
          <p:nvPr/>
        </p:nvSpPr>
        <p:spPr bwMode="auto">
          <a:xfrm>
            <a:off x="914400" y="2423755"/>
            <a:ext cx="7086600" cy="523220"/>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a:ln>
                  <a:noFill/>
                </a:ln>
                <a:effectLst/>
                <a:latin typeface="Aparajita" pitchFamily="34" charset="0"/>
                <a:ea typeface="Calibri" pitchFamily="34" charset="0"/>
                <a:cs typeface="Aparajita" pitchFamily="34" charset="0"/>
              </a:rPr>
              <a:t>NewH</a:t>
            </a:r>
            <a:r>
              <a:rPr kumimoji="0" lang="en-US" sz="2800" b="0" i="0" u="none" strike="noStrike" cap="none" normalizeH="0" baseline="0" dirty="0">
                <a:ln>
                  <a:noFill/>
                </a:ln>
                <a:effectLst/>
                <a:latin typeface="Aparajita" pitchFamily="34" charset="0"/>
                <a:ea typeface="Calibri" pitchFamily="34" charset="0"/>
                <a:cs typeface="Aparajita" pitchFamily="34" charset="0"/>
              </a:rPr>
              <a:t>(1,1)=H(2,1)</a:t>
            </a:r>
            <a:endParaRPr kumimoji="0" lang="en-US" sz="2800" b="0" i="0" u="none" strike="noStrike" cap="none" normalizeH="0" baseline="0" dirty="0">
              <a:ln>
                <a:noFill/>
              </a:ln>
              <a:effectLst/>
              <a:latin typeface="Aparajita" pitchFamily="34" charset="0"/>
              <a:cs typeface="Aparajita" pitchFamily="34" charset="0"/>
            </a:endParaRPr>
          </a:p>
        </p:txBody>
      </p:sp>
      <p:sp>
        <p:nvSpPr>
          <p:cNvPr id="96261" name="Rectangle 5"/>
          <p:cNvSpPr>
            <a:spLocks noChangeArrowheads="1"/>
          </p:cNvSpPr>
          <p:nvPr/>
        </p:nvSpPr>
        <p:spPr bwMode="auto">
          <a:xfrm>
            <a:off x="914400" y="3261955"/>
            <a:ext cx="7086600" cy="523220"/>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800" dirty="0" err="1">
                <a:latin typeface="Aparajita" pitchFamily="34" charset="0"/>
                <a:ea typeface="Calibri" pitchFamily="34" charset="0"/>
                <a:cs typeface="Aparajita" pitchFamily="34" charset="0"/>
              </a:rPr>
              <a:t>NewH</a:t>
            </a:r>
            <a:r>
              <a:rPr lang="en-US" sz="2800" dirty="0">
                <a:latin typeface="Aparajita" pitchFamily="34" charset="0"/>
                <a:ea typeface="Calibri" pitchFamily="34" charset="0"/>
                <a:cs typeface="Aparajita" pitchFamily="34" charset="0"/>
              </a:rPr>
              <a:t>(1,1)= </a:t>
            </a:r>
            <a:r>
              <a:rPr kumimoji="0" lang="en-US" sz="2800" b="0" i="0" u="none" strike="noStrike" cap="none" normalizeH="0" baseline="0" dirty="0">
                <a:ln>
                  <a:noFill/>
                </a:ln>
                <a:solidFill>
                  <a:schemeClr val="tx1"/>
                </a:solidFill>
                <a:effectLst/>
                <a:latin typeface="Aparajita" pitchFamily="34" charset="0"/>
                <a:ea typeface="Calibri" pitchFamily="34" charset="0"/>
                <a:cs typeface="Aparajita" pitchFamily="34" charset="0"/>
              </a:rPr>
              <a:t>0.4756</a:t>
            </a:r>
            <a:endParaRPr kumimoji="0" lang="en-US" sz="2800" b="0" i="0" u="none" strike="noStrike" cap="none" normalizeH="0" baseline="0" dirty="0">
              <a:ln>
                <a:noFill/>
              </a:ln>
              <a:solidFill>
                <a:schemeClr val="tx1"/>
              </a:solidFill>
              <a:effectLst/>
              <a:latin typeface="Aparajita" pitchFamily="34" charset="0"/>
              <a:cs typeface="Aparajita" pitchFamily="34" charset="0"/>
            </a:endParaRPr>
          </a:p>
        </p:txBody>
      </p:sp>
      <p:sp>
        <p:nvSpPr>
          <p:cNvPr id="15" name="Date Placeholder 14"/>
          <p:cNvSpPr>
            <a:spLocks noGrp="1"/>
          </p:cNvSpPr>
          <p:nvPr>
            <p:ph type="dt" sz="half" idx="10"/>
          </p:nvPr>
        </p:nvSpPr>
        <p:spPr>
          <a:xfrm>
            <a:off x="457200" y="6356350"/>
            <a:ext cx="3352800" cy="501650"/>
          </a:xfrm>
        </p:spPr>
        <p:txBody>
          <a:bodyPr/>
          <a:lstStyle/>
          <a:p>
            <a:pPr>
              <a:defRPr/>
            </a:pPr>
            <a:fld id="{7D6566B3-0EDD-4E2C-A30D-566DD80FA412}" type="datetime4">
              <a:rPr lang="en-US" sz="2800" smtClean="0">
                <a:solidFill>
                  <a:srgbClr val="775F55"/>
                </a:solidFill>
              </a:rPr>
              <a:pPr>
                <a:defRPr/>
              </a:pPr>
              <a:t>June 4, 2019</a:t>
            </a:fld>
            <a:endParaRPr lang="en-US" sz="2800" dirty="0">
              <a:solidFill>
                <a:srgbClr val="775F55"/>
              </a:solidFill>
            </a:endParaRPr>
          </a:p>
        </p:txBody>
      </p:sp>
      <p:sp>
        <p:nvSpPr>
          <p:cNvPr id="20" name="Slide Number Placeholder 19"/>
          <p:cNvSpPr>
            <a:spLocks noGrp="1"/>
          </p:cNvSpPr>
          <p:nvPr>
            <p:ph type="sldNum" sz="quarter" idx="12"/>
          </p:nvPr>
        </p:nvSpPr>
        <p:spPr/>
        <p:txBody>
          <a:bodyPr/>
          <a:lstStyle/>
          <a:p>
            <a:pPr>
              <a:defRPr/>
            </a:pPr>
            <a:fld id="{10484B21-16DB-4E91-B0ED-018C744AED4A}" type="slidenum">
              <a:rPr lang="en-US" sz="2800" smtClean="0">
                <a:solidFill>
                  <a:srgbClr val="775F55"/>
                </a:solidFill>
              </a:rPr>
              <a:pPr>
                <a:defRPr/>
              </a:pPr>
              <a:t>42</a:t>
            </a:fld>
            <a:endParaRPr lang="en-US" sz="2800">
              <a:solidFill>
                <a:srgbClr val="775F55"/>
              </a:solidFill>
            </a:endParaRPr>
          </a:p>
        </p:txBody>
      </p:sp>
      <p:sp>
        <p:nvSpPr>
          <p:cNvPr id="2" name="Rectangle 1">
            <a:extLst>
              <a:ext uri="{FF2B5EF4-FFF2-40B4-BE49-F238E27FC236}">
                <a16:creationId xmlns:a16="http://schemas.microsoft.com/office/drawing/2014/main" id="{E4FB8B8E-EAD3-4C54-8436-43CFACF7A441}"/>
              </a:ext>
            </a:extLst>
          </p:cNvPr>
          <p:cNvSpPr/>
          <p:nvPr/>
        </p:nvSpPr>
        <p:spPr>
          <a:xfrm>
            <a:off x="2133600" y="1814346"/>
            <a:ext cx="1593706" cy="369332"/>
          </a:xfrm>
          <a:prstGeom prst="rect">
            <a:avLst/>
          </a:prstGeom>
        </p:spPr>
        <p:txBody>
          <a:bodyPr wrap="none">
            <a:spAutoFit/>
          </a:bodyPr>
          <a:lstStyle/>
          <a:p>
            <a:r>
              <a:rPr lang="en-IN" dirty="0">
                <a:solidFill>
                  <a:srgbClr val="D60093"/>
                </a:solidFill>
                <a:latin typeface="Aparajita" pitchFamily="34" charset="0"/>
                <a:cs typeface="Aparajita" pitchFamily="34" charset="0"/>
              </a:rPr>
              <a:t>H</a:t>
            </a:r>
            <a:r>
              <a:rPr lang="en-IN" baseline="-25000" dirty="0">
                <a:solidFill>
                  <a:srgbClr val="D60093"/>
                </a:solidFill>
                <a:latin typeface="Aparajita" pitchFamily="34" charset="0"/>
                <a:cs typeface="Aparajita" pitchFamily="34" charset="0"/>
              </a:rPr>
              <a:t>i </a:t>
            </a:r>
            <a:r>
              <a:rPr lang="en-IN" dirty="0">
                <a:solidFill>
                  <a:srgbClr val="D60093"/>
                </a:solidFill>
                <a:latin typeface="Aparajita" pitchFamily="34" charset="0"/>
                <a:cs typeface="Aparajita" pitchFamily="34" charset="0"/>
              </a:rPr>
              <a:t>(k) ← </a:t>
            </a:r>
            <a:r>
              <a:rPr lang="en-IN" dirty="0" err="1">
                <a:solidFill>
                  <a:srgbClr val="D60093"/>
                </a:solidFill>
                <a:latin typeface="Aparajita" pitchFamily="34" charset="0"/>
                <a:cs typeface="Aparajita" pitchFamily="34" charset="0"/>
              </a:rPr>
              <a:t>H</a:t>
            </a:r>
            <a:r>
              <a:rPr lang="en-IN" baseline="-25000" dirty="0" err="1">
                <a:solidFill>
                  <a:srgbClr val="D60093"/>
                </a:solidFill>
                <a:latin typeface="Aparajita" pitchFamily="34" charset="0"/>
                <a:cs typeface="Aparajita" pitchFamily="34" charset="0"/>
              </a:rPr>
              <a:t>j</a:t>
            </a:r>
            <a:r>
              <a:rPr lang="en-IN" baseline="-25000" dirty="0">
                <a:solidFill>
                  <a:srgbClr val="D60093"/>
                </a:solidFill>
                <a:latin typeface="Aparajita" pitchFamily="34" charset="0"/>
                <a:cs typeface="Aparajita" pitchFamily="34" charset="0"/>
              </a:rPr>
              <a:t> </a:t>
            </a:r>
            <a:r>
              <a:rPr lang="en-IN" dirty="0">
                <a:solidFill>
                  <a:srgbClr val="D60093"/>
                </a:solidFill>
                <a:latin typeface="Aparajita" pitchFamily="34" charset="0"/>
                <a:cs typeface="Aparajita" pitchFamily="34" charset="0"/>
              </a:rPr>
              <a:t>(k) </a:t>
            </a: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228600" y="0"/>
            <a:ext cx="8537575" cy="1219199"/>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US" sz="4400" dirty="0">
                <a:solidFill>
                  <a:srgbClr val="775F55"/>
                </a:solidFill>
                <a:cs typeface="Times New Roman" pitchFamily="18" charset="0"/>
              </a:rPr>
            </a:br>
            <a:r>
              <a:rPr lang="en-US" sz="4400" dirty="0">
                <a:solidFill>
                  <a:srgbClr val="775F55"/>
                </a:solidFill>
                <a:cs typeface="Times New Roman" pitchFamily="18" charset="0"/>
              </a:rPr>
              <a:t>Position Updating</a:t>
            </a:r>
            <a:br>
              <a:rPr lang="en-IN" sz="4400" dirty="0">
                <a:solidFill>
                  <a:srgbClr val="775F55"/>
                </a:solidFill>
                <a:cs typeface="Times New Roman" pitchFamily="18" charset="0"/>
              </a:rPr>
            </a:br>
            <a:endParaRPr lang="en-IN" sz="4400" dirty="0">
              <a:solidFill>
                <a:srgbClr val="775F55"/>
              </a:solidFill>
              <a:cs typeface="Times New Roman" pitchFamily="18" charset="0"/>
            </a:endParaRPr>
          </a:p>
        </p:txBody>
      </p:sp>
      <p:cxnSp>
        <p:nvCxnSpPr>
          <p:cNvPr id="7" name="Straight Connector 6"/>
          <p:cNvCxnSpPr/>
          <p:nvPr/>
        </p:nvCxnSpPr>
        <p:spPr>
          <a:xfrm>
            <a:off x="0" y="13716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133" name="Rectangle 5"/>
          <p:cNvSpPr>
            <a:spLocks noChangeArrowheads="1"/>
          </p:cNvSpPr>
          <p:nvPr/>
        </p:nvSpPr>
        <p:spPr bwMode="auto">
          <a:xfrm>
            <a:off x="0" y="0"/>
            <a:ext cx="110799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134" name="Rectangle 6"/>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228600" y="2362200"/>
          <a:ext cx="3733800" cy="2723788"/>
        </p:xfrm>
        <a:graphic>
          <a:graphicData uri="http://schemas.openxmlformats.org/drawingml/2006/table">
            <a:tbl>
              <a:tblPr firstRow="1" bandRow="1">
                <a:tableStyleId>{5C22544A-7EE6-4342-B048-85BDC9FD1C3A}</a:tableStyleId>
              </a:tblPr>
              <a:tblGrid>
                <a:gridCol w="942340">
                  <a:extLst>
                    <a:ext uri="{9D8B030D-6E8A-4147-A177-3AD203B41FA5}">
                      <a16:colId xmlns:a16="http://schemas.microsoft.com/office/drawing/2014/main" val="20000"/>
                    </a:ext>
                  </a:extLst>
                </a:gridCol>
                <a:gridCol w="942340">
                  <a:extLst>
                    <a:ext uri="{9D8B030D-6E8A-4147-A177-3AD203B41FA5}">
                      <a16:colId xmlns:a16="http://schemas.microsoft.com/office/drawing/2014/main" val="20001"/>
                    </a:ext>
                  </a:extLst>
                </a:gridCol>
                <a:gridCol w="924560">
                  <a:extLst>
                    <a:ext uri="{9D8B030D-6E8A-4147-A177-3AD203B41FA5}">
                      <a16:colId xmlns:a16="http://schemas.microsoft.com/office/drawing/2014/main" val="20002"/>
                    </a:ext>
                  </a:extLst>
                </a:gridCol>
                <a:gridCol w="924560">
                  <a:extLst>
                    <a:ext uri="{9D8B030D-6E8A-4147-A177-3AD203B41FA5}">
                      <a16:colId xmlns:a16="http://schemas.microsoft.com/office/drawing/2014/main" val="20003"/>
                    </a:ext>
                  </a:extLst>
                </a:gridCol>
              </a:tblGrid>
              <a:tr h="620304">
                <a:tc>
                  <a:txBody>
                    <a:bodyPr/>
                    <a:lstStyle/>
                    <a:p>
                      <a:r>
                        <a:rPr lang="en-US" dirty="0"/>
                        <a:t>No.</a:t>
                      </a:r>
                      <a:r>
                        <a:rPr lang="en-US" baseline="0" dirty="0"/>
                        <a:t>  Of  Population</a:t>
                      </a:r>
                      <a:endParaRPr lang="en-US" dirty="0"/>
                    </a:p>
                  </a:txBody>
                  <a:tcPr/>
                </a:tc>
                <a:tc>
                  <a:txBody>
                    <a:bodyPr/>
                    <a:lstStyle/>
                    <a:p>
                      <a:r>
                        <a:rPr lang="en-US" dirty="0"/>
                        <a:t>x1</a:t>
                      </a:r>
                    </a:p>
                  </a:txBody>
                  <a:tcPr/>
                </a:tc>
                <a:tc>
                  <a:txBody>
                    <a:bodyPr/>
                    <a:lstStyle/>
                    <a:p>
                      <a:r>
                        <a:rPr lang="en-US" dirty="0"/>
                        <a:t>x2</a:t>
                      </a:r>
                    </a:p>
                  </a:txBody>
                  <a:tcPr/>
                </a:tc>
                <a:tc>
                  <a:txBody>
                    <a:bodyPr/>
                    <a:lstStyle/>
                    <a:p>
                      <a:r>
                        <a:rPr lang="en-US" dirty="0"/>
                        <a:t>F(x)</a:t>
                      </a:r>
                    </a:p>
                  </a:txBody>
                  <a:tcPr/>
                </a:tc>
                <a:extLst>
                  <a:ext uri="{0D108BD9-81ED-4DB2-BD59-A6C34878D82A}">
                    <a16:rowId xmlns:a16="http://schemas.microsoft.com/office/drawing/2014/main" val="10000"/>
                  </a:ext>
                </a:extLst>
              </a:tr>
              <a:tr h="620304">
                <a:tc>
                  <a:txBody>
                    <a:bodyPr/>
                    <a:lstStyle/>
                    <a:p>
                      <a:r>
                        <a:rPr lang="en-US" dirty="0"/>
                        <a:t>1</a:t>
                      </a:r>
                    </a:p>
                  </a:txBody>
                  <a:tcPr/>
                </a:tc>
                <a:tc>
                  <a:txBody>
                    <a:bodyPr/>
                    <a:lstStyle/>
                    <a:p>
                      <a:r>
                        <a:rPr lang="en-US" sz="1800" kern="1200" dirty="0"/>
                        <a:t>1.4112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-2.5644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8.5678</a:t>
                      </a:r>
                    </a:p>
                    <a:p>
                      <a:endParaRPr lang="en-US" dirty="0"/>
                    </a:p>
                  </a:txBody>
                  <a:tcPr/>
                </a:tc>
                <a:extLst>
                  <a:ext uri="{0D108BD9-81ED-4DB2-BD59-A6C34878D82A}">
                    <a16:rowId xmlns:a16="http://schemas.microsoft.com/office/drawing/2014/main" val="10001"/>
                  </a:ext>
                </a:extLst>
              </a:tr>
              <a:tr h="620304">
                <a:tc>
                  <a:txBody>
                    <a:bodyPr/>
                    <a:lstStyle/>
                    <a:p>
                      <a:r>
                        <a:rPr lang="en-US" dirty="0"/>
                        <a:t>2</a:t>
                      </a:r>
                    </a:p>
                  </a:txBody>
                  <a:tcPr/>
                </a:tc>
                <a:tc>
                  <a:txBody>
                    <a:bodyPr/>
                    <a:lstStyle/>
                    <a:p>
                      <a:r>
                        <a:rPr lang="en-US" sz="1800" kern="1200" dirty="0"/>
                        <a:t>0.4756 </a:t>
                      </a:r>
                      <a:endParaRPr lang="en-US" dirty="0"/>
                    </a:p>
                  </a:txBody>
                  <a:tcPr/>
                </a:tc>
                <a:tc>
                  <a:txBody>
                    <a:bodyPr/>
                    <a:lstStyle/>
                    <a:p>
                      <a:r>
                        <a:rPr lang="en-US" sz="1800" kern="1200" dirty="0"/>
                        <a:t>1.4338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2.2820</a:t>
                      </a:r>
                    </a:p>
                    <a:p>
                      <a:endParaRPr lang="en-US" dirty="0"/>
                    </a:p>
                  </a:txBody>
                  <a:tcPr/>
                </a:tc>
                <a:extLst>
                  <a:ext uri="{0D108BD9-81ED-4DB2-BD59-A6C34878D82A}">
                    <a16:rowId xmlns:a16="http://schemas.microsoft.com/office/drawing/2014/main" val="10002"/>
                  </a:ext>
                </a:extLst>
              </a:tr>
              <a:tr h="529228">
                <a:tc>
                  <a:txBody>
                    <a:bodyPr/>
                    <a:lstStyle/>
                    <a:p>
                      <a:r>
                        <a:rPr lang="en-US" dirty="0"/>
                        <a:t>3</a:t>
                      </a:r>
                    </a:p>
                  </a:txBody>
                  <a:tcPr/>
                </a:tc>
                <a:tc>
                  <a:txBody>
                    <a:bodyPr/>
                    <a:lstStyle/>
                    <a:p>
                      <a:r>
                        <a:rPr lang="en-US" sz="1800" kern="1200" dirty="0"/>
                        <a:t>-0.1824 </a:t>
                      </a:r>
                      <a:endParaRPr lang="en-US" dirty="0"/>
                    </a:p>
                  </a:txBody>
                  <a:tcPr/>
                </a:tc>
                <a:tc>
                  <a:txBody>
                    <a:bodyPr/>
                    <a:lstStyle/>
                    <a:p>
                      <a:r>
                        <a:rPr lang="en-US" sz="1800" kern="1200" dirty="0"/>
                        <a:t>-1.0323</a:t>
                      </a:r>
                      <a:r>
                        <a:rPr lang="en-US" sz="1800" kern="1200" baseline="30000" dirty="0"/>
                        <a:t> </a:t>
                      </a:r>
                      <a:endParaRPr lang="en-US" dirty="0"/>
                    </a:p>
                  </a:txBody>
                  <a:tcPr/>
                </a:tc>
                <a:tc>
                  <a:txBody>
                    <a:bodyPr/>
                    <a:lstStyle/>
                    <a:p>
                      <a:r>
                        <a:rPr lang="en-US" sz="1800" kern="1200" dirty="0">
                          <a:solidFill>
                            <a:schemeClr val="dk1"/>
                          </a:solidFill>
                          <a:latin typeface="+mn-lt"/>
                          <a:ea typeface="+mn-ea"/>
                          <a:cs typeface="+mn-cs"/>
                        </a:rPr>
                        <a:t>1.0990</a:t>
                      </a:r>
                      <a:r>
                        <a:rPr lang="en-US" sz="1800" kern="1200" baseline="30000" dirty="0">
                          <a:solidFill>
                            <a:schemeClr val="dk1"/>
                          </a:solidFill>
                          <a:latin typeface="+mn-lt"/>
                          <a:ea typeface="+mn-ea"/>
                          <a:cs typeface="+mn-cs"/>
                        </a:rPr>
                        <a:t> </a:t>
                      </a:r>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228600" y="1828800"/>
            <a:ext cx="2209800" cy="523220"/>
          </a:xfrm>
          <a:prstGeom prst="rect">
            <a:avLst/>
          </a:prstGeom>
          <a:solidFill>
            <a:schemeClr val="bg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solidFill>
                  <a:schemeClr val="tx1"/>
                </a:solidFill>
                <a:latin typeface="Aparajita" pitchFamily="34" charset="0"/>
                <a:cs typeface="Aparajita" pitchFamily="34" charset="0"/>
              </a:rPr>
              <a:t>Initially</a:t>
            </a:r>
          </a:p>
        </p:txBody>
      </p:sp>
      <p:sp>
        <p:nvSpPr>
          <p:cNvPr id="12" name="TextBox 11"/>
          <p:cNvSpPr txBox="1"/>
          <p:nvPr/>
        </p:nvSpPr>
        <p:spPr>
          <a:xfrm>
            <a:off x="5105400" y="1905000"/>
            <a:ext cx="3124200" cy="523220"/>
          </a:xfrm>
          <a:prstGeom prst="rect">
            <a:avLst/>
          </a:prstGeom>
          <a:solidFill>
            <a:schemeClr val="bg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solidFill>
                  <a:schemeClr val="tx1"/>
                </a:solidFill>
                <a:latin typeface="Aparajita" pitchFamily="34" charset="0"/>
                <a:cs typeface="Aparajita" pitchFamily="34" charset="0"/>
              </a:rPr>
              <a:t>After Position Update</a:t>
            </a:r>
          </a:p>
        </p:txBody>
      </p:sp>
      <p:graphicFrame>
        <p:nvGraphicFramePr>
          <p:cNvPr id="13" name="Table 12"/>
          <p:cNvGraphicFramePr>
            <a:graphicFrameLocks noGrp="1"/>
          </p:cNvGraphicFramePr>
          <p:nvPr>
            <p:extLst>
              <p:ext uri="{D42A27DB-BD31-4B8C-83A1-F6EECF244321}">
                <p14:modId xmlns:p14="http://schemas.microsoft.com/office/powerpoint/2010/main" val="400997142"/>
              </p:ext>
            </p:extLst>
          </p:nvPr>
        </p:nvGraphicFramePr>
        <p:xfrm>
          <a:off x="5105400" y="2438400"/>
          <a:ext cx="3733800" cy="2723788"/>
        </p:xfrm>
        <a:graphic>
          <a:graphicData uri="http://schemas.openxmlformats.org/drawingml/2006/table">
            <a:tbl>
              <a:tblPr firstRow="1" bandRow="1">
                <a:tableStyleId>{5C22544A-7EE6-4342-B048-85BDC9FD1C3A}</a:tableStyleId>
              </a:tblPr>
              <a:tblGrid>
                <a:gridCol w="942340">
                  <a:extLst>
                    <a:ext uri="{9D8B030D-6E8A-4147-A177-3AD203B41FA5}">
                      <a16:colId xmlns:a16="http://schemas.microsoft.com/office/drawing/2014/main" val="20000"/>
                    </a:ext>
                  </a:extLst>
                </a:gridCol>
                <a:gridCol w="942340">
                  <a:extLst>
                    <a:ext uri="{9D8B030D-6E8A-4147-A177-3AD203B41FA5}">
                      <a16:colId xmlns:a16="http://schemas.microsoft.com/office/drawing/2014/main" val="20001"/>
                    </a:ext>
                  </a:extLst>
                </a:gridCol>
                <a:gridCol w="924560">
                  <a:extLst>
                    <a:ext uri="{9D8B030D-6E8A-4147-A177-3AD203B41FA5}">
                      <a16:colId xmlns:a16="http://schemas.microsoft.com/office/drawing/2014/main" val="20002"/>
                    </a:ext>
                  </a:extLst>
                </a:gridCol>
                <a:gridCol w="924560">
                  <a:extLst>
                    <a:ext uri="{9D8B030D-6E8A-4147-A177-3AD203B41FA5}">
                      <a16:colId xmlns:a16="http://schemas.microsoft.com/office/drawing/2014/main" val="20003"/>
                    </a:ext>
                  </a:extLst>
                </a:gridCol>
              </a:tblGrid>
              <a:tr h="620304">
                <a:tc>
                  <a:txBody>
                    <a:bodyPr/>
                    <a:lstStyle/>
                    <a:p>
                      <a:r>
                        <a:rPr lang="en-US" dirty="0"/>
                        <a:t>No.</a:t>
                      </a:r>
                      <a:r>
                        <a:rPr lang="en-US" baseline="0" dirty="0"/>
                        <a:t>  Of  Population</a:t>
                      </a:r>
                      <a:endParaRPr lang="en-US" dirty="0"/>
                    </a:p>
                  </a:txBody>
                  <a:tcPr/>
                </a:tc>
                <a:tc>
                  <a:txBody>
                    <a:bodyPr/>
                    <a:lstStyle/>
                    <a:p>
                      <a:r>
                        <a:rPr lang="en-US" dirty="0"/>
                        <a:t>x1</a:t>
                      </a:r>
                    </a:p>
                  </a:txBody>
                  <a:tcPr/>
                </a:tc>
                <a:tc>
                  <a:txBody>
                    <a:bodyPr/>
                    <a:lstStyle/>
                    <a:p>
                      <a:r>
                        <a:rPr lang="en-US" dirty="0"/>
                        <a:t>x2</a:t>
                      </a:r>
                    </a:p>
                  </a:txBody>
                  <a:tcPr/>
                </a:tc>
                <a:tc>
                  <a:txBody>
                    <a:bodyPr/>
                    <a:lstStyle/>
                    <a:p>
                      <a:r>
                        <a:rPr lang="en-US" dirty="0"/>
                        <a:t>F(x)</a:t>
                      </a:r>
                    </a:p>
                  </a:txBody>
                  <a:tcPr/>
                </a:tc>
                <a:extLst>
                  <a:ext uri="{0D108BD9-81ED-4DB2-BD59-A6C34878D82A}">
                    <a16:rowId xmlns:a16="http://schemas.microsoft.com/office/drawing/2014/main" val="10000"/>
                  </a:ext>
                </a:extLst>
              </a:tr>
              <a:tr h="620304">
                <a:tc>
                  <a:txBody>
                    <a:bodyPr/>
                    <a:lstStyle/>
                    <a:p>
                      <a:r>
                        <a:rPr lang="en-US" dirty="0"/>
                        <a:t>1</a:t>
                      </a:r>
                    </a:p>
                  </a:txBody>
                  <a:tcPr/>
                </a:tc>
                <a:tc>
                  <a:txBody>
                    <a:bodyPr/>
                    <a:lstStyle/>
                    <a:p>
                      <a:r>
                        <a:rPr lang="en-US" sz="1800" kern="1200" dirty="0">
                          <a:solidFill>
                            <a:srgbClr val="FF0000"/>
                          </a:solidFill>
                        </a:rPr>
                        <a:t>0.4756</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-2.5644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mn-lt"/>
                          <a:ea typeface="+mn-ea"/>
                          <a:cs typeface="+mn-cs"/>
                        </a:rPr>
                        <a:t>6.8023</a:t>
                      </a:r>
                    </a:p>
                    <a:p>
                      <a:endParaRPr lang="en-US" dirty="0"/>
                    </a:p>
                  </a:txBody>
                  <a:tcPr/>
                </a:tc>
                <a:extLst>
                  <a:ext uri="{0D108BD9-81ED-4DB2-BD59-A6C34878D82A}">
                    <a16:rowId xmlns:a16="http://schemas.microsoft.com/office/drawing/2014/main" val="10001"/>
                  </a:ext>
                </a:extLst>
              </a:tr>
              <a:tr h="620304">
                <a:tc>
                  <a:txBody>
                    <a:bodyPr/>
                    <a:lstStyle/>
                    <a:p>
                      <a:r>
                        <a:rPr lang="en-US" dirty="0"/>
                        <a:t>2</a:t>
                      </a:r>
                    </a:p>
                  </a:txBody>
                  <a:tcPr/>
                </a:tc>
                <a:tc>
                  <a:txBody>
                    <a:bodyPr/>
                    <a:lstStyle/>
                    <a:p>
                      <a:r>
                        <a:rPr lang="en-US" sz="1800" kern="1200" dirty="0"/>
                        <a:t>0.4756 </a:t>
                      </a:r>
                      <a:endParaRPr lang="en-US" dirty="0"/>
                    </a:p>
                  </a:txBody>
                  <a:tcPr/>
                </a:tc>
                <a:tc>
                  <a:txBody>
                    <a:bodyPr/>
                    <a:lstStyle/>
                    <a:p>
                      <a:r>
                        <a:rPr lang="en-US" sz="1800" kern="1200" dirty="0"/>
                        <a:t>1.4338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2.2820</a:t>
                      </a:r>
                    </a:p>
                    <a:p>
                      <a:endParaRPr lang="en-US" dirty="0"/>
                    </a:p>
                  </a:txBody>
                  <a:tcPr/>
                </a:tc>
                <a:extLst>
                  <a:ext uri="{0D108BD9-81ED-4DB2-BD59-A6C34878D82A}">
                    <a16:rowId xmlns:a16="http://schemas.microsoft.com/office/drawing/2014/main" val="10002"/>
                  </a:ext>
                </a:extLst>
              </a:tr>
              <a:tr h="529228">
                <a:tc>
                  <a:txBody>
                    <a:bodyPr/>
                    <a:lstStyle/>
                    <a:p>
                      <a:r>
                        <a:rPr lang="en-US" dirty="0"/>
                        <a:t>3</a:t>
                      </a:r>
                    </a:p>
                  </a:txBody>
                  <a:tcPr/>
                </a:tc>
                <a:tc>
                  <a:txBody>
                    <a:bodyPr/>
                    <a:lstStyle/>
                    <a:p>
                      <a:r>
                        <a:rPr lang="en-US" sz="1800" kern="1200" dirty="0"/>
                        <a:t>-0.1824 </a:t>
                      </a:r>
                      <a:endParaRPr lang="en-US" dirty="0"/>
                    </a:p>
                  </a:txBody>
                  <a:tcPr/>
                </a:tc>
                <a:tc>
                  <a:txBody>
                    <a:bodyPr/>
                    <a:lstStyle/>
                    <a:p>
                      <a:r>
                        <a:rPr lang="en-US" sz="1800" kern="1200" dirty="0"/>
                        <a:t>-1.0323</a:t>
                      </a:r>
                      <a:r>
                        <a:rPr lang="en-US" sz="1800" kern="1200" baseline="30000" dirty="0"/>
                        <a:t> </a:t>
                      </a:r>
                      <a:endParaRPr lang="en-US" dirty="0"/>
                    </a:p>
                  </a:txBody>
                  <a:tcPr/>
                </a:tc>
                <a:tc>
                  <a:txBody>
                    <a:bodyPr/>
                    <a:lstStyle/>
                    <a:p>
                      <a:r>
                        <a:rPr lang="en-US" sz="1800" kern="1200" dirty="0">
                          <a:solidFill>
                            <a:schemeClr val="dk1"/>
                          </a:solidFill>
                          <a:latin typeface="+mn-lt"/>
                          <a:ea typeface="+mn-ea"/>
                          <a:cs typeface="+mn-cs"/>
                        </a:rPr>
                        <a:t>1.0990</a:t>
                      </a:r>
                      <a:r>
                        <a:rPr lang="en-US" sz="1800" kern="1200" baseline="30000" dirty="0">
                          <a:solidFill>
                            <a:schemeClr val="dk1"/>
                          </a:solidFill>
                          <a:latin typeface="+mn-lt"/>
                          <a:ea typeface="+mn-ea"/>
                          <a:cs typeface="+mn-cs"/>
                        </a:rPr>
                        <a:t> </a:t>
                      </a:r>
                      <a:endParaRPr lang="en-US" dirty="0"/>
                    </a:p>
                  </a:txBody>
                  <a:tcPr/>
                </a:tc>
                <a:extLst>
                  <a:ext uri="{0D108BD9-81ED-4DB2-BD59-A6C34878D82A}">
                    <a16:rowId xmlns:a16="http://schemas.microsoft.com/office/drawing/2014/main" val="10003"/>
                  </a:ext>
                </a:extLst>
              </a:tr>
            </a:tbl>
          </a:graphicData>
        </a:graphic>
      </p:graphicFrame>
      <p:sp>
        <p:nvSpPr>
          <p:cNvPr id="14" name="Date Placeholder 13"/>
          <p:cNvSpPr>
            <a:spLocks noGrp="1"/>
          </p:cNvSpPr>
          <p:nvPr>
            <p:ph type="dt" sz="half" idx="10"/>
          </p:nvPr>
        </p:nvSpPr>
        <p:spPr/>
        <p:txBody>
          <a:bodyPr/>
          <a:lstStyle/>
          <a:p>
            <a:pPr>
              <a:defRPr/>
            </a:pPr>
            <a:fld id="{BDEBF215-3A04-47FD-97A9-32671A6BDE99}" type="datetime4">
              <a:rPr lang="en-US" smtClean="0">
                <a:solidFill>
                  <a:srgbClr val="775F55"/>
                </a:solidFill>
              </a:rPr>
              <a:pPr>
                <a:defRPr/>
              </a:pPr>
              <a:t>June 4, 2019</a:t>
            </a:fld>
            <a:endParaRPr lang="en-US">
              <a:solidFill>
                <a:srgbClr val="775F55"/>
              </a:solidFill>
            </a:endParaRPr>
          </a:p>
        </p:txBody>
      </p:sp>
      <p:sp>
        <p:nvSpPr>
          <p:cNvPr id="17" name="Slide Number Placeholder 16"/>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43</a:t>
            </a:fld>
            <a:endParaRPr lang="en-US">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Operators of BBO</a:t>
            </a:r>
          </a:p>
        </p:txBody>
      </p:sp>
      <p:cxnSp>
        <p:nvCxnSpPr>
          <p:cNvPr id="11" name="Straight Connector 10"/>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1295400"/>
            <a:ext cx="2127698"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4000" dirty="0">
                <a:solidFill>
                  <a:schemeClr val="tx1"/>
                </a:solidFill>
              </a:rPr>
              <a:t>Mutation</a:t>
            </a:r>
          </a:p>
        </p:txBody>
      </p:sp>
      <p:sp>
        <p:nvSpPr>
          <p:cNvPr id="9" name="Date Placeholder 8"/>
          <p:cNvSpPr>
            <a:spLocks noGrp="1"/>
          </p:cNvSpPr>
          <p:nvPr>
            <p:ph type="dt" sz="half" idx="10"/>
          </p:nvPr>
        </p:nvSpPr>
        <p:spPr/>
        <p:txBody>
          <a:bodyPr/>
          <a:lstStyle/>
          <a:p>
            <a:pPr>
              <a:defRPr/>
            </a:pPr>
            <a:fld id="{5A5E6E6E-D5F5-4EA8-AA98-2B29103CF6BB}" type="datetime4">
              <a:rPr lang="en-US" smtClean="0">
                <a:solidFill>
                  <a:srgbClr val="775F55"/>
                </a:solidFill>
              </a:rPr>
              <a:pPr>
                <a:defRPr/>
              </a:pPr>
              <a:t>June 4, 2019</a:t>
            </a:fld>
            <a:endParaRPr lang="en-US">
              <a:solidFill>
                <a:srgbClr val="775F55"/>
              </a:solidFill>
            </a:endParaRPr>
          </a:p>
        </p:txBody>
      </p:sp>
      <p:sp>
        <p:nvSpPr>
          <p:cNvPr id="15" name="Slide Number Placeholder 14"/>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44</a:t>
            </a:fld>
            <a:endParaRPr lang="en-US">
              <a:solidFill>
                <a:srgbClr val="775F55"/>
              </a:solidFill>
            </a:endParaRPr>
          </a:p>
        </p:txBody>
      </p:sp>
      <p:sp>
        <p:nvSpPr>
          <p:cNvPr id="13" name="TextBox 12">
            <a:extLst>
              <a:ext uri="{FF2B5EF4-FFF2-40B4-BE49-F238E27FC236}">
                <a16:creationId xmlns:a16="http://schemas.microsoft.com/office/drawing/2014/main" id="{E0A4A09A-2C03-4D5E-948D-5F73A1BEF3CF}"/>
              </a:ext>
            </a:extLst>
          </p:cNvPr>
          <p:cNvSpPr txBox="1">
            <a:spLocks noChangeArrowheads="1"/>
          </p:cNvSpPr>
          <p:nvPr/>
        </p:nvSpPr>
        <p:spPr bwMode="auto">
          <a:xfrm>
            <a:off x="114300" y="2662989"/>
            <a:ext cx="8915400" cy="286232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buClr>
                <a:srgbClr val="C00000"/>
              </a:buClr>
              <a:buSzPct val="60000"/>
              <a:buFont typeface="Wingdings" pitchFamily="2" charset="2"/>
              <a:buChar char="q"/>
            </a:pPr>
            <a:r>
              <a:rPr lang="en-US" b="1" dirty="0">
                <a:solidFill>
                  <a:srgbClr val="D60093"/>
                </a:solidFill>
                <a:latin typeface="Aparajita" pitchFamily="34" charset="0"/>
                <a:cs typeface="Aparajita" pitchFamily="34" charset="0"/>
              </a:rPr>
              <a:t> Mutation</a:t>
            </a:r>
          </a:p>
          <a:p>
            <a:pPr>
              <a:buClr>
                <a:srgbClr val="C00000"/>
              </a:buClr>
              <a:buSzPct val="60000"/>
              <a:buFont typeface="Wingdings" pitchFamily="2" charset="2"/>
              <a:buChar char="q"/>
            </a:pPr>
            <a:endParaRPr lang="en-US" dirty="0">
              <a:solidFill>
                <a:srgbClr val="D60093"/>
              </a:solidFill>
              <a:latin typeface="Aparajita" pitchFamily="34" charset="0"/>
              <a:cs typeface="Aparajita" pitchFamily="34" charset="0"/>
            </a:endParaRPr>
          </a:p>
          <a:p>
            <a:pPr lvl="1">
              <a:buClr>
                <a:srgbClr val="C00000"/>
              </a:buClr>
              <a:buSzPct val="60000"/>
            </a:pPr>
            <a:r>
              <a:rPr lang="en-IN" dirty="0">
                <a:solidFill>
                  <a:srgbClr val="D60093"/>
                </a:solidFill>
                <a:latin typeface="Aparajita" pitchFamily="34" charset="0"/>
                <a:cs typeface="Aparajita" pitchFamily="34" charset="0"/>
              </a:rPr>
              <a:t>For k=1 to m</a:t>
            </a:r>
          </a:p>
          <a:p>
            <a:pPr lvl="1">
              <a:buClr>
                <a:srgbClr val="C00000"/>
              </a:buClr>
              <a:buSzPct val="60000"/>
            </a:pPr>
            <a:r>
              <a:rPr lang="en-IN" dirty="0">
                <a:solidFill>
                  <a:srgbClr val="D60093"/>
                </a:solidFill>
                <a:latin typeface="Aparajita" pitchFamily="34" charset="0"/>
                <a:cs typeface="Aparajita" pitchFamily="34" charset="0"/>
              </a:rPr>
              <a:t>	Select H</a:t>
            </a:r>
            <a:r>
              <a:rPr lang="en-IN" baseline="-25000" dirty="0">
                <a:solidFill>
                  <a:srgbClr val="D60093"/>
                </a:solidFill>
                <a:latin typeface="Aparajita" pitchFamily="34" charset="0"/>
                <a:cs typeface="Aparajita" pitchFamily="34" charset="0"/>
              </a:rPr>
              <a:t>i </a:t>
            </a:r>
            <a:r>
              <a:rPr lang="en-IN" dirty="0">
                <a:solidFill>
                  <a:srgbClr val="D60093"/>
                </a:solidFill>
                <a:latin typeface="Aparajita" pitchFamily="34" charset="0"/>
                <a:cs typeface="Aparajita" pitchFamily="34" charset="0"/>
              </a:rPr>
              <a:t>(k) with mutation prob</a:t>
            </a:r>
          </a:p>
          <a:p>
            <a:pPr lvl="1">
              <a:buClr>
                <a:srgbClr val="C00000"/>
              </a:buClr>
              <a:buSzPct val="60000"/>
            </a:pPr>
            <a:r>
              <a:rPr lang="en-IN" baseline="-25000" dirty="0">
                <a:solidFill>
                  <a:srgbClr val="D60093"/>
                </a:solidFill>
                <a:latin typeface="Aparajita" pitchFamily="34" charset="0"/>
                <a:cs typeface="Aparajita" pitchFamily="34" charset="0"/>
              </a:rPr>
              <a:t>		 </a:t>
            </a:r>
            <a:r>
              <a:rPr lang="en-IN" dirty="0">
                <a:solidFill>
                  <a:srgbClr val="D60093"/>
                </a:solidFill>
                <a:latin typeface="Aparajita" pitchFamily="34" charset="0"/>
                <a:cs typeface="Aparajita" pitchFamily="34" charset="0"/>
              </a:rPr>
              <a:t>If H</a:t>
            </a:r>
            <a:r>
              <a:rPr lang="en-IN" baseline="-25000" dirty="0">
                <a:solidFill>
                  <a:srgbClr val="D60093"/>
                </a:solidFill>
                <a:latin typeface="Aparajita" pitchFamily="34" charset="0"/>
                <a:cs typeface="Aparajita" pitchFamily="34" charset="0"/>
              </a:rPr>
              <a:t>i </a:t>
            </a:r>
            <a:r>
              <a:rPr lang="en-IN" dirty="0">
                <a:solidFill>
                  <a:srgbClr val="D60093"/>
                </a:solidFill>
                <a:latin typeface="Aparajita" pitchFamily="34" charset="0"/>
                <a:cs typeface="Aparajita" pitchFamily="34" charset="0"/>
              </a:rPr>
              <a:t>(k)</a:t>
            </a:r>
            <a:r>
              <a:rPr lang="en-IN" baseline="-25000" dirty="0">
                <a:solidFill>
                  <a:srgbClr val="D60093"/>
                </a:solidFill>
                <a:latin typeface="Aparajita" pitchFamily="34" charset="0"/>
                <a:cs typeface="Aparajita" pitchFamily="34" charset="0"/>
              </a:rPr>
              <a:t> </a:t>
            </a:r>
            <a:r>
              <a:rPr lang="en-IN" dirty="0">
                <a:solidFill>
                  <a:srgbClr val="D60093"/>
                </a:solidFill>
                <a:latin typeface="Aparajita" pitchFamily="34" charset="0"/>
                <a:cs typeface="Aparajita" pitchFamily="34" charset="0"/>
              </a:rPr>
              <a:t>is selected </a:t>
            </a:r>
          </a:p>
          <a:p>
            <a:pPr lvl="6">
              <a:buClr>
                <a:srgbClr val="C00000"/>
              </a:buClr>
              <a:buSzPct val="60000"/>
            </a:pPr>
            <a:r>
              <a:rPr lang="en-IN" dirty="0">
                <a:solidFill>
                  <a:srgbClr val="D60093"/>
                </a:solidFill>
                <a:latin typeface="Aparajita" pitchFamily="34" charset="0"/>
                <a:cs typeface="Aparajita" pitchFamily="34" charset="0"/>
              </a:rPr>
              <a:t>   H</a:t>
            </a:r>
            <a:r>
              <a:rPr lang="en-IN" baseline="-25000" dirty="0">
                <a:solidFill>
                  <a:srgbClr val="D60093"/>
                </a:solidFill>
                <a:latin typeface="Aparajita" pitchFamily="34" charset="0"/>
                <a:cs typeface="Aparajita" pitchFamily="34" charset="0"/>
              </a:rPr>
              <a:t>i </a:t>
            </a:r>
            <a:r>
              <a:rPr lang="en-IN" dirty="0">
                <a:solidFill>
                  <a:srgbClr val="D60093"/>
                </a:solidFill>
                <a:latin typeface="Aparajita" pitchFamily="34" charset="0"/>
                <a:cs typeface="Aparajita" pitchFamily="34" charset="0"/>
              </a:rPr>
              <a:t>(k) ← random SIV </a:t>
            </a:r>
          </a:p>
          <a:p>
            <a:pPr lvl="6" indent="-863600">
              <a:buClr>
                <a:srgbClr val="C00000"/>
              </a:buClr>
              <a:buSzPct val="60000"/>
            </a:pPr>
            <a:r>
              <a:rPr lang="en-IN" dirty="0">
                <a:solidFill>
                  <a:srgbClr val="D60093"/>
                </a:solidFill>
                <a:latin typeface="Aparajita" pitchFamily="34" charset="0"/>
                <a:cs typeface="Aparajita" pitchFamily="34" charset="0"/>
              </a:rPr>
              <a:t>End</a:t>
            </a:r>
          </a:p>
          <a:p>
            <a:pPr lvl="6" indent="-1303338">
              <a:buClr>
                <a:srgbClr val="C00000"/>
              </a:buClr>
              <a:buSzPct val="60000"/>
            </a:pPr>
            <a:r>
              <a:rPr lang="en-IN" dirty="0">
                <a:solidFill>
                  <a:srgbClr val="D60093"/>
                </a:solidFill>
                <a:latin typeface="Aparajita" pitchFamily="34" charset="0"/>
                <a:cs typeface="Aparajita" pitchFamily="34" charset="0"/>
              </a:rPr>
              <a:t>End</a:t>
            </a:r>
          </a:p>
          <a:p>
            <a:pPr lvl="6" indent="-1847850">
              <a:buClr>
                <a:srgbClr val="C00000"/>
              </a:buClr>
              <a:buSzPct val="60000"/>
            </a:pPr>
            <a:r>
              <a:rPr lang="en-IN" dirty="0">
                <a:solidFill>
                  <a:srgbClr val="D60093"/>
                </a:solidFill>
                <a:latin typeface="Aparajita" pitchFamily="34" charset="0"/>
                <a:cs typeface="Aparajita" pitchFamily="34" charset="0"/>
              </a:rPr>
              <a:t>End</a:t>
            </a:r>
          </a:p>
          <a:p>
            <a:pPr lvl="6">
              <a:buClr>
                <a:srgbClr val="C00000"/>
              </a:buClr>
              <a:buSzPct val="60000"/>
            </a:pPr>
            <a:r>
              <a:rPr lang="en-IN" dirty="0">
                <a:solidFill>
                  <a:srgbClr val="D60093"/>
                </a:solidFill>
                <a:latin typeface="Aparajita" pitchFamily="34" charset="0"/>
                <a:cs typeface="Aparajita" pitchFamily="34" charset="0"/>
              </a:rPr>
              <a:t>	</a:t>
            </a:r>
            <a:endParaRPr lang="en-US" baseline="-25000" dirty="0">
              <a:solidFill>
                <a:srgbClr val="D60093"/>
              </a:solidFill>
              <a:latin typeface="Aparajita" pitchFamily="34" charset="0"/>
              <a:cs typeface="Aparajit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2"/>
          <p:cNvSpPr txBox="1">
            <a:spLocks noChangeArrowheads="1"/>
          </p:cNvSpPr>
          <p:nvPr/>
        </p:nvSpPr>
        <p:spPr bwMode="auto">
          <a:xfrm>
            <a:off x="381000" y="1752600"/>
            <a:ext cx="8153400" cy="13716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just">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000" dirty="0">
                <a:solidFill>
                  <a:srgbClr val="000000"/>
                </a:solidFill>
                <a:latin typeface="Aparajita" pitchFamily="34" charset="0"/>
                <a:cs typeface="Aparajita" pitchFamily="34" charset="0"/>
              </a:rPr>
              <a:t>In elitism approach we save the features of the best habitat that has the best solution in BBO process. </a:t>
            </a:r>
          </a:p>
        </p:txBody>
      </p:sp>
      <p:sp>
        <p:nvSpPr>
          <p:cNvPr id="12"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Operators of BBO</a:t>
            </a:r>
          </a:p>
        </p:txBody>
      </p:sp>
      <p:cxnSp>
        <p:nvCxnSpPr>
          <p:cNvPr id="13" name="Straight Connector 12"/>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1295400"/>
            <a:ext cx="880369"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a:solidFill>
                  <a:schemeClr val="tx1"/>
                </a:solidFill>
              </a:rPr>
              <a:t>Elitism</a:t>
            </a:r>
          </a:p>
        </p:txBody>
      </p:sp>
      <p:sp>
        <p:nvSpPr>
          <p:cNvPr id="7" name="Date Placeholder 6"/>
          <p:cNvSpPr>
            <a:spLocks noGrp="1"/>
          </p:cNvSpPr>
          <p:nvPr>
            <p:ph type="dt" sz="half" idx="10"/>
          </p:nvPr>
        </p:nvSpPr>
        <p:spPr>
          <a:xfrm>
            <a:off x="457200" y="6248400"/>
            <a:ext cx="3048000" cy="473075"/>
          </a:xfrm>
        </p:spPr>
        <p:txBody>
          <a:bodyPr/>
          <a:lstStyle/>
          <a:p>
            <a:pPr>
              <a:defRPr/>
            </a:pPr>
            <a:fld id="{A08CDC75-F9B9-40C0-9C5F-BCAA8D407B73}" type="datetime4">
              <a:rPr lang="en-US" sz="2000" smtClean="0">
                <a:solidFill>
                  <a:srgbClr val="775F55"/>
                </a:solidFill>
              </a:rPr>
              <a:pPr>
                <a:defRPr/>
              </a:pPr>
              <a:t>June 4, 2019</a:t>
            </a:fld>
            <a:endParaRPr lang="en-US" sz="2000" dirty="0">
              <a:solidFill>
                <a:srgbClr val="775F55"/>
              </a:solidFill>
            </a:endParaRPr>
          </a:p>
        </p:txBody>
      </p:sp>
      <p:sp>
        <p:nvSpPr>
          <p:cNvPr id="10" name="Slide Number Placeholder 9"/>
          <p:cNvSpPr>
            <a:spLocks noGrp="1"/>
          </p:cNvSpPr>
          <p:nvPr>
            <p:ph type="sldNum" sz="quarter" idx="12"/>
          </p:nvPr>
        </p:nvSpPr>
        <p:spPr/>
        <p:txBody>
          <a:bodyPr/>
          <a:lstStyle/>
          <a:p>
            <a:pPr>
              <a:defRPr/>
            </a:pPr>
            <a:fld id="{10484B21-16DB-4E91-B0ED-018C744AED4A}" type="slidenum">
              <a:rPr lang="en-US" sz="2000" smtClean="0">
                <a:solidFill>
                  <a:srgbClr val="775F55"/>
                </a:solidFill>
              </a:rPr>
              <a:pPr>
                <a:defRPr/>
              </a:pPr>
              <a:t>45</a:t>
            </a:fld>
            <a:endParaRPr lang="en-US" sz="2000">
              <a:solidFill>
                <a:srgbClr val="775F55"/>
              </a:solidFill>
            </a:endParaRPr>
          </a:p>
        </p:txBody>
      </p:sp>
      <p:sp>
        <p:nvSpPr>
          <p:cNvPr id="9" name="Rectangle 8"/>
          <p:cNvSpPr/>
          <p:nvPr/>
        </p:nvSpPr>
        <p:spPr>
          <a:xfrm>
            <a:off x="381000" y="3200400"/>
            <a:ext cx="8610600" cy="1631216"/>
          </a:xfrm>
          <a:prstGeom prst="rect">
            <a:avLst/>
          </a:prstGeom>
          <a:solidFill>
            <a:schemeClr val="accent4">
              <a:lumMod val="40000"/>
              <a:lumOff val="60000"/>
            </a:schemeClr>
          </a:solidFill>
          <a:ln>
            <a:solidFill>
              <a:schemeClr val="accent4">
                <a:lumMod val="75000"/>
              </a:schemeClr>
            </a:solidFill>
          </a:ln>
        </p:spPr>
        <p:txBody>
          <a:bodyPr wrap="square">
            <a:spAutoFit/>
          </a:bodyPr>
          <a:lstStyle/>
          <a:p>
            <a:r>
              <a:rPr lang="en-US" sz="2000" dirty="0" err="1">
                <a:latin typeface="Aparajita" pitchFamily="34" charset="0"/>
                <a:cs typeface="Aparajita" pitchFamily="34" charset="0"/>
              </a:rPr>
              <a:t>KeepRate</a:t>
            </a:r>
            <a:r>
              <a:rPr lang="en-US" sz="2000" dirty="0">
                <a:latin typeface="Aparajita" pitchFamily="34" charset="0"/>
                <a:cs typeface="Aparajita" pitchFamily="34" charset="0"/>
              </a:rPr>
              <a:t>=0.2;                   % Elitism  Keep  Rate</a:t>
            </a:r>
          </a:p>
          <a:p>
            <a:r>
              <a:rPr lang="en-US" sz="2000" dirty="0" err="1">
                <a:latin typeface="Aparajita" pitchFamily="34" charset="0"/>
                <a:cs typeface="Aparajita" pitchFamily="34" charset="0"/>
              </a:rPr>
              <a:t>nKeep</a:t>
            </a:r>
            <a:r>
              <a:rPr lang="en-US" sz="2000" dirty="0">
                <a:latin typeface="Aparajita" pitchFamily="34" charset="0"/>
                <a:cs typeface="Aparajita" pitchFamily="34" charset="0"/>
              </a:rPr>
              <a:t>=round(</a:t>
            </a:r>
            <a:r>
              <a:rPr lang="en-US" sz="2000" dirty="0" err="1">
                <a:latin typeface="Aparajita" pitchFamily="34" charset="0"/>
                <a:cs typeface="Aparajita" pitchFamily="34" charset="0"/>
              </a:rPr>
              <a:t>KeepRate</a:t>
            </a:r>
            <a:r>
              <a:rPr lang="en-US" sz="2000" dirty="0">
                <a:latin typeface="Aparajita" pitchFamily="34" charset="0"/>
                <a:cs typeface="Aparajita" pitchFamily="34" charset="0"/>
              </a:rPr>
              <a:t>*</a:t>
            </a:r>
            <a:r>
              <a:rPr lang="en-US" sz="2000" dirty="0" err="1">
                <a:latin typeface="Aparajita" pitchFamily="34" charset="0"/>
                <a:cs typeface="Aparajita" pitchFamily="34" charset="0"/>
              </a:rPr>
              <a:t>nPop</a:t>
            </a:r>
            <a:r>
              <a:rPr lang="en-US" sz="2000" dirty="0">
                <a:latin typeface="Aparajita" pitchFamily="34" charset="0"/>
                <a:cs typeface="Aparajita" pitchFamily="34" charset="0"/>
              </a:rPr>
              <a:t>);  % Number of Kept Habitats</a:t>
            </a:r>
          </a:p>
          <a:p>
            <a:r>
              <a:rPr lang="en-US" sz="2000" dirty="0">
                <a:latin typeface="Aparajita" pitchFamily="34" charset="0"/>
                <a:cs typeface="Aparajita" pitchFamily="34" charset="0"/>
              </a:rPr>
              <a:t> </a:t>
            </a:r>
            <a:r>
              <a:rPr lang="en-US" sz="2000" dirty="0" err="1">
                <a:latin typeface="Aparajita" pitchFamily="34" charset="0"/>
                <a:cs typeface="Aparajita" pitchFamily="34" charset="0"/>
              </a:rPr>
              <a:t>nKeep</a:t>
            </a:r>
            <a:r>
              <a:rPr lang="en-US" sz="2000" dirty="0">
                <a:latin typeface="Aparajita" pitchFamily="34" charset="0"/>
                <a:cs typeface="Aparajita" pitchFamily="34" charset="0"/>
              </a:rPr>
              <a:t>=round(0.2*50)=10</a:t>
            </a:r>
          </a:p>
          <a:p>
            <a:r>
              <a:rPr lang="en-US" sz="2000" dirty="0" err="1">
                <a:latin typeface="Aparajita" pitchFamily="34" charset="0"/>
                <a:cs typeface="Aparajita" pitchFamily="34" charset="0"/>
              </a:rPr>
              <a:t>nNew</a:t>
            </a:r>
            <a:r>
              <a:rPr lang="en-US" sz="2000" dirty="0">
                <a:latin typeface="Aparajita" pitchFamily="34" charset="0"/>
                <a:cs typeface="Aparajita" pitchFamily="34" charset="0"/>
              </a:rPr>
              <a:t>=</a:t>
            </a:r>
            <a:r>
              <a:rPr lang="en-US" sz="2000" dirty="0" err="1">
                <a:latin typeface="Aparajita" pitchFamily="34" charset="0"/>
                <a:cs typeface="Aparajita" pitchFamily="34" charset="0"/>
              </a:rPr>
              <a:t>nPop-nKeep</a:t>
            </a:r>
            <a:r>
              <a:rPr lang="en-US" sz="2000" dirty="0">
                <a:latin typeface="Aparajita" pitchFamily="34" charset="0"/>
                <a:cs typeface="Aparajita" pitchFamily="34" charset="0"/>
              </a:rPr>
              <a:t>;                % Number of New Habitats</a:t>
            </a:r>
          </a:p>
          <a:p>
            <a:r>
              <a:rPr lang="en-US" sz="2000" dirty="0" err="1">
                <a:latin typeface="Aparajita" pitchFamily="34" charset="0"/>
                <a:cs typeface="Aparajita" pitchFamily="34" charset="0"/>
              </a:rPr>
              <a:t>nNew</a:t>
            </a:r>
            <a:r>
              <a:rPr lang="en-US" sz="2000" dirty="0">
                <a:latin typeface="Aparajita" pitchFamily="34" charset="0"/>
                <a:cs typeface="Aparajita" pitchFamily="34" charset="0"/>
              </a:rPr>
              <a:t>=50-10=40</a:t>
            </a:r>
          </a:p>
        </p:txBody>
      </p:sp>
      <p:sp>
        <p:nvSpPr>
          <p:cNvPr id="11" name="Text Box 2"/>
          <p:cNvSpPr txBox="1">
            <a:spLocks noChangeArrowheads="1"/>
          </p:cNvSpPr>
          <p:nvPr/>
        </p:nvSpPr>
        <p:spPr bwMode="auto">
          <a:xfrm>
            <a:off x="381000" y="5029200"/>
            <a:ext cx="8382000" cy="9906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r>
              <a:rPr lang="en-US" sz="2400" dirty="0"/>
              <a:t> </a:t>
            </a:r>
            <a:r>
              <a:rPr lang="en-US" sz="2400" dirty="0">
                <a:latin typeface="Aparajita" pitchFamily="34" charset="0"/>
                <a:cs typeface="Aparajita" pitchFamily="34" charset="0"/>
              </a:rPr>
              <a:t>% Select Next Iteration Population</a:t>
            </a:r>
          </a:p>
          <a:p>
            <a:r>
              <a:rPr lang="en-US" sz="2400" dirty="0">
                <a:latin typeface="Aparajita" pitchFamily="34" charset="0"/>
                <a:cs typeface="Aparajita" pitchFamily="34" charset="0"/>
              </a:rPr>
              <a:t>    pop=[pop(1:nKeep) </a:t>
            </a:r>
            <a:r>
              <a:rPr lang="en-US" sz="2400" dirty="0" err="1">
                <a:latin typeface="Aparajita" pitchFamily="34" charset="0"/>
                <a:cs typeface="Aparajita" pitchFamily="34" charset="0"/>
              </a:rPr>
              <a:t>newpop</a:t>
            </a:r>
            <a:r>
              <a:rPr lang="en-US" sz="2400" dirty="0">
                <a:latin typeface="Aparajita" pitchFamily="34" charset="0"/>
                <a:cs typeface="Aparajita" pitchFamily="34" charset="0"/>
              </a:rPr>
              <a:t>(1:nNew)];</a:t>
            </a:r>
          </a:p>
          <a:p>
            <a:endParaRPr lang="en-US" sz="2400" dirty="0">
              <a:solidFill>
                <a:srgbClr val="000000"/>
              </a:solidFill>
              <a:latin typeface="Aparajita" pitchFamily="34" charset="0"/>
              <a:cs typeface="Aparajit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rgbClr val="775F55"/>
                </a:solidFill>
                <a:latin typeface="Tw Cen MT" pitchFamily="34" charset="0"/>
              </a:rPr>
              <a:t>BBO Algorithm</a:t>
            </a:r>
          </a:p>
        </p:txBody>
      </p:sp>
      <p:sp>
        <p:nvSpPr>
          <p:cNvPr id="72709"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191131-00F1-4E69-BB14-0F71AFEA5209}" type="slidenum">
              <a:rPr lang="en-US" sz="28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46</a:t>
            </a:fld>
            <a:endParaRPr lang="en-US" sz="2800" b="1">
              <a:solidFill>
                <a:srgbClr val="FFFFFF"/>
              </a:solidFill>
            </a:endParaRPr>
          </a:p>
        </p:txBody>
      </p:sp>
      <p:cxnSp>
        <p:nvCxnSpPr>
          <p:cNvPr id="13" name="Straight Connector 12"/>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 y="1447800"/>
            <a:ext cx="8077200"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latin typeface="Aparajita" pitchFamily="34" charset="0"/>
                <a:cs typeface="Aparajita" pitchFamily="34" charset="0"/>
              </a:rPr>
              <a:t>Create and Initialize a n-dimensional population;</a:t>
            </a:r>
          </a:p>
          <a:p>
            <a:r>
              <a:rPr lang="en-US" sz="2400" dirty="0">
                <a:latin typeface="Aparajita" pitchFamily="34" charset="0"/>
                <a:cs typeface="Aparajita" pitchFamily="34" charset="0"/>
              </a:rPr>
              <a:t>Evaluate fitness (HSI) of each habitat;</a:t>
            </a:r>
          </a:p>
          <a:p>
            <a:r>
              <a:rPr lang="en-US" sz="2400" dirty="0">
                <a:latin typeface="Aparajita" pitchFamily="34" charset="0"/>
                <a:cs typeface="Aparajita" pitchFamily="34" charset="0"/>
              </a:rPr>
              <a:t>while termination condition met do</a:t>
            </a:r>
          </a:p>
          <a:p>
            <a:r>
              <a:rPr lang="en-US" sz="2400" dirty="0">
                <a:latin typeface="Aparajita" pitchFamily="34" charset="0"/>
                <a:cs typeface="Aparajita" pitchFamily="34" charset="0"/>
              </a:rPr>
              <a:t>	</a:t>
            </a:r>
            <a:r>
              <a:rPr lang="en-US" sz="2400" dirty="0">
                <a:solidFill>
                  <a:srgbClr val="D60000"/>
                </a:solidFill>
                <a:latin typeface="Aparajita" pitchFamily="34" charset="0"/>
                <a:cs typeface="Aparajita" pitchFamily="34" charset="0"/>
              </a:rPr>
              <a:t>Sort the population from best to worst;</a:t>
            </a:r>
          </a:p>
          <a:p>
            <a:r>
              <a:rPr lang="en-US" sz="2400" dirty="0">
                <a:latin typeface="Aparajita" pitchFamily="34" charset="0"/>
                <a:cs typeface="Aparajita" pitchFamily="34" charset="0"/>
              </a:rPr>
              <a:t>	</a:t>
            </a:r>
            <a:r>
              <a:rPr lang="en-US" sz="2400" dirty="0">
                <a:solidFill>
                  <a:srgbClr val="0000CC"/>
                </a:solidFill>
                <a:latin typeface="Aparajita" pitchFamily="34" charset="0"/>
                <a:cs typeface="Aparajita" pitchFamily="34" charset="0"/>
              </a:rPr>
              <a:t>Compute number of species  </a:t>
            </a:r>
            <a:r>
              <a:rPr lang="el-GR" sz="2400" dirty="0">
                <a:solidFill>
                  <a:srgbClr val="0000CC"/>
                </a:solidFill>
                <a:latin typeface="Aparajita" pitchFamily="34" charset="0"/>
                <a:cs typeface="Aparajita" pitchFamily="34" charset="0"/>
              </a:rPr>
              <a:t>λ </a:t>
            </a:r>
            <a:r>
              <a:rPr lang="en-US" sz="2400" dirty="0">
                <a:solidFill>
                  <a:srgbClr val="0000CC"/>
                </a:solidFill>
                <a:latin typeface="Aparajita" pitchFamily="34" charset="0"/>
                <a:cs typeface="Aparajita" pitchFamily="34" charset="0"/>
              </a:rPr>
              <a:t>and μ ;</a:t>
            </a:r>
          </a:p>
          <a:p>
            <a:r>
              <a:rPr lang="en-US" sz="2400" dirty="0">
                <a:latin typeface="Aparajita" pitchFamily="34" charset="0"/>
                <a:cs typeface="Aparajita" pitchFamily="34" charset="0"/>
              </a:rPr>
              <a:t>	</a:t>
            </a:r>
            <a:r>
              <a:rPr lang="en-US" sz="2400" dirty="0">
                <a:solidFill>
                  <a:srgbClr val="920000"/>
                </a:solidFill>
                <a:latin typeface="Aparajita" pitchFamily="34" charset="0"/>
                <a:cs typeface="Aparajita" pitchFamily="34" charset="0"/>
              </a:rPr>
              <a:t>Apply migration;</a:t>
            </a:r>
          </a:p>
          <a:p>
            <a:r>
              <a:rPr lang="en-US" sz="2400" dirty="0">
                <a:latin typeface="Aparajita" pitchFamily="34" charset="0"/>
                <a:cs typeface="Aparajita" pitchFamily="34" charset="0"/>
              </a:rPr>
              <a:t>	</a:t>
            </a:r>
            <a:r>
              <a:rPr lang="en-US" sz="2400" dirty="0">
                <a:solidFill>
                  <a:srgbClr val="0000CC"/>
                </a:solidFill>
                <a:latin typeface="Aparajita" pitchFamily="34" charset="0"/>
                <a:cs typeface="Aparajita" pitchFamily="34" charset="0"/>
              </a:rPr>
              <a:t>Apply mutation;</a:t>
            </a:r>
          </a:p>
          <a:p>
            <a:r>
              <a:rPr lang="en-US" sz="2400" dirty="0">
                <a:latin typeface="Aparajita" pitchFamily="34" charset="0"/>
                <a:cs typeface="Aparajita" pitchFamily="34" charset="0"/>
              </a:rPr>
              <a:t>	Evaluate fitness (HSI) of each habitat;</a:t>
            </a:r>
          </a:p>
          <a:p>
            <a:r>
              <a:rPr lang="en-US" sz="2400" dirty="0">
                <a:latin typeface="Aparajita" pitchFamily="34" charset="0"/>
                <a:cs typeface="Aparajita" pitchFamily="34" charset="0"/>
              </a:rPr>
              <a:t>	</a:t>
            </a:r>
            <a:r>
              <a:rPr lang="en-US" sz="2400" dirty="0">
                <a:solidFill>
                  <a:srgbClr val="C00000"/>
                </a:solidFill>
                <a:latin typeface="Aparajita" pitchFamily="34" charset="0"/>
                <a:cs typeface="Aparajita" pitchFamily="34" charset="0"/>
              </a:rPr>
              <a:t>Implement elitism for keeping best solutions;</a:t>
            </a:r>
          </a:p>
          <a:p>
            <a:r>
              <a:rPr lang="en-US" sz="2400" dirty="0">
                <a:latin typeface="Aparajita" pitchFamily="34" charset="0"/>
                <a:cs typeface="Aparajita" pitchFamily="34" charset="0"/>
              </a:rPr>
              <a:t>end</a:t>
            </a:r>
          </a:p>
        </p:txBody>
      </p:sp>
      <p:sp>
        <p:nvSpPr>
          <p:cNvPr id="6" name="Date Placeholder 5"/>
          <p:cNvSpPr>
            <a:spLocks noGrp="1"/>
          </p:cNvSpPr>
          <p:nvPr>
            <p:ph type="dt" sz="half" idx="10"/>
          </p:nvPr>
        </p:nvSpPr>
        <p:spPr>
          <a:xfrm>
            <a:off x="457200" y="6356350"/>
            <a:ext cx="3581400" cy="501650"/>
          </a:xfrm>
        </p:spPr>
        <p:txBody>
          <a:bodyPr/>
          <a:lstStyle/>
          <a:p>
            <a:pPr>
              <a:defRPr/>
            </a:pPr>
            <a:fld id="{73F5D08B-0040-4CF5-B6BD-7009191AD7B6}" type="datetime4">
              <a:rPr lang="en-US" sz="2800" smtClean="0">
                <a:solidFill>
                  <a:srgbClr val="775F55"/>
                </a:solidFill>
              </a:rPr>
              <a:pPr>
                <a:defRPr/>
              </a:pPr>
              <a:t>June 4, 2019</a:t>
            </a:fld>
            <a:endParaRPr lang="en-US" sz="2800" dirty="0">
              <a:solidFill>
                <a:srgbClr val="775F55"/>
              </a:solidFill>
            </a:endParaRPr>
          </a:p>
        </p:txBody>
      </p:sp>
      <p:sp>
        <p:nvSpPr>
          <p:cNvPr id="9" name="Slide Number Placeholder 8"/>
          <p:cNvSpPr>
            <a:spLocks noGrp="1"/>
          </p:cNvSpPr>
          <p:nvPr>
            <p:ph type="sldNum" sz="quarter" idx="12"/>
          </p:nvPr>
        </p:nvSpPr>
        <p:spPr/>
        <p:txBody>
          <a:bodyPr/>
          <a:lstStyle/>
          <a:p>
            <a:pPr>
              <a:defRPr/>
            </a:pPr>
            <a:fld id="{10484B21-16DB-4E91-B0ED-018C744AED4A}" type="slidenum">
              <a:rPr lang="en-US" sz="2800" smtClean="0">
                <a:solidFill>
                  <a:srgbClr val="775F55"/>
                </a:solidFill>
              </a:rPr>
              <a:pPr>
                <a:defRPr/>
              </a:pPr>
              <a:t>46</a:t>
            </a:fld>
            <a:endParaRPr lang="en-US" sz="2800">
              <a:solidFill>
                <a:srgbClr val="775F55"/>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
          <p:cNvSpPr txBox="1">
            <a:spLocks noChangeArrowheads="1"/>
          </p:cNvSpPr>
          <p:nvPr/>
        </p:nvSpPr>
        <p:spPr bwMode="auto">
          <a:xfrm>
            <a:off x="304800"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Comparison and Termination </a:t>
            </a:r>
            <a:r>
              <a:rPr lang="en-US" sz="4400" dirty="0" err="1">
                <a:solidFill>
                  <a:srgbClr val="775F55"/>
                </a:solidFill>
                <a:latin typeface="Tw Cen MT" pitchFamily="34" charset="0"/>
              </a:rPr>
              <a:t>Criteraia</a:t>
            </a:r>
            <a:endParaRPr lang="en-US" sz="4400" dirty="0">
              <a:solidFill>
                <a:srgbClr val="775F55"/>
              </a:solidFill>
              <a:latin typeface="Tw Cen MT" pitchFamily="34" charset="0"/>
            </a:endParaRPr>
          </a:p>
        </p:txBody>
      </p:sp>
      <p:sp>
        <p:nvSpPr>
          <p:cNvPr id="12294"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E36227-2499-4B76-8A58-4B9662DFB39A}"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47</a:t>
            </a:fld>
            <a:endParaRPr lang="en-US" sz="1200" b="1">
              <a:solidFill>
                <a:srgbClr val="FFFFFF"/>
              </a:solidFill>
            </a:endParaRPr>
          </a:p>
        </p:txBody>
      </p:sp>
      <p:cxnSp>
        <p:nvCxnSpPr>
          <p:cNvPr id="14" name="Straight Connector 13"/>
          <p:cNvCxnSpPr/>
          <p:nvPr/>
        </p:nvCxnSpPr>
        <p:spPr>
          <a:xfrm>
            <a:off x="0" y="1524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4"/>
          <p:cNvSpPr txBox="1">
            <a:spLocks noChangeArrowheads="1"/>
          </p:cNvSpPr>
          <p:nvPr/>
        </p:nvSpPr>
        <p:spPr bwMode="auto">
          <a:xfrm>
            <a:off x="304800" y="1905000"/>
            <a:ext cx="8305800" cy="378565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buClr>
                <a:srgbClr val="C00000"/>
              </a:buClr>
              <a:buSzPct val="60000"/>
              <a:buFont typeface="Wingdings" pitchFamily="2" charset="2"/>
              <a:buChar char="q"/>
            </a:pPr>
            <a:r>
              <a:rPr lang="en-US" sz="2400" dirty="0">
                <a:solidFill>
                  <a:srgbClr val="D60093"/>
                </a:solidFill>
                <a:latin typeface="Aparajita" pitchFamily="34" charset="0"/>
                <a:cs typeface="Aparajita" pitchFamily="34" charset="0"/>
              </a:rPr>
              <a:t>  In NIA, comparison is take place in terms of:-</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Success Rate = Reliability</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Function Evaluation = Efficiency</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Standard Deviation = Robustness</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Mean Error = Accuracy</a:t>
            </a:r>
          </a:p>
          <a:p>
            <a:pPr>
              <a:buClr>
                <a:srgbClr val="C00000"/>
              </a:buClr>
              <a:buSzPct val="60000"/>
              <a:buFont typeface="Wingdings" pitchFamily="2" charset="2"/>
              <a:buChar char="q"/>
            </a:pPr>
            <a:r>
              <a:rPr lang="en-US" sz="2400" dirty="0">
                <a:solidFill>
                  <a:srgbClr val="D60093"/>
                </a:solidFill>
                <a:latin typeface="Aparajita" pitchFamily="34" charset="0"/>
                <a:cs typeface="Aparajita" pitchFamily="34" charset="0"/>
              </a:rPr>
              <a:t> Termination Criteria is:-</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Number of Iteration</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Function Evaluation</a:t>
            </a:r>
          </a:p>
          <a:p>
            <a:pPr lvl="1">
              <a:buClr>
                <a:srgbClr val="C00000"/>
              </a:buClr>
              <a:buSzPct val="60000"/>
              <a:buFont typeface="Wingdings" pitchFamily="2" charset="2"/>
              <a:buChar char="q"/>
            </a:pPr>
            <a:r>
              <a:rPr lang="en-US" sz="2400" dirty="0">
                <a:solidFill>
                  <a:schemeClr val="tx1"/>
                </a:solidFill>
                <a:latin typeface="Aparajita" pitchFamily="34" charset="0"/>
                <a:cs typeface="Aparajita" pitchFamily="34" charset="0"/>
              </a:rPr>
              <a:t> Acceptable Error</a:t>
            </a:r>
          </a:p>
          <a:p>
            <a:pPr lvl="1">
              <a:buClr>
                <a:srgbClr val="C00000"/>
              </a:buClr>
              <a:buSzPct val="60000"/>
              <a:buFont typeface="Wingdings" pitchFamily="2" charset="2"/>
              <a:buChar char="q"/>
            </a:pPr>
            <a:endParaRPr lang="en-US" sz="2400" dirty="0">
              <a:solidFill>
                <a:srgbClr val="D60093"/>
              </a:solidFill>
              <a:latin typeface="Aparajita" pitchFamily="34" charset="0"/>
              <a:cs typeface="Aparajita" pitchFamily="34" charset="0"/>
            </a:endParaRPr>
          </a:p>
        </p:txBody>
      </p:sp>
      <p:sp>
        <p:nvSpPr>
          <p:cNvPr id="17" name="Date Placeholder 16"/>
          <p:cNvSpPr>
            <a:spLocks noGrp="1"/>
          </p:cNvSpPr>
          <p:nvPr>
            <p:ph type="dt" sz="half" idx="10"/>
          </p:nvPr>
        </p:nvSpPr>
        <p:spPr/>
        <p:txBody>
          <a:bodyPr/>
          <a:lstStyle/>
          <a:p>
            <a:pPr>
              <a:defRPr/>
            </a:pPr>
            <a:fld id="{6E4C97B1-6933-4406-91B1-D9355A4EE9AB}" type="datetime4">
              <a:rPr lang="en-US" smtClean="0">
                <a:solidFill>
                  <a:srgbClr val="775F55"/>
                </a:solidFill>
              </a:rPr>
              <a:pPr>
                <a:defRPr/>
              </a:pPr>
              <a:t>June 4, 2019</a:t>
            </a:fld>
            <a:endParaRPr lang="en-US">
              <a:solidFill>
                <a:srgbClr val="775F55"/>
              </a:solidFill>
            </a:endParaRPr>
          </a:p>
        </p:txBody>
      </p:sp>
      <p:sp>
        <p:nvSpPr>
          <p:cNvPr id="20" name="Slide Number Placeholder 19"/>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47</a:t>
            </a:fld>
            <a:endParaRPr lang="en-US">
              <a:solidFill>
                <a:srgbClr val="775F55"/>
              </a:solidFill>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4" name="Text Box 3"/>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D13C022-9ED7-4FFE-A65E-A08F05DE2C64}"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48</a:t>
            </a:fld>
            <a:endParaRPr lang="en-US" sz="1200" b="1">
              <a:solidFill>
                <a:srgbClr val="FFFFFF"/>
              </a:solidFill>
            </a:endParaRPr>
          </a:p>
        </p:txBody>
      </p:sp>
      <p:sp>
        <p:nvSpPr>
          <p:cNvPr id="76805" name="Rectangle 4"/>
          <p:cNvSpPr>
            <a:spLocks noChangeArrowheads="1"/>
          </p:cNvSpPr>
          <p:nvPr/>
        </p:nvSpPr>
        <p:spPr bwMode="auto">
          <a:xfrm>
            <a:off x="228600" y="2438400"/>
            <a:ext cx="8686800" cy="64851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920000"/>
                </a:solidFill>
                <a:latin typeface="Aparajita" pitchFamily="34" charset="0"/>
                <a:cs typeface="Aparajita" pitchFamily="34" charset="0"/>
              </a:rPr>
              <a:t>Some Recent Advances in BBO</a:t>
            </a:r>
          </a:p>
        </p:txBody>
      </p:sp>
      <p:sp>
        <p:nvSpPr>
          <p:cNvPr id="4" name="Date Placeholder 3"/>
          <p:cNvSpPr>
            <a:spLocks noGrp="1"/>
          </p:cNvSpPr>
          <p:nvPr>
            <p:ph type="dt" sz="half" idx="10"/>
          </p:nvPr>
        </p:nvSpPr>
        <p:spPr/>
        <p:txBody>
          <a:bodyPr/>
          <a:lstStyle/>
          <a:p>
            <a:pPr>
              <a:defRPr/>
            </a:pPr>
            <a:fld id="{9AEE9BCD-B416-4534-B16C-10C227B54BD3}" type="datetime4">
              <a:rPr lang="en-US" smtClean="0">
                <a:solidFill>
                  <a:srgbClr val="775F55"/>
                </a:solidFill>
              </a:rPr>
              <a:pPr>
                <a:defRPr/>
              </a:pPr>
              <a:t>June 4, 2019</a:t>
            </a:fld>
            <a:endParaRPr lang="en-US">
              <a:solidFill>
                <a:srgbClr val="775F55"/>
              </a:solidFill>
            </a:endParaRPr>
          </a:p>
        </p:txBody>
      </p:sp>
      <p:sp>
        <p:nvSpPr>
          <p:cNvPr id="7" name="Slide Number Placeholder 6"/>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48</a:t>
            </a:fld>
            <a:endParaRPr lang="en-US">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49ACB-72DA-4410-9D46-8C42D60AE3A2}"/>
              </a:ext>
            </a:extLst>
          </p:cNvPr>
          <p:cNvSpPr>
            <a:spLocks noGrp="1"/>
          </p:cNvSpPr>
          <p:nvPr>
            <p:ph type="dt" sz="half" idx="10"/>
          </p:nvPr>
        </p:nvSpPr>
        <p:spPr/>
        <p:txBody>
          <a:bodyPr/>
          <a:lstStyle/>
          <a:p>
            <a:pPr>
              <a:defRPr/>
            </a:pPr>
            <a:fld id="{9EE7278D-F19A-4E34-A422-976DE6AE8CED}" type="datetime4">
              <a:rPr lang="en-US" smtClean="0">
                <a:solidFill>
                  <a:srgbClr val="775F55"/>
                </a:solidFill>
              </a:rPr>
              <a:pPr>
                <a:defRPr/>
              </a:pPr>
              <a:t>June 4, 2019</a:t>
            </a:fld>
            <a:endParaRPr lang="en-US">
              <a:solidFill>
                <a:srgbClr val="775F55"/>
              </a:solidFill>
            </a:endParaRPr>
          </a:p>
        </p:txBody>
      </p:sp>
      <p:sp>
        <p:nvSpPr>
          <p:cNvPr id="3" name="Slide Number Placeholder 2">
            <a:extLst>
              <a:ext uri="{FF2B5EF4-FFF2-40B4-BE49-F238E27FC236}">
                <a16:creationId xmlns:a16="http://schemas.microsoft.com/office/drawing/2014/main" id="{89BC3FFF-51B2-40F7-9609-B79162883608}"/>
              </a:ext>
            </a:extLst>
          </p:cNvPr>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49</a:t>
            </a:fld>
            <a:endParaRPr lang="en-US">
              <a:solidFill>
                <a:srgbClr val="775F55"/>
              </a:solidFill>
            </a:endParaRPr>
          </a:p>
        </p:txBody>
      </p:sp>
      <p:pic>
        <p:nvPicPr>
          <p:cNvPr id="5" name="Picture 4">
            <a:extLst>
              <a:ext uri="{FF2B5EF4-FFF2-40B4-BE49-F238E27FC236}">
                <a16:creationId xmlns:a16="http://schemas.microsoft.com/office/drawing/2014/main" id="{0D3F9E8C-657F-4DFB-A7CA-B52DD28C806A}"/>
              </a:ext>
            </a:extLst>
          </p:cNvPr>
          <p:cNvPicPr>
            <a:picLocks noChangeAspect="1"/>
          </p:cNvPicPr>
          <p:nvPr/>
        </p:nvPicPr>
        <p:blipFill>
          <a:blip r:embed="rId2"/>
          <a:stretch>
            <a:fillRect/>
          </a:stretch>
        </p:blipFill>
        <p:spPr>
          <a:xfrm>
            <a:off x="4572000" y="1474055"/>
            <a:ext cx="3200400" cy="2405598"/>
          </a:xfrm>
          <a:prstGeom prst="rect">
            <a:avLst/>
          </a:prstGeom>
        </p:spPr>
      </p:pic>
      <p:pic>
        <p:nvPicPr>
          <p:cNvPr id="6" name="Picture 5">
            <a:extLst>
              <a:ext uri="{FF2B5EF4-FFF2-40B4-BE49-F238E27FC236}">
                <a16:creationId xmlns:a16="http://schemas.microsoft.com/office/drawing/2014/main" id="{8010C4E7-FA86-48E2-B807-8D8558FFBA86}"/>
              </a:ext>
            </a:extLst>
          </p:cNvPr>
          <p:cNvPicPr>
            <a:picLocks noChangeAspect="1"/>
          </p:cNvPicPr>
          <p:nvPr/>
        </p:nvPicPr>
        <p:blipFill>
          <a:blip r:embed="rId3"/>
          <a:stretch>
            <a:fillRect/>
          </a:stretch>
        </p:blipFill>
        <p:spPr>
          <a:xfrm>
            <a:off x="533400" y="1524000"/>
            <a:ext cx="3338139" cy="2416332"/>
          </a:xfrm>
          <a:prstGeom prst="rect">
            <a:avLst/>
          </a:prstGeom>
        </p:spPr>
      </p:pic>
      <p:sp>
        <p:nvSpPr>
          <p:cNvPr id="7" name="Rectangle 4">
            <a:extLst>
              <a:ext uri="{FF2B5EF4-FFF2-40B4-BE49-F238E27FC236}">
                <a16:creationId xmlns:a16="http://schemas.microsoft.com/office/drawing/2014/main" id="{3FCA2183-E76E-4E98-A500-870D0D3DE2FD}"/>
              </a:ext>
            </a:extLst>
          </p:cNvPr>
          <p:cNvSpPr>
            <a:spLocks noChangeArrowheads="1"/>
          </p:cNvSpPr>
          <p:nvPr/>
        </p:nvSpPr>
        <p:spPr bwMode="auto">
          <a:xfrm>
            <a:off x="228600" y="276104"/>
            <a:ext cx="8686800" cy="64851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920000"/>
                </a:solidFill>
                <a:latin typeface="Aparajita" pitchFamily="34" charset="0"/>
                <a:cs typeface="Aparajita" pitchFamily="34" charset="0"/>
              </a:rPr>
              <a:t>Some Recent Advances in BBO</a:t>
            </a:r>
          </a:p>
        </p:txBody>
      </p:sp>
      <p:sp>
        <p:nvSpPr>
          <p:cNvPr id="8" name="Rectangle 7">
            <a:extLst>
              <a:ext uri="{FF2B5EF4-FFF2-40B4-BE49-F238E27FC236}">
                <a16:creationId xmlns:a16="http://schemas.microsoft.com/office/drawing/2014/main" id="{7A9DB694-C027-4023-848F-5B422EC7C47F}"/>
              </a:ext>
            </a:extLst>
          </p:cNvPr>
          <p:cNvSpPr/>
          <p:nvPr/>
        </p:nvSpPr>
        <p:spPr>
          <a:xfrm>
            <a:off x="878664" y="3950060"/>
            <a:ext cx="2944238" cy="276999"/>
          </a:xfrm>
          <a:prstGeom prst="rect">
            <a:avLst/>
          </a:prstGeom>
        </p:spPr>
        <p:txBody>
          <a:bodyPr wrap="square">
            <a:spAutoFit/>
          </a:bodyPr>
          <a:lstStyle/>
          <a:p>
            <a:r>
              <a:rPr lang="en-US" sz="1200" dirty="0">
                <a:latin typeface="Times-Roman"/>
              </a:rPr>
              <a:t>Number of BBO publications by database</a:t>
            </a:r>
            <a:endParaRPr lang="en-IN" sz="1200" dirty="0"/>
          </a:p>
        </p:txBody>
      </p:sp>
      <p:sp>
        <p:nvSpPr>
          <p:cNvPr id="9" name="Rectangle 8">
            <a:extLst>
              <a:ext uri="{FF2B5EF4-FFF2-40B4-BE49-F238E27FC236}">
                <a16:creationId xmlns:a16="http://schemas.microsoft.com/office/drawing/2014/main" id="{7C77CBBA-FD16-4A15-B754-48B4A07A9C6E}"/>
              </a:ext>
            </a:extLst>
          </p:cNvPr>
          <p:cNvSpPr/>
          <p:nvPr/>
        </p:nvSpPr>
        <p:spPr>
          <a:xfrm>
            <a:off x="4953000" y="3919282"/>
            <a:ext cx="2531014" cy="276999"/>
          </a:xfrm>
          <a:prstGeom prst="rect">
            <a:avLst/>
          </a:prstGeom>
        </p:spPr>
        <p:txBody>
          <a:bodyPr wrap="none">
            <a:spAutoFit/>
          </a:bodyPr>
          <a:lstStyle/>
          <a:p>
            <a:r>
              <a:rPr lang="en-US" sz="1200" dirty="0">
                <a:latin typeface="Times-Roman"/>
              </a:rPr>
              <a:t>Number of BBO publications by year.</a:t>
            </a:r>
            <a:endParaRPr lang="en-IN" sz="1200" dirty="0"/>
          </a:p>
        </p:txBody>
      </p:sp>
      <p:sp>
        <p:nvSpPr>
          <p:cNvPr id="10" name="Rectangle 9">
            <a:extLst>
              <a:ext uri="{FF2B5EF4-FFF2-40B4-BE49-F238E27FC236}">
                <a16:creationId xmlns:a16="http://schemas.microsoft.com/office/drawing/2014/main" id="{DAD13FF8-2EEF-4229-90A6-C0F6D0A0D071}"/>
              </a:ext>
            </a:extLst>
          </p:cNvPr>
          <p:cNvSpPr/>
          <p:nvPr/>
        </p:nvSpPr>
        <p:spPr>
          <a:xfrm>
            <a:off x="304800" y="5638800"/>
            <a:ext cx="8686800" cy="400110"/>
          </a:xfrm>
          <a:prstGeom prst="rect">
            <a:avLst/>
          </a:prstGeom>
        </p:spPr>
        <p:txBody>
          <a:bodyPr wrap="square">
            <a:spAutoFit/>
          </a:bodyPr>
          <a:lstStyle/>
          <a:p>
            <a:r>
              <a:rPr lang="en-US" sz="1000" b="1" dirty="0">
                <a:solidFill>
                  <a:srgbClr val="222222"/>
                </a:solidFill>
                <a:latin typeface="Courier New" panose="02070309020205020404" pitchFamily="49" charset="0"/>
                <a:cs typeface="Courier New" panose="02070309020205020404" pitchFamily="49" charset="0"/>
              </a:rPr>
              <a:t>Ref:</a:t>
            </a:r>
            <a:r>
              <a:rPr lang="en-US" sz="1000" dirty="0">
                <a:solidFill>
                  <a:srgbClr val="222222"/>
                </a:solidFill>
                <a:latin typeface="Courier New" panose="02070309020205020404" pitchFamily="49" charset="0"/>
                <a:cs typeface="Courier New" panose="02070309020205020404" pitchFamily="49" charset="0"/>
              </a:rPr>
              <a:t> </a:t>
            </a:r>
            <a:r>
              <a:rPr lang="en-US" sz="1000" i="1" dirty="0">
                <a:solidFill>
                  <a:schemeClr val="accent1">
                    <a:lumMod val="60000"/>
                    <a:lumOff val="40000"/>
                  </a:schemeClr>
                </a:solidFill>
                <a:latin typeface="Courier New" panose="02070309020205020404" pitchFamily="49" charset="0"/>
                <a:cs typeface="Courier New" panose="02070309020205020404" pitchFamily="49" charset="0"/>
              </a:rPr>
              <a:t>Ma, </a:t>
            </a:r>
            <a:r>
              <a:rPr lang="en-US" sz="1000" i="1" dirty="0" err="1">
                <a:solidFill>
                  <a:schemeClr val="accent1">
                    <a:lumMod val="60000"/>
                    <a:lumOff val="40000"/>
                  </a:schemeClr>
                </a:solidFill>
                <a:latin typeface="Courier New" panose="02070309020205020404" pitchFamily="49" charset="0"/>
                <a:cs typeface="Courier New" panose="02070309020205020404" pitchFamily="49" charset="0"/>
              </a:rPr>
              <a:t>Haiping</a:t>
            </a:r>
            <a:r>
              <a:rPr lang="en-US" sz="1000" i="1" dirty="0">
                <a:solidFill>
                  <a:schemeClr val="accent1">
                    <a:lumMod val="60000"/>
                    <a:lumOff val="40000"/>
                  </a:schemeClr>
                </a:solidFill>
                <a:latin typeface="Courier New" panose="02070309020205020404" pitchFamily="49" charset="0"/>
                <a:cs typeface="Courier New" panose="02070309020205020404" pitchFamily="49" charset="0"/>
              </a:rPr>
              <a:t>, et al. "Biogeography-based optimization: a 10-year review." IEEE Transactions on Emerging Topics in Computational Intelligence 1.5 (2017): 391-407.</a:t>
            </a:r>
            <a:endParaRPr lang="en-IN" sz="1000" i="1" dirty="0">
              <a:solidFill>
                <a:schemeClr val="accent1">
                  <a:lumMod val="60000"/>
                  <a:lumOff val="4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048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Optimization algorithm</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5</a:t>
            </a:fld>
            <a:endParaRPr lang="en-US">
              <a:solidFill>
                <a:srgbClr val="775F55"/>
              </a:solidFill>
            </a:endParaRPr>
          </a:p>
        </p:txBody>
      </p:sp>
      <p:pic>
        <p:nvPicPr>
          <p:cNvPr id="2" name="Picture 1">
            <a:extLst>
              <a:ext uri="{FF2B5EF4-FFF2-40B4-BE49-F238E27FC236}">
                <a16:creationId xmlns:a16="http://schemas.microsoft.com/office/drawing/2014/main" id="{3B8C8078-58ED-40CE-BD83-5B849C65B2C7}"/>
              </a:ext>
            </a:extLst>
          </p:cNvPr>
          <p:cNvPicPr>
            <a:picLocks noChangeAspect="1"/>
          </p:cNvPicPr>
          <p:nvPr/>
        </p:nvPicPr>
        <p:blipFill>
          <a:blip r:embed="rId3"/>
          <a:stretch>
            <a:fillRect/>
          </a:stretch>
        </p:blipFill>
        <p:spPr>
          <a:xfrm>
            <a:off x="1066800" y="1728787"/>
            <a:ext cx="6934199" cy="4218032"/>
          </a:xfrm>
          <a:prstGeom prst="rect">
            <a:avLst/>
          </a:prstGeom>
        </p:spPr>
      </p:pic>
    </p:spTree>
    <p:extLst>
      <p:ext uri="{BB962C8B-B14F-4D97-AF65-F5344CB8AC3E}">
        <p14:creationId xmlns:p14="http://schemas.microsoft.com/office/powerpoint/2010/main" val="1499391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
          <p:cNvSpPr txBox="1">
            <a:spLocks noChangeArrowheads="1"/>
          </p:cNvSpPr>
          <p:nvPr/>
        </p:nvSpPr>
        <p:spPr bwMode="auto">
          <a:xfrm>
            <a:off x="612775" y="228600"/>
            <a:ext cx="8153400" cy="1360998"/>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Original migration operator</a:t>
            </a:r>
          </a:p>
        </p:txBody>
      </p:sp>
      <p:sp>
        <p:nvSpPr>
          <p:cNvPr id="6150" name="Text Box 4"/>
          <p:cNvSpPr txBox="1">
            <a:spLocks noChangeArrowheads="1"/>
          </p:cNvSpPr>
          <p:nvPr/>
        </p:nvSpPr>
        <p:spPr bwMode="auto">
          <a:xfrm>
            <a:off x="0" y="1271588"/>
            <a:ext cx="533400" cy="335887"/>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09C4A56-9FE9-47F0-B0E7-A965C353C53E}"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50</a:t>
            </a:fld>
            <a:endParaRPr lang="en-US" sz="2400" b="1">
              <a:solidFill>
                <a:srgbClr val="FFFFFF"/>
              </a:solidFill>
            </a:endParaRPr>
          </a:p>
        </p:txBody>
      </p:sp>
      <p:graphicFrame>
        <p:nvGraphicFramePr>
          <p:cNvPr id="6146" name="Object 5"/>
          <p:cNvGraphicFramePr>
            <a:graphicFrameLocks noChangeAspect="1"/>
          </p:cNvGraphicFramePr>
          <p:nvPr/>
        </p:nvGraphicFramePr>
        <p:xfrm>
          <a:off x="2632075" y="1612900"/>
          <a:ext cx="5077572" cy="878979"/>
        </p:xfrm>
        <a:graphic>
          <a:graphicData uri="http://schemas.openxmlformats.org/presentationml/2006/ole">
            <mc:AlternateContent xmlns:mc="http://schemas.openxmlformats.org/markup-compatibility/2006">
              <mc:Choice xmlns:v="urn:schemas-microsoft-com:vml" Requires="v">
                <p:oleObj spid="_x0000_s99371" r:id="rId4" imgW="1363398" imgH="204826" progId="Equation.3">
                  <p:embed/>
                </p:oleObj>
              </mc:Choice>
              <mc:Fallback>
                <p:oleObj r:id="rId4" imgW="1363398" imgH="20482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2075" y="1612900"/>
                        <a:ext cx="5077572" cy="8789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6151" name="Text Box 6"/>
          <p:cNvSpPr txBox="1">
            <a:spLocks noChangeArrowheads="1"/>
          </p:cNvSpPr>
          <p:nvPr/>
        </p:nvSpPr>
        <p:spPr bwMode="auto">
          <a:xfrm>
            <a:off x="590550" y="4106863"/>
            <a:ext cx="8004175" cy="1202510"/>
          </a:xfrm>
          <a:prstGeom prst="rect">
            <a:avLst/>
          </a:prstGeom>
          <a:noFill/>
          <a:ln w="9525">
            <a:noFill/>
            <a:round/>
            <a:headEnd/>
            <a:tailEnd/>
          </a:ln>
        </p:spPr>
        <p:txBody>
          <a:bodyPr wrap="square"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Aparajita" pitchFamily="34" charset="0"/>
                <a:cs typeface="Aparajita" pitchFamily="34" charset="0"/>
              </a:rPr>
              <a:t>In original migration, solution feature of immigrating habitat is directly replaced by solution feature of emigrating habitat.</a:t>
            </a:r>
          </a:p>
        </p:txBody>
      </p:sp>
      <p:cxnSp>
        <p:nvCxnSpPr>
          <p:cNvPr id="6152" name="AutoShape 7"/>
          <p:cNvCxnSpPr>
            <a:cxnSpLocks noChangeShapeType="1"/>
          </p:cNvCxnSpPr>
          <p:nvPr/>
        </p:nvCxnSpPr>
        <p:spPr bwMode="auto">
          <a:xfrm flipH="1">
            <a:off x="2733676" y="2286000"/>
            <a:ext cx="771524" cy="898621"/>
          </a:xfrm>
          <a:prstGeom prst="straightConnector1">
            <a:avLst/>
          </a:prstGeom>
          <a:noFill/>
          <a:ln w="10080" cap="sq">
            <a:solidFill>
              <a:srgbClr val="0000FF"/>
            </a:solidFill>
            <a:miter lim="800000"/>
            <a:headEnd/>
            <a:tailEnd type="arrow" w="med" len="med"/>
          </a:ln>
        </p:spPr>
      </p:cxnSp>
      <p:cxnSp>
        <p:nvCxnSpPr>
          <p:cNvPr id="6153" name="AutoShape 8"/>
          <p:cNvCxnSpPr>
            <a:cxnSpLocks noChangeShapeType="1"/>
            <a:endCxn id="6155" idx="0"/>
          </p:cNvCxnSpPr>
          <p:nvPr/>
        </p:nvCxnSpPr>
        <p:spPr bwMode="auto">
          <a:xfrm flipH="1">
            <a:off x="5526172" y="2286000"/>
            <a:ext cx="569829" cy="712788"/>
          </a:xfrm>
          <a:prstGeom prst="straightConnector1">
            <a:avLst/>
          </a:prstGeom>
          <a:noFill/>
          <a:ln w="10080" cap="sq">
            <a:solidFill>
              <a:srgbClr val="0000FF"/>
            </a:solidFill>
            <a:miter lim="800000"/>
            <a:headEnd/>
            <a:tailEnd type="arrow" w="med" len="med"/>
          </a:ln>
        </p:spPr>
      </p:cxnSp>
      <p:sp>
        <p:nvSpPr>
          <p:cNvPr id="6154" name="Text Box 9"/>
          <p:cNvSpPr txBox="1">
            <a:spLocks noChangeArrowheads="1"/>
          </p:cNvSpPr>
          <p:nvPr/>
        </p:nvSpPr>
        <p:spPr bwMode="auto">
          <a:xfrm>
            <a:off x="304800" y="2905125"/>
            <a:ext cx="3344863" cy="463846"/>
          </a:xfrm>
          <a:prstGeom prst="rect">
            <a:avLst/>
          </a:prstGeom>
          <a:solidFill>
            <a:srgbClr val="FFFF00"/>
          </a:solidFill>
          <a:ln w="9525">
            <a:noFill/>
            <a:round/>
            <a:headEnd/>
            <a:tailEnd/>
          </a:ln>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Aparajita" pitchFamily="34" charset="0"/>
                <a:cs typeface="Aparajita" pitchFamily="34" charset="0"/>
              </a:rPr>
              <a:t>Immigrating habitat</a:t>
            </a:r>
          </a:p>
        </p:txBody>
      </p:sp>
      <p:sp>
        <p:nvSpPr>
          <p:cNvPr id="6155" name="Text Box 10"/>
          <p:cNvSpPr txBox="1">
            <a:spLocks noChangeArrowheads="1"/>
          </p:cNvSpPr>
          <p:nvPr/>
        </p:nvSpPr>
        <p:spPr bwMode="auto">
          <a:xfrm>
            <a:off x="3891130" y="2998788"/>
            <a:ext cx="3270083" cy="463846"/>
          </a:xfrm>
          <a:prstGeom prst="rect">
            <a:avLst/>
          </a:prstGeom>
          <a:solidFill>
            <a:srgbClr val="00B050"/>
          </a:solidFill>
          <a:ln w="9525">
            <a:noFill/>
            <a:round/>
            <a:headEnd/>
            <a:tailEnd/>
          </a:ln>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Aparajita" pitchFamily="34" charset="0"/>
                <a:cs typeface="Aparajita" pitchFamily="34" charset="0"/>
              </a:rPr>
              <a:t>Emigrating habitat</a:t>
            </a:r>
          </a:p>
        </p:txBody>
      </p:sp>
      <p:cxnSp>
        <p:nvCxnSpPr>
          <p:cNvPr id="12" name="Straight Connector 11"/>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457200" y="6356350"/>
            <a:ext cx="2895600" cy="501650"/>
          </a:xfrm>
        </p:spPr>
        <p:txBody>
          <a:bodyPr/>
          <a:lstStyle/>
          <a:p>
            <a:pPr>
              <a:defRPr/>
            </a:pPr>
            <a:fld id="{70BD0EA8-9C18-4BCE-B66A-653983D7A338}" type="datetime4">
              <a:rPr lang="en-US" sz="2400" smtClean="0">
                <a:solidFill>
                  <a:srgbClr val="775F55"/>
                </a:solidFill>
              </a:rPr>
              <a:pPr>
                <a:defRPr/>
              </a:pPr>
              <a:t>June 4, 2019</a:t>
            </a:fld>
            <a:endParaRPr lang="en-US" sz="2400" dirty="0">
              <a:solidFill>
                <a:srgbClr val="775F55"/>
              </a:solidFill>
            </a:endParaRPr>
          </a:p>
        </p:txBody>
      </p:sp>
      <p:sp>
        <p:nvSpPr>
          <p:cNvPr id="15" name="Slide Number Placeholder 14"/>
          <p:cNvSpPr>
            <a:spLocks noGrp="1"/>
          </p:cNvSpPr>
          <p:nvPr>
            <p:ph type="sldNum" sz="quarter" idx="12"/>
          </p:nvPr>
        </p:nvSpPr>
        <p:spPr>
          <a:xfrm>
            <a:off x="6553200" y="6356350"/>
            <a:ext cx="2133600" cy="501650"/>
          </a:xfrm>
        </p:spPr>
        <p:txBody>
          <a:bodyPr/>
          <a:lstStyle/>
          <a:p>
            <a:pPr>
              <a:defRPr/>
            </a:pPr>
            <a:fld id="{10484B21-16DB-4E91-B0ED-018C744AED4A}" type="slidenum">
              <a:rPr lang="en-US" sz="2400" smtClean="0">
                <a:solidFill>
                  <a:srgbClr val="775F55"/>
                </a:solidFill>
              </a:rPr>
              <a:pPr>
                <a:defRPr/>
              </a:pPr>
              <a:t>50</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Blended BBO</a:t>
            </a:r>
          </a:p>
        </p:txBody>
      </p:sp>
      <p:sp>
        <p:nvSpPr>
          <p:cNvPr id="7172" name="Text Box 2"/>
          <p:cNvSpPr txBox="1">
            <a:spLocks noChangeArrowheads="1"/>
          </p:cNvSpPr>
          <p:nvPr/>
        </p:nvSpPr>
        <p:spPr bwMode="auto">
          <a:xfrm>
            <a:off x="350838" y="1598613"/>
            <a:ext cx="8258175" cy="4478337"/>
          </a:xfrm>
          <a:prstGeom prst="rect">
            <a:avLst/>
          </a:prstGeom>
          <a:noFill/>
          <a:ln w="9525">
            <a:noFill/>
            <a:round/>
            <a:headEnd/>
            <a:tailEnd/>
          </a:ln>
        </p:spPr>
        <p:txBody>
          <a:bodyPr/>
          <a:lstStyle/>
          <a:p>
            <a:pPr algn="just">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r>
              <a:rPr lang="en-US" sz="2400" dirty="0">
                <a:solidFill>
                  <a:srgbClr val="000000"/>
                </a:solidFill>
                <a:latin typeface="Aparajita" pitchFamily="34" charset="0"/>
                <a:cs typeface="Aparajita" pitchFamily="34" charset="0"/>
              </a:rPr>
              <a:t>Instead of replacing a SIV entirely by another SIV, the blended migration operator combines the features of both variables. This approach prevent the degradation of solution. The blended migration operator is as follows: </a:t>
            </a:r>
          </a:p>
          <a:p>
            <a:pPr algn="just">
              <a:spcBef>
                <a:spcPts val="700"/>
              </a:spcBef>
              <a:buClrTx/>
              <a:buSzPct val="60000"/>
              <a:buFontTx/>
              <a:buNone/>
              <a:tabLst>
                <a:tab pos="593725" algn="l"/>
                <a:tab pos="1508125" algn="l"/>
                <a:tab pos="2422525" algn="l"/>
                <a:tab pos="3336925" algn="l"/>
                <a:tab pos="4251325" algn="l"/>
                <a:tab pos="5165725" algn="l"/>
                <a:tab pos="6080125" algn="l"/>
                <a:tab pos="6994525" algn="l"/>
                <a:tab pos="7908925" algn="l"/>
                <a:tab pos="8823325" algn="l"/>
                <a:tab pos="9737725" algn="l"/>
              </a:tabLst>
            </a:pPr>
            <a:endParaRPr lang="en-US" sz="2400" dirty="0">
              <a:solidFill>
                <a:srgbClr val="000000"/>
              </a:solidFill>
              <a:latin typeface="Aparajita" pitchFamily="34" charset="0"/>
              <a:cs typeface="Aparajita" pitchFamily="34" charset="0"/>
            </a:endParaRPr>
          </a:p>
        </p:txBody>
      </p:sp>
      <p:sp>
        <p:nvSpPr>
          <p:cNvPr id="7175" name="Text Box 5"/>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13A3B88-A6EB-4D29-842C-A0B203A8C29F}"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51</a:t>
            </a:fld>
            <a:endParaRPr lang="en-US" sz="2400" b="1">
              <a:solidFill>
                <a:srgbClr val="FFFFFF"/>
              </a:solidFill>
            </a:endParaRPr>
          </a:p>
        </p:txBody>
      </p:sp>
      <p:graphicFrame>
        <p:nvGraphicFramePr>
          <p:cNvPr id="62470" name="Object 6"/>
          <p:cNvGraphicFramePr>
            <a:graphicFrameLocks noChangeAspect="1"/>
          </p:cNvGraphicFramePr>
          <p:nvPr/>
        </p:nvGraphicFramePr>
        <p:xfrm>
          <a:off x="1066800" y="3733800"/>
          <a:ext cx="5920947" cy="642937"/>
        </p:xfrm>
        <a:graphic>
          <a:graphicData uri="http://schemas.openxmlformats.org/presentationml/2006/ole">
            <mc:AlternateContent xmlns:mc="http://schemas.openxmlformats.org/markup-compatibility/2006">
              <mc:Choice xmlns:v="urn:schemas-microsoft-com:vml" Requires="v">
                <p:oleObj spid="_x0000_s100395" r:id="rId4" imgW="2546552" imgH="204826" progId="Equation.3">
                  <p:embed/>
                </p:oleObj>
              </mc:Choice>
              <mc:Fallback>
                <p:oleObj r:id="rId4" imgW="2546552" imgH="20482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733800"/>
                        <a:ext cx="5920947" cy="64293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62471" name="AutoShape 7"/>
          <p:cNvCxnSpPr>
            <a:cxnSpLocks noChangeShapeType="1"/>
          </p:cNvCxnSpPr>
          <p:nvPr/>
        </p:nvCxnSpPr>
        <p:spPr bwMode="auto">
          <a:xfrm flipH="1">
            <a:off x="1143000" y="4114800"/>
            <a:ext cx="306388" cy="1371600"/>
          </a:xfrm>
          <a:prstGeom prst="straightConnector1">
            <a:avLst/>
          </a:prstGeom>
          <a:noFill/>
          <a:ln w="10080" cap="sq">
            <a:solidFill>
              <a:srgbClr val="FF0000"/>
            </a:solidFill>
            <a:miter lim="800000"/>
            <a:headEnd/>
            <a:tailEnd type="arrow" w="med" len="med"/>
          </a:ln>
        </p:spPr>
      </p:cxnSp>
      <p:cxnSp>
        <p:nvCxnSpPr>
          <p:cNvPr id="62472" name="AutoShape 8"/>
          <p:cNvCxnSpPr>
            <a:cxnSpLocks noChangeShapeType="1"/>
          </p:cNvCxnSpPr>
          <p:nvPr/>
        </p:nvCxnSpPr>
        <p:spPr bwMode="auto">
          <a:xfrm>
            <a:off x="2895600" y="4191000"/>
            <a:ext cx="403225" cy="666750"/>
          </a:xfrm>
          <a:prstGeom prst="straightConnector1">
            <a:avLst/>
          </a:prstGeom>
          <a:noFill/>
          <a:ln w="10080" cap="sq">
            <a:solidFill>
              <a:srgbClr val="FF0000"/>
            </a:solidFill>
            <a:miter lim="800000"/>
            <a:headEnd/>
            <a:tailEnd type="arrow" w="med" len="med"/>
          </a:ln>
        </p:spPr>
      </p:cxnSp>
      <p:cxnSp>
        <p:nvCxnSpPr>
          <p:cNvPr id="62473" name="AutoShape 9"/>
          <p:cNvCxnSpPr>
            <a:cxnSpLocks noChangeShapeType="1"/>
          </p:cNvCxnSpPr>
          <p:nvPr/>
        </p:nvCxnSpPr>
        <p:spPr bwMode="auto">
          <a:xfrm>
            <a:off x="5791200" y="4267200"/>
            <a:ext cx="1447800" cy="1143000"/>
          </a:xfrm>
          <a:prstGeom prst="straightConnector1">
            <a:avLst/>
          </a:prstGeom>
          <a:noFill/>
          <a:ln w="10080" cap="sq">
            <a:solidFill>
              <a:srgbClr val="FF0000"/>
            </a:solidFill>
            <a:miter lim="800000"/>
            <a:headEnd/>
            <a:tailEnd type="arrow" w="med" len="med"/>
          </a:ln>
        </p:spPr>
      </p:cxnSp>
      <p:sp>
        <p:nvSpPr>
          <p:cNvPr id="62474" name="Text Box 10"/>
          <p:cNvSpPr txBox="1">
            <a:spLocks noChangeArrowheads="1"/>
          </p:cNvSpPr>
          <p:nvPr/>
        </p:nvSpPr>
        <p:spPr bwMode="auto">
          <a:xfrm>
            <a:off x="319088" y="5580063"/>
            <a:ext cx="3719512" cy="463846"/>
          </a:xfrm>
          <a:prstGeom prst="rect">
            <a:avLst/>
          </a:prstGeom>
          <a:solidFill>
            <a:srgbClr val="FF9900"/>
          </a:solidFill>
          <a:ln w="9360" cap="sq">
            <a:solidFill>
              <a:srgbClr val="FF0000"/>
            </a:solidFill>
            <a:miter lim="800000"/>
            <a:headEnd/>
            <a:tailEnd/>
          </a:ln>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rPr>
              <a:t>Immigrating habitat</a:t>
            </a:r>
          </a:p>
        </p:txBody>
      </p:sp>
      <p:sp>
        <p:nvSpPr>
          <p:cNvPr id="62475" name="Text Box 11"/>
          <p:cNvSpPr txBox="1">
            <a:spLocks noChangeArrowheads="1"/>
          </p:cNvSpPr>
          <p:nvPr/>
        </p:nvSpPr>
        <p:spPr bwMode="auto">
          <a:xfrm>
            <a:off x="6437313" y="5522913"/>
            <a:ext cx="2493962" cy="833178"/>
          </a:xfrm>
          <a:prstGeom prst="rect">
            <a:avLst/>
          </a:prstGeom>
          <a:solidFill>
            <a:srgbClr val="FF9900"/>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rPr>
              <a:t>Emigrating habitat</a:t>
            </a:r>
          </a:p>
        </p:txBody>
      </p:sp>
      <p:sp>
        <p:nvSpPr>
          <p:cNvPr id="62476" name="Text Box 12"/>
          <p:cNvSpPr txBox="1">
            <a:spLocks noChangeArrowheads="1"/>
          </p:cNvSpPr>
          <p:nvPr/>
        </p:nvSpPr>
        <p:spPr bwMode="auto">
          <a:xfrm>
            <a:off x="2286000" y="4876800"/>
            <a:ext cx="3657600" cy="463846"/>
          </a:xfrm>
          <a:prstGeom prst="rect">
            <a:avLst/>
          </a:prstGeom>
          <a:solidFill>
            <a:srgbClr val="92D050"/>
          </a:solidFill>
          <a:ln w="9525">
            <a:noFill/>
            <a:round/>
            <a:headEnd/>
            <a:tailEnd/>
          </a:ln>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rPr>
              <a:t>Real no. between 0 and 1</a:t>
            </a:r>
          </a:p>
        </p:txBody>
      </p:sp>
      <p:cxnSp>
        <p:nvCxnSpPr>
          <p:cNvPr id="14" name="Straight Connector 13"/>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a:xfrm>
            <a:off x="457200" y="6356350"/>
            <a:ext cx="3581400" cy="501650"/>
          </a:xfrm>
        </p:spPr>
        <p:txBody>
          <a:bodyPr/>
          <a:lstStyle/>
          <a:p>
            <a:pPr>
              <a:defRPr/>
            </a:pPr>
            <a:fld id="{EF0AC79F-D25B-4ACC-9DD6-628A07177E71}" type="datetime4">
              <a:rPr lang="en-US" sz="2400" smtClean="0">
                <a:solidFill>
                  <a:srgbClr val="775F55"/>
                </a:solidFill>
              </a:rPr>
              <a:pPr>
                <a:defRPr/>
              </a:pPr>
              <a:t>June 4, 2019</a:t>
            </a:fld>
            <a:endParaRPr lang="en-US" sz="2400" dirty="0">
              <a:solidFill>
                <a:srgbClr val="775F55"/>
              </a:solidFill>
            </a:endParaRPr>
          </a:p>
        </p:txBody>
      </p:sp>
      <p:sp>
        <p:nvSpPr>
          <p:cNvPr id="17" name="Slide Number Placeholder 16"/>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51</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0" presetClass="entr" fill="hold" nodeType="clickEffect">
                                  <p:stCondLst>
                                    <p:cond delay="0"/>
                                  </p:stCondLst>
                                  <p:childTnLst>
                                    <p:set>
                                      <p:cBhvr additive="repl">
                                        <p:cTn id="6" dur="1" fill="hold">
                                          <p:stCondLst>
                                            <p:cond delay="0"/>
                                          </p:stCondLst>
                                        </p:cTn>
                                        <p:tgtEl>
                                          <p:spTgt spid="62470"/>
                                        </p:tgtEl>
                                        <p:attrNameLst>
                                          <p:attrName>style.visibility</p:attrName>
                                        </p:attrNameLst>
                                      </p:cBhvr>
                                      <p:to>
                                        <p:strVal val="visible"/>
                                      </p:to>
                                    </p:set>
                                    <p:animEffect transition="in" filter="fade">
                                      <p:cBhvr additive="repl">
                                        <p:cTn id="7" dur="500"/>
                                        <p:tgtEl>
                                          <p:spTgt spid="62470"/>
                                        </p:tgtEl>
                                      </p:cBhvr>
                                    </p:animEffect>
                                  </p:childTnLst>
                                </p:cTn>
                              </p:par>
                            </p:childTnLst>
                          </p:cTn>
                        </p:par>
                      </p:childTnLst>
                    </p:cTn>
                  </p:par>
                  <p:par>
                    <p:cTn id="8" fill="hold" nodeType="clickEffect">
                      <p:stCondLst>
                        <p:cond delay="indefinite"/>
                      </p:stCondLst>
                      <p:childTnLst>
                        <p:par>
                          <p:cTn id="9" fill="hold" nodeType="clickEffect">
                            <p:stCondLst>
                              <p:cond delay="0"/>
                            </p:stCondLst>
                            <p:childTnLst>
                              <p:par>
                                <p:cTn id="10" presetID="1" presetClass="entr" fill="hold" nodeType="clickEffect">
                                  <p:stCondLst>
                                    <p:cond delay="0"/>
                                  </p:stCondLst>
                                  <p:childTnLst>
                                    <p:set>
                                      <p:cBhvr additive="repl">
                                        <p:cTn id="11" dur="1" fill="hold">
                                          <p:stCondLst>
                                            <p:cond delay="0"/>
                                          </p:stCondLst>
                                        </p:cTn>
                                        <p:tgtEl>
                                          <p:spTgt spid="62471"/>
                                        </p:tgtEl>
                                        <p:attrNameLst>
                                          <p:attrName>style.visibility</p:attrName>
                                        </p:attrNameLst>
                                      </p:cBhvr>
                                      <p:to>
                                        <p:strVal val="visible"/>
                                      </p:to>
                                    </p:set>
                                  </p:childTnLst>
                                </p:cTn>
                              </p:par>
                              <p:par>
                                <p:cTn id="12" presetID="1" presetClass="entr" fill="hold" nodeType="withEffect">
                                  <p:stCondLst>
                                    <p:cond delay="0"/>
                                  </p:stCondLst>
                                  <p:childTnLst>
                                    <p:set>
                                      <p:cBhvr additive="repl">
                                        <p:cTn id="13" dur="1" fill="hold">
                                          <p:stCondLst>
                                            <p:cond delay="0"/>
                                          </p:stCondLst>
                                        </p:cTn>
                                        <p:tgtEl>
                                          <p:spTgt spid="62474"/>
                                        </p:tgtEl>
                                        <p:attrNameLst>
                                          <p:attrName>style.visibility</p:attrName>
                                        </p:attrNameLst>
                                      </p:cBhvr>
                                      <p:to>
                                        <p:strVal val="visible"/>
                                      </p:to>
                                    </p:set>
                                  </p:childTnLst>
                                </p:cTn>
                              </p:par>
                            </p:childTnLst>
                          </p:cTn>
                        </p:par>
                      </p:childTnLst>
                    </p:cTn>
                  </p:par>
                  <p:par>
                    <p:cTn id="14" fill="hold" nodeType="clickEffect">
                      <p:stCondLst>
                        <p:cond delay="indefinite"/>
                      </p:stCondLst>
                      <p:childTnLst>
                        <p:par>
                          <p:cTn id="15" fill="hold" nodeType="clickEffect">
                            <p:stCondLst>
                              <p:cond delay="0"/>
                            </p:stCondLst>
                            <p:childTnLst>
                              <p:par>
                                <p:cTn id="16" presetID="1" presetClass="entr" fill="hold" nodeType="clickEffect">
                                  <p:stCondLst>
                                    <p:cond delay="0"/>
                                  </p:stCondLst>
                                  <p:childTnLst>
                                    <p:set>
                                      <p:cBhvr additive="repl">
                                        <p:cTn id="17" dur="1" fill="hold">
                                          <p:stCondLst>
                                            <p:cond delay="0"/>
                                          </p:stCondLst>
                                        </p:cTn>
                                        <p:tgtEl>
                                          <p:spTgt spid="62473"/>
                                        </p:tgtEl>
                                        <p:attrNameLst>
                                          <p:attrName>style.visibility</p:attrName>
                                        </p:attrNameLst>
                                      </p:cBhvr>
                                      <p:to>
                                        <p:strVal val="visible"/>
                                      </p:to>
                                    </p:set>
                                  </p:childTnLst>
                                </p:cTn>
                              </p:par>
                              <p:par>
                                <p:cTn id="18" presetID="1" presetClass="entr" fill="hold" nodeType="withEffect">
                                  <p:stCondLst>
                                    <p:cond delay="0"/>
                                  </p:stCondLst>
                                  <p:childTnLst>
                                    <p:set>
                                      <p:cBhvr additive="repl">
                                        <p:cTn id="19" dur="1" fill="hold">
                                          <p:stCondLst>
                                            <p:cond delay="0"/>
                                          </p:stCondLst>
                                        </p:cTn>
                                        <p:tgtEl>
                                          <p:spTgt spid="62475"/>
                                        </p:tgtEl>
                                        <p:attrNameLst>
                                          <p:attrName>style.visibility</p:attrName>
                                        </p:attrNameLst>
                                      </p:cBhvr>
                                      <p:to>
                                        <p:strVal val="visible"/>
                                      </p:to>
                                    </p:set>
                                  </p:childTnLst>
                                </p:cTn>
                              </p:par>
                            </p:childTnLst>
                          </p:cTn>
                        </p:par>
                      </p:childTnLst>
                    </p:cTn>
                  </p:par>
                  <p:par>
                    <p:cTn id="20" fill="hold" nodeType="clickEffect">
                      <p:stCondLst>
                        <p:cond delay="indefinite"/>
                      </p:stCondLst>
                      <p:childTnLst>
                        <p:par>
                          <p:cTn id="21" fill="hold" nodeType="clickEffect">
                            <p:stCondLst>
                              <p:cond delay="0"/>
                            </p:stCondLst>
                            <p:childTnLst>
                              <p:par>
                                <p:cTn id="22" presetID="1" presetClass="entr" fill="hold" nodeType="clickEffect">
                                  <p:stCondLst>
                                    <p:cond delay="0"/>
                                  </p:stCondLst>
                                  <p:childTnLst>
                                    <p:set>
                                      <p:cBhvr additive="repl">
                                        <p:cTn id="23" dur="1" fill="hold">
                                          <p:stCondLst>
                                            <p:cond delay="0"/>
                                          </p:stCondLst>
                                        </p:cTn>
                                        <p:tgtEl>
                                          <p:spTgt spid="62472"/>
                                        </p:tgtEl>
                                        <p:attrNameLst>
                                          <p:attrName>style.visibility</p:attrName>
                                        </p:attrNameLst>
                                      </p:cBhvr>
                                      <p:to>
                                        <p:strVal val="visible"/>
                                      </p:to>
                                    </p:set>
                                  </p:childTnLst>
                                </p:cTn>
                              </p:par>
                              <p:par>
                                <p:cTn id="24" presetID="1" presetClass="entr" fill="hold" nodeType="withEffect">
                                  <p:stCondLst>
                                    <p:cond delay="0"/>
                                  </p:stCondLst>
                                  <p:childTnLst>
                                    <p:set>
                                      <p:cBhvr additive="repl">
                                        <p:cTn id="25" dur="1" fill="hold">
                                          <p:stCondLst>
                                            <p:cond delay="0"/>
                                          </p:stCondLst>
                                        </p:cTn>
                                        <p:tgtEl>
                                          <p:spTgt spid="62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err="1">
                <a:solidFill>
                  <a:srgbClr val="775F55"/>
                </a:solidFill>
                <a:latin typeface="Tw Cen MT" pitchFamily="34" charset="0"/>
              </a:rPr>
              <a:t>aBBOmDE</a:t>
            </a:r>
            <a:endParaRPr lang="en-US" sz="4400" dirty="0">
              <a:solidFill>
                <a:srgbClr val="775F55"/>
              </a:solidFill>
              <a:latin typeface="Tw Cen MT" pitchFamily="34" charset="0"/>
            </a:endParaRPr>
          </a:p>
        </p:txBody>
      </p:sp>
      <p:sp>
        <p:nvSpPr>
          <p:cNvPr id="8201"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88D590-AFE2-4748-9FA9-20B50AA32DE5}" type="slidenum">
              <a:rPr lang="en-US" sz="20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52</a:t>
            </a:fld>
            <a:endParaRPr lang="en-US" sz="2000" b="1">
              <a:solidFill>
                <a:srgbClr val="FFFFFF"/>
              </a:solidFill>
            </a:endParaRPr>
          </a:p>
        </p:txBody>
      </p:sp>
      <p:sp>
        <p:nvSpPr>
          <p:cNvPr id="8202" name="Text Box 5"/>
          <p:cNvSpPr txBox="1">
            <a:spLocks noChangeArrowheads="1"/>
          </p:cNvSpPr>
          <p:nvPr/>
        </p:nvSpPr>
        <p:spPr bwMode="auto">
          <a:xfrm>
            <a:off x="381000" y="1295400"/>
            <a:ext cx="8458200" cy="1941173"/>
          </a:xfrm>
          <a:prstGeom prst="rect">
            <a:avLst/>
          </a:prstGeom>
          <a:noFill/>
          <a:ln w="9525">
            <a:noFill/>
            <a:round/>
            <a:headEnd/>
            <a:tailEnd/>
          </a:ln>
        </p:spPr>
        <p:txBody>
          <a:bodyPr wrap="square" lIns="90000" tIns="46800" rIns="90000" bIns="46800">
            <a:spAutoFit/>
          </a:bodyPr>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err="1">
                <a:solidFill>
                  <a:srgbClr val="000000"/>
                </a:solidFill>
                <a:latin typeface="Aparajita" pitchFamily="34" charset="0"/>
                <a:cs typeface="Aparajita" pitchFamily="34" charset="0"/>
              </a:rPr>
              <a:t>Lohakare</a:t>
            </a:r>
            <a:r>
              <a:rPr lang="en-US" sz="2000" dirty="0">
                <a:solidFill>
                  <a:srgbClr val="000000"/>
                </a:solidFill>
                <a:latin typeface="Aparajita" pitchFamily="34" charset="0"/>
                <a:cs typeface="Aparajita" pitchFamily="34" charset="0"/>
              </a:rPr>
              <a:t> et al. proposed a </a:t>
            </a:r>
            <a:r>
              <a:rPr lang="en-US" sz="2000" dirty="0" err="1">
                <a:solidFill>
                  <a:srgbClr val="000000"/>
                </a:solidFill>
                <a:latin typeface="Aparajita" pitchFamily="34" charset="0"/>
                <a:cs typeface="Aparajita" pitchFamily="34" charset="0"/>
              </a:rPr>
              <a:t>memetic</a:t>
            </a:r>
            <a:r>
              <a:rPr lang="en-US" sz="2000" dirty="0">
                <a:solidFill>
                  <a:srgbClr val="000000"/>
                </a:solidFill>
                <a:latin typeface="Aparajita" pitchFamily="34" charset="0"/>
                <a:cs typeface="Aparajita" pitchFamily="34" charset="0"/>
              </a:rPr>
              <a:t> BBO named as </a:t>
            </a:r>
            <a:r>
              <a:rPr lang="en-US" sz="2000" dirty="0"/>
              <a:t>Accelerated biogeography-based optimization with neighborhood search for optimization</a:t>
            </a:r>
            <a:r>
              <a:rPr lang="en-US" sz="2000" dirty="0">
                <a:solidFill>
                  <a:srgbClr val="000000"/>
                </a:solidFill>
                <a:latin typeface="Aparajita" pitchFamily="34" charset="0"/>
                <a:cs typeface="Aparajita" pitchFamily="34" charset="0"/>
              </a:rPr>
              <a:t> (</a:t>
            </a:r>
            <a:r>
              <a:rPr lang="en-US" sz="2000" dirty="0" err="1">
                <a:solidFill>
                  <a:srgbClr val="000000"/>
                </a:solidFill>
                <a:latin typeface="Aparajita" pitchFamily="34" charset="0"/>
                <a:cs typeface="Aparajita" pitchFamily="34" charset="0"/>
              </a:rPr>
              <a:t>aBBOmDE</a:t>
            </a:r>
            <a:r>
              <a:rPr lang="en-US" sz="2000" dirty="0">
                <a:solidFill>
                  <a:srgbClr val="000000"/>
                </a:solidFill>
                <a:latin typeface="Aparajita" pitchFamily="34" charset="0"/>
                <a:cs typeface="Aparajita" pitchFamily="34" charset="0"/>
              </a:rPr>
              <a:t>), for improving convergence speed by modifying mutation operator and maintained exploitation by keeping original migration. Mutation as follows</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rgbClr val="000000"/>
              </a:solidFill>
              <a:latin typeface="Aparajita" pitchFamily="34" charset="0"/>
              <a:cs typeface="Aparajita" pitchFamily="34" charset="0"/>
            </a:endParaRPr>
          </a:p>
        </p:txBody>
      </p:sp>
      <p:graphicFrame>
        <p:nvGraphicFramePr>
          <p:cNvPr id="8194"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1542" r:id="rId4" imgW="73152" imgH="172675" progId="Equation.3">
                  <p:embed/>
                </p:oleObj>
              </mc:Choice>
              <mc:Fallback>
                <p:oleObj r:id="rId4" imgW="73152" imgH="172675"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16" name="Group 15"/>
          <p:cNvGrpSpPr/>
          <p:nvPr/>
        </p:nvGrpSpPr>
        <p:grpSpPr>
          <a:xfrm>
            <a:off x="609600" y="3429000"/>
            <a:ext cx="7124700" cy="2135188"/>
            <a:chOff x="304800" y="2971800"/>
            <a:chExt cx="7124700" cy="2135188"/>
          </a:xfrm>
        </p:grpSpPr>
        <p:graphicFrame>
          <p:nvGraphicFramePr>
            <p:cNvPr id="63495" name="Object 7"/>
            <p:cNvGraphicFramePr>
              <a:graphicFrameLocks noChangeAspect="1"/>
            </p:cNvGraphicFramePr>
            <p:nvPr/>
          </p:nvGraphicFramePr>
          <p:xfrm>
            <a:off x="990600" y="2971800"/>
            <a:ext cx="6438900" cy="581025"/>
          </p:xfrm>
          <a:graphic>
            <a:graphicData uri="http://schemas.openxmlformats.org/presentationml/2006/ole">
              <mc:AlternateContent xmlns:mc="http://schemas.openxmlformats.org/markup-compatibility/2006">
                <mc:Choice xmlns:v="urn:schemas-microsoft-com:vml" Requires="v">
                  <p:oleObj spid="_x0000_s101543" r:id="rId6" imgW="3057797" imgH="239590" progId="Equation.3">
                    <p:embed/>
                  </p:oleObj>
                </mc:Choice>
                <mc:Fallback>
                  <p:oleObj r:id="rId6" imgW="3057797" imgH="23959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971800"/>
                          <a:ext cx="6438900" cy="5810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63496" name="AutoShape 8"/>
            <p:cNvCxnSpPr>
              <a:cxnSpLocks noChangeShapeType="1"/>
            </p:cNvCxnSpPr>
            <p:nvPr/>
          </p:nvCxnSpPr>
          <p:spPr bwMode="auto">
            <a:xfrm>
              <a:off x="4800600" y="3352800"/>
              <a:ext cx="1143000" cy="990600"/>
            </a:xfrm>
            <a:prstGeom prst="straightConnector1">
              <a:avLst/>
            </a:prstGeom>
            <a:noFill/>
            <a:ln w="10080" cap="sq">
              <a:solidFill>
                <a:srgbClr val="DD8047"/>
              </a:solidFill>
              <a:miter lim="800000"/>
              <a:headEnd/>
              <a:tailEnd type="arrow" w="med" len="med"/>
            </a:ln>
          </p:spPr>
        </p:cxnSp>
        <p:graphicFrame>
          <p:nvGraphicFramePr>
            <p:cNvPr id="63497" name="Object 9"/>
            <p:cNvGraphicFramePr>
              <a:graphicFrameLocks noChangeAspect="1"/>
            </p:cNvGraphicFramePr>
            <p:nvPr/>
          </p:nvGraphicFramePr>
          <p:xfrm>
            <a:off x="5867400" y="4191000"/>
            <a:ext cx="1506537" cy="630238"/>
          </p:xfrm>
          <a:graphic>
            <a:graphicData uri="http://schemas.openxmlformats.org/presentationml/2006/ole">
              <mc:AlternateContent xmlns:mc="http://schemas.openxmlformats.org/markup-compatibility/2006">
                <mc:Choice xmlns:v="urn:schemas-microsoft-com:vml" Requires="v">
                  <p:oleObj spid="_x0000_s101544" name="Equation" r:id="rId8" imgW="647640" imgH="215640" progId="Equation.3">
                    <p:embed/>
                  </p:oleObj>
                </mc:Choice>
                <mc:Fallback>
                  <p:oleObj name="Equation" r:id="rId8" imgW="64764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191000"/>
                          <a:ext cx="1506537" cy="6302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63498" name="AutoShape 10"/>
            <p:cNvCxnSpPr>
              <a:cxnSpLocks noChangeShapeType="1"/>
            </p:cNvCxnSpPr>
            <p:nvPr/>
          </p:nvCxnSpPr>
          <p:spPr bwMode="auto">
            <a:xfrm flipH="1">
              <a:off x="3581400" y="3352800"/>
              <a:ext cx="473076" cy="762000"/>
            </a:xfrm>
            <a:prstGeom prst="straightConnector1">
              <a:avLst/>
            </a:prstGeom>
            <a:noFill/>
            <a:ln w="10080" cap="sq">
              <a:solidFill>
                <a:srgbClr val="00B0F0"/>
              </a:solidFill>
              <a:miter lim="800000"/>
              <a:headEnd/>
              <a:tailEnd type="arrow" w="med" len="med"/>
            </a:ln>
          </p:spPr>
        </p:cxnSp>
        <p:graphicFrame>
          <p:nvGraphicFramePr>
            <p:cNvPr id="63499" name="Object 11"/>
            <p:cNvGraphicFramePr>
              <a:graphicFrameLocks noChangeAspect="1"/>
            </p:cNvGraphicFramePr>
            <p:nvPr/>
          </p:nvGraphicFramePr>
          <p:xfrm>
            <a:off x="1905000" y="4191000"/>
            <a:ext cx="3581400" cy="915988"/>
          </p:xfrm>
          <a:graphic>
            <a:graphicData uri="http://schemas.openxmlformats.org/presentationml/2006/ole">
              <mc:AlternateContent xmlns:mc="http://schemas.openxmlformats.org/markup-compatibility/2006">
                <mc:Choice xmlns:v="urn:schemas-microsoft-com:vml" Requires="v">
                  <p:oleObj spid="_x0000_s101545" name="Equation" r:id="rId10" imgW="647640" imgH="177480" progId="Equation.3">
                    <p:embed/>
                  </p:oleObj>
                </mc:Choice>
                <mc:Fallback>
                  <p:oleObj name="Equation" r:id="rId10" imgW="647640" imgH="177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191000"/>
                          <a:ext cx="3581400" cy="91598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63500" name="AutoShape 12"/>
            <p:cNvCxnSpPr>
              <a:cxnSpLocks noChangeShapeType="1"/>
            </p:cNvCxnSpPr>
            <p:nvPr/>
          </p:nvCxnSpPr>
          <p:spPr bwMode="auto">
            <a:xfrm flipH="1">
              <a:off x="1066800" y="3581400"/>
              <a:ext cx="419101" cy="684212"/>
            </a:xfrm>
            <a:prstGeom prst="straightConnector1">
              <a:avLst/>
            </a:prstGeom>
            <a:noFill/>
            <a:ln w="10080" cap="sq">
              <a:solidFill>
                <a:srgbClr val="FF0000"/>
              </a:solidFill>
              <a:miter lim="800000"/>
              <a:headEnd/>
              <a:tailEnd type="triangle" w="med" len="med"/>
            </a:ln>
          </p:spPr>
        </p:cxnSp>
        <p:sp>
          <p:nvSpPr>
            <p:cNvPr id="63501" name="Text Box 13"/>
            <p:cNvSpPr txBox="1">
              <a:spLocks noChangeArrowheads="1"/>
            </p:cNvSpPr>
            <p:nvPr/>
          </p:nvSpPr>
          <p:spPr bwMode="auto">
            <a:xfrm>
              <a:off x="304800" y="4343400"/>
              <a:ext cx="1624013" cy="402291"/>
            </a:xfrm>
            <a:prstGeom prst="rect">
              <a:avLst/>
            </a:prstGeom>
            <a:solidFill>
              <a:srgbClr val="DD8047"/>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Parent SIV</a:t>
              </a:r>
            </a:p>
          </p:txBody>
        </p:sp>
      </p:grpSp>
      <p:cxnSp>
        <p:nvCxnSpPr>
          <p:cNvPr id="15" name="Straight Connector 14"/>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0"/>
          </p:nvPr>
        </p:nvSpPr>
        <p:spPr/>
        <p:txBody>
          <a:bodyPr/>
          <a:lstStyle/>
          <a:p>
            <a:pPr>
              <a:defRPr/>
            </a:pPr>
            <a:fld id="{2603435E-CEFA-4179-BDC6-BB90971EEDBC}" type="datetime4">
              <a:rPr lang="en-US" sz="2000" smtClean="0">
                <a:solidFill>
                  <a:srgbClr val="775F55"/>
                </a:solidFill>
              </a:rPr>
              <a:pPr>
                <a:defRPr/>
              </a:pPr>
              <a:t>June 4, 2019</a:t>
            </a:fld>
            <a:endParaRPr lang="en-US" sz="2000">
              <a:solidFill>
                <a:srgbClr val="775F55"/>
              </a:solidFill>
            </a:endParaRPr>
          </a:p>
        </p:txBody>
      </p:sp>
      <p:sp>
        <p:nvSpPr>
          <p:cNvPr id="18" name="Slide Number Placeholder 17"/>
          <p:cNvSpPr>
            <a:spLocks noGrp="1"/>
          </p:cNvSpPr>
          <p:nvPr>
            <p:ph type="sldNum" sz="quarter" idx="12"/>
          </p:nvPr>
        </p:nvSpPr>
        <p:spPr/>
        <p:txBody>
          <a:bodyPr/>
          <a:lstStyle/>
          <a:p>
            <a:pPr>
              <a:defRPr/>
            </a:pPr>
            <a:fld id="{10484B21-16DB-4E91-B0ED-018C744AED4A}" type="slidenum">
              <a:rPr lang="en-US" sz="2000" smtClean="0">
                <a:solidFill>
                  <a:srgbClr val="775F55"/>
                </a:solidFill>
              </a:rPr>
              <a:pPr>
                <a:defRPr/>
              </a:pPr>
              <a:t>52</a:t>
            </a:fld>
            <a:endParaRPr lang="en-US" sz="2000">
              <a:solidFill>
                <a:srgbClr val="775F55"/>
              </a:solidFill>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
          <p:cNvSpPr txBox="1">
            <a:spLocks noChangeArrowheads="1"/>
          </p:cNvSpPr>
          <p:nvPr/>
        </p:nvSpPr>
        <p:spPr bwMode="auto">
          <a:xfrm>
            <a:off x="612775"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solidFill>
                  <a:srgbClr val="775F55"/>
                </a:solidFill>
                <a:latin typeface="Tw Cen MT" pitchFamily="34" charset="0"/>
              </a:rPr>
              <a:t>LBBO</a:t>
            </a:r>
          </a:p>
        </p:txBody>
      </p:sp>
      <p:sp>
        <p:nvSpPr>
          <p:cNvPr id="12294"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E36227-2499-4B76-8A58-4B9662DFB39A}"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53</a:t>
            </a:fld>
            <a:endParaRPr lang="en-US" sz="2400" b="1">
              <a:solidFill>
                <a:srgbClr val="FFFFFF"/>
              </a:solidFill>
            </a:endParaRPr>
          </a:p>
        </p:txBody>
      </p:sp>
      <p:sp>
        <p:nvSpPr>
          <p:cNvPr id="12295" name="Text Box 5"/>
          <p:cNvSpPr txBox="1">
            <a:spLocks noChangeArrowheads="1"/>
          </p:cNvSpPr>
          <p:nvPr/>
        </p:nvSpPr>
        <p:spPr bwMode="auto">
          <a:xfrm>
            <a:off x="228600" y="1371600"/>
            <a:ext cx="8686800" cy="1571842"/>
          </a:xfrm>
          <a:prstGeom prst="rect">
            <a:avLst/>
          </a:prstGeom>
          <a:noFill/>
          <a:ln w="9525">
            <a:noFill/>
            <a:round/>
            <a:headEnd/>
            <a:tailEnd/>
          </a:ln>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Aparajita" pitchFamily="34" charset="0"/>
                <a:cs typeface="Aparajita" pitchFamily="34" charset="0"/>
              </a:rPr>
              <a:t>Simon et al. proposed LBBO (</a:t>
            </a:r>
            <a:r>
              <a:rPr lang="en-US" sz="2400" dirty="0" err="1">
                <a:solidFill>
                  <a:srgbClr val="000000"/>
                </a:solidFill>
                <a:latin typeface="Aparajita" pitchFamily="34" charset="0"/>
                <a:cs typeface="Aparajita" pitchFamily="34" charset="0"/>
              </a:rPr>
              <a:t>linearized</a:t>
            </a:r>
            <a:r>
              <a:rPr lang="en-US" sz="2400" dirty="0">
                <a:solidFill>
                  <a:srgbClr val="000000"/>
                </a:solidFill>
                <a:latin typeface="Aparajita" pitchFamily="34" charset="0"/>
                <a:cs typeface="Aparajita" pitchFamily="34" charset="0"/>
              </a:rPr>
              <a:t> BBO) for improving solution of non separable problems. LBBO combined with periodic re-initialization and local search operator and obtain algorithm for global optimization in a continuous search space.</a:t>
            </a:r>
          </a:p>
        </p:txBody>
      </p:sp>
      <p:graphicFrame>
        <p:nvGraphicFramePr>
          <p:cNvPr id="68614" name="Object 6"/>
          <p:cNvGraphicFramePr>
            <a:graphicFrameLocks noChangeAspect="1"/>
          </p:cNvGraphicFramePr>
          <p:nvPr/>
        </p:nvGraphicFramePr>
        <p:xfrm>
          <a:off x="1135063" y="3630613"/>
          <a:ext cx="6188075" cy="515937"/>
        </p:xfrm>
        <a:graphic>
          <a:graphicData uri="http://schemas.openxmlformats.org/presentationml/2006/ole">
            <mc:AlternateContent xmlns:mc="http://schemas.openxmlformats.org/markup-compatibility/2006">
              <mc:Choice xmlns:v="urn:schemas-microsoft-com:vml" Requires="v">
                <p:oleObj spid="_x0000_s102443" r:id="rId4" imgW="2993028" imgH="204826" progId="Equation.3">
                  <p:embed/>
                </p:oleObj>
              </mc:Choice>
              <mc:Fallback>
                <p:oleObj r:id="rId4" imgW="2993028" imgH="20482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3630613"/>
                        <a:ext cx="6188075" cy="51593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68615" name="AutoShape 7"/>
          <p:cNvCxnSpPr>
            <a:cxnSpLocks noChangeShapeType="1"/>
          </p:cNvCxnSpPr>
          <p:nvPr/>
        </p:nvCxnSpPr>
        <p:spPr bwMode="auto">
          <a:xfrm flipH="1">
            <a:off x="1600200" y="4017963"/>
            <a:ext cx="327025" cy="554037"/>
          </a:xfrm>
          <a:prstGeom prst="straightConnector1">
            <a:avLst/>
          </a:prstGeom>
          <a:noFill/>
          <a:ln w="10080" cap="sq">
            <a:solidFill>
              <a:srgbClr val="00B0F0"/>
            </a:solidFill>
            <a:miter lim="800000"/>
            <a:headEnd/>
            <a:tailEnd type="arrow" w="med" len="med"/>
          </a:ln>
        </p:spPr>
      </p:cxnSp>
      <p:cxnSp>
        <p:nvCxnSpPr>
          <p:cNvPr id="68616" name="AutoShape 8"/>
          <p:cNvCxnSpPr>
            <a:cxnSpLocks noChangeShapeType="1"/>
          </p:cNvCxnSpPr>
          <p:nvPr/>
        </p:nvCxnSpPr>
        <p:spPr bwMode="auto">
          <a:xfrm>
            <a:off x="4368800" y="4017963"/>
            <a:ext cx="9525" cy="693737"/>
          </a:xfrm>
          <a:prstGeom prst="straightConnector1">
            <a:avLst/>
          </a:prstGeom>
          <a:noFill/>
          <a:ln w="10080" cap="sq">
            <a:solidFill>
              <a:srgbClr val="00B0F0"/>
            </a:solidFill>
            <a:miter lim="800000"/>
            <a:headEnd/>
            <a:tailEnd type="arrow" w="med" len="med"/>
          </a:ln>
        </p:spPr>
      </p:cxnSp>
      <p:cxnSp>
        <p:nvCxnSpPr>
          <p:cNvPr id="68617" name="AutoShape 9"/>
          <p:cNvCxnSpPr>
            <a:cxnSpLocks noChangeShapeType="1"/>
          </p:cNvCxnSpPr>
          <p:nvPr/>
        </p:nvCxnSpPr>
        <p:spPr bwMode="auto">
          <a:xfrm>
            <a:off x="4862513" y="4017963"/>
            <a:ext cx="679450" cy="461962"/>
          </a:xfrm>
          <a:prstGeom prst="straightConnector1">
            <a:avLst/>
          </a:prstGeom>
          <a:noFill/>
          <a:ln w="10080" cap="sq">
            <a:solidFill>
              <a:srgbClr val="00B0F0"/>
            </a:solidFill>
            <a:miter lim="800000"/>
            <a:headEnd/>
            <a:tailEnd type="arrow" w="med" len="med"/>
          </a:ln>
        </p:spPr>
      </p:cxnSp>
      <p:sp>
        <p:nvSpPr>
          <p:cNvPr id="68618" name="Text Box 10"/>
          <p:cNvSpPr txBox="1">
            <a:spLocks noChangeArrowheads="1"/>
          </p:cNvSpPr>
          <p:nvPr/>
        </p:nvSpPr>
        <p:spPr bwMode="auto">
          <a:xfrm>
            <a:off x="5541963" y="4364038"/>
            <a:ext cx="3028950" cy="460375"/>
          </a:xfrm>
          <a:prstGeom prst="rect">
            <a:avLst/>
          </a:prstGeom>
          <a:solidFill>
            <a:srgbClr val="EBDDC3"/>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rPr>
              <a:t>Emigrating habitat</a:t>
            </a:r>
          </a:p>
        </p:txBody>
      </p:sp>
      <p:sp>
        <p:nvSpPr>
          <p:cNvPr id="68619" name="Text Box 11"/>
          <p:cNvSpPr txBox="1">
            <a:spLocks noChangeArrowheads="1"/>
          </p:cNvSpPr>
          <p:nvPr/>
        </p:nvSpPr>
        <p:spPr bwMode="auto">
          <a:xfrm>
            <a:off x="249238" y="4710113"/>
            <a:ext cx="2854325" cy="460375"/>
          </a:xfrm>
          <a:prstGeom prst="rect">
            <a:avLst/>
          </a:prstGeom>
          <a:solidFill>
            <a:srgbClr val="EBDDC3"/>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rPr>
              <a:t>Immigrating habitat</a:t>
            </a:r>
          </a:p>
        </p:txBody>
      </p:sp>
      <p:sp>
        <p:nvSpPr>
          <p:cNvPr id="68620" name="Text Box 12"/>
          <p:cNvSpPr txBox="1">
            <a:spLocks noChangeArrowheads="1"/>
          </p:cNvSpPr>
          <p:nvPr/>
        </p:nvSpPr>
        <p:spPr bwMode="auto">
          <a:xfrm>
            <a:off x="3260725" y="4765675"/>
            <a:ext cx="2216150" cy="833178"/>
          </a:xfrm>
          <a:prstGeom prst="rect">
            <a:avLst/>
          </a:prstGeom>
          <a:solidFill>
            <a:srgbClr val="EBDDC3"/>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rPr>
              <a:t>Emigration rate</a:t>
            </a:r>
          </a:p>
        </p:txBody>
      </p:sp>
      <p:cxnSp>
        <p:nvCxnSpPr>
          <p:cNvPr id="14" name="Straight Connector 13"/>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a:xfrm>
            <a:off x="457200" y="6356350"/>
            <a:ext cx="2895600" cy="501650"/>
          </a:xfrm>
        </p:spPr>
        <p:txBody>
          <a:bodyPr/>
          <a:lstStyle/>
          <a:p>
            <a:pPr>
              <a:defRPr/>
            </a:pPr>
            <a:fld id="{85A78D67-8904-4F9E-982C-9C1344D63807}" type="datetime4">
              <a:rPr lang="en-US" sz="2400" smtClean="0">
                <a:solidFill>
                  <a:srgbClr val="775F55"/>
                </a:solidFill>
              </a:rPr>
              <a:pPr>
                <a:defRPr/>
              </a:pPr>
              <a:t>June 4, 2019</a:t>
            </a:fld>
            <a:endParaRPr lang="en-US" sz="2400" dirty="0">
              <a:solidFill>
                <a:srgbClr val="775F55"/>
              </a:solidFill>
            </a:endParaRPr>
          </a:p>
        </p:txBody>
      </p:sp>
      <p:sp>
        <p:nvSpPr>
          <p:cNvPr id="17" name="Slide Number Placeholder 16"/>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53</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68614"/>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clickEffect">
                            <p:stCondLst>
                              <p:cond delay="0"/>
                            </p:stCondLst>
                            <p:childTnLst>
                              <p:par>
                                <p:cTn id="9" presetID="1" presetClass="entr" fill="hold" nodeType="clickEffect">
                                  <p:stCondLst>
                                    <p:cond delay="0"/>
                                  </p:stCondLst>
                                  <p:childTnLst>
                                    <p:set>
                                      <p:cBhvr additive="repl">
                                        <p:cTn id="10" dur="1" fill="hold">
                                          <p:stCondLst>
                                            <p:cond delay="0"/>
                                          </p:stCondLst>
                                        </p:cTn>
                                        <p:tgtEl>
                                          <p:spTgt spid="68615"/>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8619"/>
                                        </p:tgtEl>
                                        <p:attrNameLst>
                                          <p:attrName>style.visibility</p:attrName>
                                        </p:attrNameLst>
                                      </p:cBhvr>
                                      <p:to>
                                        <p:strVal val="visible"/>
                                      </p:to>
                                    </p:se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ID="1" presetClass="entr" fill="hold" nodeType="clickEffect">
                                  <p:stCondLst>
                                    <p:cond delay="0"/>
                                  </p:stCondLst>
                                  <p:childTnLst>
                                    <p:set>
                                      <p:cBhvr additive="repl">
                                        <p:cTn id="16" dur="1" fill="hold">
                                          <p:stCondLst>
                                            <p:cond delay="0"/>
                                          </p:stCondLst>
                                        </p:cTn>
                                        <p:tgtEl>
                                          <p:spTgt spid="68617"/>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8618"/>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clickEffect">
                            <p:stCondLst>
                              <p:cond delay="0"/>
                            </p:stCondLst>
                            <p:childTnLst>
                              <p:par>
                                <p:cTn id="21" presetID="1" presetClass="entr" fill="hold" nodeType="clickEffect">
                                  <p:stCondLst>
                                    <p:cond delay="0"/>
                                  </p:stCondLst>
                                  <p:childTnLst>
                                    <p:set>
                                      <p:cBhvr additive="repl">
                                        <p:cTn id="22" dur="1" fill="hold">
                                          <p:stCondLst>
                                            <p:cond delay="0"/>
                                          </p:stCondLst>
                                        </p:cTn>
                                        <p:tgtEl>
                                          <p:spTgt spid="68616"/>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68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
          <p:cNvSpPr txBox="1">
            <a:spLocks noChangeArrowheads="1"/>
          </p:cNvSpPr>
          <p:nvPr/>
        </p:nvSpPr>
        <p:spPr bwMode="auto">
          <a:xfrm>
            <a:off x="304800"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775F55"/>
                </a:solidFill>
                <a:latin typeface="Tw Cen MT" pitchFamily="34" charset="0"/>
              </a:rPr>
              <a:t>Modified Migration Operator</a:t>
            </a:r>
          </a:p>
        </p:txBody>
      </p:sp>
      <p:sp>
        <p:nvSpPr>
          <p:cNvPr id="12294"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E36227-2499-4B76-8A58-4B9662DFB39A}"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54</a:t>
            </a:fld>
            <a:endParaRPr lang="en-US" sz="2400" b="1">
              <a:solidFill>
                <a:srgbClr val="FFFFFF"/>
              </a:solidFill>
            </a:endParaRPr>
          </a:p>
        </p:txBody>
      </p:sp>
      <p:sp>
        <p:nvSpPr>
          <p:cNvPr id="12295" name="Text Box 5"/>
          <p:cNvSpPr txBox="1">
            <a:spLocks noChangeArrowheads="1"/>
          </p:cNvSpPr>
          <p:nvPr/>
        </p:nvSpPr>
        <p:spPr bwMode="auto">
          <a:xfrm>
            <a:off x="228600" y="1371600"/>
            <a:ext cx="8686800" cy="1941173"/>
          </a:xfrm>
          <a:prstGeom prst="rect">
            <a:avLst/>
          </a:prstGeom>
          <a:noFill/>
          <a:ln w="9525">
            <a:noFill/>
            <a:round/>
            <a:headEnd/>
            <a:tailEnd/>
          </a:ln>
        </p:spPr>
        <p:txBody>
          <a:bodyPr wrap="square" lIns="90000" tIns="46800" rIns="90000" bIns="46800">
            <a:spAutoFit/>
          </a:bodyPr>
          <a:lstStyle/>
          <a:p>
            <a:r>
              <a:rPr lang="en-US" sz="2400" dirty="0" err="1">
                <a:latin typeface="Aparajita" pitchFamily="34" charset="0"/>
                <a:cs typeface="Aparajita" pitchFamily="34" charset="0"/>
              </a:rPr>
              <a:t>Pushpa</a:t>
            </a:r>
            <a:r>
              <a:rPr lang="en-US" sz="2400" dirty="0">
                <a:latin typeface="Aparajita" pitchFamily="34" charset="0"/>
                <a:cs typeface="Aparajita" pitchFamily="34" charset="0"/>
              </a:rPr>
              <a:t> </a:t>
            </a:r>
            <a:r>
              <a:rPr lang="en-US" sz="2400" dirty="0" err="1">
                <a:latin typeface="Aparajita" pitchFamily="34" charset="0"/>
                <a:cs typeface="Aparajita" pitchFamily="34" charset="0"/>
              </a:rPr>
              <a:t>Farswan</a:t>
            </a:r>
            <a:r>
              <a:rPr lang="en-US" sz="2400" dirty="0">
                <a:solidFill>
                  <a:srgbClr val="000000"/>
                </a:solidFill>
                <a:latin typeface="Aparajita" pitchFamily="34" charset="0"/>
                <a:cs typeface="Aparajita" pitchFamily="34" charset="0"/>
              </a:rPr>
              <a:t> et al. proposed a new </a:t>
            </a:r>
            <a:r>
              <a:rPr lang="en-US" sz="2400" dirty="0">
                <a:latin typeface="Aparajita" pitchFamily="34" charset="0"/>
                <a:cs typeface="Aparajita" pitchFamily="34" charset="0"/>
              </a:rPr>
              <a:t>migration operator, the solution feature of immigrating habitat is not replaced directly by the solution feature of emigrating habitat, instead new solution feature combines the features of more than two habitats.</a:t>
            </a:r>
            <a:endParaRPr lang="en-US" sz="2400" dirty="0">
              <a:solidFill>
                <a:srgbClr val="000000"/>
              </a:solidFill>
              <a:latin typeface="Aparajita" pitchFamily="34" charset="0"/>
              <a:cs typeface="Aparajita" pitchFamily="34" charset="0"/>
            </a:endParaRPr>
          </a:p>
        </p:txBody>
      </p:sp>
      <p:graphicFrame>
        <p:nvGraphicFramePr>
          <p:cNvPr id="68614" name="Object 6"/>
          <p:cNvGraphicFramePr>
            <a:graphicFrameLocks noChangeAspect="1"/>
          </p:cNvGraphicFramePr>
          <p:nvPr/>
        </p:nvGraphicFramePr>
        <p:xfrm>
          <a:off x="609600" y="3505200"/>
          <a:ext cx="7010400" cy="608012"/>
        </p:xfrm>
        <a:graphic>
          <a:graphicData uri="http://schemas.openxmlformats.org/presentationml/2006/ole">
            <mc:AlternateContent xmlns:mc="http://schemas.openxmlformats.org/markup-compatibility/2006">
              <mc:Choice xmlns:v="urn:schemas-microsoft-com:vml" Requires="v">
                <p:oleObj spid="_x0000_s104491" name="Equation" r:id="rId4" imgW="2666880" imgH="241200" progId="Equation.3">
                  <p:embed/>
                </p:oleObj>
              </mc:Choice>
              <mc:Fallback>
                <p:oleObj name="Equation" r:id="rId4" imgW="2666880" imgH="241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505200"/>
                        <a:ext cx="7010400" cy="6080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68615" name="AutoShape 7"/>
          <p:cNvCxnSpPr>
            <a:cxnSpLocks noChangeShapeType="1"/>
          </p:cNvCxnSpPr>
          <p:nvPr/>
        </p:nvCxnSpPr>
        <p:spPr bwMode="auto">
          <a:xfrm>
            <a:off x="838200" y="4038600"/>
            <a:ext cx="336550" cy="693737"/>
          </a:xfrm>
          <a:prstGeom prst="straightConnector1">
            <a:avLst/>
          </a:prstGeom>
          <a:noFill/>
          <a:ln w="10080" cap="sq">
            <a:solidFill>
              <a:srgbClr val="00B0F0"/>
            </a:solidFill>
            <a:miter lim="800000"/>
            <a:headEnd/>
            <a:tailEnd type="arrow" w="med" len="med"/>
          </a:ln>
        </p:spPr>
      </p:cxnSp>
      <p:cxnSp>
        <p:nvCxnSpPr>
          <p:cNvPr id="68617" name="AutoShape 9"/>
          <p:cNvCxnSpPr>
            <a:cxnSpLocks noChangeShapeType="1"/>
          </p:cNvCxnSpPr>
          <p:nvPr/>
        </p:nvCxnSpPr>
        <p:spPr bwMode="auto">
          <a:xfrm>
            <a:off x="4862513" y="4017963"/>
            <a:ext cx="679450" cy="461962"/>
          </a:xfrm>
          <a:prstGeom prst="straightConnector1">
            <a:avLst/>
          </a:prstGeom>
          <a:noFill/>
          <a:ln w="10080" cap="sq">
            <a:solidFill>
              <a:srgbClr val="00B0F0"/>
            </a:solidFill>
            <a:miter lim="800000"/>
            <a:headEnd/>
            <a:tailEnd type="arrow" w="med" len="med"/>
          </a:ln>
        </p:spPr>
      </p:cxnSp>
      <p:sp>
        <p:nvSpPr>
          <p:cNvPr id="68618" name="Text Box 10"/>
          <p:cNvSpPr txBox="1">
            <a:spLocks noChangeArrowheads="1"/>
          </p:cNvSpPr>
          <p:nvPr/>
        </p:nvSpPr>
        <p:spPr bwMode="auto">
          <a:xfrm>
            <a:off x="5541963" y="4364038"/>
            <a:ext cx="3028950" cy="463846"/>
          </a:xfrm>
          <a:prstGeom prst="rect">
            <a:avLst/>
          </a:prstGeom>
          <a:solidFill>
            <a:srgbClr val="EBDDC3"/>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rPr>
              <a:t>Random habitat</a:t>
            </a:r>
          </a:p>
        </p:txBody>
      </p:sp>
      <p:sp>
        <p:nvSpPr>
          <p:cNvPr id="68619" name="Text Box 11"/>
          <p:cNvSpPr txBox="1">
            <a:spLocks noChangeArrowheads="1"/>
          </p:cNvSpPr>
          <p:nvPr/>
        </p:nvSpPr>
        <p:spPr bwMode="auto">
          <a:xfrm>
            <a:off x="381000" y="5029200"/>
            <a:ext cx="2854325" cy="460375"/>
          </a:xfrm>
          <a:prstGeom prst="rect">
            <a:avLst/>
          </a:prstGeom>
          <a:solidFill>
            <a:srgbClr val="EBDDC3"/>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rPr>
              <a:t>Immigrating habitat</a:t>
            </a:r>
          </a:p>
        </p:txBody>
      </p:sp>
      <p:cxnSp>
        <p:nvCxnSpPr>
          <p:cNvPr id="14" name="Straight Connector 13"/>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 Box 11"/>
          <p:cNvSpPr txBox="1">
            <a:spLocks noChangeArrowheads="1"/>
          </p:cNvSpPr>
          <p:nvPr/>
        </p:nvSpPr>
        <p:spPr bwMode="auto">
          <a:xfrm>
            <a:off x="3505200" y="5029200"/>
            <a:ext cx="2854325" cy="833178"/>
          </a:xfrm>
          <a:prstGeom prst="rect">
            <a:avLst/>
          </a:prstGeom>
          <a:solidFill>
            <a:srgbClr val="EBDDC3"/>
          </a:solid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rPr>
              <a:t>Neighborhood habitat</a:t>
            </a:r>
          </a:p>
        </p:txBody>
      </p:sp>
      <p:cxnSp>
        <p:nvCxnSpPr>
          <p:cNvPr id="15" name="AutoShape 9"/>
          <p:cNvCxnSpPr>
            <a:cxnSpLocks noChangeShapeType="1"/>
          </p:cNvCxnSpPr>
          <p:nvPr/>
        </p:nvCxnSpPr>
        <p:spPr bwMode="auto">
          <a:xfrm rot="16200000" flipH="1">
            <a:off x="3124200" y="4114800"/>
            <a:ext cx="990600" cy="685800"/>
          </a:xfrm>
          <a:prstGeom prst="straightConnector1">
            <a:avLst/>
          </a:prstGeom>
          <a:noFill/>
          <a:ln w="10080" cap="sq">
            <a:solidFill>
              <a:srgbClr val="00B0F0"/>
            </a:solidFill>
            <a:miter lim="800000"/>
            <a:headEnd/>
            <a:tailEnd type="arrow" w="med" len="med"/>
          </a:ln>
        </p:spPr>
      </p:cxnSp>
      <p:sp>
        <p:nvSpPr>
          <p:cNvPr id="17" name="Date Placeholder 16"/>
          <p:cNvSpPr>
            <a:spLocks noGrp="1"/>
          </p:cNvSpPr>
          <p:nvPr>
            <p:ph type="dt" sz="half" idx="10"/>
          </p:nvPr>
        </p:nvSpPr>
        <p:spPr>
          <a:xfrm>
            <a:off x="457200" y="6356350"/>
            <a:ext cx="3124200" cy="501650"/>
          </a:xfrm>
        </p:spPr>
        <p:txBody>
          <a:bodyPr/>
          <a:lstStyle/>
          <a:p>
            <a:pPr>
              <a:defRPr/>
            </a:pPr>
            <a:fld id="{550F9829-C67E-4C51-835D-133E119425B5}" type="datetime4">
              <a:rPr lang="en-US" sz="2400" smtClean="0">
                <a:solidFill>
                  <a:srgbClr val="775F55"/>
                </a:solidFill>
              </a:rPr>
              <a:pPr>
                <a:defRPr/>
              </a:pPr>
              <a:t>June 4, 2019</a:t>
            </a:fld>
            <a:endParaRPr lang="en-US" sz="2400" dirty="0">
              <a:solidFill>
                <a:srgbClr val="775F55"/>
              </a:solidFill>
            </a:endParaRPr>
          </a:p>
        </p:txBody>
      </p:sp>
      <p:sp>
        <p:nvSpPr>
          <p:cNvPr id="20" name="Slide Number Placeholder 19"/>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54</a:t>
            </a:fld>
            <a:endParaRPr lang="en-US" sz="2400">
              <a:solidFill>
                <a:srgbClr val="775F55"/>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68614"/>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clickEffect">
                            <p:stCondLst>
                              <p:cond delay="0"/>
                            </p:stCondLst>
                            <p:childTnLst>
                              <p:par>
                                <p:cTn id="9" presetID="1" presetClass="entr" fill="hold" nodeType="clickEffect">
                                  <p:stCondLst>
                                    <p:cond delay="0"/>
                                  </p:stCondLst>
                                  <p:childTnLst>
                                    <p:set>
                                      <p:cBhvr additive="repl">
                                        <p:cTn id="10" dur="1" fill="hold">
                                          <p:stCondLst>
                                            <p:cond delay="0"/>
                                          </p:stCondLst>
                                        </p:cTn>
                                        <p:tgtEl>
                                          <p:spTgt spid="68615"/>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8619"/>
                                        </p:tgtEl>
                                        <p:attrNameLst>
                                          <p:attrName>style.visibility</p:attrName>
                                        </p:attrNameLst>
                                      </p:cBhvr>
                                      <p:to>
                                        <p:strVal val="visible"/>
                                      </p:to>
                                    </p:se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ID="1" presetClass="entr" fill="hold" nodeType="clickEffect">
                                  <p:stCondLst>
                                    <p:cond delay="0"/>
                                  </p:stCondLst>
                                  <p:childTnLst>
                                    <p:set>
                                      <p:cBhvr additive="repl">
                                        <p:cTn id="16" dur="1" fill="hold">
                                          <p:stCondLst>
                                            <p:cond delay="0"/>
                                          </p:stCondLst>
                                        </p:cTn>
                                        <p:tgtEl>
                                          <p:spTgt spid="68617"/>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8618"/>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
          <p:cNvSpPr txBox="1">
            <a:spLocks noChangeArrowheads="1"/>
          </p:cNvSpPr>
          <p:nvPr/>
        </p:nvSpPr>
        <p:spPr bwMode="auto">
          <a:xfrm>
            <a:off x="304800" y="22860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775F55"/>
                </a:solidFill>
                <a:latin typeface="Tw Cen MT" pitchFamily="34" charset="0"/>
              </a:rPr>
              <a:t>Improved BBO</a:t>
            </a:r>
          </a:p>
        </p:txBody>
      </p:sp>
      <p:sp>
        <p:nvSpPr>
          <p:cNvPr id="12294"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E36227-2499-4B76-8A58-4B9662DFB39A}" type="slidenum">
              <a:rPr lang="en-US" sz="24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55</a:t>
            </a:fld>
            <a:endParaRPr lang="en-US" sz="2400" b="1">
              <a:solidFill>
                <a:srgbClr val="FFFFFF"/>
              </a:solidFill>
            </a:endParaRPr>
          </a:p>
        </p:txBody>
      </p:sp>
      <p:sp>
        <p:nvSpPr>
          <p:cNvPr id="12295" name="Text Box 5"/>
          <p:cNvSpPr txBox="1">
            <a:spLocks noChangeArrowheads="1"/>
          </p:cNvSpPr>
          <p:nvPr/>
        </p:nvSpPr>
        <p:spPr bwMode="auto">
          <a:xfrm>
            <a:off x="228600" y="1371600"/>
            <a:ext cx="8686800" cy="833178"/>
          </a:xfrm>
          <a:prstGeom prst="rect">
            <a:avLst/>
          </a:prstGeom>
          <a:noFill/>
          <a:ln w="9525">
            <a:noFill/>
            <a:round/>
            <a:headEnd/>
            <a:tailEnd/>
          </a:ln>
        </p:spPr>
        <p:txBody>
          <a:bodyPr wrap="square" lIns="90000" tIns="46800" rIns="90000" bIns="46800">
            <a:spAutoFit/>
          </a:bodyPr>
          <a:lstStyle/>
          <a:p>
            <a:r>
              <a:rPr lang="en-US" sz="2400" dirty="0">
                <a:solidFill>
                  <a:srgbClr val="000000"/>
                </a:solidFill>
                <a:latin typeface="Aparajita" pitchFamily="34" charset="0"/>
                <a:cs typeface="Aparajita" pitchFamily="34" charset="0"/>
              </a:rPr>
              <a:t>Pal and Saraswat proposed  new </a:t>
            </a:r>
            <a:r>
              <a:rPr lang="en-US" sz="2400" dirty="0">
                <a:latin typeface="Aparajita" pitchFamily="34" charset="0"/>
                <a:cs typeface="Aparajita" pitchFamily="34" charset="0"/>
              </a:rPr>
              <a:t>migration and mutation operators. </a:t>
            </a:r>
            <a:endParaRPr lang="en-US" sz="2400" dirty="0">
              <a:solidFill>
                <a:srgbClr val="000000"/>
              </a:solidFill>
              <a:latin typeface="Aparajita" pitchFamily="34" charset="0"/>
              <a:cs typeface="Aparajita" pitchFamily="34" charset="0"/>
            </a:endParaRPr>
          </a:p>
        </p:txBody>
      </p:sp>
      <p:cxnSp>
        <p:nvCxnSpPr>
          <p:cNvPr id="14" name="Straight Connector 13"/>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Date Placeholder 16"/>
          <p:cNvSpPr>
            <a:spLocks noGrp="1"/>
          </p:cNvSpPr>
          <p:nvPr>
            <p:ph type="dt" sz="half" idx="10"/>
          </p:nvPr>
        </p:nvSpPr>
        <p:spPr>
          <a:xfrm>
            <a:off x="457200" y="6356350"/>
            <a:ext cx="3124200" cy="501650"/>
          </a:xfrm>
        </p:spPr>
        <p:txBody>
          <a:bodyPr/>
          <a:lstStyle/>
          <a:p>
            <a:pPr>
              <a:defRPr/>
            </a:pPr>
            <a:fld id="{550F9829-C67E-4C51-835D-133E119425B5}" type="datetime4">
              <a:rPr lang="en-US" sz="2400" smtClean="0">
                <a:solidFill>
                  <a:srgbClr val="775F55"/>
                </a:solidFill>
              </a:rPr>
              <a:pPr>
                <a:defRPr/>
              </a:pPr>
              <a:t>June 4, 2019</a:t>
            </a:fld>
            <a:endParaRPr lang="en-US" sz="2400" dirty="0">
              <a:solidFill>
                <a:srgbClr val="775F55"/>
              </a:solidFill>
            </a:endParaRPr>
          </a:p>
        </p:txBody>
      </p:sp>
      <p:sp>
        <p:nvSpPr>
          <p:cNvPr id="20" name="Slide Number Placeholder 19"/>
          <p:cNvSpPr>
            <a:spLocks noGrp="1"/>
          </p:cNvSpPr>
          <p:nvPr>
            <p:ph type="sldNum" sz="quarter" idx="12"/>
          </p:nvPr>
        </p:nvSpPr>
        <p:spPr/>
        <p:txBody>
          <a:bodyPr/>
          <a:lstStyle/>
          <a:p>
            <a:pPr>
              <a:defRPr/>
            </a:pPr>
            <a:fld id="{10484B21-16DB-4E91-B0ED-018C744AED4A}" type="slidenum">
              <a:rPr lang="en-US" sz="2400" smtClean="0">
                <a:solidFill>
                  <a:srgbClr val="775F55"/>
                </a:solidFill>
              </a:rPr>
              <a:pPr>
                <a:defRPr/>
              </a:pPr>
              <a:t>55</a:t>
            </a:fld>
            <a:endParaRPr lang="en-US" sz="2400">
              <a:solidFill>
                <a:srgbClr val="775F55"/>
              </a:solidFill>
            </a:endParaRPr>
          </a:p>
        </p:txBody>
      </p:sp>
      <p:sp>
        <p:nvSpPr>
          <p:cNvPr id="16" name="TextBox 4">
            <a:extLst>
              <a:ext uri="{FF2B5EF4-FFF2-40B4-BE49-F238E27FC236}">
                <a16:creationId xmlns:a16="http://schemas.microsoft.com/office/drawing/2014/main" id="{EB7607FE-5F67-4E6F-90D0-14F887B83EB1}"/>
              </a:ext>
            </a:extLst>
          </p:cNvPr>
          <p:cNvSpPr txBox="1">
            <a:spLocks noChangeArrowheads="1"/>
          </p:cNvSpPr>
          <p:nvPr/>
        </p:nvSpPr>
        <p:spPr bwMode="auto">
          <a:xfrm>
            <a:off x="152400" y="2204213"/>
            <a:ext cx="4419600" cy="332398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lvl="1">
              <a:buClr>
                <a:srgbClr val="C00000"/>
              </a:buClr>
              <a:buSzPct val="60000"/>
            </a:pPr>
            <a:r>
              <a:rPr lang="en-US" sz="1400" b="1" dirty="0">
                <a:solidFill>
                  <a:srgbClr val="D60093"/>
                </a:solidFill>
                <a:latin typeface="Aparajita" pitchFamily="34" charset="0"/>
                <a:cs typeface="Aparajita" pitchFamily="34" charset="0"/>
              </a:rPr>
              <a:t>Improved Migration operator</a:t>
            </a:r>
          </a:p>
          <a:p>
            <a:pPr lvl="1">
              <a:buClr>
                <a:srgbClr val="C00000"/>
              </a:buClr>
              <a:buSzPct val="60000"/>
            </a:pPr>
            <a:endParaRPr lang="en-US" sz="1400" dirty="0">
              <a:solidFill>
                <a:srgbClr val="D60093"/>
              </a:solidFill>
              <a:latin typeface="Aparajita" pitchFamily="34" charset="0"/>
              <a:cs typeface="Aparajita" pitchFamily="34" charset="0"/>
            </a:endParaRPr>
          </a:p>
          <a:p>
            <a:pPr lvl="1">
              <a:buClr>
                <a:srgbClr val="C00000"/>
              </a:buClr>
              <a:buSzPct val="60000"/>
            </a:pPr>
            <a:r>
              <a:rPr lang="en-US" sz="1400" dirty="0">
                <a:solidFill>
                  <a:srgbClr val="D60093"/>
                </a:solidFill>
                <a:latin typeface="Aparajita" pitchFamily="34" charset="0"/>
                <a:cs typeface="Aparajita" pitchFamily="34" charset="0"/>
              </a:rPr>
              <a:t>Select H</a:t>
            </a:r>
            <a:r>
              <a:rPr lang="en-US" sz="1400" baseline="-25000" dirty="0">
                <a:solidFill>
                  <a:srgbClr val="D60093"/>
                </a:solidFill>
                <a:latin typeface="Aparajita" pitchFamily="34" charset="0"/>
                <a:cs typeface="Aparajita" pitchFamily="34" charset="0"/>
              </a:rPr>
              <a:t>i</a:t>
            </a:r>
            <a:r>
              <a:rPr lang="en-US" sz="1400" dirty="0">
                <a:solidFill>
                  <a:srgbClr val="D60093"/>
                </a:solidFill>
                <a:latin typeface="Aparajita" pitchFamily="34" charset="0"/>
                <a:cs typeface="Aparajita" pitchFamily="34" charset="0"/>
              </a:rPr>
              <a:t> with prob </a:t>
            </a:r>
            <a:r>
              <a:rPr lang="el-GR" sz="1400" dirty="0">
                <a:solidFill>
                  <a:srgbClr val="D60093"/>
                </a:solidFill>
                <a:latin typeface="Aparajita" pitchFamily="34" charset="0"/>
                <a:cs typeface="Aparajita" pitchFamily="34" charset="0"/>
              </a:rPr>
              <a:t>α</a:t>
            </a:r>
            <a:r>
              <a:rPr lang="en-IN" sz="1400" dirty="0">
                <a:solidFill>
                  <a:srgbClr val="D60093"/>
                </a:solidFill>
                <a:latin typeface="Aparajita" pitchFamily="34" charset="0"/>
                <a:cs typeface="Aparajita" pitchFamily="34" charset="0"/>
              </a:rPr>
              <a:t> </a:t>
            </a:r>
            <a:r>
              <a:rPr lang="el-GR" sz="1400" dirty="0">
                <a:solidFill>
                  <a:srgbClr val="D60093"/>
                </a:solidFill>
                <a:latin typeface="Aparajita" pitchFamily="34" charset="0"/>
                <a:cs typeface="Aparajita" pitchFamily="34" charset="0"/>
              </a:rPr>
              <a:t>λ</a:t>
            </a:r>
            <a:r>
              <a:rPr lang="en-IN" sz="1400" baseline="-25000" dirty="0" err="1">
                <a:solidFill>
                  <a:srgbClr val="D60093"/>
                </a:solidFill>
                <a:latin typeface="Aparajita" pitchFamily="34" charset="0"/>
                <a:cs typeface="Aparajita" pitchFamily="34" charset="0"/>
              </a:rPr>
              <a:t>i</a:t>
            </a:r>
            <a:endParaRPr lang="en-IN" sz="1400" baseline="-25000" dirty="0">
              <a:solidFill>
                <a:srgbClr val="D60093"/>
              </a:solidFill>
              <a:latin typeface="Aparajita" pitchFamily="34" charset="0"/>
              <a:cs typeface="Aparajita" pitchFamily="34" charset="0"/>
            </a:endParaRPr>
          </a:p>
          <a:p>
            <a:pPr lvl="2">
              <a:buClr>
                <a:srgbClr val="C00000"/>
              </a:buClr>
              <a:buSzPct val="60000"/>
            </a:pPr>
            <a:r>
              <a:rPr lang="en-IN" sz="1400" dirty="0">
                <a:solidFill>
                  <a:srgbClr val="D60093"/>
                </a:solidFill>
                <a:latin typeface="Aparajita" pitchFamily="34" charset="0"/>
                <a:cs typeface="Aparajita" pitchFamily="34" charset="0"/>
              </a:rPr>
              <a:t>If </a:t>
            </a:r>
            <a:r>
              <a:rPr lang="en-US" sz="1400" dirty="0">
                <a:solidFill>
                  <a:srgbClr val="D60093"/>
                </a:solidFill>
                <a:latin typeface="Aparajita" pitchFamily="34" charset="0"/>
                <a:cs typeface="Aparajita" pitchFamily="34" charset="0"/>
              </a:rPr>
              <a:t>H</a:t>
            </a:r>
            <a:r>
              <a:rPr lang="en-US"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is selected</a:t>
            </a:r>
          </a:p>
          <a:p>
            <a:pPr lvl="3">
              <a:buClr>
                <a:srgbClr val="C00000"/>
              </a:buClr>
              <a:buSzPct val="60000"/>
            </a:pPr>
            <a:r>
              <a:rPr lang="en-IN" sz="1400" dirty="0">
                <a:solidFill>
                  <a:srgbClr val="D60093"/>
                </a:solidFill>
                <a:latin typeface="Aparajita" pitchFamily="34" charset="0"/>
                <a:cs typeface="Aparajita" pitchFamily="34" charset="0"/>
              </a:rPr>
              <a:t> For j=1 to n</a:t>
            </a:r>
          </a:p>
          <a:p>
            <a:pPr lvl="4">
              <a:buClr>
                <a:srgbClr val="C00000"/>
              </a:buClr>
              <a:buSzPct val="60000"/>
            </a:pPr>
            <a:r>
              <a:rPr lang="en-IN" sz="1400" dirty="0">
                <a:solidFill>
                  <a:srgbClr val="D60093"/>
                </a:solidFill>
                <a:latin typeface="Aparajita" pitchFamily="34" charset="0"/>
                <a:cs typeface="Aparajita" pitchFamily="34" charset="0"/>
              </a:rPr>
              <a:t>Select </a:t>
            </a:r>
            <a:r>
              <a:rPr lang="en-IN" sz="1400" dirty="0" err="1">
                <a:solidFill>
                  <a:srgbClr val="D60093"/>
                </a:solidFill>
                <a:latin typeface="Aparajita" pitchFamily="34" charset="0"/>
                <a:cs typeface="Aparajita" pitchFamily="34" charset="0"/>
              </a:rPr>
              <a:t>H</a:t>
            </a:r>
            <a:r>
              <a:rPr lang="en-IN" sz="1400" baseline="-25000" dirty="0" err="1">
                <a:solidFill>
                  <a:srgbClr val="D60093"/>
                </a:solidFill>
                <a:latin typeface="Aparajita" pitchFamily="34" charset="0"/>
                <a:cs typeface="Aparajita" pitchFamily="34" charset="0"/>
              </a:rPr>
              <a:t>j</a:t>
            </a:r>
            <a:r>
              <a:rPr lang="en-IN" sz="1400" baseline="-25000" dirty="0">
                <a:solidFill>
                  <a:srgbClr val="D60093"/>
                </a:solidFill>
                <a:latin typeface="Aparajita" pitchFamily="34" charset="0"/>
                <a:cs typeface="Aparajita" pitchFamily="34" charset="0"/>
              </a:rPr>
              <a:t> </a:t>
            </a:r>
            <a:r>
              <a:rPr lang="en-US" sz="1400" dirty="0">
                <a:solidFill>
                  <a:srgbClr val="D60093"/>
                </a:solidFill>
                <a:latin typeface="Aparajita" pitchFamily="34" charset="0"/>
                <a:cs typeface="Aparajita" pitchFamily="34" charset="0"/>
              </a:rPr>
              <a:t>with prob </a:t>
            </a:r>
            <a:r>
              <a:rPr lang="el-GR" sz="1400" dirty="0">
                <a:solidFill>
                  <a:srgbClr val="D60093"/>
                </a:solidFill>
                <a:latin typeface="Aparajita" pitchFamily="34" charset="0"/>
                <a:cs typeface="Aparajita" pitchFamily="34" charset="0"/>
              </a:rPr>
              <a:t>α</a:t>
            </a:r>
            <a:r>
              <a:rPr lang="en-IN" sz="1400" dirty="0">
                <a:solidFill>
                  <a:srgbClr val="D60093"/>
                </a:solidFill>
                <a:latin typeface="Aparajita" pitchFamily="34" charset="0"/>
                <a:cs typeface="Aparajita" pitchFamily="34" charset="0"/>
              </a:rPr>
              <a:t> </a:t>
            </a:r>
            <a:r>
              <a:rPr lang="el-GR" sz="1400" dirty="0">
                <a:solidFill>
                  <a:srgbClr val="D60093"/>
                </a:solidFill>
                <a:latin typeface="Aparajita" pitchFamily="34" charset="0"/>
                <a:cs typeface="Aparajita" pitchFamily="34" charset="0"/>
              </a:rPr>
              <a:t>μ</a:t>
            </a:r>
            <a:r>
              <a:rPr lang="en-IN" sz="1400" baseline="-25000" dirty="0" err="1">
                <a:solidFill>
                  <a:srgbClr val="D60093"/>
                </a:solidFill>
                <a:latin typeface="Aparajita" pitchFamily="34" charset="0"/>
                <a:cs typeface="Aparajita" pitchFamily="34" charset="0"/>
              </a:rPr>
              <a:t>i</a:t>
            </a:r>
            <a:endParaRPr lang="en-IN" sz="1400" baseline="-25000" dirty="0">
              <a:solidFill>
                <a:srgbClr val="D60093"/>
              </a:solidFill>
              <a:latin typeface="Aparajita" pitchFamily="34" charset="0"/>
              <a:cs typeface="Aparajita" pitchFamily="34" charset="0"/>
            </a:endParaRPr>
          </a:p>
          <a:p>
            <a:pPr lvl="5">
              <a:buClr>
                <a:srgbClr val="C00000"/>
              </a:buClr>
              <a:buSzPct val="60000"/>
            </a:pPr>
            <a:r>
              <a:rPr lang="en-IN" sz="1400" baseline="-25000" dirty="0">
                <a:solidFill>
                  <a:srgbClr val="D60093"/>
                </a:solidFill>
                <a:latin typeface="Aparajita" pitchFamily="34" charset="0"/>
                <a:cs typeface="Aparajita" pitchFamily="34" charset="0"/>
              </a:rPr>
              <a:t> </a:t>
            </a:r>
            <a:r>
              <a:rPr lang="en-IN" sz="1400" dirty="0">
                <a:solidFill>
                  <a:srgbClr val="D60093"/>
                </a:solidFill>
                <a:latin typeface="Aparajita" pitchFamily="34" charset="0"/>
                <a:cs typeface="Aparajita" pitchFamily="34" charset="0"/>
              </a:rPr>
              <a:t>If </a:t>
            </a:r>
            <a:r>
              <a:rPr lang="en-IN" sz="1400" dirty="0" err="1">
                <a:solidFill>
                  <a:srgbClr val="D60093"/>
                </a:solidFill>
                <a:latin typeface="Aparajita" pitchFamily="34" charset="0"/>
                <a:cs typeface="Aparajita" pitchFamily="34" charset="0"/>
              </a:rPr>
              <a:t>H</a:t>
            </a:r>
            <a:r>
              <a:rPr lang="en-IN" sz="1400" baseline="-25000" dirty="0" err="1">
                <a:solidFill>
                  <a:srgbClr val="D60093"/>
                </a:solidFill>
                <a:latin typeface="Aparajita" pitchFamily="34" charset="0"/>
                <a:cs typeface="Aparajita" pitchFamily="34" charset="0"/>
              </a:rPr>
              <a:t>j</a:t>
            </a:r>
            <a:r>
              <a:rPr lang="en-IN" sz="1400" baseline="-25000" dirty="0">
                <a:solidFill>
                  <a:srgbClr val="D60093"/>
                </a:solidFill>
                <a:latin typeface="Aparajita" pitchFamily="34" charset="0"/>
                <a:cs typeface="Aparajita" pitchFamily="34" charset="0"/>
              </a:rPr>
              <a:t> </a:t>
            </a:r>
            <a:r>
              <a:rPr lang="en-IN" sz="1400" dirty="0">
                <a:solidFill>
                  <a:srgbClr val="D60093"/>
                </a:solidFill>
                <a:latin typeface="Aparajita" pitchFamily="34" charset="0"/>
                <a:cs typeface="Aparajita" pitchFamily="34" charset="0"/>
              </a:rPr>
              <a:t>is selected </a:t>
            </a:r>
          </a:p>
          <a:p>
            <a:pPr lvl="6">
              <a:buClr>
                <a:srgbClr val="C00000"/>
              </a:buClr>
              <a:buSzPct val="60000"/>
            </a:pPr>
            <a:r>
              <a:rPr lang="en-IN" sz="1400" dirty="0">
                <a:solidFill>
                  <a:srgbClr val="D60093"/>
                </a:solidFill>
                <a:latin typeface="Aparajita" pitchFamily="34" charset="0"/>
                <a:cs typeface="Aparajita" pitchFamily="34" charset="0"/>
              </a:rPr>
              <a:t>   H</a:t>
            </a:r>
            <a:r>
              <a:rPr lang="en-IN"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(k) ← </a:t>
            </a:r>
            <a:r>
              <a:rPr lang="en-IN" sz="1400" dirty="0" err="1">
                <a:solidFill>
                  <a:srgbClr val="D60093"/>
                </a:solidFill>
                <a:latin typeface="Aparajita" pitchFamily="34" charset="0"/>
                <a:cs typeface="Aparajita" pitchFamily="34" charset="0"/>
              </a:rPr>
              <a:t>H</a:t>
            </a:r>
            <a:r>
              <a:rPr lang="en-IN" sz="1400" baseline="-25000" dirty="0" err="1">
                <a:solidFill>
                  <a:srgbClr val="D60093"/>
                </a:solidFill>
                <a:latin typeface="Aparajita" pitchFamily="34" charset="0"/>
                <a:cs typeface="Aparajita" pitchFamily="34" charset="0"/>
              </a:rPr>
              <a:t>j</a:t>
            </a:r>
            <a:r>
              <a:rPr lang="en-IN" sz="1400" baseline="-25000" dirty="0">
                <a:solidFill>
                  <a:srgbClr val="D60093"/>
                </a:solidFill>
                <a:latin typeface="Aparajita" pitchFamily="34" charset="0"/>
                <a:cs typeface="Aparajita" pitchFamily="34" charset="0"/>
              </a:rPr>
              <a:t> </a:t>
            </a:r>
            <a:r>
              <a:rPr lang="en-IN" sz="1400" dirty="0">
                <a:solidFill>
                  <a:srgbClr val="D60093"/>
                </a:solidFill>
                <a:latin typeface="Aparajita" pitchFamily="34" charset="0"/>
                <a:cs typeface="Aparajita" pitchFamily="34" charset="0"/>
              </a:rPr>
              <a:t>(k) </a:t>
            </a:r>
          </a:p>
          <a:p>
            <a:pPr lvl="6" indent="-407988">
              <a:buClr>
                <a:srgbClr val="C00000"/>
              </a:buClr>
              <a:buSzPct val="60000"/>
            </a:pPr>
            <a:r>
              <a:rPr lang="en-IN" sz="1400" dirty="0">
                <a:solidFill>
                  <a:srgbClr val="D60093"/>
                </a:solidFill>
                <a:latin typeface="Aparajita" pitchFamily="34" charset="0"/>
                <a:cs typeface="Aparajita" pitchFamily="34" charset="0"/>
              </a:rPr>
              <a:t>Else</a:t>
            </a:r>
          </a:p>
          <a:p>
            <a:pPr marL="2603500" lvl="6" indent="-1612900">
              <a:buClr>
                <a:srgbClr val="C00000"/>
              </a:buClr>
              <a:buSzPct val="60000"/>
            </a:pPr>
            <a:r>
              <a:rPr lang="en-IN" sz="1400" dirty="0">
                <a:solidFill>
                  <a:srgbClr val="D60093"/>
                </a:solidFill>
                <a:latin typeface="Aparajita" pitchFamily="34" charset="0"/>
                <a:cs typeface="Aparajita" pitchFamily="34" charset="0"/>
              </a:rPr>
              <a:t>         		   H</a:t>
            </a:r>
            <a:r>
              <a:rPr lang="en-IN"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(k) ← </a:t>
            </a:r>
            <a:r>
              <a:rPr lang="en-IN" sz="1400" dirty="0" err="1">
                <a:solidFill>
                  <a:srgbClr val="D60093"/>
                </a:solidFill>
                <a:latin typeface="Aparajita" pitchFamily="34" charset="0"/>
                <a:cs typeface="Aparajita" pitchFamily="34" charset="0"/>
              </a:rPr>
              <a:t>H</a:t>
            </a:r>
            <a:r>
              <a:rPr lang="en-IN" sz="1400" baseline="-25000" dirty="0" err="1">
                <a:solidFill>
                  <a:srgbClr val="D60093"/>
                </a:solidFill>
                <a:latin typeface="Aparajita" pitchFamily="34" charset="0"/>
                <a:cs typeface="Aparajita" pitchFamily="34" charset="0"/>
              </a:rPr>
              <a:t>best</a:t>
            </a:r>
            <a:r>
              <a:rPr lang="en-IN" sz="1400" baseline="-25000" dirty="0">
                <a:solidFill>
                  <a:srgbClr val="D60093"/>
                </a:solidFill>
                <a:latin typeface="Aparajita" pitchFamily="34" charset="0"/>
                <a:cs typeface="Aparajita" pitchFamily="34" charset="0"/>
              </a:rPr>
              <a:t> </a:t>
            </a:r>
            <a:r>
              <a:rPr lang="en-IN" sz="1400" dirty="0">
                <a:solidFill>
                  <a:srgbClr val="D60093"/>
                </a:solidFill>
                <a:latin typeface="Aparajita" pitchFamily="34" charset="0"/>
                <a:cs typeface="Aparajita" pitchFamily="34" charset="0"/>
              </a:rPr>
              <a:t>(k)</a:t>
            </a:r>
          </a:p>
          <a:p>
            <a:pPr marL="2603500" lvl="6" indent="-1612900">
              <a:buClr>
                <a:srgbClr val="C00000"/>
              </a:buClr>
              <a:buSzPct val="60000"/>
            </a:pPr>
            <a:r>
              <a:rPr lang="en-IN" sz="1400" dirty="0">
                <a:solidFill>
                  <a:srgbClr val="D60093"/>
                </a:solidFill>
                <a:latin typeface="Aparajita" pitchFamily="34" charset="0"/>
                <a:cs typeface="Aparajita" pitchFamily="34" charset="0"/>
              </a:rPr>
              <a:t>                      End</a:t>
            </a:r>
          </a:p>
          <a:p>
            <a:pPr lvl="6" indent="-1303338">
              <a:buClr>
                <a:srgbClr val="C00000"/>
              </a:buClr>
              <a:buSzPct val="60000"/>
            </a:pPr>
            <a:r>
              <a:rPr lang="en-IN" sz="1400" dirty="0">
                <a:solidFill>
                  <a:srgbClr val="D60093"/>
                </a:solidFill>
                <a:latin typeface="Aparajita" pitchFamily="34" charset="0"/>
                <a:cs typeface="Aparajita" pitchFamily="34" charset="0"/>
              </a:rPr>
              <a:t>End</a:t>
            </a:r>
          </a:p>
          <a:p>
            <a:pPr marL="2603500" lvl="6" indent="-1612900">
              <a:buClr>
                <a:srgbClr val="C00000"/>
              </a:buClr>
              <a:buSzPct val="60000"/>
            </a:pPr>
            <a:r>
              <a:rPr lang="en-IN" sz="1400" dirty="0">
                <a:solidFill>
                  <a:srgbClr val="D60093"/>
                </a:solidFill>
                <a:latin typeface="Aparajita" pitchFamily="34" charset="0"/>
                <a:cs typeface="Aparajita" pitchFamily="34" charset="0"/>
              </a:rPr>
              <a:t> </a:t>
            </a:r>
          </a:p>
          <a:p>
            <a:pPr lvl="6" indent="-1847850">
              <a:buClr>
                <a:srgbClr val="C00000"/>
              </a:buClr>
              <a:buSzPct val="60000"/>
            </a:pPr>
            <a:r>
              <a:rPr lang="en-IN" sz="1400" dirty="0">
                <a:solidFill>
                  <a:srgbClr val="D60093"/>
                </a:solidFill>
                <a:latin typeface="Aparajita" pitchFamily="34" charset="0"/>
                <a:cs typeface="Aparajita" pitchFamily="34" charset="0"/>
              </a:rPr>
              <a:t>End</a:t>
            </a:r>
          </a:p>
          <a:p>
            <a:pPr lvl="6">
              <a:buClr>
                <a:srgbClr val="C00000"/>
              </a:buClr>
              <a:buSzPct val="60000"/>
            </a:pPr>
            <a:r>
              <a:rPr lang="en-IN" sz="1400" dirty="0">
                <a:solidFill>
                  <a:srgbClr val="D60093"/>
                </a:solidFill>
                <a:latin typeface="Aparajita" pitchFamily="34" charset="0"/>
                <a:cs typeface="Aparajita" pitchFamily="34" charset="0"/>
              </a:rPr>
              <a:t>	</a:t>
            </a:r>
            <a:endParaRPr lang="en-US" sz="1400" baseline="-25000" dirty="0">
              <a:solidFill>
                <a:srgbClr val="D60093"/>
              </a:solidFill>
              <a:latin typeface="Aparajita" pitchFamily="34" charset="0"/>
              <a:cs typeface="Aparajita" pitchFamily="34" charset="0"/>
            </a:endParaRPr>
          </a:p>
        </p:txBody>
      </p:sp>
      <p:sp>
        <p:nvSpPr>
          <p:cNvPr id="18" name="TextBox 17">
            <a:extLst>
              <a:ext uri="{FF2B5EF4-FFF2-40B4-BE49-F238E27FC236}">
                <a16:creationId xmlns:a16="http://schemas.microsoft.com/office/drawing/2014/main" id="{86CD8E31-7D67-4695-A6C7-9926D35A0C25}"/>
              </a:ext>
            </a:extLst>
          </p:cNvPr>
          <p:cNvSpPr txBox="1">
            <a:spLocks noChangeArrowheads="1"/>
          </p:cNvSpPr>
          <p:nvPr/>
        </p:nvSpPr>
        <p:spPr bwMode="auto">
          <a:xfrm>
            <a:off x="4705350" y="2188336"/>
            <a:ext cx="4286250" cy="24622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buClr>
                <a:srgbClr val="C00000"/>
              </a:buClr>
              <a:buSzPct val="60000"/>
            </a:pPr>
            <a:r>
              <a:rPr lang="en-US" sz="1400" b="1" dirty="0">
                <a:solidFill>
                  <a:srgbClr val="D60093"/>
                </a:solidFill>
                <a:latin typeface="Aparajita" pitchFamily="34" charset="0"/>
                <a:cs typeface="Aparajita" pitchFamily="34" charset="0"/>
              </a:rPr>
              <a:t>                  Improved mutation operator</a:t>
            </a:r>
          </a:p>
          <a:p>
            <a:pPr>
              <a:buClr>
                <a:srgbClr val="C00000"/>
              </a:buClr>
              <a:buSzPct val="60000"/>
            </a:pPr>
            <a:endParaRPr lang="en-US" sz="1400" b="1" dirty="0">
              <a:solidFill>
                <a:srgbClr val="D60093"/>
              </a:solidFill>
              <a:latin typeface="Aparajita" pitchFamily="34" charset="0"/>
              <a:cs typeface="Aparajita" pitchFamily="34" charset="0"/>
            </a:endParaRPr>
          </a:p>
          <a:p>
            <a:pPr lvl="1">
              <a:buClr>
                <a:srgbClr val="C00000"/>
              </a:buClr>
              <a:buSzPct val="60000"/>
            </a:pPr>
            <a:r>
              <a:rPr lang="en-IN" sz="1400" dirty="0">
                <a:solidFill>
                  <a:srgbClr val="D60093"/>
                </a:solidFill>
                <a:latin typeface="Aparajita" pitchFamily="34" charset="0"/>
                <a:cs typeface="Aparajita" pitchFamily="34" charset="0"/>
              </a:rPr>
              <a:t>For </a:t>
            </a:r>
            <a:r>
              <a:rPr lang="en-IN" sz="1400" dirty="0" err="1">
                <a:solidFill>
                  <a:srgbClr val="D60093"/>
                </a:solidFill>
                <a:latin typeface="Aparajita" pitchFamily="34" charset="0"/>
                <a:cs typeface="Aparajita" pitchFamily="34" charset="0"/>
              </a:rPr>
              <a:t>i</a:t>
            </a:r>
            <a:r>
              <a:rPr lang="en-IN" sz="1400" dirty="0">
                <a:solidFill>
                  <a:srgbClr val="D60093"/>
                </a:solidFill>
                <a:latin typeface="Aparajita" pitchFamily="34" charset="0"/>
                <a:cs typeface="Aparajita" pitchFamily="34" charset="0"/>
              </a:rPr>
              <a:t>=1 to n</a:t>
            </a:r>
          </a:p>
          <a:p>
            <a:pPr lvl="1">
              <a:buClr>
                <a:srgbClr val="C00000"/>
              </a:buClr>
              <a:buSzPct val="60000"/>
            </a:pPr>
            <a:r>
              <a:rPr lang="en-IN" sz="1400" dirty="0">
                <a:solidFill>
                  <a:srgbClr val="D60093"/>
                </a:solidFill>
                <a:latin typeface="Aparajita" pitchFamily="34" charset="0"/>
                <a:cs typeface="Aparajita" pitchFamily="34" charset="0"/>
              </a:rPr>
              <a:t>	Select H</a:t>
            </a:r>
            <a:r>
              <a:rPr lang="en-IN"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 with mutation prob</a:t>
            </a:r>
          </a:p>
          <a:p>
            <a:pPr lvl="1">
              <a:buClr>
                <a:srgbClr val="C00000"/>
              </a:buClr>
              <a:buSzPct val="60000"/>
            </a:pPr>
            <a:r>
              <a:rPr lang="en-IN" sz="1400" baseline="-25000" dirty="0">
                <a:solidFill>
                  <a:srgbClr val="D60093"/>
                </a:solidFill>
                <a:latin typeface="Aparajita" pitchFamily="34" charset="0"/>
                <a:cs typeface="Aparajita" pitchFamily="34" charset="0"/>
              </a:rPr>
              <a:t>		 </a:t>
            </a:r>
            <a:r>
              <a:rPr lang="en-IN" sz="1400" dirty="0">
                <a:solidFill>
                  <a:srgbClr val="D60093"/>
                </a:solidFill>
                <a:latin typeface="Aparajita" pitchFamily="34" charset="0"/>
                <a:cs typeface="Aparajita" pitchFamily="34" charset="0"/>
              </a:rPr>
              <a:t>If H</a:t>
            </a:r>
            <a:r>
              <a:rPr lang="en-IN"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is selected</a:t>
            </a:r>
          </a:p>
          <a:p>
            <a:pPr lvl="1">
              <a:buClr>
                <a:srgbClr val="C00000"/>
              </a:buClr>
              <a:buSzPct val="60000"/>
            </a:pPr>
            <a:r>
              <a:rPr lang="en-IN" sz="1400" dirty="0">
                <a:solidFill>
                  <a:srgbClr val="D60093"/>
                </a:solidFill>
                <a:latin typeface="Aparajita" pitchFamily="34" charset="0"/>
                <a:cs typeface="Aparajita" pitchFamily="34" charset="0"/>
              </a:rPr>
              <a:t>		    </a:t>
            </a:r>
            <a:r>
              <a:rPr lang="en-IN" sz="1400" dirty="0" err="1">
                <a:solidFill>
                  <a:srgbClr val="D60093"/>
                </a:solidFill>
                <a:latin typeface="Aparajita" pitchFamily="34" charset="0"/>
                <a:cs typeface="Aparajita" pitchFamily="34" charset="0"/>
              </a:rPr>
              <a:t>s</a:t>
            </a:r>
            <a:r>
              <a:rPr lang="en-IN" sz="1400" baseline="-25000" dirty="0" err="1">
                <a:solidFill>
                  <a:srgbClr val="D60093"/>
                </a:solidFill>
                <a:latin typeface="Aparajita" pitchFamily="34" charset="0"/>
                <a:cs typeface="Aparajita" pitchFamily="34" charset="0"/>
              </a:rPr>
              <a:t>i</a:t>
            </a:r>
            <a:r>
              <a:rPr lang="en-IN" sz="1400" dirty="0">
                <a:solidFill>
                  <a:srgbClr val="D60093"/>
                </a:solidFill>
                <a:latin typeface="Aparajita" pitchFamily="34" charset="0"/>
                <a:cs typeface="Aparajita" pitchFamily="34" charset="0"/>
              </a:rPr>
              <a:t>=P</a:t>
            </a:r>
            <a:r>
              <a:rPr lang="en-IN" sz="1400" baseline="-25000" dirty="0">
                <a:solidFill>
                  <a:srgbClr val="D60093"/>
                </a:solidFill>
                <a:latin typeface="Aparajita" pitchFamily="34" charset="0"/>
                <a:cs typeface="Aparajita" pitchFamily="34" charset="0"/>
              </a:rPr>
              <a:t>1 </a:t>
            </a:r>
            <a:r>
              <a:rPr lang="en-IN" sz="1400" dirty="0">
                <a:solidFill>
                  <a:srgbClr val="D60093"/>
                </a:solidFill>
                <a:latin typeface="Aparajita" pitchFamily="34" charset="0"/>
                <a:cs typeface="Aparajita" pitchFamily="34" charset="0"/>
              </a:rPr>
              <a:t>– P</a:t>
            </a:r>
            <a:r>
              <a:rPr lang="en-IN" sz="1400" baseline="-25000" dirty="0">
                <a:solidFill>
                  <a:srgbClr val="D60093"/>
                </a:solidFill>
                <a:latin typeface="Aparajita" pitchFamily="34" charset="0"/>
                <a:cs typeface="Aparajita" pitchFamily="34" charset="0"/>
              </a:rPr>
              <a:t>2</a:t>
            </a:r>
          </a:p>
          <a:p>
            <a:pPr lvl="1">
              <a:buClr>
                <a:srgbClr val="C00000"/>
              </a:buClr>
              <a:buSzPct val="60000"/>
            </a:pPr>
            <a:r>
              <a:rPr lang="en-IN" sz="1400" dirty="0">
                <a:solidFill>
                  <a:srgbClr val="D60093"/>
                </a:solidFill>
                <a:latin typeface="Aparajita" pitchFamily="34" charset="0"/>
                <a:cs typeface="Aparajita" pitchFamily="34" charset="0"/>
              </a:rPr>
              <a:t>                                H</a:t>
            </a:r>
            <a:r>
              <a:rPr lang="en-IN"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 ← H</a:t>
            </a:r>
            <a:r>
              <a:rPr lang="en-IN" sz="1400" baseline="-25000" dirty="0">
                <a:solidFill>
                  <a:srgbClr val="D60093"/>
                </a:solidFill>
                <a:latin typeface="Aparajita" pitchFamily="34" charset="0"/>
                <a:cs typeface="Aparajita" pitchFamily="34" charset="0"/>
              </a:rPr>
              <a:t>i </a:t>
            </a:r>
            <a:r>
              <a:rPr lang="en-IN" sz="1400" dirty="0">
                <a:solidFill>
                  <a:srgbClr val="D60093"/>
                </a:solidFill>
                <a:latin typeface="Aparajita" pitchFamily="34" charset="0"/>
                <a:cs typeface="Aparajita" pitchFamily="34" charset="0"/>
              </a:rPr>
              <a:t> + </a:t>
            </a:r>
            <a:r>
              <a:rPr lang="en-IN" sz="1400" dirty="0" err="1">
                <a:solidFill>
                  <a:srgbClr val="D60093"/>
                </a:solidFill>
                <a:latin typeface="Aparajita" pitchFamily="34" charset="0"/>
                <a:cs typeface="Aparajita" pitchFamily="34" charset="0"/>
              </a:rPr>
              <a:t>s</a:t>
            </a:r>
            <a:r>
              <a:rPr lang="en-IN" sz="1400" baseline="-25000" dirty="0" err="1">
                <a:solidFill>
                  <a:srgbClr val="D60093"/>
                </a:solidFill>
                <a:latin typeface="Aparajita" pitchFamily="34" charset="0"/>
                <a:cs typeface="Aparajita" pitchFamily="34" charset="0"/>
              </a:rPr>
              <a:t>i</a:t>
            </a:r>
            <a:r>
              <a:rPr lang="en-IN" sz="1400" baseline="-25000" dirty="0">
                <a:solidFill>
                  <a:srgbClr val="D60093"/>
                </a:solidFill>
                <a:latin typeface="Aparajita" pitchFamily="34" charset="0"/>
                <a:cs typeface="Aparajita" pitchFamily="34" charset="0"/>
              </a:rPr>
              <a:t> </a:t>
            </a:r>
            <a:r>
              <a:rPr lang="en-IN" sz="1400" dirty="0">
                <a:solidFill>
                  <a:srgbClr val="D60093"/>
                </a:solidFill>
                <a:latin typeface="Aparajita" pitchFamily="34" charset="0"/>
                <a:cs typeface="Aparajita" pitchFamily="34" charset="0"/>
              </a:rPr>
              <a:t>* rand(0,1)</a:t>
            </a:r>
          </a:p>
          <a:p>
            <a:pPr lvl="6" indent="-863600">
              <a:buClr>
                <a:srgbClr val="C00000"/>
              </a:buClr>
              <a:buSzPct val="60000"/>
            </a:pPr>
            <a:r>
              <a:rPr lang="en-IN" sz="1400" dirty="0">
                <a:solidFill>
                  <a:srgbClr val="D60093"/>
                </a:solidFill>
                <a:latin typeface="Aparajita" pitchFamily="34" charset="0"/>
                <a:cs typeface="Aparajita" pitchFamily="34" charset="0"/>
              </a:rPr>
              <a:t>End</a:t>
            </a:r>
          </a:p>
          <a:p>
            <a:pPr lvl="6" indent="-1303338">
              <a:buClr>
                <a:srgbClr val="C00000"/>
              </a:buClr>
              <a:buSzPct val="60000"/>
            </a:pPr>
            <a:r>
              <a:rPr lang="en-IN" sz="1400" dirty="0">
                <a:solidFill>
                  <a:srgbClr val="D60093"/>
                </a:solidFill>
                <a:latin typeface="Aparajita" pitchFamily="34" charset="0"/>
                <a:cs typeface="Aparajita" pitchFamily="34" charset="0"/>
              </a:rPr>
              <a:t>End</a:t>
            </a:r>
          </a:p>
          <a:p>
            <a:pPr lvl="6" indent="-1847850">
              <a:buClr>
                <a:srgbClr val="C00000"/>
              </a:buClr>
              <a:buSzPct val="60000"/>
            </a:pPr>
            <a:r>
              <a:rPr lang="en-IN" sz="1400" dirty="0">
                <a:solidFill>
                  <a:srgbClr val="D60093"/>
                </a:solidFill>
                <a:latin typeface="Aparajita" pitchFamily="34" charset="0"/>
                <a:cs typeface="Aparajita" pitchFamily="34" charset="0"/>
              </a:rPr>
              <a:t>End</a:t>
            </a:r>
          </a:p>
          <a:p>
            <a:pPr lvl="6">
              <a:buClr>
                <a:srgbClr val="C00000"/>
              </a:buClr>
              <a:buSzPct val="60000"/>
            </a:pPr>
            <a:r>
              <a:rPr lang="en-IN" sz="1400" dirty="0">
                <a:solidFill>
                  <a:srgbClr val="D60093"/>
                </a:solidFill>
                <a:latin typeface="Aparajita" pitchFamily="34" charset="0"/>
                <a:cs typeface="Aparajita" pitchFamily="34" charset="0"/>
              </a:rPr>
              <a:t>	</a:t>
            </a:r>
            <a:endParaRPr lang="en-US" sz="1400" baseline="-25000" dirty="0">
              <a:solidFill>
                <a:srgbClr val="D60093"/>
              </a:solidFill>
              <a:latin typeface="Aparajita" pitchFamily="34" charset="0"/>
              <a:cs typeface="Aparajita" pitchFamily="34" charset="0"/>
            </a:endParaRPr>
          </a:p>
        </p:txBody>
      </p:sp>
    </p:spTree>
    <p:extLst>
      <p:ext uri="{BB962C8B-B14F-4D97-AF65-F5344CB8AC3E}">
        <p14:creationId xmlns:p14="http://schemas.microsoft.com/office/powerpoint/2010/main" val="65978789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612775" y="434975"/>
            <a:ext cx="8153400" cy="69691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cs typeface="Times New Roman" pitchFamily="18" charset="0"/>
              </a:rPr>
              <a:t>References</a:t>
            </a:r>
            <a:br>
              <a:rPr lang="en-IN" dirty="0">
                <a:solidFill>
                  <a:srgbClr val="775F55"/>
                </a:solidFill>
                <a:latin typeface="Tw Cen MT" pitchFamily="34" charset="0"/>
                <a:cs typeface="Times New Roman" pitchFamily="18" charset="0"/>
              </a:rPr>
            </a:br>
            <a:endParaRPr lang="en-IN" dirty="0">
              <a:solidFill>
                <a:srgbClr val="775F55"/>
              </a:solidFill>
              <a:latin typeface="Tw Cen MT" pitchFamily="34" charset="0"/>
              <a:cs typeface="Times New Roman" pitchFamily="18" charset="0"/>
            </a:endParaRPr>
          </a:p>
        </p:txBody>
      </p:sp>
      <p:sp>
        <p:nvSpPr>
          <p:cNvPr id="57349" name="Text Box 5"/>
          <p:cNvSpPr txBox="1">
            <a:spLocks noChangeArrowheads="1"/>
          </p:cNvSpPr>
          <p:nvPr/>
        </p:nvSpPr>
        <p:spPr bwMode="auto">
          <a:xfrm>
            <a:off x="0" y="1271588"/>
            <a:ext cx="533400" cy="244475"/>
          </a:xfrm>
          <a:prstGeom prst="rect">
            <a:avLst/>
          </a:prstGeom>
          <a:noFill/>
          <a:ln w="9525">
            <a:solidFill>
              <a:schemeClr val="bg1"/>
            </a:solid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13F3CB3-E6FF-43F4-A28F-B7A34D9C093A}" type="slidenum">
              <a:rPr lang="en-US"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56</a:t>
            </a:fld>
            <a:endParaRPr lang="en-US" b="1">
              <a:solidFill>
                <a:srgbClr val="FFFFFF"/>
              </a:solidFill>
            </a:endParaRPr>
          </a:p>
        </p:txBody>
      </p:sp>
      <p:cxnSp>
        <p:nvCxnSpPr>
          <p:cNvPr id="8" name="Straight Connector 7"/>
          <p:cNvCxnSpPr/>
          <p:nvPr/>
        </p:nvCxnSpPr>
        <p:spPr>
          <a:xfrm>
            <a:off x="0" y="1131888"/>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6700" y="1582341"/>
            <a:ext cx="8724900" cy="369332"/>
          </a:xfrm>
          <a:prstGeom prst="rect">
            <a:avLst/>
          </a:prstGeom>
        </p:spPr>
        <p:txBody>
          <a:bodyPr wrap="square">
            <a:spAutoFit/>
          </a:bodyPr>
          <a:lstStyle/>
          <a:p>
            <a:pPr algn="r">
              <a:buClr>
                <a:srgbClr val="C00000"/>
              </a:buClr>
              <a:buSzPct val="60000"/>
              <a:defRPr/>
            </a:pPr>
            <a:r>
              <a:rPr lang="fr-FR" dirty="0">
                <a:latin typeface="Aparajita" pitchFamily="34" charset="0"/>
                <a:cs typeface="Aparajita" pitchFamily="34" charset="0"/>
              </a:rPr>
              <a:t>.</a:t>
            </a:r>
            <a:endParaRPr lang="en-US" dirty="0">
              <a:latin typeface="Aparajita" pitchFamily="34" charset="0"/>
              <a:cs typeface="Aparajita" pitchFamily="34" charset="0"/>
            </a:endParaRPr>
          </a:p>
        </p:txBody>
      </p:sp>
      <p:sp>
        <p:nvSpPr>
          <p:cNvPr id="3" name="Rectangle 2"/>
          <p:cNvSpPr/>
          <p:nvPr/>
        </p:nvSpPr>
        <p:spPr>
          <a:xfrm>
            <a:off x="0" y="1271588"/>
            <a:ext cx="9144000" cy="2308324"/>
          </a:xfrm>
          <a:prstGeom prst="rect">
            <a:avLst/>
          </a:prstGeom>
        </p:spPr>
        <p:txBody>
          <a:bodyPr wrap="square">
            <a:spAutoFit/>
          </a:bodyPr>
          <a:lstStyle/>
          <a:p>
            <a:pPr marL="514350" indent="-514350">
              <a:buFont typeface="+mj-lt"/>
              <a:buAutoNum type="arabicPeriod"/>
            </a:pPr>
            <a:r>
              <a:rPr lang="en-US" dirty="0" err="1">
                <a:latin typeface="Aparajita" pitchFamily="34" charset="0"/>
                <a:cs typeface="Aparajita" pitchFamily="34" charset="0"/>
              </a:rPr>
              <a:t>Weian</a:t>
            </a:r>
            <a:r>
              <a:rPr lang="en-US" dirty="0">
                <a:latin typeface="Aparajita" pitchFamily="34" charset="0"/>
                <a:cs typeface="Aparajita" pitchFamily="34" charset="0"/>
              </a:rPr>
              <a:t> </a:t>
            </a:r>
            <a:r>
              <a:rPr lang="en-US" dirty="0" err="1">
                <a:latin typeface="Aparajita" pitchFamily="34" charset="0"/>
                <a:cs typeface="Aparajita" pitchFamily="34" charset="0"/>
              </a:rPr>
              <a:t>Guo</a:t>
            </a:r>
            <a:r>
              <a:rPr lang="en-US" dirty="0">
                <a:latin typeface="Aparajita" pitchFamily="34" charset="0"/>
                <a:cs typeface="Aparajita" pitchFamily="34" charset="0"/>
              </a:rPr>
              <a:t>, </a:t>
            </a:r>
            <a:r>
              <a:rPr lang="en-US" dirty="0" err="1">
                <a:latin typeface="Aparajita" pitchFamily="34" charset="0"/>
                <a:cs typeface="Aparajita" pitchFamily="34" charset="0"/>
              </a:rPr>
              <a:t>Wuzhao</a:t>
            </a:r>
            <a:r>
              <a:rPr lang="en-US" dirty="0">
                <a:latin typeface="Aparajita" pitchFamily="34" charset="0"/>
                <a:cs typeface="Aparajita" pitchFamily="34" charset="0"/>
              </a:rPr>
              <a:t> Li, </a:t>
            </a:r>
            <a:r>
              <a:rPr lang="en-US" dirty="0" err="1">
                <a:latin typeface="Aparajita" pitchFamily="34" charset="0"/>
                <a:cs typeface="Aparajita" pitchFamily="34" charset="0"/>
              </a:rPr>
              <a:t>Qun</a:t>
            </a:r>
            <a:r>
              <a:rPr lang="en-US" dirty="0">
                <a:latin typeface="Aparajita" pitchFamily="34" charset="0"/>
                <a:cs typeface="Aparajita" pitchFamily="34" charset="0"/>
              </a:rPr>
              <a:t> Zhang, Lei Wang, </a:t>
            </a:r>
            <a:r>
              <a:rPr lang="en-US" dirty="0" err="1">
                <a:latin typeface="Aparajita" pitchFamily="34" charset="0"/>
                <a:cs typeface="Aparajita" pitchFamily="34" charset="0"/>
              </a:rPr>
              <a:t>Qidi</a:t>
            </a:r>
            <a:r>
              <a:rPr lang="en-US" dirty="0">
                <a:latin typeface="Aparajita" pitchFamily="34" charset="0"/>
                <a:cs typeface="Aparajita" pitchFamily="34" charset="0"/>
              </a:rPr>
              <a:t> Wu, and </a:t>
            </a:r>
            <a:r>
              <a:rPr lang="en-US" dirty="0" err="1">
                <a:latin typeface="Aparajita" pitchFamily="34" charset="0"/>
                <a:cs typeface="Aparajita" pitchFamily="34" charset="0"/>
              </a:rPr>
              <a:t>Hongliang</a:t>
            </a:r>
            <a:r>
              <a:rPr lang="en-US" dirty="0">
                <a:latin typeface="Aparajita" pitchFamily="34" charset="0"/>
                <a:cs typeface="Aparajita" pitchFamily="34" charset="0"/>
              </a:rPr>
              <a:t> </a:t>
            </a:r>
            <a:r>
              <a:rPr lang="en-US" dirty="0" err="1">
                <a:latin typeface="Aparajita" pitchFamily="34" charset="0"/>
                <a:cs typeface="Aparajita" pitchFamily="34" charset="0"/>
              </a:rPr>
              <a:t>Ren</a:t>
            </a:r>
            <a:r>
              <a:rPr lang="en-US" dirty="0">
                <a:latin typeface="Aparajita" pitchFamily="34" charset="0"/>
                <a:cs typeface="Aparajita" pitchFamily="34" charset="0"/>
              </a:rPr>
              <a:t>. Biogeography-based particle swarm optimization with fuzzy elitism and its applications to constrained engineering problems. Engineering Optimization, 46(11):14651484, 2014.</a:t>
            </a:r>
          </a:p>
          <a:p>
            <a:pPr marL="514350" indent="-514350">
              <a:buFont typeface="+mj-lt"/>
              <a:buAutoNum type="arabicPeriod"/>
            </a:pPr>
            <a:r>
              <a:rPr lang="en-US" dirty="0">
                <a:latin typeface="Aparajita" pitchFamily="34" charset="0"/>
                <a:cs typeface="Aparajita" pitchFamily="34" charset="0"/>
              </a:rPr>
              <a:t>Dan Simon, </a:t>
            </a:r>
            <a:r>
              <a:rPr lang="en-US" dirty="0" err="1">
                <a:latin typeface="Aparajita" pitchFamily="34" charset="0"/>
                <a:cs typeface="Aparajita" pitchFamily="34" charset="0"/>
              </a:rPr>
              <a:t>Mahamed</a:t>
            </a:r>
            <a:r>
              <a:rPr lang="en-US" dirty="0">
                <a:latin typeface="Aparajita" pitchFamily="34" charset="0"/>
                <a:cs typeface="Aparajita" pitchFamily="34" charset="0"/>
              </a:rPr>
              <a:t> GH </a:t>
            </a:r>
            <a:r>
              <a:rPr lang="en-US" dirty="0" err="1">
                <a:latin typeface="Aparajita" pitchFamily="34" charset="0"/>
                <a:cs typeface="Aparajita" pitchFamily="34" charset="0"/>
              </a:rPr>
              <a:t>Omran</a:t>
            </a:r>
            <a:r>
              <a:rPr lang="en-US" dirty="0">
                <a:latin typeface="Aparajita" pitchFamily="34" charset="0"/>
                <a:cs typeface="Aparajita" pitchFamily="34" charset="0"/>
              </a:rPr>
              <a:t>, and Maurice </a:t>
            </a:r>
            <a:r>
              <a:rPr lang="en-US" dirty="0" err="1">
                <a:latin typeface="Aparajita" pitchFamily="34" charset="0"/>
                <a:cs typeface="Aparajita" pitchFamily="34" charset="0"/>
              </a:rPr>
              <a:t>Clerc</a:t>
            </a:r>
            <a:r>
              <a:rPr lang="en-US" dirty="0">
                <a:latin typeface="Aparajita" pitchFamily="34" charset="0"/>
                <a:cs typeface="Aparajita" pitchFamily="34" charset="0"/>
              </a:rPr>
              <a:t>. Linearized </a:t>
            </a:r>
            <a:r>
              <a:rPr lang="en-US" dirty="0" err="1">
                <a:latin typeface="Aparajita" pitchFamily="34" charset="0"/>
                <a:cs typeface="Aparajita" pitchFamily="34" charset="0"/>
              </a:rPr>
              <a:t>biogeographybased</a:t>
            </a:r>
            <a:r>
              <a:rPr lang="en-US" dirty="0">
                <a:latin typeface="Aparajita" pitchFamily="34" charset="0"/>
                <a:cs typeface="Aparajita" pitchFamily="34" charset="0"/>
              </a:rPr>
              <a:t> optimization with re-initialization and local search. Information Sciences,267:140–157, 2014.</a:t>
            </a:r>
          </a:p>
          <a:p>
            <a:endParaRPr lang="en-US" dirty="0">
              <a:latin typeface="Aparajita" pitchFamily="34" charset="0"/>
              <a:cs typeface="Aparajita" pitchFamily="34" charset="0"/>
            </a:endParaRPr>
          </a:p>
        </p:txBody>
      </p:sp>
      <p:sp>
        <p:nvSpPr>
          <p:cNvPr id="7" name="Date Placeholder 6"/>
          <p:cNvSpPr>
            <a:spLocks noGrp="1"/>
          </p:cNvSpPr>
          <p:nvPr>
            <p:ph type="dt" sz="half" idx="10"/>
          </p:nvPr>
        </p:nvSpPr>
        <p:spPr/>
        <p:txBody>
          <a:bodyPr/>
          <a:lstStyle/>
          <a:p>
            <a:pPr>
              <a:defRPr/>
            </a:pPr>
            <a:fld id="{EA183F5F-019E-4B46-BFC6-5CA8CE14673B}" type="datetime4">
              <a:rPr lang="en-US" sz="1800" smtClean="0">
                <a:solidFill>
                  <a:srgbClr val="775F55"/>
                </a:solidFill>
              </a:rPr>
              <a:pPr>
                <a:defRPr/>
              </a:pPr>
              <a:t>June 4, 2019</a:t>
            </a:fld>
            <a:endParaRPr lang="en-US" sz="1800">
              <a:solidFill>
                <a:srgbClr val="775F55"/>
              </a:solidFill>
            </a:endParaRPr>
          </a:p>
        </p:txBody>
      </p:sp>
      <p:sp>
        <p:nvSpPr>
          <p:cNvPr id="11" name="Slide Number Placeholder 10"/>
          <p:cNvSpPr>
            <a:spLocks noGrp="1"/>
          </p:cNvSpPr>
          <p:nvPr>
            <p:ph type="sldNum" sz="quarter" idx="12"/>
          </p:nvPr>
        </p:nvSpPr>
        <p:spPr/>
        <p:txBody>
          <a:bodyPr/>
          <a:lstStyle/>
          <a:p>
            <a:pPr>
              <a:defRPr/>
            </a:pPr>
            <a:fld id="{10484B21-16DB-4E91-B0ED-018C744AED4A}" type="slidenum">
              <a:rPr lang="en-US" sz="1800" smtClean="0">
                <a:solidFill>
                  <a:srgbClr val="775F55"/>
                </a:solidFill>
              </a:rPr>
              <a:pPr>
                <a:defRPr/>
              </a:pPr>
              <a:t>56</a:t>
            </a:fld>
            <a:endParaRPr lang="en-US" sz="1800">
              <a:solidFill>
                <a:srgbClr val="775F55"/>
              </a:solidFill>
            </a:endParaRPr>
          </a:p>
        </p:txBody>
      </p:sp>
      <p:sp>
        <p:nvSpPr>
          <p:cNvPr id="9" name="Rectangle 8"/>
          <p:cNvSpPr/>
          <p:nvPr/>
        </p:nvSpPr>
        <p:spPr>
          <a:xfrm>
            <a:off x="0" y="3276600"/>
            <a:ext cx="9144000" cy="2585323"/>
          </a:xfrm>
          <a:prstGeom prst="rect">
            <a:avLst/>
          </a:prstGeom>
        </p:spPr>
        <p:txBody>
          <a:bodyPr wrap="square">
            <a:spAutoFit/>
          </a:bodyPr>
          <a:lstStyle/>
          <a:p>
            <a:pPr marL="514350" indent="-514350">
              <a:buFont typeface="+mj-lt"/>
              <a:buAutoNum type="arabicPeriod" startAt="3"/>
            </a:pPr>
            <a:r>
              <a:rPr lang="en-US" dirty="0" err="1">
                <a:latin typeface="Aparajita" pitchFamily="34" charset="0"/>
                <a:cs typeface="Aparajita" pitchFamily="34" charset="0"/>
              </a:rPr>
              <a:t>Pushpa</a:t>
            </a:r>
            <a:r>
              <a:rPr lang="en-US" dirty="0">
                <a:latin typeface="Aparajita" pitchFamily="34" charset="0"/>
                <a:cs typeface="Aparajita" pitchFamily="34" charset="0"/>
              </a:rPr>
              <a:t> </a:t>
            </a:r>
            <a:r>
              <a:rPr lang="en-US" dirty="0" err="1">
                <a:latin typeface="Aparajita" pitchFamily="34" charset="0"/>
                <a:cs typeface="Aparajita" pitchFamily="34" charset="0"/>
              </a:rPr>
              <a:t>Farswan</a:t>
            </a:r>
            <a:r>
              <a:rPr lang="en-US" dirty="0">
                <a:latin typeface="Aparajita" pitchFamily="34" charset="0"/>
                <a:cs typeface="Aparajita" pitchFamily="34" charset="0"/>
              </a:rPr>
              <a:t> and </a:t>
            </a:r>
            <a:r>
              <a:rPr lang="en-US" dirty="0" err="1">
                <a:latin typeface="Aparajita" pitchFamily="34" charset="0"/>
                <a:cs typeface="Aparajita" pitchFamily="34" charset="0"/>
              </a:rPr>
              <a:t>Jagdish</a:t>
            </a:r>
            <a:r>
              <a:rPr lang="en-US" dirty="0">
                <a:latin typeface="Aparajita" pitchFamily="34" charset="0"/>
                <a:cs typeface="Aparajita" pitchFamily="34" charset="0"/>
              </a:rPr>
              <a:t> Chand </a:t>
            </a:r>
            <a:r>
              <a:rPr lang="en-US" dirty="0" err="1">
                <a:latin typeface="Aparajita" pitchFamily="34" charset="0"/>
                <a:cs typeface="Aparajita" pitchFamily="34" charset="0"/>
              </a:rPr>
              <a:t>Bansal</a:t>
            </a:r>
            <a:r>
              <a:rPr lang="en-US" dirty="0">
                <a:latin typeface="Aparajita" pitchFamily="34" charset="0"/>
                <a:cs typeface="Aparajita" pitchFamily="34" charset="0"/>
              </a:rPr>
              <a:t>. Migration in biogeography-based optimization. In Proceedings of Fourth International Conference on Soft Computing  for Problem Solving, pages 385–397. Springer, 2015.</a:t>
            </a:r>
          </a:p>
          <a:p>
            <a:pPr marL="514350" indent="-514350">
              <a:buFont typeface="+mj-lt"/>
              <a:buAutoNum type="arabicPeriod" startAt="3"/>
            </a:pPr>
            <a:r>
              <a:rPr lang="en-US" dirty="0" err="1">
                <a:latin typeface="Aparajita" pitchFamily="34" charset="0"/>
                <a:cs typeface="Aparajita" pitchFamily="34" charset="0"/>
              </a:rPr>
              <a:t>Xiangtao</a:t>
            </a:r>
            <a:r>
              <a:rPr lang="en-US" dirty="0">
                <a:latin typeface="Aparajita" pitchFamily="34" charset="0"/>
                <a:cs typeface="Aparajita" pitchFamily="34" charset="0"/>
              </a:rPr>
              <a:t> Li, </a:t>
            </a:r>
            <a:r>
              <a:rPr lang="en-US" dirty="0" err="1">
                <a:latin typeface="Aparajita" pitchFamily="34" charset="0"/>
                <a:cs typeface="Aparajita" pitchFamily="34" charset="0"/>
              </a:rPr>
              <a:t>Jinyan</a:t>
            </a:r>
            <a:r>
              <a:rPr lang="en-US" dirty="0">
                <a:latin typeface="Aparajita" pitchFamily="34" charset="0"/>
                <a:cs typeface="Aparajita" pitchFamily="34" charset="0"/>
              </a:rPr>
              <a:t> Wang, </a:t>
            </a:r>
            <a:r>
              <a:rPr lang="en-US" dirty="0" err="1">
                <a:latin typeface="Aparajita" pitchFamily="34" charset="0"/>
                <a:cs typeface="Aparajita" pitchFamily="34" charset="0"/>
              </a:rPr>
              <a:t>Junping</a:t>
            </a:r>
            <a:r>
              <a:rPr lang="en-US" dirty="0">
                <a:latin typeface="Aparajita" pitchFamily="34" charset="0"/>
                <a:cs typeface="Aparajita" pitchFamily="34" charset="0"/>
              </a:rPr>
              <a:t> Zhou, and </a:t>
            </a:r>
            <a:r>
              <a:rPr lang="en-US" dirty="0" err="1">
                <a:latin typeface="Aparajita" pitchFamily="34" charset="0"/>
                <a:cs typeface="Aparajita" pitchFamily="34" charset="0"/>
              </a:rPr>
              <a:t>Minghao</a:t>
            </a:r>
            <a:r>
              <a:rPr lang="en-US" dirty="0">
                <a:latin typeface="Aparajita" pitchFamily="34" charset="0"/>
                <a:cs typeface="Aparajita" pitchFamily="34" charset="0"/>
              </a:rPr>
              <a:t> Yin. A perturb biogeography based optimization with mutation for global numerical optimization. Applied Mathematics and Computation, 218(2):598–609, 2011.</a:t>
            </a:r>
          </a:p>
          <a:p>
            <a:pPr marL="514350" indent="-514350">
              <a:buFont typeface="+mj-lt"/>
              <a:buAutoNum type="arabicPeriod" startAt="3"/>
            </a:pPr>
            <a:r>
              <a:rPr lang="en-US" dirty="0" err="1">
                <a:latin typeface="Aparajita" pitchFamily="34" charset="0"/>
                <a:cs typeface="Aparajita" pitchFamily="34" charset="0"/>
              </a:rPr>
              <a:t>Haiping</a:t>
            </a:r>
            <a:r>
              <a:rPr lang="en-US" dirty="0">
                <a:latin typeface="Aparajita" pitchFamily="34" charset="0"/>
                <a:cs typeface="Aparajita" pitchFamily="34" charset="0"/>
              </a:rPr>
              <a:t> Ma and Dan Simon. Blended biogeography-based optimization for constrained optimization. Engineering Applications of Artificial Intelligence, 24(3):517–525, 2011</a:t>
            </a:r>
            <a:endParaRPr lang="en-US" dirty="0"/>
          </a:p>
        </p:txBody>
      </p:sp>
    </p:spTree>
    <p:extLst>
      <p:ext uri="{BB962C8B-B14F-4D97-AF65-F5344CB8AC3E}">
        <p14:creationId xmlns:p14="http://schemas.microsoft.com/office/powerpoint/2010/main" val="34940081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8915400" cy="5638800"/>
          </a:xfrm>
        </p:spPr>
        <p:txBody>
          <a:bodyPr>
            <a:normAutofit/>
          </a:bodyPr>
          <a:lstStyle/>
          <a:p>
            <a:pPr marL="514350" indent="-514350">
              <a:buFont typeface="+mj-lt"/>
              <a:buAutoNum type="arabicPeriod" startAt="6"/>
            </a:pPr>
            <a:r>
              <a:rPr lang="en-US" sz="1800" dirty="0">
                <a:latin typeface="Aparajita" pitchFamily="34" charset="0"/>
                <a:cs typeface="Aparajita" pitchFamily="34" charset="0"/>
              </a:rPr>
              <a:t>MR </a:t>
            </a:r>
            <a:r>
              <a:rPr lang="en-US" sz="1800" dirty="0" err="1">
                <a:latin typeface="Aparajita" pitchFamily="34" charset="0"/>
                <a:cs typeface="Aparajita" pitchFamily="34" charset="0"/>
              </a:rPr>
              <a:t>Lohokare</a:t>
            </a:r>
            <a:r>
              <a:rPr lang="en-US" sz="1800" dirty="0">
                <a:latin typeface="Aparajita" pitchFamily="34" charset="0"/>
                <a:cs typeface="Aparajita" pitchFamily="34" charset="0"/>
              </a:rPr>
              <a:t>, </a:t>
            </a:r>
            <a:r>
              <a:rPr lang="en-US" sz="1800" dirty="0" err="1">
                <a:latin typeface="Aparajita" pitchFamily="34" charset="0"/>
                <a:cs typeface="Aparajita" pitchFamily="34" charset="0"/>
              </a:rPr>
              <a:t>Shyam</a:t>
            </a:r>
            <a:r>
              <a:rPr lang="en-US" sz="1800" dirty="0">
                <a:latin typeface="Aparajita" pitchFamily="34" charset="0"/>
                <a:cs typeface="Aparajita" pitchFamily="34" charset="0"/>
              </a:rPr>
              <a:t> S </a:t>
            </a:r>
            <a:r>
              <a:rPr lang="en-US" sz="1800" dirty="0" err="1">
                <a:latin typeface="Aparajita" pitchFamily="34" charset="0"/>
                <a:cs typeface="Aparajita" pitchFamily="34" charset="0"/>
              </a:rPr>
              <a:t>Pattnaik</a:t>
            </a:r>
            <a:r>
              <a:rPr lang="en-US" sz="1800" dirty="0">
                <a:latin typeface="Aparajita" pitchFamily="34" charset="0"/>
                <a:cs typeface="Aparajita" pitchFamily="34" charset="0"/>
              </a:rPr>
              <a:t>, </a:t>
            </a:r>
            <a:r>
              <a:rPr lang="en-US" sz="1800" dirty="0" err="1">
                <a:latin typeface="Aparajita" pitchFamily="34" charset="0"/>
                <a:cs typeface="Aparajita" pitchFamily="34" charset="0"/>
              </a:rPr>
              <a:t>Bijaya</a:t>
            </a:r>
            <a:r>
              <a:rPr lang="en-US" sz="1800" dirty="0">
                <a:latin typeface="Aparajita" pitchFamily="34" charset="0"/>
                <a:cs typeface="Aparajita" pitchFamily="34" charset="0"/>
              </a:rPr>
              <a:t> K </a:t>
            </a:r>
            <a:r>
              <a:rPr lang="en-US" sz="1800" dirty="0" err="1">
                <a:latin typeface="Aparajita" pitchFamily="34" charset="0"/>
                <a:cs typeface="Aparajita" pitchFamily="34" charset="0"/>
              </a:rPr>
              <a:t>Panigrahi</a:t>
            </a:r>
            <a:r>
              <a:rPr lang="en-US" sz="1800" dirty="0">
                <a:latin typeface="Aparajita" pitchFamily="34" charset="0"/>
                <a:cs typeface="Aparajita" pitchFamily="34" charset="0"/>
              </a:rPr>
              <a:t>, and </a:t>
            </a:r>
            <a:r>
              <a:rPr lang="en-US" sz="1800" dirty="0" err="1">
                <a:latin typeface="Aparajita" pitchFamily="34" charset="0"/>
                <a:cs typeface="Aparajita" pitchFamily="34" charset="0"/>
              </a:rPr>
              <a:t>Sanjoy</a:t>
            </a:r>
            <a:r>
              <a:rPr lang="en-US" sz="1800" dirty="0">
                <a:latin typeface="Aparajita" pitchFamily="34" charset="0"/>
                <a:cs typeface="Aparajita" pitchFamily="34" charset="0"/>
              </a:rPr>
              <a:t> Das. Accelerated biogeography-based optimization with neighborhood search for </a:t>
            </a:r>
            <a:r>
              <a:rPr lang="en-US" sz="1800" dirty="0" err="1">
                <a:latin typeface="Aparajita" pitchFamily="34" charset="0"/>
                <a:cs typeface="Aparajita" pitchFamily="34" charset="0"/>
              </a:rPr>
              <a:t>optimization.Applied</a:t>
            </a:r>
            <a:r>
              <a:rPr lang="en-US" sz="1800" dirty="0">
                <a:latin typeface="Aparajita" pitchFamily="34" charset="0"/>
                <a:cs typeface="Aparajita" pitchFamily="34" charset="0"/>
              </a:rPr>
              <a:t> Soft Computing, 13(5):2318–2342, 2013.</a:t>
            </a:r>
          </a:p>
          <a:p>
            <a:pPr marL="514350" indent="-514350">
              <a:buFont typeface="+mj-lt"/>
              <a:buAutoNum type="arabicPeriod" startAt="6"/>
            </a:pPr>
            <a:r>
              <a:rPr lang="en-US" sz="1800" dirty="0">
                <a:latin typeface="Aparajita" pitchFamily="34" charset="0"/>
                <a:cs typeface="Aparajita" pitchFamily="34" charset="0"/>
              </a:rPr>
              <a:t>Mehmet </a:t>
            </a:r>
            <a:r>
              <a:rPr lang="en-US" sz="1800" dirty="0" err="1">
                <a:latin typeface="Aparajita" pitchFamily="34" charset="0"/>
                <a:cs typeface="Aparajita" pitchFamily="34" charset="0"/>
              </a:rPr>
              <a:t>Ergezer</a:t>
            </a:r>
            <a:r>
              <a:rPr lang="en-US" sz="1800" dirty="0">
                <a:latin typeface="Aparajita" pitchFamily="34" charset="0"/>
                <a:cs typeface="Aparajita" pitchFamily="34" charset="0"/>
              </a:rPr>
              <a:t>, Dan Simon, and </a:t>
            </a:r>
            <a:r>
              <a:rPr lang="en-US" sz="1800" dirty="0" err="1">
                <a:latin typeface="Aparajita" pitchFamily="34" charset="0"/>
                <a:cs typeface="Aparajita" pitchFamily="34" charset="0"/>
              </a:rPr>
              <a:t>Dawei</a:t>
            </a:r>
            <a:r>
              <a:rPr lang="en-US" sz="1800" dirty="0">
                <a:latin typeface="Aparajita" pitchFamily="34" charset="0"/>
                <a:cs typeface="Aparajita" pitchFamily="34" charset="0"/>
              </a:rPr>
              <a:t> Du. Oppositional biogeography-based optimization. In Systems, Man and Cybernetics, 2009. SMC 2009. IEEE </a:t>
            </a:r>
            <a:r>
              <a:rPr lang="en-US" sz="1800" dirty="0" err="1">
                <a:latin typeface="Aparajita" pitchFamily="34" charset="0"/>
                <a:cs typeface="Aparajita" pitchFamily="34" charset="0"/>
              </a:rPr>
              <a:t>Interna</a:t>
            </a:r>
            <a:r>
              <a:rPr lang="fr-FR" sz="1800" dirty="0" err="1">
                <a:latin typeface="Aparajita" pitchFamily="34" charset="0"/>
                <a:cs typeface="Aparajita" pitchFamily="34" charset="0"/>
              </a:rPr>
              <a:t>tional</a:t>
            </a:r>
            <a:r>
              <a:rPr lang="fr-FR" sz="1800" dirty="0">
                <a:latin typeface="Aparajita" pitchFamily="34" charset="0"/>
                <a:cs typeface="Aparajita" pitchFamily="34" charset="0"/>
              </a:rPr>
              <a:t> </a:t>
            </a:r>
            <a:r>
              <a:rPr lang="fr-FR" sz="1800" dirty="0" err="1">
                <a:latin typeface="Aparajita" pitchFamily="34" charset="0"/>
                <a:cs typeface="Aparajita" pitchFamily="34" charset="0"/>
              </a:rPr>
              <a:t>Conference</a:t>
            </a:r>
            <a:r>
              <a:rPr lang="fr-FR" sz="1800" dirty="0">
                <a:latin typeface="Aparajita" pitchFamily="34" charset="0"/>
                <a:cs typeface="Aparajita" pitchFamily="34" charset="0"/>
              </a:rPr>
              <a:t> on, pages 1009–1014. IEEE, 2009.</a:t>
            </a:r>
          </a:p>
          <a:p>
            <a:pPr marL="514350" indent="-514350">
              <a:buFont typeface="+mj-lt"/>
              <a:buAutoNum type="arabicPeriod" startAt="6"/>
            </a:pPr>
            <a:r>
              <a:rPr lang="fr-FR" sz="1800" dirty="0">
                <a:latin typeface="Aparajita" pitchFamily="34" charset="0"/>
                <a:cs typeface="Aparajita" pitchFamily="34" charset="0"/>
              </a:rPr>
              <a:t> </a:t>
            </a:r>
            <a:r>
              <a:rPr lang="en-US" sz="1800" dirty="0">
                <a:latin typeface="Aparajita" pitchFamily="34" charset="0"/>
                <a:cs typeface="Aparajita" pitchFamily="34" charset="0"/>
              </a:rPr>
              <a:t>Dan Simon. Biogeography-based optimization. Evolutionary Computation, IEEE </a:t>
            </a:r>
            <a:r>
              <a:rPr lang="fr-FR" sz="1800" dirty="0">
                <a:latin typeface="Aparajita" pitchFamily="34" charset="0"/>
                <a:cs typeface="Aparajita" pitchFamily="34" charset="0"/>
              </a:rPr>
              <a:t>Transactions on, 12(6):702–713, 2008.</a:t>
            </a:r>
            <a:endParaRPr lang="en-US" sz="1800" dirty="0">
              <a:latin typeface="Aparajita" pitchFamily="34" charset="0"/>
              <a:cs typeface="Aparajita" pitchFamily="34" charset="0"/>
            </a:endParaRPr>
          </a:p>
        </p:txBody>
      </p:sp>
      <p:sp>
        <p:nvSpPr>
          <p:cNvPr id="4" name="Text Box 1"/>
          <p:cNvSpPr txBox="1">
            <a:spLocks noChangeArrowheads="1"/>
          </p:cNvSpPr>
          <p:nvPr/>
        </p:nvSpPr>
        <p:spPr bwMode="auto">
          <a:xfrm>
            <a:off x="304800" y="272351"/>
            <a:ext cx="8343900" cy="696913"/>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775F55"/>
                </a:solidFill>
                <a:latin typeface="Tw Cen MT" pitchFamily="34" charset="0"/>
                <a:cs typeface="Times New Roman" pitchFamily="18" charset="0"/>
              </a:rPr>
              <a:t>Cont</a:t>
            </a:r>
            <a:r>
              <a:rPr lang="en-US" dirty="0">
                <a:solidFill>
                  <a:srgbClr val="775F55"/>
                </a:solidFill>
                <a:latin typeface="Tw Cen MT" pitchFamily="34" charset="0"/>
                <a:cs typeface="Times New Roman" pitchFamily="18" charset="0"/>
              </a:rPr>
              <a:t>…</a:t>
            </a:r>
            <a:br>
              <a:rPr lang="en-IN" dirty="0">
                <a:solidFill>
                  <a:srgbClr val="775F55"/>
                </a:solidFill>
                <a:cs typeface="Times New Roman" pitchFamily="18" charset="0"/>
              </a:rPr>
            </a:br>
            <a:endParaRPr lang="en-IN" dirty="0">
              <a:solidFill>
                <a:srgbClr val="775F55"/>
              </a:solidFill>
              <a:cs typeface="Times New Roman" pitchFamily="18" charset="0"/>
            </a:endParaRPr>
          </a:p>
        </p:txBody>
      </p:sp>
      <p:cxnSp>
        <p:nvCxnSpPr>
          <p:cNvPr id="5" name="Straight Connector 4"/>
          <p:cNvCxnSpPr/>
          <p:nvPr/>
        </p:nvCxnSpPr>
        <p:spPr>
          <a:xfrm>
            <a:off x="0" y="969265"/>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pPr>
              <a:defRPr/>
            </a:pPr>
            <a:fld id="{4B56CF27-43E0-4AAE-AAA0-EC850890D962}" type="datetime4">
              <a:rPr lang="en-US" sz="1800" smtClean="0">
                <a:solidFill>
                  <a:srgbClr val="775F55"/>
                </a:solidFill>
              </a:rPr>
              <a:pPr>
                <a:defRPr/>
              </a:pPr>
              <a:t>June 4, 2019</a:t>
            </a:fld>
            <a:endParaRPr lang="en-US" sz="1800">
              <a:solidFill>
                <a:srgbClr val="775F55"/>
              </a:solidFill>
            </a:endParaRPr>
          </a:p>
        </p:txBody>
      </p:sp>
      <p:sp>
        <p:nvSpPr>
          <p:cNvPr id="9" name="Slide Number Placeholder 8"/>
          <p:cNvSpPr>
            <a:spLocks noGrp="1"/>
          </p:cNvSpPr>
          <p:nvPr>
            <p:ph type="sldNum" sz="quarter" idx="12"/>
          </p:nvPr>
        </p:nvSpPr>
        <p:spPr/>
        <p:txBody>
          <a:bodyPr/>
          <a:lstStyle/>
          <a:p>
            <a:pPr>
              <a:defRPr/>
            </a:pPr>
            <a:fld id="{0B94FA07-E315-4012-A0BE-C190B8740A2C}" type="slidenum">
              <a:rPr lang="en-US" sz="1800" smtClean="0"/>
              <a:pPr>
                <a:defRPr/>
              </a:pPr>
              <a:t>57</a:t>
            </a:fld>
            <a:endParaRPr lang="en-US" sz="1800"/>
          </a:p>
        </p:txBody>
      </p:sp>
    </p:spTree>
    <p:extLst>
      <p:ext uri="{BB962C8B-B14F-4D97-AF65-F5344CB8AC3E}">
        <p14:creationId xmlns:p14="http://schemas.microsoft.com/office/powerpoint/2010/main" val="28351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Example: designing a table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6</a:t>
            </a:fld>
            <a:endParaRPr lang="en-US">
              <a:solidFill>
                <a:srgbClr val="775F55"/>
              </a:solidFill>
            </a:endParaRPr>
          </a:p>
        </p:txBody>
      </p:sp>
      <p:pic>
        <p:nvPicPr>
          <p:cNvPr id="3" name="Picture 2">
            <a:extLst>
              <a:ext uri="{FF2B5EF4-FFF2-40B4-BE49-F238E27FC236}">
                <a16:creationId xmlns:a16="http://schemas.microsoft.com/office/drawing/2014/main" id="{8BDBCA56-C8B7-4848-9346-88FAE16216AE}"/>
              </a:ext>
            </a:extLst>
          </p:cNvPr>
          <p:cNvPicPr>
            <a:picLocks noChangeAspect="1"/>
          </p:cNvPicPr>
          <p:nvPr/>
        </p:nvPicPr>
        <p:blipFill>
          <a:blip r:embed="rId3"/>
          <a:stretch>
            <a:fillRect/>
          </a:stretch>
        </p:blipFill>
        <p:spPr>
          <a:xfrm>
            <a:off x="4673067" y="1752600"/>
            <a:ext cx="4013733" cy="2751135"/>
          </a:xfrm>
          <a:prstGeom prst="rect">
            <a:avLst/>
          </a:prstGeom>
        </p:spPr>
      </p:pic>
    </p:spTree>
    <p:extLst>
      <p:ext uri="{BB962C8B-B14F-4D97-AF65-F5344CB8AC3E}">
        <p14:creationId xmlns:p14="http://schemas.microsoft.com/office/powerpoint/2010/main" val="5207124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Example: designing a table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7</a:t>
            </a:fld>
            <a:endParaRPr lang="en-US">
              <a:solidFill>
                <a:srgbClr val="775F55"/>
              </a:solidFill>
            </a:endParaRPr>
          </a:p>
        </p:txBody>
      </p:sp>
      <p:pic>
        <p:nvPicPr>
          <p:cNvPr id="3" name="Picture 2">
            <a:extLst>
              <a:ext uri="{FF2B5EF4-FFF2-40B4-BE49-F238E27FC236}">
                <a16:creationId xmlns:a16="http://schemas.microsoft.com/office/drawing/2014/main" id="{8BDBCA56-C8B7-4848-9346-88FAE16216AE}"/>
              </a:ext>
            </a:extLst>
          </p:cNvPr>
          <p:cNvPicPr>
            <a:picLocks noChangeAspect="1"/>
          </p:cNvPicPr>
          <p:nvPr/>
        </p:nvPicPr>
        <p:blipFill>
          <a:blip r:embed="rId3"/>
          <a:stretch>
            <a:fillRect/>
          </a:stretch>
        </p:blipFill>
        <p:spPr>
          <a:xfrm>
            <a:off x="6096000" y="1471681"/>
            <a:ext cx="3073400" cy="2106602"/>
          </a:xfrm>
          <a:prstGeom prst="rect">
            <a:avLst/>
          </a:prstGeom>
        </p:spPr>
      </p:pic>
      <p:pic>
        <p:nvPicPr>
          <p:cNvPr id="2" name="Picture 1">
            <a:extLst>
              <a:ext uri="{FF2B5EF4-FFF2-40B4-BE49-F238E27FC236}">
                <a16:creationId xmlns:a16="http://schemas.microsoft.com/office/drawing/2014/main" id="{3C21459F-5C4C-47B9-9A87-048A461A0366}"/>
              </a:ext>
            </a:extLst>
          </p:cNvPr>
          <p:cNvPicPr>
            <a:picLocks noChangeAspect="1"/>
          </p:cNvPicPr>
          <p:nvPr/>
        </p:nvPicPr>
        <p:blipFill>
          <a:blip r:embed="rId4"/>
          <a:stretch>
            <a:fillRect/>
          </a:stretch>
        </p:blipFill>
        <p:spPr>
          <a:xfrm>
            <a:off x="314542" y="2201525"/>
            <a:ext cx="5781458" cy="2890729"/>
          </a:xfrm>
          <a:prstGeom prst="rect">
            <a:avLst/>
          </a:prstGeom>
        </p:spPr>
      </p:pic>
      <p:sp>
        <p:nvSpPr>
          <p:cNvPr id="4" name="Rectangle 3">
            <a:extLst>
              <a:ext uri="{FF2B5EF4-FFF2-40B4-BE49-F238E27FC236}">
                <a16:creationId xmlns:a16="http://schemas.microsoft.com/office/drawing/2014/main" id="{796B6CB3-D090-4F74-98BC-8C242A27ECC1}"/>
              </a:ext>
            </a:extLst>
          </p:cNvPr>
          <p:cNvSpPr/>
          <p:nvPr/>
        </p:nvSpPr>
        <p:spPr>
          <a:xfrm>
            <a:off x="2243663" y="5593050"/>
            <a:ext cx="3852337" cy="369332"/>
          </a:xfrm>
          <a:prstGeom prst="rect">
            <a:avLst/>
          </a:prstGeom>
        </p:spPr>
        <p:txBody>
          <a:bodyPr wrap="none">
            <a:spAutoFit/>
          </a:bodyPr>
          <a:lstStyle/>
          <a:p>
            <a:r>
              <a:rPr lang="en-US" dirty="0">
                <a:solidFill>
                  <a:srgbClr val="000000"/>
                </a:solidFill>
                <a:latin typeface="Times New Roman" panose="02020603050405020304" pitchFamily="18" charset="0"/>
              </a:rPr>
              <a:t>The objective is to minimize the weight</a:t>
            </a:r>
            <a:endParaRPr lang="en-IN" dirty="0"/>
          </a:p>
        </p:txBody>
      </p:sp>
    </p:spTree>
    <p:extLst>
      <p:ext uri="{BB962C8B-B14F-4D97-AF65-F5344CB8AC3E}">
        <p14:creationId xmlns:p14="http://schemas.microsoft.com/office/powerpoint/2010/main" val="42255464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533400" y="180240"/>
            <a:ext cx="81534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775F55"/>
                </a:solidFill>
                <a:latin typeface="Tw Cen MT" pitchFamily="34" charset="0"/>
              </a:rPr>
              <a:t>Example: designing a table</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8</a:t>
            </a:fld>
            <a:endParaRPr lang="en-US">
              <a:solidFill>
                <a:srgbClr val="775F55"/>
              </a:solidFill>
            </a:endParaRPr>
          </a:p>
        </p:txBody>
      </p:sp>
      <p:pic>
        <p:nvPicPr>
          <p:cNvPr id="3" name="Picture 2">
            <a:extLst>
              <a:ext uri="{FF2B5EF4-FFF2-40B4-BE49-F238E27FC236}">
                <a16:creationId xmlns:a16="http://schemas.microsoft.com/office/drawing/2014/main" id="{8BDBCA56-C8B7-4848-9346-88FAE16216AE}"/>
              </a:ext>
            </a:extLst>
          </p:cNvPr>
          <p:cNvPicPr>
            <a:picLocks noChangeAspect="1"/>
          </p:cNvPicPr>
          <p:nvPr/>
        </p:nvPicPr>
        <p:blipFill>
          <a:blip r:embed="rId3"/>
          <a:stretch>
            <a:fillRect/>
          </a:stretch>
        </p:blipFill>
        <p:spPr>
          <a:xfrm>
            <a:off x="4673067" y="1445361"/>
            <a:ext cx="4013733" cy="2751135"/>
          </a:xfrm>
          <a:prstGeom prst="rect">
            <a:avLst/>
          </a:prstGeom>
        </p:spPr>
      </p:pic>
      <p:pic>
        <p:nvPicPr>
          <p:cNvPr id="2" name="Picture 1">
            <a:extLst>
              <a:ext uri="{FF2B5EF4-FFF2-40B4-BE49-F238E27FC236}">
                <a16:creationId xmlns:a16="http://schemas.microsoft.com/office/drawing/2014/main" id="{F8CD5272-984A-4C52-A230-29136B178BA1}"/>
              </a:ext>
            </a:extLst>
          </p:cNvPr>
          <p:cNvPicPr>
            <a:picLocks noChangeAspect="1"/>
          </p:cNvPicPr>
          <p:nvPr/>
        </p:nvPicPr>
        <p:blipFill>
          <a:blip r:embed="rId4"/>
          <a:stretch>
            <a:fillRect/>
          </a:stretch>
        </p:blipFill>
        <p:spPr>
          <a:xfrm>
            <a:off x="444500" y="4346456"/>
            <a:ext cx="6705600" cy="1600200"/>
          </a:xfrm>
          <a:prstGeom prst="rect">
            <a:avLst/>
          </a:prstGeom>
        </p:spPr>
      </p:pic>
    </p:spTree>
    <p:extLst>
      <p:ext uri="{BB962C8B-B14F-4D97-AF65-F5344CB8AC3E}">
        <p14:creationId xmlns:p14="http://schemas.microsoft.com/office/powerpoint/2010/main" val="30399702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04800" y="180240"/>
            <a:ext cx="8839200" cy="990600"/>
          </a:xfrm>
          <a:prstGeom prst="rect">
            <a:avLst/>
          </a:prstGeom>
          <a:no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775F55"/>
                </a:solidFill>
                <a:latin typeface="Tw Cen MT" pitchFamily="34" charset="0"/>
              </a:rPr>
              <a:t>Search landscape of the table problem</a:t>
            </a:r>
          </a:p>
        </p:txBody>
      </p:sp>
      <p:sp>
        <p:nvSpPr>
          <p:cNvPr id="54277" name="Text Box 4"/>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20A9B4-294A-4B0C-86DD-FF6CB892B9F7}" type="slidenum">
              <a:rPr lang="en-US" sz="1200" b="1">
                <a:solidFill>
                  <a:srgbClr val="FFFFFF"/>
                </a:solidFill>
              </a:rPr>
              <a:pPr algn="ctr" eaLnBrk="1" hangingPunct="1">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200" b="1">
              <a:solidFill>
                <a:srgbClr val="FFFFFF"/>
              </a:solidFill>
            </a:endParaRPr>
          </a:p>
        </p:txBody>
      </p:sp>
      <p:cxnSp>
        <p:nvCxnSpPr>
          <p:cNvPr id="7" name="Straight Connector 6"/>
          <p:cNvCxnSpPr/>
          <p:nvPr/>
        </p:nvCxnSpPr>
        <p:spPr>
          <a:xfrm>
            <a:off x="0" y="12954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pPr>
              <a:defRPr/>
            </a:pPr>
            <a:fld id="{7ACAABEA-EDC0-471F-AACC-C9D8B6684040}" type="datetime4">
              <a:rPr lang="en-US" smtClean="0">
                <a:solidFill>
                  <a:srgbClr val="775F55"/>
                </a:solidFill>
              </a:rPr>
              <a:pPr>
                <a:defRPr/>
              </a:pPr>
              <a:t>June 4, 2019</a:t>
            </a:fld>
            <a:endParaRPr lang="en-US">
              <a:solidFill>
                <a:srgbClr val="775F55"/>
              </a:solidFill>
            </a:endParaRPr>
          </a:p>
        </p:txBody>
      </p:sp>
      <p:sp>
        <p:nvSpPr>
          <p:cNvPr id="12" name="Slide Number Placeholder 11"/>
          <p:cNvSpPr>
            <a:spLocks noGrp="1"/>
          </p:cNvSpPr>
          <p:nvPr>
            <p:ph type="sldNum" sz="quarter" idx="12"/>
          </p:nvPr>
        </p:nvSpPr>
        <p:spPr/>
        <p:txBody>
          <a:bodyPr/>
          <a:lstStyle/>
          <a:p>
            <a:pPr>
              <a:defRPr/>
            </a:pPr>
            <a:fld id="{10484B21-16DB-4E91-B0ED-018C744AED4A}" type="slidenum">
              <a:rPr lang="en-US" smtClean="0">
                <a:solidFill>
                  <a:srgbClr val="775F55"/>
                </a:solidFill>
              </a:rPr>
              <a:pPr>
                <a:defRPr/>
              </a:pPr>
              <a:t>9</a:t>
            </a:fld>
            <a:endParaRPr lang="en-US">
              <a:solidFill>
                <a:srgbClr val="775F55"/>
              </a:solidFill>
            </a:endParaRPr>
          </a:p>
        </p:txBody>
      </p:sp>
      <p:pic>
        <p:nvPicPr>
          <p:cNvPr id="4" name="Picture 3">
            <a:extLst>
              <a:ext uri="{FF2B5EF4-FFF2-40B4-BE49-F238E27FC236}">
                <a16:creationId xmlns:a16="http://schemas.microsoft.com/office/drawing/2014/main" id="{99BE23EB-2F09-4C05-85B5-4F6A8EF903C4}"/>
              </a:ext>
            </a:extLst>
          </p:cNvPr>
          <p:cNvPicPr>
            <a:picLocks noChangeAspect="1"/>
          </p:cNvPicPr>
          <p:nvPr/>
        </p:nvPicPr>
        <p:blipFill>
          <a:blip r:embed="rId3"/>
          <a:stretch>
            <a:fillRect/>
          </a:stretch>
        </p:blipFill>
        <p:spPr>
          <a:xfrm>
            <a:off x="556183" y="2057399"/>
            <a:ext cx="8336433" cy="3047995"/>
          </a:xfrm>
          <a:prstGeom prst="rect">
            <a:avLst/>
          </a:prstGeom>
        </p:spPr>
      </p:pic>
    </p:spTree>
    <p:extLst>
      <p:ext uri="{BB962C8B-B14F-4D97-AF65-F5344CB8AC3E}">
        <p14:creationId xmlns:p14="http://schemas.microsoft.com/office/powerpoint/2010/main" val="21682115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15480</TotalTime>
  <Words>2054</Words>
  <Application>Microsoft Office PowerPoint</Application>
  <PresentationFormat>On-screen Show (4:3)</PresentationFormat>
  <Paragraphs>553</Paragraphs>
  <Slides>57</Slides>
  <Notes>45</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8" baseType="lpstr">
      <vt:lpstr>Aparajita</vt:lpstr>
      <vt:lpstr>Arial</vt:lpstr>
      <vt:lpstr>Calibri</vt:lpstr>
      <vt:lpstr>Courier New</vt:lpstr>
      <vt:lpstr>Times New Roman</vt:lpstr>
      <vt:lpstr>Times-Roman</vt:lpstr>
      <vt:lpstr>Tw Cen MT</vt:lpstr>
      <vt:lpstr>Wingdings</vt:lpstr>
      <vt:lpstr>Office Theme</vt:lpstr>
      <vt:lpstr>Equation</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Biogeography-Based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Jagdish</dc:creator>
  <cp:lastModifiedBy>Raju Pal</cp:lastModifiedBy>
  <cp:revision>1379</cp:revision>
  <cp:lastPrinted>1601-01-01T00:00:00Z</cp:lastPrinted>
  <dcterms:created xsi:type="dcterms:W3CDTF">1601-01-01T00:00:00Z</dcterms:created>
  <dcterms:modified xsi:type="dcterms:W3CDTF">2019-06-04T05:19:45Z</dcterms:modified>
</cp:coreProperties>
</file>