
<file path=[Content_Types].xml><?xml version="1.0" encoding="utf-8"?>
<Types xmlns="http://schemas.openxmlformats.org/package/2006/content-types">
  <Default Extension="png" ContentType="image/png"/>
  <Default Extension="png&amp;ehk=L"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3"/>
  </p:notesMasterIdLst>
  <p:handoutMasterIdLst>
    <p:handoutMasterId r:id="rId14"/>
  </p:handoutMasterIdLst>
  <p:sldIdLst>
    <p:sldId id="261" r:id="rId3"/>
    <p:sldId id="257" r:id="rId4"/>
    <p:sldId id="271" r:id="rId5"/>
    <p:sldId id="272" r:id="rId6"/>
    <p:sldId id="273" r:id="rId7"/>
    <p:sldId id="274" r:id="rId8"/>
    <p:sldId id="275" r:id="rId9"/>
    <p:sldId id="277" r:id="rId10"/>
    <p:sldId id="278" r:id="rId11"/>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guide pos="3840"/>
        <p:guide orient="horz" pos="2160"/>
      </p:guideLst>
    </p:cSldViewPr>
  </p:slid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A29113-7A70-4E0E-B036-871C49B835F1}"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A6406C01-7E83-4650-8EF5-394419DCB348}">
      <dgm:prSet phldrT="[Text]"/>
      <dgm:spPr/>
      <dgm:t>
        <a:bodyPr/>
        <a:lstStyle/>
        <a:p>
          <a:r>
            <a:rPr lang="en-US" dirty="0"/>
            <a:t>Select K</a:t>
          </a:r>
        </a:p>
      </dgm:t>
    </dgm:pt>
    <dgm:pt modelId="{2586B3BB-DA8B-42DF-AC9A-77CE21607FD0}" type="parTrans" cxnId="{4D956F8D-5727-488A-93AF-F33602655A44}">
      <dgm:prSet/>
      <dgm:spPr/>
      <dgm:t>
        <a:bodyPr/>
        <a:lstStyle/>
        <a:p>
          <a:endParaRPr lang="en-US"/>
        </a:p>
      </dgm:t>
    </dgm:pt>
    <dgm:pt modelId="{7C5B61F0-A4F6-4FCA-B552-36151F31051E}" type="sibTrans" cxnId="{4D956F8D-5727-488A-93AF-F33602655A44}">
      <dgm:prSet/>
      <dgm:spPr/>
      <dgm:t>
        <a:bodyPr/>
        <a:lstStyle/>
        <a:p>
          <a:endParaRPr lang="en-US"/>
        </a:p>
      </dgm:t>
    </dgm:pt>
    <dgm:pt modelId="{E4E9F0D0-FF23-4B59-9B97-973BCBE5DC65}">
      <dgm:prSet phldrT="[Text]" custT="1"/>
      <dgm:spPr/>
      <dgm:t>
        <a:bodyPr/>
        <a:lstStyle/>
        <a:p>
          <a:r>
            <a:rPr lang="en-US" sz="900" dirty="0"/>
            <a:t>Number of Clusters K Centroid</a:t>
          </a:r>
        </a:p>
      </dgm:t>
    </dgm:pt>
    <dgm:pt modelId="{E9237435-F938-45D4-8BF4-6D5D4DFF850F}" type="parTrans" cxnId="{37A3A996-9723-4BDB-8959-9D9B7799BD9A}">
      <dgm:prSet/>
      <dgm:spPr/>
      <dgm:t>
        <a:bodyPr/>
        <a:lstStyle/>
        <a:p>
          <a:endParaRPr lang="en-US"/>
        </a:p>
      </dgm:t>
    </dgm:pt>
    <dgm:pt modelId="{D32B195A-7CAD-474B-B79C-BE4BB171E742}" type="sibTrans" cxnId="{37A3A996-9723-4BDB-8959-9D9B7799BD9A}">
      <dgm:prSet/>
      <dgm:spPr/>
      <dgm:t>
        <a:bodyPr/>
        <a:lstStyle/>
        <a:p>
          <a:endParaRPr lang="en-US"/>
        </a:p>
      </dgm:t>
    </dgm:pt>
    <dgm:pt modelId="{5D952622-A79E-41E4-BBC2-6212DEFFA91C}">
      <dgm:prSet phldrT="[Text]"/>
      <dgm:spPr/>
      <dgm:t>
        <a:bodyPr/>
        <a:lstStyle/>
        <a:p>
          <a:r>
            <a:rPr lang="en-US" dirty="0"/>
            <a:t>Cluster Separation</a:t>
          </a:r>
        </a:p>
      </dgm:t>
    </dgm:pt>
    <dgm:pt modelId="{10627A68-BE4B-4A4A-9EC9-4CFEF1E4DF39}" type="parTrans" cxnId="{A22BDB9A-90BB-4DA2-8850-00D4F1D3B898}">
      <dgm:prSet/>
      <dgm:spPr/>
      <dgm:t>
        <a:bodyPr/>
        <a:lstStyle/>
        <a:p>
          <a:endParaRPr lang="en-US"/>
        </a:p>
      </dgm:t>
    </dgm:pt>
    <dgm:pt modelId="{092BAEF3-D9F2-476B-9A0B-6F14CC814529}" type="sibTrans" cxnId="{A22BDB9A-90BB-4DA2-8850-00D4F1D3B898}">
      <dgm:prSet/>
      <dgm:spPr/>
      <dgm:t>
        <a:bodyPr/>
        <a:lstStyle/>
        <a:p>
          <a:endParaRPr lang="en-US"/>
        </a:p>
      </dgm:t>
    </dgm:pt>
    <dgm:pt modelId="{5248D9DA-6444-46F6-8D28-C8BB2253AAD1}">
      <dgm:prSet phldrT="[Text]" custT="1"/>
      <dgm:spPr/>
      <dgm:t>
        <a:bodyPr/>
        <a:lstStyle/>
        <a:p>
          <a:r>
            <a:rPr lang="en-US" sz="900" dirty="0"/>
            <a:t>Distance Object to Centroid</a:t>
          </a:r>
        </a:p>
      </dgm:t>
    </dgm:pt>
    <dgm:pt modelId="{A8533F77-F094-4EDB-BCC7-35E0D6A46B71}" type="parTrans" cxnId="{35AF286C-A401-4C08-B8A3-F38B03322BD8}">
      <dgm:prSet/>
      <dgm:spPr/>
      <dgm:t>
        <a:bodyPr/>
        <a:lstStyle/>
        <a:p>
          <a:endParaRPr lang="en-US"/>
        </a:p>
      </dgm:t>
    </dgm:pt>
    <dgm:pt modelId="{011B552E-515A-4C41-B810-0D2552861422}" type="sibTrans" cxnId="{35AF286C-A401-4C08-B8A3-F38B03322BD8}">
      <dgm:prSet/>
      <dgm:spPr/>
      <dgm:t>
        <a:bodyPr/>
        <a:lstStyle/>
        <a:p>
          <a:endParaRPr lang="en-US"/>
        </a:p>
      </dgm:t>
    </dgm:pt>
    <dgm:pt modelId="{50706FFE-8A00-485D-9FF7-8D310692C602}">
      <dgm:prSet phldrT="[Text]"/>
      <dgm:spPr/>
      <dgm:t>
        <a:bodyPr/>
        <a:lstStyle/>
        <a:p>
          <a:r>
            <a:rPr lang="en-US" dirty="0"/>
            <a:t>Cluster Cohesion</a:t>
          </a:r>
        </a:p>
      </dgm:t>
    </dgm:pt>
    <dgm:pt modelId="{EF44BD91-19A4-424B-BA32-4A5492B6E40B}" type="parTrans" cxnId="{7599CECE-5293-4C57-A979-D096C99254C7}">
      <dgm:prSet/>
      <dgm:spPr/>
      <dgm:t>
        <a:bodyPr/>
        <a:lstStyle/>
        <a:p>
          <a:endParaRPr lang="en-US"/>
        </a:p>
      </dgm:t>
    </dgm:pt>
    <dgm:pt modelId="{CD03DFF4-D962-46D6-AFFA-2A87FD08403E}" type="sibTrans" cxnId="{7599CECE-5293-4C57-A979-D096C99254C7}">
      <dgm:prSet/>
      <dgm:spPr/>
      <dgm:t>
        <a:bodyPr/>
        <a:lstStyle/>
        <a:p>
          <a:endParaRPr lang="en-US"/>
        </a:p>
      </dgm:t>
    </dgm:pt>
    <dgm:pt modelId="{3A9B5D84-CB00-4BC9-ADB2-5CF832F36763}">
      <dgm:prSet phldrT="[Text]" custT="1"/>
      <dgm:spPr/>
      <dgm:t>
        <a:bodyPr/>
        <a:lstStyle/>
        <a:p>
          <a:r>
            <a:rPr lang="en-US" sz="900" dirty="0"/>
            <a:t>Grouping based on minimum distance</a:t>
          </a:r>
        </a:p>
      </dgm:t>
    </dgm:pt>
    <dgm:pt modelId="{BD57EC4A-052D-4824-8820-064BAC997A9B}" type="parTrans" cxnId="{11A0AF47-4BCA-470E-92BF-7B388FFB0DE8}">
      <dgm:prSet/>
      <dgm:spPr/>
      <dgm:t>
        <a:bodyPr/>
        <a:lstStyle/>
        <a:p>
          <a:endParaRPr lang="en-US"/>
        </a:p>
      </dgm:t>
    </dgm:pt>
    <dgm:pt modelId="{98E878CF-4A49-4E76-BD23-AE7C5290BAFD}" type="sibTrans" cxnId="{11A0AF47-4BCA-470E-92BF-7B388FFB0DE8}">
      <dgm:prSet/>
      <dgm:spPr/>
      <dgm:t>
        <a:bodyPr/>
        <a:lstStyle/>
        <a:p>
          <a:endParaRPr lang="en-US"/>
        </a:p>
      </dgm:t>
    </dgm:pt>
    <dgm:pt modelId="{8734DFB3-ADD8-4FD2-87D8-1981AA0ADD0B}" type="pres">
      <dgm:prSet presAssocID="{FBA29113-7A70-4E0E-B036-871C49B835F1}" presName="theList" presStyleCnt="0">
        <dgm:presLayoutVars>
          <dgm:dir/>
          <dgm:animLvl val="lvl"/>
          <dgm:resizeHandles val="exact"/>
        </dgm:presLayoutVars>
      </dgm:prSet>
      <dgm:spPr/>
    </dgm:pt>
    <dgm:pt modelId="{5C04AEFB-7132-4B28-A7D3-862245070A8D}" type="pres">
      <dgm:prSet presAssocID="{A6406C01-7E83-4650-8EF5-394419DCB348}" presName="compNode" presStyleCnt="0"/>
      <dgm:spPr/>
    </dgm:pt>
    <dgm:pt modelId="{358F74AC-FC7D-465B-BD12-B6CCC00F3D29}" type="pres">
      <dgm:prSet presAssocID="{A6406C01-7E83-4650-8EF5-394419DCB348}" presName="noGeometry" presStyleCnt="0"/>
      <dgm:spPr/>
    </dgm:pt>
    <dgm:pt modelId="{610B5FFC-C0C9-444C-9F7A-14D1B54F604D}" type="pres">
      <dgm:prSet presAssocID="{A6406C01-7E83-4650-8EF5-394419DCB348}" presName="childTextVisible" presStyleLbl="bgAccFollowNode1" presStyleIdx="0" presStyleCnt="3">
        <dgm:presLayoutVars>
          <dgm:bulletEnabled val="1"/>
        </dgm:presLayoutVars>
      </dgm:prSet>
      <dgm:spPr/>
    </dgm:pt>
    <dgm:pt modelId="{FB705FC1-639E-4064-8E9A-A79870DE5273}" type="pres">
      <dgm:prSet presAssocID="{A6406C01-7E83-4650-8EF5-394419DCB348}" presName="childTextHidden" presStyleLbl="bgAccFollowNode1" presStyleIdx="0" presStyleCnt="3"/>
      <dgm:spPr/>
    </dgm:pt>
    <dgm:pt modelId="{47DA5750-48DC-4E4F-815D-0B05DBC30DAB}" type="pres">
      <dgm:prSet presAssocID="{A6406C01-7E83-4650-8EF5-394419DCB348}" presName="parentText" presStyleLbl="node1" presStyleIdx="0" presStyleCnt="3">
        <dgm:presLayoutVars>
          <dgm:chMax val="1"/>
          <dgm:bulletEnabled val="1"/>
        </dgm:presLayoutVars>
      </dgm:prSet>
      <dgm:spPr/>
    </dgm:pt>
    <dgm:pt modelId="{6319C676-A7DE-4777-9BB4-3B6D30ED3F5C}" type="pres">
      <dgm:prSet presAssocID="{A6406C01-7E83-4650-8EF5-394419DCB348}" presName="aSpace" presStyleCnt="0"/>
      <dgm:spPr/>
    </dgm:pt>
    <dgm:pt modelId="{CA708D38-D093-4C16-A955-CF2CAC7F0A99}" type="pres">
      <dgm:prSet presAssocID="{5D952622-A79E-41E4-BBC2-6212DEFFA91C}" presName="compNode" presStyleCnt="0"/>
      <dgm:spPr/>
    </dgm:pt>
    <dgm:pt modelId="{6F3066E9-E96F-489D-8A4B-6D55FBE389F2}" type="pres">
      <dgm:prSet presAssocID="{5D952622-A79E-41E4-BBC2-6212DEFFA91C}" presName="noGeometry" presStyleCnt="0"/>
      <dgm:spPr/>
    </dgm:pt>
    <dgm:pt modelId="{00D2DC2C-7CA2-4A4B-B66D-3DDCAB7DC8E9}" type="pres">
      <dgm:prSet presAssocID="{5D952622-A79E-41E4-BBC2-6212DEFFA91C}" presName="childTextVisible" presStyleLbl="bgAccFollowNode1" presStyleIdx="1" presStyleCnt="3">
        <dgm:presLayoutVars>
          <dgm:bulletEnabled val="1"/>
        </dgm:presLayoutVars>
      </dgm:prSet>
      <dgm:spPr/>
    </dgm:pt>
    <dgm:pt modelId="{072FB640-0A28-40E8-9C0C-86BAF45C6EF0}" type="pres">
      <dgm:prSet presAssocID="{5D952622-A79E-41E4-BBC2-6212DEFFA91C}" presName="childTextHidden" presStyleLbl="bgAccFollowNode1" presStyleIdx="1" presStyleCnt="3"/>
      <dgm:spPr/>
    </dgm:pt>
    <dgm:pt modelId="{EE8733A1-7662-4D0A-B39E-2218596CC81C}" type="pres">
      <dgm:prSet presAssocID="{5D952622-A79E-41E4-BBC2-6212DEFFA91C}" presName="parentText" presStyleLbl="node1" presStyleIdx="1" presStyleCnt="3">
        <dgm:presLayoutVars>
          <dgm:chMax val="1"/>
          <dgm:bulletEnabled val="1"/>
        </dgm:presLayoutVars>
      </dgm:prSet>
      <dgm:spPr/>
    </dgm:pt>
    <dgm:pt modelId="{E0D7C734-E391-436F-996C-E60442F50A17}" type="pres">
      <dgm:prSet presAssocID="{5D952622-A79E-41E4-BBC2-6212DEFFA91C}" presName="aSpace" presStyleCnt="0"/>
      <dgm:spPr/>
    </dgm:pt>
    <dgm:pt modelId="{E8F3A685-8F9F-4BAC-8C8B-A1DE5AA41F3A}" type="pres">
      <dgm:prSet presAssocID="{50706FFE-8A00-485D-9FF7-8D310692C602}" presName="compNode" presStyleCnt="0"/>
      <dgm:spPr/>
    </dgm:pt>
    <dgm:pt modelId="{84BFA617-6CAF-4DA9-A086-82BCA61093BE}" type="pres">
      <dgm:prSet presAssocID="{50706FFE-8A00-485D-9FF7-8D310692C602}" presName="noGeometry" presStyleCnt="0"/>
      <dgm:spPr/>
    </dgm:pt>
    <dgm:pt modelId="{4BF699B1-BE15-42D1-9784-AA33CF29870E}" type="pres">
      <dgm:prSet presAssocID="{50706FFE-8A00-485D-9FF7-8D310692C602}" presName="childTextVisible" presStyleLbl="bgAccFollowNode1" presStyleIdx="2" presStyleCnt="3">
        <dgm:presLayoutVars>
          <dgm:bulletEnabled val="1"/>
        </dgm:presLayoutVars>
      </dgm:prSet>
      <dgm:spPr/>
    </dgm:pt>
    <dgm:pt modelId="{F0925EF4-86E2-4748-BA70-94AAF55AB064}" type="pres">
      <dgm:prSet presAssocID="{50706FFE-8A00-485D-9FF7-8D310692C602}" presName="childTextHidden" presStyleLbl="bgAccFollowNode1" presStyleIdx="2" presStyleCnt="3"/>
      <dgm:spPr/>
    </dgm:pt>
    <dgm:pt modelId="{78E9A4E4-18A9-4B73-8007-A63A71C71937}" type="pres">
      <dgm:prSet presAssocID="{50706FFE-8A00-485D-9FF7-8D310692C602}" presName="parentText" presStyleLbl="node1" presStyleIdx="2" presStyleCnt="3">
        <dgm:presLayoutVars>
          <dgm:chMax val="1"/>
          <dgm:bulletEnabled val="1"/>
        </dgm:presLayoutVars>
      </dgm:prSet>
      <dgm:spPr/>
    </dgm:pt>
  </dgm:ptLst>
  <dgm:cxnLst>
    <dgm:cxn modelId="{99E34304-5770-4691-A3EE-6A7C8B9ACD53}" type="presOf" srcId="{E4E9F0D0-FF23-4B59-9B97-973BCBE5DC65}" destId="{610B5FFC-C0C9-444C-9F7A-14D1B54F604D}" srcOrd="0" destOrd="0" presId="urn:microsoft.com/office/officeart/2005/8/layout/hProcess6"/>
    <dgm:cxn modelId="{81ACEA16-295B-4802-A889-1DC375F525AB}" type="presOf" srcId="{A6406C01-7E83-4650-8EF5-394419DCB348}" destId="{47DA5750-48DC-4E4F-815D-0B05DBC30DAB}" srcOrd="0" destOrd="0" presId="urn:microsoft.com/office/officeart/2005/8/layout/hProcess6"/>
    <dgm:cxn modelId="{130B0544-2388-4104-A721-8D29E7C77420}" type="presOf" srcId="{5D952622-A79E-41E4-BBC2-6212DEFFA91C}" destId="{EE8733A1-7662-4D0A-B39E-2218596CC81C}" srcOrd="0" destOrd="0" presId="urn:microsoft.com/office/officeart/2005/8/layout/hProcess6"/>
    <dgm:cxn modelId="{31498E67-CEA0-4571-B7AB-26A2113144F6}" type="presOf" srcId="{FBA29113-7A70-4E0E-B036-871C49B835F1}" destId="{8734DFB3-ADD8-4FD2-87D8-1981AA0ADD0B}" srcOrd="0" destOrd="0" presId="urn:microsoft.com/office/officeart/2005/8/layout/hProcess6"/>
    <dgm:cxn modelId="{11A0AF47-4BCA-470E-92BF-7B388FFB0DE8}" srcId="{50706FFE-8A00-485D-9FF7-8D310692C602}" destId="{3A9B5D84-CB00-4BC9-ADB2-5CF832F36763}" srcOrd="0" destOrd="0" parTransId="{BD57EC4A-052D-4824-8820-064BAC997A9B}" sibTransId="{98E878CF-4A49-4E76-BD23-AE7C5290BAFD}"/>
    <dgm:cxn modelId="{019AA969-1A2B-48C0-B7C9-005E817BC2CB}" type="presOf" srcId="{E4E9F0D0-FF23-4B59-9B97-973BCBE5DC65}" destId="{FB705FC1-639E-4064-8E9A-A79870DE5273}" srcOrd="1" destOrd="0" presId="urn:microsoft.com/office/officeart/2005/8/layout/hProcess6"/>
    <dgm:cxn modelId="{35AF286C-A401-4C08-B8A3-F38B03322BD8}" srcId="{5D952622-A79E-41E4-BBC2-6212DEFFA91C}" destId="{5248D9DA-6444-46F6-8D28-C8BB2253AAD1}" srcOrd="0" destOrd="0" parTransId="{A8533F77-F094-4EDB-BCC7-35E0D6A46B71}" sibTransId="{011B552E-515A-4C41-B810-0D2552861422}"/>
    <dgm:cxn modelId="{F36BB86E-E9BB-4DBF-9DFE-F8050046ED1F}" type="presOf" srcId="{3A9B5D84-CB00-4BC9-ADB2-5CF832F36763}" destId="{4BF699B1-BE15-42D1-9784-AA33CF29870E}" srcOrd="0" destOrd="0" presId="urn:microsoft.com/office/officeart/2005/8/layout/hProcess6"/>
    <dgm:cxn modelId="{BA539253-48E3-447C-8770-C31D10399C4A}" type="presOf" srcId="{50706FFE-8A00-485D-9FF7-8D310692C602}" destId="{78E9A4E4-18A9-4B73-8007-A63A71C71937}" srcOrd="0" destOrd="0" presId="urn:microsoft.com/office/officeart/2005/8/layout/hProcess6"/>
    <dgm:cxn modelId="{D2E26D7D-A939-4166-987B-3E9E5A080266}" type="presOf" srcId="{3A9B5D84-CB00-4BC9-ADB2-5CF832F36763}" destId="{F0925EF4-86E2-4748-BA70-94AAF55AB064}" srcOrd="1" destOrd="0" presId="urn:microsoft.com/office/officeart/2005/8/layout/hProcess6"/>
    <dgm:cxn modelId="{4D956F8D-5727-488A-93AF-F33602655A44}" srcId="{FBA29113-7A70-4E0E-B036-871C49B835F1}" destId="{A6406C01-7E83-4650-8EF5-394419DCB348}" srcOrd="0" destOrd="0" parTransId="{2586B3BB-DA8B-42DF-AC9A-77CE21607FD0}" sibTransId="{7C5B61F0-A4F6-4FCA-B552-36151F31051E}"/>
    <dgm:cxn modelId="{37A3A996-9723-4BDB-8959-9D9B7799BD9A}" srcId="{A6406C01-7E83-4650-8EF5-394419DCB348}" destId="{E4E9F0D0-FF23-4B59-9B97-973BCBE5DC65}" srcOrd="0" destOrd="0" parTransId="{E9237435-F938-45D4-8BF4-6D5D4DFF850F}" sibTransId="{D32B195A-7CAD-474B-B79C-BE4BB171E742}"/>
    <dgm:cxn modelId="{E23D729A-C2FC-40CD-8A08-F5EBB66CF80B}" type="presOf" srcId="{5248D9DA-6444-46F6-8D28-C8BB2253AAD1}" destId="{072FB640-0A28-40E8-9C0C-86BAF45C6EF0}" srcOrd="1" destOrd="0" presId="urn:microsoft.com/office/officeart/2005/8/layout/hProcess6"/>
    <dgm:cxn modelId="{A22BDB9A-90BB-4DA2-8850-00D4F1D3B898}" srcId="{FBA29113-7A70-4E0E-B036-871C49B835F1}" destId="{5D952622-A79E-41E4-BBC2-6212DEFFA91C}" srcOrd="1" destOrd="0" parTransId="{10627A68-BE4B-4A4A-9EC9-4CFEF1E4DF39}" sibTransId="{092BAEF3-D9F2-476B-9A0B-6F14CC814529}"/>
    <dgm:cxn modelId="{AE4FA1B2-1FFD-4999-BFB4-0E2A9E4BEBBB}" type="presOf" srcId="{5248D9DA-6444-46F6-8D28-C8BB2253AAD1}" destId="{00D2DC2C-7CA2-4A4B-B66D-3DDCAB7DC8E9}" srcOrd="0" destOrd="0" presId="urn:microsoft.com/office/officeart/2005/8/layout/hProcess6"/>
    <dgm:cxn modelId="{7599CECE-5293-4C57-A979-D096C99254C7}" srcId="{FBA29113-7A70-4E0E-B036-871C49B835F1}" destId="{50706FFE-8A00-485D-9FF7-8D310692C602}" srcOrd="2" destOrd="0" parTransId="{EF44BD91-19A4-424B-BA32-4A5492B6E40B}" sibTransId="{CD03DFF4-D962-46D6-AFFA-2A87FD08403E}"/>
    <dgm:cxn modelId="{FF0D50D3-9477-4407-8F44-B60B9728DED7}" type="presParOf" srcId="{8734DFB3-ADD8-4FD2-87D8-1981AA0ADD0B}" destId="{5C04AEFB-7132-4B28-A7D3-862245070A8D}" srcOrd="0" destOrd="0" presId="urn:microsoft.com/office/officeart/2005/8/layout/hProcess6"/>
    <dgm:cxn modelId="{126CE751-65CF-4E60-902C-2D0B01478834}" type="presParOf" srcId="{5C04AEFB-7132-4B28-A7D3-862245070A8D}" destId="{358F74AC-FC7D-465B-BD12-B6CCC00F3D29}" srcOrd="0" destOrd="0" presId="urn:microsoft.com/office/officeart/2005/8/layout/hProcess6"/>
    <dgm:cxn modelId="{C6915109-771C-43AE-A4C7-A411D8E5978F}" type="presParOf" srcId="{5C04AEFB-7132-4B28-A7D3-862245070A8D}" destId="{610B5FFC-C0C9-444C-9F7A-14D1B54F604D}" srcOrd="1" destOrd="0" presId="urn:microsoft.com/office/officeart/2005/8/layout/hProcess6"/>
    <dgm:cxn modelId="{954FE73F-9595-47D0-9AB9-6EB7EDC39F8E}" type="presParOf" srcId="{5C04AEFB-7132-4B28-A7D3-862245070A8D}" destId="{FB705FC1-639E-4064-8E9A-A79870DE5273}" srcOrd="2" destOrd="0" presId="urn:microsoft.com/office/officeart/2005/8/layout/hProcess6"/>
    <dgm:cxn modelId="{362B7B1C-776A-481A-B10E-B2136C044DB5}" type="presParOf" srcId="{5C04AEFB-7132-4B28-A7D3-862245070A8D}" destId="{47DA5750-48DC-4E4F-815D-0B05DBC30DAB}" srcOrd="3" destOrd="0" presId="urn:microsoft.com/office/officeart/2005/8/layout/hProcess6"/>
    <dgm:cxn modelId="{AB361918-49A4-4458-A6B4-A38162139DB4}" type="presParOf" srcId="{8734DFB3-ADD8-4FD2-87D8-1981AA0ADD0B}" destId="{6319C676-A7DE-4777-9BB4-3B6D30ED3F5C}" srcOrd="1" destOrd="0" presId="urn:microsoft.com/office/officeart/2005/8/layout/hProcess6"/>
    <dgm:cxn modelId="{3E32ED31-FAFA-41FB-A502-0C9269827B55}" type="presParOf" srcId="{8734DFB3-ADD8-4FD2-87D8-1981AA0ADD0B}" destId="{CA708D38-D093-4C16-A955-CF2CAC7F0A99}" srcOrd="2" destOrd="0" presId="urn:microsoft.com/office/officeart/2005/8/layout/hProcess6"/>
    <dgm:cxn modelId="{38B5F8BF-C6A8-4D51-8681-B847070CD1C0}" type="presParOf" srcId="{CA708D38-D093-4C16-A955-CF2CAC7F0A99}" destId="{6F3066E9-E96F-489D-8A4B-6D55FBE389F2}" srcOrd="0" destOrd="0" presId="urn:microsoft.com/office/officeart/2005/8/layout/hProcess6"/>
    <dgm:cxn modelId="{B873A9F4-217E-473A-8D65-14527890AC34}" type="presParOf" srcId="{CA708D38-D093-4C16-A955-CF2CAC7F0A99}" destId="{00D2DC2C-7CA2-4A4B-B66D-3DDCAB7DC8E9}" srcOrd="1" destOrd="0" presId="urn:microsoft.com/office/officeart/2005/8/layout/hProcess6"/>
    <dgm:cxn modelId="{F573A08D-1388-4362-9D10-155655876363}" type="presParOf" srcId="{CA708D38-D093-4C16-A955-CF2CAC7F0A99}" destId="{072FB640-0A28-40E8-9C0C-86BAF45C6EF0}" srcOrd="2" destOrd="0" presId="urn:microsoft.com/office/officeart/2005/8/layout/hProcess6"/>
    <dgm:cxn modelId="{7ADF5CCF-F26A-45B5-9692-98B07AFD46A1}" type="presParOf" srcId="{CA708D38-D093-4C16-A955-CF2CAC7F0A99}" destId="{EE8733A1-7662-4D0A-B39E-2218596CC81C}" srcOrd="3" destOrd="0" presId="urn:microsoft.com/office/officeart/2005/8/layout/hProcess6"/>
    <dgm:cxn modelId="{985C18C8-95A3-4479-821C-610A2BAFFFF3}" type="presParOf" srcId="{8734DFB3-ADD8-4FD2-87D8-1981AA0ADD0B}" destId="{E0D7C734-E391-436F-996C-E60442F50A17}" srcOrd="3" destOrd="0" presId="urn:microsoft.com/office/officeart/2005/8/layout/hProcess6"/>
    <dgm:cxn modelId="{951CD7FA-A9B4-463F-BD0D-452C521FF523}" type="presParOf" srcId="{8734DFB3-ADD8-4FD2-87D8-1981AA0ADD0B}" destId="{E8F3A685-8F9F-4BAC-8C8B-A1DE5AA41F3A}" srcOrd="4" destOrd="0" presId="urn:microsoft.com/office/officeart/2005/8/layout/hProcess6"/>
    <dgm:cxn modelId="{E08D8862-B273-4AA6-9A90-754366CE4945}" type="presParOf" srcId="{E8F3A685-8F9F-4BAC-8C8B-A1DE5AA41F3A}" destId="{84BFA617-6CAF-4DA9-A086-82BCA61093BE}" srcOrd="0" destOrd="0" presId="urn:microsoft.com/office/officeart/2005/8/layout/hProcess6"/>
    <dgm:cxn modelId="{69392B4C-2A7B-41A4-A48C-35E312A6434A}" type="presParOf" srcId="{E8F3A685-8F9F-4BAC-8C8B-A1DE5AA41F3A}" destId="{4BF699B1-BE15-42D1-9784-AA33CF29870E}" srcOrd="1" destOrd="0" presId="urn:microsoft.com/office/officeart/2005/8/layout/hProcess6"/>
    <dgm:cxn modelId="{29F5DEAB-A9C8-47F8-A089-1585C323795A}" type="presParOf" srcId="{E8F3A685-8F9F-4BAC-8C8B-A1DE5AA41F3A}" destId="{F0925EF4-86E2-4748-BA70-94AAF55AB064}" srcOrd="2" destOrd="0" presId="urn:microsoft.com/office/officeart/2005/8/layout/hProcess6"/>
    <dgm:cxn modelId="{E9A57A1B-DDAF-4905-B46C-246DB5E9FB2A}" type="presParOf" srcId="{E8F3A685-8F9F-4BAC-8C8B-A1DE5AA41F3A}" destId="{78E9A4E4-18A9-4B73-8007-A63A71C71937}"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0B5FFC-C0C9-444C-9F7A-14D1B54F604D}">
      <dsp:nvSpPr>
        <dsp:cNvPr id="0" name=""/>
        <dsp:cNvSpPr/>
      </dsp:nvSpPr>
      <dsp:spPr>
        <a:xfrm>
          <a:off x="296912" y="1389825"/>
          <a:ext cx="1178718" cy="1030348"/>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5715" rIns="11430" bIns="5715" numCol="1" spcCol="1270" anchor="ctr" anchorCtr="0">
          <a:noAutofit/>
        </a:bodyPr>
        <a:lstStyle/>
        <a:p>
          <a:pPr marL="0" lvl="0" indent="0" algn="ctr" defTabSz="400050">
            <a:lnSpc>
              <a:spcPct val="90000"/>
            </a:lnSpc>
            <a:spcBef>
              <a:spcPct val="0"/>
            </a:spcBef>
            <a:spcAft>
              <a:spcPct val="35000"/>
            </a:spcAft>
            <a:buNone/>
          </a:pPr>
          <a:r>
            <a:rPr lang="en-US" sz="900" kern="1200" dirty="0"/>
            <a:t>Number of Clusters K Centroid</a:t>
          </a:r>
        </a:p>
      </dsp:txBody>
      <dsp:txXfrm>
        <a:off x="591591" y="1544377"/>
        <a:ext cx="574625" cy="721244"/>
      </dsp:txXfrm>
    </dsp:sp>
    <dsp:sp modelId="{47DA5750-48DC-4E4F-815D-0B05DBC30DAB}">
      <dsp:nvSpPr>
        <dsp:cNvPr id="0" name=""/>
        <dsp:cNvSpPr/>
      </dsp:nvSpPr>
      <dsp:spPr>
        <a:xfrm>
          <a:off x="2232" y="1610320"/>
          <a:ext cx="589359" cy="58935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Select K</a:t>
          </a:r>
        </a:p>
      </dsp:txBody>
      <dsp:txXfrm>
        <a:off x="88542" y="1696630"/>
        <a:ext cx="416739" cy="416739"/>
      </dsp:txXfrm>
    </dsp:sp>
    <dsp:sp modelId="{00D2DC2C-7CA2-4A4B-B66D-3DDCAB7DC8E9}">
      <dsp:nvSpPr>
        <dsp:cNvPr id="0" name=""/>
        <dsp:cNvSpPr/>
      </dsp:nvSpPr>
      <dsp:spPr>
        <a:xfrm>
          <a:off x="1843980" y="1389825"/>
          <a:ext cx="1178718" cy="1030348"/>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5715" rIns="11430" bIns="5715" numCol="1" spcCol="1270" anchor="ctr" anchorCtr="0">
          <a:noAutofit/>
        </a:bodyPr>
        <a:lstStyle/>
        <a:p>
          <a:pPr marL="0" lvl="0" indent="0" algn="ctr" defTabSz="400050">
            <a:lnSpc>
              <a:spcPct val="90000"/>
            </a:lnSpc>
            <a:spcBef>
              <a:spcPct val="0"/>
            </a:spcBef>
            <a:spcAft>
              <a:spcPct val="35000"/>
            </a:spcAft>
            <a:buNone/>
          </a:pPr>
          <a:r>
            <a:rPr lang="en-US" sz="900" kern="1200" dirty="0"/>
            <a:t>Distance Object to Centroid</a:t>
          </a:r>
        </a:p>
      </dsp:txBody>
      <dsp:txXfrm>
        <a:off x="2138660" y="1544377"/>
        <a:ext cx="574625" cy="721244"/>
      </dsp:txXfrm>
    </dsp:sp>
    <dsp:sp modelId="{EE8733A1-7662-4D0A-B39E-2218596CC81C}">
      <dsp:nvSpPr>
        <dsp:cNvPr id="0" name=""/>
        <dsp:cNvSpPr/>
      </dsp:nvSpPr>
      <dsp:spPr>
        <a:xfrm>
          <a:off x="1549300" y="1610320"/>
          <a:ext cx="589359" cy="58935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Cluster Separation</a:t>
          </a:r>
        </a:p>
      </dsp:txBody>
      <dsp:txXfrm>
        <a:off x="1635610" y="1696630"/>
        <a:ext cx="416739" cy="416739"/>
      </dsp:txXfrm>
    </dsp:sp>
    <dsp:sp modelId="{4BF699B1-BE15-42D1-9784-AA33CF29870E}">
      <dsp:nvSpPr>
        <dsp:cNvPr id="0" name=""/>
        <dsp:cNvSpPr/>
      </dsp:nvSpPr>
      <dsp:spPr>
        <a:xfrm>
          <a:off x="3391048" y="1389825"/>
          <a:ext cx="1178718" cy="1030348"/>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5715" rIns="11430" bIns="5715" numCol="1" spcCol="1270" anchor="ctr" anchorCtr="0">
          <a:noAutofit/>
        </a:bodyPr>
        <a:lstStyle/>
        <a:p>
          <a:pPr marL="0" lvl="0" indent="0" algn="ctr" defTabSz="400050">
            <a:lnSpc>
              <a:spcPct val="90000"/>
            </a:lnSpc>
            <a:spcBef>
              <a:spcPct val="0"/>
            </a:spcBef>
            <a:spcAft>
              <a:spcPct val="35000"/>
            </a:spcAft>
            <a:buNone/>
          </a:pPr>
          <a:r>
            <a:rPr lang="en-US" sz="900" kern="1200" dirty="0"/>
            <a:t>Grouping based on minimum distance</a:t>
          </a:r>
        </a:p>
      </dsp:txBody>
      <dsp:txXfrm>
        <a:off x="3685728" y="1544377"/>
        <a:ext cx="574625" cy="721244"/>
      </dsp:txXfrm>
    </dsp:sp>
    <dsp:sp modelId="{78E9A4E4-18A9-4B73-8007-A63A71C71937}">
      <dsp:nvSpPr>
        <dsp:cNvPr id="0" name=""/>
        <dsp:cNvSpPr/>
      </dsp:nvSpPr>
      <dsp:spPr>
        <a:xfrm>
          <a:off x="3096369" y="1610320"/>
          <a:ext cx="589359" cy="58935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Cluster Cohesion</a:t>
          </a:r>
        </a:p>
      </dsp:txBody>
      <dsp:txXfrm>
        <a:off x="3182679" y="1696630"/>
        <a:ext cx="416739" cy="41673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5/13/2017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5/13/2017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1980303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4A29A4-78C8-47AB-BA06-22CB45938951}" type="datetime1">
              <a:rPr lang="en-US" smtClean="0"/>
              <a:t>5/13/2017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ED4ACF-2D82-46F2-A8E9-23963AA34E86}" type="datetime1">
              <a:rPr lang="en-US" smtClean="0"/>
              <a:t>5/13/2017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374B5B-21A0-4192-BF4C-38187F1A68D8}" type="datetime1">
              <a:rPr lang="en-US" smtClean="0"/>
              <a:t>5/13/2017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3B5CF7C-B333-48E1-A4A6-83A3C8B73AC0}" type="datetime1">
              <a:rPr lang="en-US" smtClean="0"/>
              <a:t>5/13/2017</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E320762-5CBF-4210-AB54-376B091119F8}" type="datetime1">
              <a:rPr lang="en-US" smtClean="0"/>
              <a:t>5/13/2017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F0DB371-BF5F-4058-A212-1A908E4D2674}" type="datetime1">
              <a:rPr lang="en-US" smtClean="0"/>
              <a:t>5/13/2017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2" name="Date Placeholder 211"/>
          <p:cNvSpPr>
            <a:spLocks noGrp="1"/>
          </p:cNvSpPr>
          <p:nvPr>
            <p:ph type="dt" sz="half" idx="10"/>
          </p:nvPr>
        </p:nvSpPr>
        <p:spPr/>
        <p:txBody>
          <a:bodyPr/>
          <a:lstStyle/>
          <a:p>
            <a:fld id="{60A4083B-90AA-48CF-BAD5-00AA24D7F288}" type="datetime1">
              <a:rPr lang="en-US" smtClean="0"/>
              <a:t>5/13/2017</a:t>
            </a:fld>
            <a:endParaRPr lang="en-US"/>
          </a:p>
        </p:txBody>
      </p:sp>
      <p:sp>
        <p:nvSpPr>
          <p:cNvPr id="213" name="Footer Placeholder 212"/>
          <p:cNvSpPr>
            <a:spLocks noGrp="1"/>
          </p:cNvSpPr>
          <p:nvPr>
            <p:ph type="ftr" sz="quarter" idx="11"/>
          </p:nvPr>
        </p:nvSpPr>
        <p:spPr/>
        <p:txBody>
          <a:bodyPr/>
          <a:lstStyle/>
          <a:p>
            <a:endParaRPr lang="en-US" dirty="0"/>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0"/>
          </p:nvPr>
        </p:nvSpPr>
        <p:spPr/>
        <p:txBody>
          <a:bodyPr/>
          <a:lstStyle/>
          <a:p>
            <a:fld id="{F5BAF629-ECA2-4CF3-B790-9D9BDED98269}" type="datetime1">
              <a:rPr lang="en-US" smtClean="0"/>
              <a:t>5/13/2017</a:t>
            </a:fld>
            <a:endParaRPr lang="en-US"/>
          </a:p>
        </p:txBody>
      </p:sp>
      <p:sp>
        <p:nvSpPr>
          <p:cNvPr id="6" name="Footer Placeholder 5"/>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0"/>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fld id="{B51B2453-8663-4C69-AF73-9FD7B1DEC5D0}" type="datetime1">
              <a:rPr lang="en-US" smtClean="0"/>
              <a:t>5/13/2017</a:t>
            </a:fld>
            <a:endParaRPr lang="en-US"/>
          </a:p>
        </p:txBody>
      </p: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8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fld id="{E31375A4-56A4-47D6-9801-1991572033F7}" type="slidenum">
              <a:rPr lang="en-US" smtClean="0"/>
              <a:pPr/>
              <a:t>‹#›</a:t>
            </a:fld>
            <a:endParaRPr lang="en-US"/>
          </a:p>
        </p:txBody>
      </p:sp>
      <p:cxnSp>
        <p:nvCxnSpPr>
          <p:cNvPr id="148" name="Straight Connector 147"/>
          <p:cNvCxnSpPr/>
          <p:nvPr userDrawn="1"/>
        </p:nvCxnSpPr>
        <p:spPr>
          <a:xfrm>
            <a:off x="609600" y="6172200"/>
            <a:ext cx="109728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amp;ehk=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public.tableau.com/profile/raju.penmetcha#!/vizhome/RUWeek8a/Sheet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5000"/>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dirty="0"/>
              <a:t>Investment Baskets</a:t>
            </a:r>
            <a:r>
              <a:rPr lang="en-US" dirty="0"/>
              <a:t> </a:t>
            </a:r>
          </a:p>
        </p:txBody>
      </p:sp>
      <p:sp>
        <p:nvSpPr>
          <p:cNvPr id="3" name="Subtitle 2"/>
          <p:cNvSpPr>
            <a:spLocks noGrp="1"/>
          </p:cNvSpPr>
          <p:nvPr>
            <p:ph type="subTitle" idx="1"/>
          </p:nvPr>
        </p:nvSpPr>
        <p:spPr/>
        <p:txBody>
          <a:bodyPr/>
          <a:lstStyle/>
          <a:p>
            <a:r>
              <a:rPr lang="en-US" dirty="0"/>
              <a:t>ADM Week 8 Project – Raju Penmetcha</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95400" y="559837"/>
            <a:ext cx="4572000" cy="5040863"/>
          </a:xfrm>
        </p:spPr>
      </p:pic>
      <p:pic>
        <p:nvPicPr>
          <p:cNvPr id="10" name="Content Placeholder 9"/>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24600" y="559837"/>
            <a:ext cx="4572000" cy="5040863"/>
          </a:xfr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29192" y="2566249"/>
            <a:ext cx="1333616" cy="1333616"/>
          </a:xfrm>
          <a:prstGeom prst="rect">
            <a:avLst/>
          </a:prstGeom>
        </p:spPr>
      </p:pic>
      <p:sp>
        <p:nvSpPr>
          <p:cNvPr id="16" name="TextBox 15"/>
          <p:cNvSpPr txBox="1"/>
          <p:nvPr/>
        </p:nvSpPr>
        <p:spPr>
          <a:xfrm rot="5400000">
            <a:off x="4057592" y="3102252"/>
            <a:ext cx="2286000" cy="261610"/>
          </a:xfrm>
          <a:prstGeom prst="rect">
            <a:avLst/>
          </a:prstGeom>
          <a:noFill/>
        </p:spPr>
        <p:txBody>
          <a:bodyPr wrap="square" rtlCol="0">
            <a:spAutoFit/>
          </a:bodyPr>
          <a:lstStyle/>
          <a:p>
            <a:r>
              <a:rPr lang="en-US" sz="1050" dirty="0">
                <a:solidFill>
                  <a:schemeClr val="accent2">
                    <a:lumMod val="75000"/>
                  </a:schemeClr>
                </a:solidFill>
              </a:rPr>
              <a:t>High Margin Stable Value Fund</a:t>
            </a:r>
          </a:p>
        </p:txBody>
      </p:sp>
      <p:sp>
        <p:nvSpPr>
          <p:cNvPr id="18" name="TextBox 17"/>
          <p:cNvSpPr txBox="1"/>
          <p:nvPr/>
        </p:nvSpPr>
        <p:spPr>
          <a:xfrm rot="16200000">
            <a:off x="5746766" y="2953310"/>
            <a:ext cx="2286000" cy="253916"/>
          </a:xfrm>
          <a:prstGeom prst="rect">
            <a:avLst/>
          </a:prstGeom>
          <a:noFill/>
        </p:spPr>
        <p:txBody>
          <a:bodyPr wrap="square" rtlCol="0">
            <a:spAutoFit/>
          </a:bodyPr>
          <a:lstStyle/>
          <a:p>
            <a:r>
              <a:rPr lang="en-US" sz="1050" dirty="0">
                <a:solidFill>
                  <a:schemeClr val="accent2">
                    <a:lumMod val="75000"/>
                  </a:schemeClr>
                </a:solidFill>
              </a:rPr>
              <a:t>High Margin Growth Options Fund</a:t>
            </a:r>
          </a:p>
        </p:txBody>
      </p:sp>
    </p:spTree>
    <p:extLst>
      <p:ext uri="{BB962C8B-B14F-4D97-AF65-F5344CB8AC3E}">
        <p14:creationId xmlns:p14="http://schemas.microsoft.com/office/powerpoint/2010/main" val="1662813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lnSpcReduction="10000"/>
          </a:bodyPr>
          <a:lstStyle/>
          <a:p>
            <a:r>
              <a:rPr lang="en-US" dirty="0"/>
              <a:t>Goal Overview</a:t>
            </a:r>
          </a:p>
          <a:p>
            <a:r>
              <a:rPr lang="en-US" dirty="0"/>
              <a:t>Data Discovery and Preparation</a:t>
            </a:r>
          </a:p>
          <a:p>
            <a:r>
              <a:rPr lang="en-US" dirty="0"/>
              <a:t>Analysis</a:t>
            </a:r>
          </a:p>
          <a:p>
            <a:r>
              <a:rPr lang="en-US" dirty="0"/>
              <a:t>Validation and Review</a:t>
            </a:r>
          </a:p>
          <a:p>
            <a:r>
              <a:rPr lang="en-US" dirty="0"/>
              <a:t>Recommendation</a:t>
            </a:r>
          </a:p>
          <a:p>
            <a:endParaRPr lang="en-US" dirty="0"/>
          </a:p>
          <a:p>
            <a:endParaRPr lang="en-US" dirty="0"/>
          </a:p>
          <a:p>
            <a:pPr marL="0" lvl="0" indent="0" algn="just">
              <a:buClr>
                <a:srgbClr val="D15A3E"/>
              </a:buClr>
              <a:buNone/>
            </a:pPr>
            <a:r>
              <a:rPr lang="en-US" sz="1000" dirty="0">
                <a:solidFill>
                  <a:prstClr val="white">
                    <a:lumMod val="50000"/>
                  </a:prstClr>
                </a:solidFill>
              </a:rPr>
              <a:t>Disclaimer: All investments involve risk. There can be no guarantee that the strategies, tactics and methods discussed here will be successful. Shares may be more or less valuable than purchase price at any time in the future. If you have any doubts as to the merits of an investment, you should seek advice from an independent financial advisor.</a:t>
            </a:r>
            <a:endParaRPr lang="en-US" sz="2400" dirty="0">
              <a:solidFill>
                <a:srgbClr val="2D2E2D"/>
              </a:solidFill>
            </a:endParaRPr>
          </a:p>
          <a:p>
            <a:endParaRPr lang="en-US" dirty="0"/>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53000">
              <a:schemeClr val="bg1"/>
            </a:gs>
            <a:gs pos="0">
              <a:schemeClr val="bg1">
                <a:lumMod val="100000"/>
              </a:schemeClr>
            </a:gs>
            <a:gs pos="100000">
              <a:schemeClr val="bg1">
                <a:lumMod val="95000"/>
                <a:alpha val="65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a:t>Goal Overview</a:t>
            </a:r>
          </a:p>
        </p:txBody>
      </p:sp>
      <p:sp>
        <p:nvSpPr>
          <p:cNvPr id="6" name="Content Placeholder 5"/>
          <p:cNvSpPr>
            <a:spLocks noGrp="1"/>
          </p:cNvSpPr>
          <p:nvPr>
            <p:ph sz="half" idx="2"/>
          </p:nvPr>
        </p:nvSpPr>
        <p:spPr>
          <a:xfrm>
            <a:off x="1523999" y="1888920"/>
            <a:ext cx="9700687" cy="3810001"/>
          </a:xfrm>
        </p:spPr>
        <p:txBody>
          <a:bodyPr/>
          <a:lstStyle/>
          <a:p>
            <a:pPr algn="just"/>
            <a:r>
              <a:rPr lang="en-US" dirty="0"/>
              <a:t>IB Company: Identify alternative stock investment ideas from S&amp;P500 index component companies to establish new investment baskets or funds for customer asset allocation and return potential.</a:t>
            </a:r>
          </a:p>
          <a:p>
            <a:r>
              <a:rPr lang="en-US" dirty="0"/>
              <a:t>Standard and Poor’s 500 (S&amp;P 500) is American stock market index based on market capitalizations of 500 (plus 5 due to share class) large companies. </a:t>
            </a:r>
          </a:p>
          <a:p>
            <a:r>
              <a:rPr lang="en-US" dirty="0"/>
              <a:t>A drawback using S&amp;P 500 index is it is disproportionately weighted towards large companies. The top 50 companies account for around 50% of the index value. </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22702" y="503853"/>
            <a:ext cx="2201984" cy="11395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51985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Discovery and Preparation</a:t>
            </a:r>
          </a:p>
        </p:txBody>
      </p:sp>
      <p:sp>
        <p:nvSpPr>
          <p:cNvPr id="3" name="Content Placeholder 2"/>
          <p:cNvSpPr>
            <a:spLocks noGrp="1"/>
          </p:cNvSpPr>
          <p:nvPr>
            <p:ph idx="1"/>
          </p:nvPr>
        </p:nvSpPr>
        <p:spPr/>
        <p:txBody>
          <a:bodyPr/>
          <a:lstStyle/>
          <a:p>
            <a:r>
              <a:rPr lang="en-US" dirty="0"/>
              <a:t>Data Sources</a:t>
            </a:r>
          </a:p>
          <a:p>
            <a:pPr lvl="1"/>
            <a:r>
              <a:rPr lang="en-US" dirty="0"/>
              <a:t>S&amp;P 500 Companies with Financial Information</a:t>
            </a:r>
          </a:p>
          <a:p>
            <a:pPr lvl="2"/>
            <a:r>
              <a:rPr lang="en-US" dirty="0"/>
              <a:t>kaggle.com</a:t>
            </a:r>
          </a:p>
          <a:p>
            <a:pPr lvl="2"/>
            <a:r>
              <a:rPr lang="en-US" dirty="0"/>
              <a:t>dataokfn.org</a:t>
            </a:r>
          </a:p>
          <a:p>
            <a:pPr lvl="2"/>
            <a:r>
              <a:rPr lang="en-US" dirty="0"/>
              <a:t>Wikipedia.org</a:t>
            </a:r>
          </a:p>
          <a:p>
            <a:r>
              <a:rPr lang="en-US" dirty="0"/>
              <a:t>Different financial metrics were combined together for the analysis</a:t>
            </a:r>
          </a:p>
          <a:p>
            <a:r>
              <a:rPr lang="en-US" dirty="0"/>
              <a:t>Full data available for 442 companies out of 500 </a:t>
            </a:r>
          </a:p>
          <a:p>
            <a:r>
              <a:rPr lang="en-US" dirty="0"/>
              <a:t>Data contains both financial ratios and quantitative variables </a:t>
            </a:r>
          </a:p>
          <a:p>
            <a:pPr lvl="1"/>
            <a:endParaRPr lang="en-US" dirty="0"/>
          </a:p>
        </p:txBody>
      </p:sp>
    </p:spTree>
    <p:extLst>
      <p:ext uri="{BB962C8B-B14F-4D97-AF65-F5344CB8AC3E}">
        <p14:creationId xmlns:p14="http://schemas.microsoft.com/office/powerpoint/2010/main" val="1553352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p>
        </p:txBody>
      </p:sp>
      <p:sp>
        <p:nvSpPr>
          <p:cNvPr id="3" name="Content Placeholder 2"/>
          <p:cNvSpPr>
            <a:spLocks noGrp="1"/>
          </p:cNvSpPr>
          <p:nvPr>
            <p:ph idx="1"/>
          </p:nvPr>
        </p:nvSpPr>
        <p:spPr/>
        <p:txBody>
          <a:bodyPr>
            <a:normAutofit lnSpcReduction="10000"/>
          </a:bodyPr>
          <a:lstStyle/>
          <a:p>
            <a:r>
              <a:rPr lang="en-US" dirty="0"/>
              <a:t>Selected Unsupervised Learning Method Cluster Analysis </a:t>
            </a:r>
          </a:p>
          <a:p>
            <a:pPr lvl="1"/>
            <a:r>
              <a:rPr lang="en-US" dirty="0"/>
              <a:t>K-means – Classify or group based on attributes/features and to find hidden patterns </a:t>
            </a:r>
          </a:p>
          <a:p>
            <a:endParaRPr lang="en-US" dirty="0"/>
          </a:p>
          <a:p>
            <a:r>
              <a:rPr lang="en-US" dirty="0"/>
              <a:t>Selected 18 financial attributes for the analysis</a:t>
            </a:r>
          </a:p>
          <a:p>
            <a:pPr lvl="1"/>
            <a:r>
              <a:rPr lang="en-US" dirty="0"/>
              <a:t>Gross margin, Return of Equity, Dividend Yield, Book Value, Operating margin, EBITDA, and etc.</a:t>
            </a:r>
          </a:p>
          <a:p>
            <a:endParaRPr lang="en-US" dirty="0"/>
          </a:p>
          <a:p>
            <a:r>
              <a:rPr lang="en-US" dirty="0"/>
              <a:t>Normalized some numeric attributes to scale them within a smaller range</a:t>
            </a:r>
          </a:p>
          <a:p>
            <a:pPr lvl="1"/>
            <a:r>
              <a:rPr lang="en-US" dirty="0"/>
              <a:t>Total Revenue, Net Cash Flow, Total Equity, and etc. </a:t>
            </a:r>
          </a:p>
          <a:p>
            <a:pPr marL="506412" lvl="2" indent="0">
              <a:buNone/>
            </a:pPr>
            <a:endParaRPr lang="en-US" dirty="0"/>
          </a:p>
          <a:p>
            <a:endParaRPr lang="en-US" dirty="0"/>
          </a:p>
          <a:p>
            <a:pPr lvl="1"/>
            <a:endParaRPr lang="en-US" dirty="0"/>
          </a:p>
          <a:p>
            <a:pPr lvl="1"/>
            <a:endParaRPr lang="en-US" dirty="0"/>
          </a:p>
        </p:txBody>
      </p:sp>
    </p:spTree>
    <p:extLst>
      <p:ext uri="{BB962C8B-B14F-4D97-AF65-F5344CB8AC3E}">
        <p14:creationId xmlns:p14="http://schemas.microsoft.com/office/powerpoint/2010/main" val="3590509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p>
        </p:txBody>
      </p:sp>
      <p:graphicFrame>
        <p:nvGraphicFramePr>
          <p:cNvPr id="7" name="Content Placeholder 3" descr="Process Arrows" title="SmartArt"/>
          <p:cNvGraphicFramePr>
            <a:graphicFrameLocks noGrp="1"/>
          </p:cNvGraphicFramePr>
          <p:nvPr>
            <p:ph sz="half" idx="1"/>
            <p:extLst>
              <p:ext uri="{D42A27DB-BD31-4B8C-83A1-F6EECF244321}">
                <p14:modId xmlns:p14="http://schemas.microsoft.com/office/powerpoint/2010/main" val="1058127302"/>
              </p:ext>
            </p:extLst>
          </p:nvPr>
        </p:nvGraphicFramePr>
        <p:xfrm>
          <a:off x="1295400" y="1646238"/>
          <a:ext cx="4572000" cy="381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Content Placeholder 7"/>
          <p:cNvSpPr>
            <a:spLocks noGrp="1"/>
          </p:cNvSpPr>
          <p:nvPr>
            <p:ph sz="half" idx="2"/>
          </p:nvPr>
        </p:nvSpPr>
        <p:spPr>
          <a:xfrm>
            <a:off x="6324600" y="1646238"/>
            <a:ext cx="4572000" cy="3810001"/>
          </a:xfrm>
        </p:spPr>
        <p:txBody>
          <a:bodyPr/>
          <a:lstStyle/>
          <a:p>
            <a:r>
              <a:rPr lang="en-US" dirty="0"/>
              <a:t>Ran for K = 2 to 9 </a:t>
            </a:r>
          </a:p>
          <a:p>
            <a:r>
              <a:rPr lang="en-US" dirty="0"/>
              <a:t>Examined the between and within ratios</a:t>
            </a:r>
          </a:p>
          <a:p>
            <a:r>
              <a:rPr lang="en-US" dirty="0"/>
              <a:t>Used “Elbow Method” for cross validation</a:t>
            </a:r>
          </a:p>
          <a:p>
            <a:r>
              <a:rPr lang="en-US" dirty="0"/>
              <a:t>Created aggregate profiles for centroids </a:t>
            </a:r>
          </a:p>
          <a:p>
            <a:r>
              <a:rPr lang="en-US" dirty="0"/>
              <a:t>Selected best fit cluster model K = 7 as a final result</a:t>
            </a:r>
          </a:p>
        </p:txBody>
      </p:sp>
    </p:spTree>
    <p:extLst>
      <p:ext uri="{BB962C8B-B14F-4D97-AF65-F5344CB8AC3E}">
        <p14:creationId xmlns:p14="http://schemas.microsoft.com/office/powerpoint/2010/main" val="2961518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Validation and Review</a:t>
            </a:r>
          </a:p>
        </p:txBody>
      </p:sp>
      <p:graphicFrame>
        <p:nvGraphicFramePr>
          <p:cNvPr id="12" name="Content Placeholder 11"/>
          <p:cNvGraphicFramePr>
            <a:graphicFrameLocks noGrp="1"/>
          </p:cNvGraphicFramePr>
          <p:nvPr>
            <p:ph sz="half" idx="1"/>
            <p:extLst>
              <p:ext uri="{D42A27DB-BD31-4B8C-83A1-F6EECF244321}">
                <p14:modId xmlns:p14="http://schemas.microsoft.com/office/powerpoint/2010/main" val="1308841862"/>
              </p:ext>
            </p:extLst>
          </p:nvPr>
        </p:nvGraphicFramePr>
        <p:xfrm>
          <a:off x="1295399" y="1821599"/>
          <a:ext cx="4572001" cy="741680"/>
        </p:xfrm>
        <a:graphic>
          <a:graphicData uri="http://schemas.openxmlformats.org/drawingml/2006/table">
            <a:tbl>
              <a:tblPr firstRow="1" bandRow="1">
                <a:tableStyleId>{5C22544A-7EE6-4342-B048-85BDC9FD1C3A}</a:tableStyleId>
              </a:tblPr>
              <a:tblGrid>
                <a:gridCol w="653143">
                  <a:extLst>
                    <a:ext uri="{9D8B030D-6E8A-4147-A177-3AD203B41FA5}">
                      <a16:colId xmlns:a16="http://schemas.microsoft.com/office/drawing/2014/main" val="3807001187"/>
                    </a:ext>
                  </a:extLst>
                </a:gridCol>
                <a:gridCol w="653143">
                  <a:extLst>
                    <a:ext uri="{9D8B030D-6E8A-4147-A177-3AD203B41FA5}">
                      <a16:colId xmlns:a16="http://schemas.microsoft.com/office/drawing/2014/main" val="197869192"/>
                    </a:ext>
                  </a:extLst>
                </a:gridCol>
                <a:gridCol w="653143">
                  <a:extLst>
                    <a:ext uri="{9D8B030D-6E8A-4147-A177-3AD203B41FA5}">
                      <a16:colId xmlns:a16="http://schemas.microsoft.com/office/drawing/2014/main" val="2919486601"/>
                    </a:ext>
                  </a:extLst>
                </a:gridCol>
                <a:gridCol w="653143">
                  <a:extLst>
                    <a:ext uri="{9D8B030D-6E8A-4147-A177-3AD203B41FA5}">
                      <a16:colId xmlns:a16="http://schemas.microsoft.com/office/drawing/2014/main" val="3414710806"/>
                    </a:ext>
                  </a:extLst>
                </a:gridCol>
                <a:gridCol w="653143">
                  <a:extLst>
                    <a:ext uri="{9D8B030D-6E8A-4147-A177-3AD203B41FA5}">
                      <a16:colId xmlns:a16="http://schemas.microsoft.com/office/drawing/2014/main" val="1890938871"/>
                    </a:ext>
                  </a:extLst>
                </a:gridCol>
                <a:gridCol w="653143">
                  <a:extLst>
                    <a:ext uri="{9D8B030D-6E8A-4147-A177-3AD203B41FA5}">
                      <a16:colId xmlns:a16="http://schemas.microsoft.com/office/drawing/2014/main" val="507760331"/>
                    </a:ext>
                  </a:extLst>
                </a:gridCol>
                <a:gridCol w="653143">
                  <a:extLst>
                    <a:ext uri="{9D8B030D-6E8A-4147-A177-3AD203B41FA5}">
                      <a16:colId xmlns:a16="http://schemas.microsoft.com/office/drawing/2014/main" val="138247777"/>
                    </a:ext>
                  </a:extLst>
                </a:gridCol>
              </a:tblGrid>
              <a:tr h="370840">
                <a:tc>
                  <a:txBody>
                    <a:bodyPr/>
                    <a:lstStyle/>
                    <a:p>
                      <a:r>
                        <a:rPr lang="en-US" sz="1100" dirty="0"/>
                        <a:t>K = 3</a:t>
                      </a:r>
                    </a:p>
                  </a:txBody>
                  <a:tcPr/>
                </a:tc>
                <a:tc>
                  <a:txBody>
                    <a:bodyPr/>
                    <a:lstStyle/>
                    <a:p>
                      <a:r>
                        <a:rPr lang="en-US" sz="1100" dirty="0"/>
                        <a:t>K = 4</a:t>
                      </a:r>
                    </a:p>
                  </a:txBody>
                  <a:tcPr/>
                </a:tc>
                <a:tc>
                  <a:txBody>
                    <a:bodyPr/>
                    <a:lstStyle/>
                    <a:p>
                      <a:r>
                        <a:rPr lang="en-US" sz="1100" dirty="0"/>
                        <a:t>K = 5</a:t>
                      </a:r>
                    </a:p>
                  </a:txBody>
                  <a:tcPr/>
                </a:tc>
                <a:tc>
                  <a:txBody>
                    <a:bodyPr/>
                    <a:lstStyle/>
                    <a:p>
                      <a:r>
                        <a:rPr lang="en-US" sz="1100" dirty="0"/>
                        <a:t>K = 6</a:t>
                      </a:r>
                    </a:p>
                  </a:txBody>
                  <a:tcPr/>
                </a:tc>
                <a:tc>
                  <a:txBody>
                    <a:bodyPr/>
                    <a:lstStyle/>
                    <a:p>
                      <a:r>
                        <a:rPr lang="en-US" sz="1100" b="1" dirty="0"/>
                        <a:t>K = 7</a:t>
                      </a:r>
                    </a:p>
                  </a:txBody>
                  <a:tcPr/>
                </a:tc>
                <a:tc>
                  <a:txBody>
                    <a:bodyPr/>
                    <a:lstStyle/>
                    <a:p>
                      <a:r>
                        <a:rPr lang="en-US" sz="1100" dirty="0"/>
                        <a:t>K = 8</a:t>
                      </a:r>
                    </a:p>
                  </a:txBody>
                  <a:tcPr/>
                </a:tc>
                <a:tc>
                  <a:txBody>
                    <a:bodyPr/>
                    <a:lstStyle/>
                    <a:p>
                      <a:r>
                        <a:rPr lang="en-US" sz="1100" dirty="0"/>
                        <a:t>K = 9</a:t>
                      </a:r>
                    </a:p>
                  </a:txBody>
                  <a:tcPr/>
                </a:tc>
                <a:extLst>
                  <a:ext uri="{0D108BD9-81ED-4DB2-BD59-A6C34878D82A}">
                    <a16:rowId xmlns:a16="http://schemas.microsoft.com/office/drawing/2014/main" val="1360812770"/>
                  </a:ext>
                </a:extLst>
              </a:tr>
              <a:tr h="370840">
                <a:tc>
                  <a:txBody>
                    <a:bodyPr/>
                    <a:lstStyle/>
                    <a:p>
                      <a:pPr algn="ctr"/>
                      <a:r>
                        <a:rPr lang="en-US" sz="1200" dirty="0">
                          <a:effectLst/>
                          <a:latin typeface="Calibri" panose="020F0502020204030204" pitchFamily="34" charset="0"/>
                          <a:ea typeface="Calibri" panose="020F0502020204030204" pitchFamily="34" charset="0"/>
                          <a:cs typeface="Times New Roman" panose="02020603050405020304" pitchFamily="18" charset="0"/>
                        </a:rPr>
                        <a:t>0.2773</a:t>
                      </a:r>
                      <a:endParaRPr lang="en-US" sz="900" dirty="0"/>
                    </a:p>
                  </a:txBody>
                  <a:tcPr/>
                </a:tc>
                <a:tc>
                  <a:txBody>
                    <a:bodyPr/>
                    <a:lstStyle/>
                    <a:p>
                      <a:r>
                        <a:rPr lang="en-US" sz="1100" dirty="0">
                          <a:effectLst/>
                          <a:latin typeface="Calibri" panose="020F0502020204030204" pitchFamily="34" charset="0"/>
                          <a:ea typeface="Calibri" panose="020F0502020204030204" pitchFamily="34" charset="0"/>
                          <a:cs typeface="Times New Roman" panose="02020603050405020304" pitchFamily="18" charset="0"/>
                        </a:rPr>
                        <a:t>0.2065</a:t>
                      </a:r>
                      <a:endParaRPr lang="en-US" sz="1100" dirty="0"/>
                    </a:p>
                  </a:txBody>
                  <a:tcPr/>
                </a:tc>
                <a:tc>
                  <a:txBody>
                    <a:bodyPr/>
                    <a:lstStyle/>
                    <a:p>
                      <a:r>
                        <a:rPr lang="en-US" sz="1100" dirty="0">
                          <a:effectLst/>
                          <a:latin typeface="Calibri" panose="020F0502020204030204" pitchFamily="34" charset="0"/>
                          <a:ea typeface="Calibri" panose="020F0502020204030204" pitchFamily="34" charset="0"/>
                          <a:cs typeface="Times New Roman" panose="02020603050405020304" pitchFamily="18" charset="0"/>
                        </a:rPr>
                        <a:t>0.1872</a:t>
                      </a:r>
                      <a:endParaRPr lang="en-US" sz="1100" dirty="0"/>
                    </a:p>
                  </a:txBody>
                  <a:tcPr/>
                </a:tc>
                <a:tc>
                  <a:txBody>
                    <a:bodyPr/>
                    <a:lstStyle/>
                    <a:p>
                      <a:r>
                        <a:rPr lang="en-US" sz="1100" dirty="0">
                          <a:effectLst/>
                          <a:latin typeface="Calibri" panose="020F0502020204030204" pitchFamily="34" charset="0"/>
                          <a:ea typeface="Calibri" panose="020F0502020204030204" pitchFamily="34" charset="0"/>
                          <a:cs typeface="Times New Roman" panose="02020603050405020304" pitchFamily="18" charset="0"/>
                        </a:rPr>
                        <a:t>0.1775</a:t>
                      </a:r>
                      <a:endParaRPr lang="en-US" sz="1100" dirty="0"/>
                    </a:p>
                  </a:txBody>
                  <a:tcPr/>
                </a:tc>
                <a:tc>
                  <a:txBody>
                    <a:bodyPr/>
                    <a:lstStyle/>
                    <a:p>
                      <a:r>
                        <a:rPr lang="en-US" sz="1100" b="1" dirty="0">
                          <a:effectLst/>
                          <a:latin typeface="Calibri" panose="020F0502020204030204" pitchFamily="34" charset="0"/>
                          <a:ea typeface="Calibri" panose="020F0502020204030204" pitchFamily="34" charset="0"/>
                          <a:cs typeface="Times New Roman" panose="02020603050405020304" pitchFamily="18" charset="0"/>
                        </a:rPr>
                        <a:t>0.1467</a:t>
                      </a:r>
                      <a:endParaRPr lang="en-US" sz="1100" b="1" dirty="0"/>
                    </a:p>
                  </a:txBody>
                  <a:tcPr/>
                </a:tc>
                <a:tc>
                  <a:txBody>
                    <a:bodyPr/>
                    <a:lstStyle/>
                    <a:p>
                      <a:r>
                        <a:rPr lang="en-US" sz="1100" dirty="0">
                          <a:effectLst/>
                          <a:latin typeface="Calibri" panose="020F0502020204030204" pitchFamily="34" charset="0"/>
                          <a:ea typeface="Calibri" panose="020F0502020204030204" pitchFamily="34" charset="0"/>
                          <a:cs typeface="Times New Roman" panose="02020603050405020304" pitchFamily="18" charset="0"/>
                        </a:rPr>
                        <a:t>0.1335</a:t>
                      </a:r>
                      <a:endParaRPr lang="en-US" sz="1100" dirty="0"/>
                    </a:p>
                  </a:txBody>
                  <a:tcPr/>
                </a:tc>
                <a:tc>
                  <a:txBody>
                    <a:bodyPr/>
                    <a:lstStyle/>
                    <a:p>
                      <a:r>
                        <a:rPr lang="en-US" sz="1100" dirty="0">
                          <a:effectLst/>
                          <a:latin typeface="Calibri" panose="020F0502020204030204" pitchFamily="34" charset="0"/>
                          <a:ea typeface="Calibri" panose="020F0502020204030204" pitchFamily="34" charset="0"/>
                          <a:cs typeface="Times New Roman" panose="02020603050405020304" pitchFamily="18" charset="0"/>
                        </a:rPr>
                        <a:t>0.1302</a:t>
                      </a:r>
                      <a:endParaRPr lang="en-US" sz="1100" dirty="0"/>
                    </a:p>
                  </a:txBody>
                  <a:tcPr/>
                </a:tc>
                <a:extLst>
                  <a:ext uri="{0D108BD9-81ED-4DB2-BD59-A6C34878D82A}">
                    <a16:rowId xmlns:a16="http://schemas.microsoft.com/office/drawing/2014/main" val="2548042629"/>
                  </a:ext>
                </a:extLst>
              </a:tr>
            </a:tbl>
          </a:graphicData>
        </a:graphic>
      </p:graphicFrame>
      <p:pic>
        <p:nvPicPr>
          <p:cNvPr id="10" name="Content Placeholder 9"/>
          <p:cNvPicPr>
            <a:picLocks noGrp="1" noChangeAspect="1"/>
          </p:cNvPicPr>
          <p:nvPr>
            <p:ph sz="half" idx="2"/>
          </p:nvPr>
        </p:nvPicPr>
        <p:blipFill>
          <a:blip r:embed="rId2"/>
          <a:stretch>
            <a:fillRect/>
          </a:stretch>
        </p:blipFill>
        <p:spPr>
          <a:xfrm>
            <a:off x="6949750" y="1821599"/>
            <a:ext cx="3946849" cy="2000046"/>
          </a:xfrm>
          <a:prstGeom prst="rect">
            <a:avLst/>
          </a:prstGeom>
        </p:spPr>
      </p:pic>
      <p:pic>
        <p:nvPicPr>
          <p:cNvPr id="11" name="Picture 10"/>
          <p:cNvPicPr>
            <a:picLocks noChangeAspect="1"/>
          </p:cNvPicPr>
          <p:nvPr/>
        </p:nvPicPr>
        <p:blipFill>
          <a:blip r:embed="rId3"/>
          <a:stretch>
            <a:fillRect/>
          </a:stretch>
        </p:blipFill>
        <p:spPr>
          <a:xfrm>
            <a:off x="6949751" y="3997006"/>
            <a:ext cx="3946848" cy="2017002"/>
          </a:xfrm>
          <a:prstGeom prst="rect">
            <a:avLst/>
          </a:prstGeom>
        </p:spPr>
      </p:pic>
      <p:graphicFrame>
        <p:nvGraphicFramePr>
          <p:cNvPr id="13" name="Content Placeholder 11"/>
          <p:cNvGraphicFramePr>
            <a:graphicFrameLocks/>
          </p:cNvGraphicFramePr>
          <p:nvPr>
            <p:extLst>
              <p:ext uri="{D42A27DB-BD31-4B8C-83A1-F6EECF244321}">
                <p14:modId xmlns:p14="http://schemas.microsoft.com/office/powerpoint/2010/main" val="759590759"/>
              </p:ext>
            </p:extLst>
          </p:nvPr>
        </p:nvGraphicFramePr>
        <p:xfrm>
          <a:off x="1295399" y="3997006"/>
          <a:ext cx="4572001" cy="741680"/>
        </p:xfrm>
        <a:graphic>
          <a:graphicData uri="http://schemas.openxmlformats.org/drawingml/2006/table">
            <a:tbl>
              <a:tblPr firstRow="1" bandRow="1">
                <a:tableStyleId>{5C22544A-7EE6-4342-B048-85BDC9FD1C3A}</a:tableStyleId>
              </a:tblPr>
              <a:tblGrid>
                <a:gridCol w="653143">
                  <a:extLst>
                    <a:ext uri="{9D8B030D-6E8A-4147-A177-3AD203B41FA5}">
                      <a16:colId xmlns:a16="http://schemas.microsoft.com/office/drawing/2014/main" val="3807001187"/>
                    </a:ext>
                  </a:extLst>
                </a:gridCol>
                <a:gridCol w="653143">
                  <a:extLst>
                    <a:ext uri="{9D8B030D-6E8A-4147-A177-3AD203B41FA5}">
                      <a16:colId xmlns:a16="http://schemas.microsoft.com/office/drawing/2014/main" val="197869192"/>
                    </a:ext>
                  </a:extLst>
                </a:gridCol>
                <a:gridCol w="653143">
                  <a:extLst>
                    <a:ext uri="{9D8B030D-6E8A-4147-A177-3AD203B41FA5}">
                      <a16:colId xmlns:a16="http://schemas.microsoft.com/office/drawing/2014/main" val="2919486601"/>
                    </a:ext>
                  </a:extLst>
                </a:gridCol>
                <a:gridCol w="653143">
                  <a:extLst>
                    <a:ext uri="{9D8B030D-6E8A-4147-A177-3AD203B41FA5}">
                      <a16:colId xmlns:a16="http://schemas.microsoft.com/office/drawing/2014/main" val="3414710806"/>
                    </a:ext>
                  </a:extLst>
                </a:gridCol>
                <a:gridCol w="653143">
                  <a:extLst>
                    <a:ext uri="{9D8B030D-6E8A-4147-A177-3AD203B41FA5}">
                      <a16:colId xmlns:a16="http://schemas.microsoft.com/office/drawing/2014/main" val="1890938871"/>
                    </a:ext>
                  </a:extLst>
                </a:gridCol>
                <a:gridCol w="653143">
                  <a:extLst>
                    <a:ext uri="{9D8B030D-6E8A-4147-A177-3AD203B41FA5}">
                      <a16:colId xmlns:a16="http://schemas.microsoft.com/office/drawing/2014/main" val="507760331"/>
                    </a:ext>
                  </a:extLst>
                </a:gridCol>
                <a:gridCol w="653143">
                  <a:extLst>
                    <a:ext uri="{9D8B030D-6E8A-4147-A177-3AD203B41FA5}">
                      <a16:colId xmlns:a16="http://schemas.microsoft.com/office/drawing/2014/main" val="138247777"/>
                    </a:ext>
                  </a:extLst>
                </a:gridCol>
              </a:tblGrid>
              <a:tr h="370840">
                <a:tc>
                  <a:txBody>
                    <a:bodyPr/>
                    <a:lstStyle/>
                    <a:p>
                      <a:r>
                        <a:rPr lang="en-US" sz="1100" dirty="0"/>
                        <a:t>K = 3</a:t>
                      </a:r>
                    </a:p>
                  </a:txBody>
                  <a:tcPr/>
                </a:tc>
                <a:tc>
                  <a:txBody>
                    <a:bodyPr/>
                    <a:lstStyle/>
                    <a:p>
                      <a:r>
                        <a:rPr lang="en-US" sz="1100" dirty="0"/>
                        <a:t>K = 4</a:t>
                      </a:r>
                    </a:p>
                  </a:txBody>
                  <a:tcPr/>
                </a:tc>
                <a:tc>
                  <a:txBody>
                    <a:bodyPr/>
                    <a:lstStyle/>
                    <a:p>
                      <a:r>
                        <a:rPr lang="en-US" sz="1100" dirty="0"/>
                        <a:t>K = 5</a:t>
                      </a:r>
                    </a:p>
                  </a:txBody>
                  <a:tcPr/>
                </a:tc>
                <a:tc>
                  <a:txBody>
                    <a:bodyPr/>
                    <a:lstStyle/>
                    <a:p>
                      <a:r>
                        <a:rPr lang="en-US" sz="1100" dirty="0"/>
                        <a:t>K = 6</a:t>
                      </a:r>
                    </a:p>
                  </a:txBody>
                  <a:tcPr/>
                </a:tc>
                <a:tc>
                  <a:txBody>
                    <a:bodyPr/>
                    <a:lstStyle/>
                    <a:p>
                      <a:r>
                        <a:rPr lang="en-US" sz="1100" b="1" dirty="0"/>
                        <a:t>K = 7</a:t>
                      </a:r>
                    </a:p>
                  </a:txBody>
                  <a:tcPr/>
                </a:tc>
                <a:tc>
                  <a:txBody>
                    <a:bodyPr/>
                    <a:lstStyle/>
                    <a:p>
                      <a:r>
                        <a:rPr lang="en-US" sz="1100" dirty="0"/>
                        <a:t>K = 8</a:t>
                      </a:r>
                    </a:p>
                  </a:txBody>
                  <a:tcPr/>
                </a:tc>
                <a:tc>
                  <a:txBody>
                    <a:bodyPr/>
                    <a:lstStyle/>
                    <a:p>
                      <a:r>
                        <a:rPr lang="en-US" sz="1100" dirty="0"/>
                        <a:t>K = 9</a:t>
                      </a:r>
                    </a:p>
                  </a:txBody>
                  <a:tcPr/>
                </a:tc>
                <a:extLst>
                  <a:ext uri="{0D108BD9-81ED-4DB2-BD59-A6C34878D82A}">
                    <a16:rowId xmlns:a16="http://schemas.microsoft.com/office/drawing/2014/main" val="1360812770"/>
                  </a:ext>
                </a:extLst>
              </a:tr>
              <a:tr h="370840">
                <a:tc>
                  <a:txBody>
                    <a:bodyPr/>
                    <a:lstStyle/>
                    <a:p>
                      <a:pPr algn="ctr"/>
                      <a:r>
                        <a:rPr lang="en-US" sz="1200" kern="1200" dirty="0">
                          <a:solidFill>
                            <a:schemeClr val="dk1"/>
                          </a:solidFill>
                          <a:effectLst/>
                          <a:latin typeface="+mn-lt"/>
                          <a:ea typeface="+mn-ea"/>
                          <a:cs typeface="+mn-cs"/>
                        </a:rPr>
                        <a:t>0.7226</a:t>
                      </a:r>
                      <a:endParaRPr lang="en-US" sz="900" dirty="0"/>
                    </a:p>
                  </a:txBody>
                  <a:tcPr/>
                </a:tc>
                <a:tc>
                  <a:txBody>
                    <a:bodyPr/>
                    <a:lstStyle/>
                    <a:p>
                      <a:r>
                        <a:rPr lang="en-US" sz="1100" dirty="0">
                          <a:effectLst/>
                          <a:latin typeface="Calibri" panose="020F0502020204030204" pitchFamily="34" charset="0"/>
                          <a:ea typeface="Calibri" panose="020F0502020204030204" pitchFamily="34" charset="0"/>
                          <a:cs typeface="Times New Roman" panose="02020603050405020304" pitchFamily="18" charset="0"/>
                        </a:rPr>
                        <a:t>0.7934</a:t>
                      </a:r>
                      <a:endParaRPr lang="en-US" sz="1100" dirty="0"/>
                    </a:p>
                  </a:txBody>
                  <a:tcPr/>
                </a:tc>
                <a:tc>
                  <a:txBody>
                    <a:bodyPr/>
                    <a:lstStyle/>
                    <a:p>
                      <a:r>
                        <a:rPr lang="en-US" sz="1100" dirty="0">
                          <a:effectLst/>
                          <a:latin typeface="Calibri" panose="020F0502020204030204" pitchFamily="34" charset="0"/>
                          <a:ea typeface="Calibri" panose="020F0502020204030204" pitchFamily="34" charset="0"/>
                          <a:cs typeface="Times New Roman" panose="02020603050405020304" pitchFamily="18" charset="0"/>
                        </a:rPr>
                        <a:t>0.8127</a:t>
                      </a:r>
                      <a:endParaRPr lang="en-US" sz="1100" dirty="0"/>
                    </a:p>
                  </a:txBody>
                  <a:tcPr/>
                </a:tc>
                <a:tc>
                  <a:txBody>
                    <a:bodyPr/>
                    <a:lstStyle/>
                    <a:p>
                      <a:r>
                        <a:rPr lang="en-US" sz="1100" dirty="0">
                          <a:effectLst/>
                          <a:latin typeface="Calibri" panose="020F0502020204030204" pitchFamily="34" charset="0"/>
                          <a:ea typeface="Calibri" panose="020F0502020204030204" pitchFamily="34" charset="0"/>
                          <a:cs typeface="Times New Roman" panose="02020603050405020304" pitchFamily="18" charset="0"/>
                        </a:rPr>
                        <a:t>0.8224</a:t>
                      </a:r>
                      <a:endParaRPr lang="en-US" sz="1100" dirty="0"/>
                    </a:p>
                  </a:txBody>
                  <a:tcPr/>
                </a:tc>
                <a:tc>
                  <a:txBody>
                    <a:bodyPr/>
                    <a:lstStyle/>
                    <a:p>
                      <a:r>
                        <a:rPr lang="en-US" sz="1100" b="1" dirty="0">
                          <a:effectLst/>
                          <a:latin typeface="Calibri" panose="020F0502020204030204" pitchFamily="34" charset="0"/>
                          <a:ea typeface="Calibri" panose="020F0502020204030204" pitchFamily="34" charset="0"/>
                          <a:cs typeface="Times New Roman" panose="02020603050405020304" pitchFamily="18" charset="0"/>
                        </a:rPr>
                        <a:t>0.8532</a:t>
                      </a:r>
                      <a:endParaRPr lang="en-US" sz="1100" b="1" dirty="0"/>
                    </a:p>
                  </a:txBody>
                  <a:tcPr/>
                </a:tc>
                <a:tc>
                  <a:txBody>
                    <a:bodyPr/>
                    <a:lstStyle/>
                    <a:p>
                      <a:r>
                        <a:rPr lang="en-US" sz="1100" dirty="0">
                          <a:effectLst/>
                          <a:latin typeface="Calibri" panose="020F0502020204030204" pitchFamily="34" charset="0"/>
                          <a:ea typeface="Calibri" panose="020F0502020204030204" pitchFamily="34" charset="0"/>
                          <a:cs typeface="Times New Roman" panose="02020603050405020304" pitchFamily="18" charset="0"/>
                        </a:rPr>
                        <a:t>0.8664</a:t>
                      </a:r>
                      <a:endParaRPr lang="en-US" sz="1100" dirty="0"/>
                    </a:p>
                  </a:txBody>
                  <a:tcPr/>
                </a:tc>
                <a:tc>
                  <a:txBody>
                    <a:bodyPr/>
                    <a:lstStyle/>
                    <a:p>
                      <a:r>
                        <a:rPr lang="en-US" sz="1100" dirty="0">
                          <a:effectLst/>
                          <a:latin typeface="Calibri" panose="020F0502020204030204" pitchFamily="34" charset="0"/>
                          <a:ea typeface="Calibri" panose="020F0502020204030204" pitchFamily="34" charset="0"/>
                          <a:cs typeface="Times New Roman" panose="02020603050405020304" pitchFamily="18" charset="0"/>
                        </a:rPr>
                        <a:t>0.8697</a:t>
                      </a:r>
                      <a:endParaRPr lang="en-US" sz="1100" dirty="0"/>
                    </a:p>
                  </a:txBody>
                  <a:tcPr/>
                </a:tc>
                <a:extLst>
                  <a:ext uri="{0D108BD9-81ED-4DB2-BD59-A6C34878D82A}">
                    <a16:rowId xmlns:a16="http://schemas.microsoft.com/office/drawing/2014/main" val="2548042629"/>
                  </a:ext>
                </a:extLst>
              </a:tr>
            </a:tbl>
          </a:graphicData>
        </a:graphic>
      </p:graphicFrame>
    </p:spTree>
    <p:extLst>
      <p:ext uri="{BB962C8B-B14F-4D97-AF65-F5344CB8AC3E}">
        <p14:creationId xmlns:p14="http://schemas.microsoft.com/office/powerpoint/2010/main" val="2417288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Validation and Review</a:t>
            </a:r>
          </a:p>
        </p:txBody>
      </p:sp>
      <p:sp>
        <p:nvSpPr>
          <p:cNvPr id="6" name="Content Placeholder 5"/>
          <p:cNvSpPr>
            <a:spLocks noGrp="1"/>
          </p:cNvSpPr>
          <p:nvPr>
            <p:ph idx="1"/>
          </p:nvPr>
        </p:nvSpPr>
        <p:spPr/>
        <p:txBody>
          <a:bodyPr/>
          <a:lstStyle/>
          <a:p>
            <a:r>
              <a:rPr lang="en-US" dirty="0"/>
              <a:t>Cluster K = 7 Results </a:t>
            </a:r>
          </a:p>
          <a:p>
            <a:endParaRPr lang="en-US" dirty="0"/>
          </a:p>
          <a:p>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8572" y="2800198"/>
            <a:ext cx="9354856" cy="217200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17340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Recommendation</a:t>
            </a:r>
          </a:p>
        </p:txBody>
      </p:sp>
      <p:sp>
        <p:nvSpPr>
          <p:cNvPr id="3" name="Content Placeholder 2"/>
          <p:cNvSpPr>
            <a:spLocks noGrp="1"/>
          </p:cNvSpPr>
          <p:nvPr>
            <p:ph idx="1"/>
          </p:nvPr>
        </p:nvSpPr>
        <p:spPr/>
        <p:txBody>
          <a:bodyPr>
            <a:normAutofit fontScale="77500" lnSpcReduction="20000"/>
          </a:bodyPr>
          <a:lstStyle/>
          <a:p>
            <a:r>
              <a:rPr lang="en-US" dirty="0"/>
              <a:t>"High Margin Stable Value Fund“</a:t>
            </a:r>
          </a:p>
          <a:p>
            <a:pPr lvl="1"/>
            <a:r>
              <a:rPr lang="en-US" dirty="0"/>
              <a:t>Contains 207 high quality companies</a:t>
            </a:r>
          </a:p>
          <a:p>
            <a:pPr lvl="1"/>
            <a:r>
              <a:rPr lang="en-US" dirty="0"/>
              <a:t>Main attributes: </a:t>
            </a:r>
          </a:p>
          <a:p>
            <a:pPr lvl="2"/>
            <a:r>
              <a:rPr lang="en-US" dirty="0"/>
              <a:t>High Gross Margin, Return on Equity, Book Value, with medium Market Cap</a:t>
            </a:r>
          </a:p>
          <a:p>
            <a:endParaRPr lang="en-US" dirty="0"/>
          </a:p>
          <a:p>
            <a:r>
              <a:rPr lang="en-US" dirty="0"/>
              <a:t>"High Margin Growth Options Fund“</a:t>
            </a:r>
          </a:p>
          <a:p>
            <a:pPr lvl="1"/>
            <a:r>
              <a:rPr lang="en-US" dirty="0"/>
              <a:t>Contains 140 high quality companies</a:t>
            </a:r>
          </a:p>
          <a:p>
            <a:pPr lvl="1"/>
            <a:r>
              <a:rPr lang="en-US" dirty="0"/>
              <a:t>Main attributes:</a:t>
            </a:r>
          </a:p>
          <a:p>
            <a:pPr lvl="2"/>
            <a:r>
              <a:rPr lang="en-US" dirty="0"/>
              <a:t>High Gross Margin, Return on Equity, Operating Margin, and Earning Potential</a:t>
            </a:r>
          </a:p>
          <a:p>
            <a:r>
              <a:rPr lang="en-US" dirty="0"/>
              <a:t>Visualization URL</a:t>
            </a:r>
          </a:p>
          <a:p>
            <a:pPr lvl="1"/>
            <a:r>
              <a:rPr lang="en-US" u="sng" dirty="0">
                <a:hlinkClick r:id="rId2"/>
              </a:rPr>
              <a:t>https://public.tableau.com/profile/raju.penmetcha#!/vizhome/RUWeek8a/Sheet1</a:t>
            </a:r>
            <a:endParaRPr lang="en-US" dirty="0"/>
          </a:p>
          <a:p>
            <a:pPr marL="274320" lvl="1" indent="0">
              <a:buNone/>
            </a:pPr>
            <a:r>
              <a:rPr lang="en-US" dirty="0"/>
              <a:t>			</a:t>
            </a:r>
          </a:p>
          <a:p>
            <a:pPr marL="274320" lvl="1" indent="0">
              <a:buNone/>
            </a:pPr>
            <a:endParaRPr lang="en-US" dirty="0"/>
          </a:p>
          <a:p>
            <a:pPr marL="274320" lvl="1" indent="0">
              <a:buNone/>
            </a:pPr>
            <a:endParaRPr lang="en-US" dirty="0"/>
          </a:p>
          <a:p>
            <a:pPr lvl="1"/>
            <a:endParaRPr lang="en-US" dirty="0"/>
          </a:p>
        </p:txBody>
      </p:sp>
    </p:spTree>
    <p:extLst>
      <p:ext uri="{BB962C8B-B14F-4D97-AF65-F5344CB8AC3E}">
        <p14:creationId xmlns:p14="http://schemas.microsoft.com/office/powerpoint/2010/main" val="2694604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7087C0F-7449-45C4-B248-63D02665BF1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diamond grid presentation (widescreen)</Template>
  <TotalTime>0</TotalTime>
  <Words>519</Words>
  <Application>Microsoft Office PowerPoint</Application>
  <PresentationFormat>Widescreen</PresentationFormat>
  <Paragraphs>95</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Times New Roman</vt:lpstr>
      <vt:lpstr>Diamond Grid 16x9</vt:lpstr>
      <vt:lpstr>Investment Baskets </vt:lpstr>
      <vt:lpstr>Agenda</vt:lpstr>
      <vt:lpstr>Goal Overview</vt:lpstr>
      <vt:lpstr>Data Discovery and Preparation</vt:lpstr>
      <vt:lpstr>Analysis</vt:lpstr>
      <vt:lpstr>Analysis</vt:lpstr>
      <vt:lpstr>Validation and Review</vt:lpstr>
      <vt:lpstr>Validation and Review</vt:lpstr>
      <vt:lpstr>Recommendation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2017-05-08T17:42:30Z</dcterms:created>
  <dcterms:modified xsi:type="dcterms:W3CDTF">2017-05-14T00:54:10Z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TC030310159991</vt:lpwstr>
  </property>
</Properties>
</file>