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3" r:id="rId8"/>
    <p:sldId id="266" r:id="rId9"/>
    <p:sldId id="264" r:id="rId10"/>
    <p:sldId id="265" r:id="rId11"/>
  </p:sldIdLst>
  <p:sldSz cx="9144000" cy="5143500" type="screen16x9"/>
  <p:notesSz cx="6858000" cy="9144000"/>
  <p:embeddedFontLst>
    <p:embeddedFont>
      <p:font typeface="Lato" panose="020B0604020202020204" charset="0"/>
      <p:regular r:id="rId13"/>
      <p:bold r:id="rId14"/>
      <p:italic r:id="rId15"/>
      <p:boldItalic r:id="rId16"/>
    </p:embeddedFont>
    <p:embeddedFont>
      <p:font typeface="Raleway" panose="020B0604020202020204"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7" y="90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fb7afc73e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fb7afc73e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fc392cc0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fc392cc0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dfb7afc73e_0_4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dfb7afc73e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fb7afc73e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fb7afc73e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fc392cc0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fc392cc0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dfc392cc0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dfc392cc0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fb7afc73e_0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fb7afc73e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fb7afc73e_0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fb7afc73e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9344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dfc392cc0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dfc392cc0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juroy@iitk.ac.i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www.mckinsey.com/~/media/McKinsey/Industries/Capital%20Projects%20and%20Infrastructure/Our%20Insights/Reinventing%20construction%20through%20a%20productivity%20revolution/MGI-Reinventing-Construction-Executive-summary.ashx"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9450" y="1318650"/>
            <a:ext cx="7688700" cy="1485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ts val="990"/>
              <a:buNone/>
            </a:pPr>
            <a:r>
              <a:rPr lang="en" sz="1940" dirty="0"/>
              <a:t>Business Required Document</a:t>
            </a:r>
            <a:endParaRPr sz="1940" dirty="0"/>
          </a:p>
          <a:p>
            <a:pPr marL="0" lvl="0" indent="0" algn="l" rtl="0">
              <a:spcBef>
                <a:spcPts val="0"/>
              </a:spcBef>
              <a:spcAft>
                <a:spcPts val="0"/>
              </a:spcAft>
              <a:buSzPts val="990"/>
              <a:buNone/>
            </a:pPr>
            <a:endParaRPr sz="1940" dirty="0"/>
          </a:p>
          <a:p>
            <a:pPr marL="0" lvl="0" indent="0" algn="l" rtl="0">
              <a:spcBef>
                <a:spcPts val="0"/>
              </a:spcBef>
              <a:spcAft>
                <a:spcPts val="0"/>
              </a:spcAft>
              <a:buSzPts val="990"/>
              <a:buNone/>
            </a:pPr>
            <a:endParaRPr sz="1940" dirty="0"/>
          </a:p>
          <a:p>
            <a:pPr marL="0" lvl="0" indent="0" algn="l" rtl="0">
              <a:lnSpc>
                <a:spcPct val="115000"/>
              </a:lnSpc>
              <a:spcBef>
                <a:spcPts val="0"/>
              </a:spcBef>
              <a:spcAft>
                <a:spcPts val="1200"/>
              </a:spcAft>
              <a:buNone/>
            </a:pPr>
            <a:r>
              <a:rPr lang="en" sz="2300" b="0" dirty="0">
                <a:solidFill>
                  <a:srgbClr val="9900FF"/>
                </a:solidFill>
                <a:latin typeface="Roboto"/>
                <a:ea typeface="Roboto"/>
                <a:cs typeface="Roboto"/>
                <a:sym typeface="Roboto"/>
              </a:rPr>
              <a:t>	“Business Services - Businesses</a:t>
            </a:r>
            <a:r>
              <a:rPr lang="en" sz="2200" b="0" dirty="0">
                <a:solidFill>
                  <a:srgbClr val="9900FF"/>
                </a:solidFill>
                <a:latin typeface="Roboto"/>
                <a:ea typeface="Roboto"/>
                <a:cs typeface="Roboto"/>
                <a:sym typeface="Roboto"/>
              </a:rPr>
              <a:t>”</a:t>
            </a:r>
            <a:endParaRPr sz="1840" dirty="0"/>
          </a:p>
        </p:txBody>
      </p:sp>
      <p:sp>
        <p:nvSpPr>
          <p:cNvPr id="87" name="Google Shape;87;p13"/>
          <p:cNvSpPr txBox="1">
            <a:spLocks noGrp="1"/>
          </p:cNvSpPr>
          <p:nvPr>
            <p:ph type="body" idx="1"/>
          </p:nvPr>
        </p:nvSpPr>
        <p:spPr>
          <a:xfrm>
            <a:off x="729450" y="2665675"/>
            <a:ext cx="7688700" cy="2287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endParaRPr sz="2300">
              <a:solidFill>
                <a:srgbClr val="9900FF"/>
              </a:solidFill>
              <a:latin typeface="Roboto"/>
              <a:ea typeface="Roboto"/>
              <a:cs typeface="Roboto"/>
              <a:sym typeface="Roboto"/>
            </a:endParaRPr>
          </a:p>
          <a:p>
            <a:pPr marL="0" lvl="0" indent="0" algn="l" rtl="0">
              <a:spcBef>
                <a:spcPts val="1200"/>
              </a:spcBef>
              <a:spcAft>
                <a:spcPts val="0"/>
              </a:spcAft>
              <a:buNone/>
            </a:pPr>
            <a:endParaRPr sz="2300">
              <a:solidFill>
                <a:srgbClr val="9900FF"/>
              </a:solidFill>
              <a:latin typeface="Roboto"/>
              <a:ea typeface="Roboto"/>
              <a:cs typeface="Roboto"/>
              <a:sym typeface="Roboto"/>
            </a:endParaRPr>
          </a:p>
          <a:p>
            <a:pPr marL="0" lvl="0" indent="0" algn="l" rtl="0">
              <a:spcBef>
                <a:spcPts val="1200"/>
              </a:spcBef>
              <a:spcAft>
                <a:spcPts val="0"/>
              </a:spcAft>
              <a:buNone/>
            </a:pPr>
            <a:r>
              <a:rPr lang="en" sz="1250" b="1">
                <a:solidFill>
                  <a:schemeClr val="dk2"/>
                </a:solidFill>
                <a:latin typeface="Roboto"/>
                <a:ea typeface="Roboto"/>
                <a:cs typeface="Roboto"/>
                <a:sym typeface="Roboto"/>
              </a:rPr>
              <a:t>Raju Roy</a:t>
            </a:r>
            <a:endParaRPr sz="1250" b="1">
              <a:solidFill>
                <a:schemeClr val="dk2"/>
              </a:solidFill>
              <a:latin typeface="Roboto"/>
              <a:ea typeface="Roboto"/>
              <a:cs typeface="Roboto"/>
              <a:sym typeface="Roboto"/>
            </a:endParaRPr>
          </a:p>
          <a:p>
            <a:pPr marL="0" lvl="0" indent="0" algn="l" rtl="0">
              <a:spcBef>
                <a:spcPts val="1200"/>
              </a:spcBef>
              <a:spcAft>
                <a:spcPts val="0"/>
              </a:spcAft>
              <a:buNone/>
            </a:pPr>
            <a:r>
              <a:rPr lang="en" sz="1282" u="sng">
                <a:solidFill>
                  <a:schemeClr val="hlink"/>
                </a:solidFill>
                <a:latin typeface="Roboto"/>
                <a:ea typeface="Roboto"/>
                <a:cs typeface="Roboto"/>
                <a:sym typeface="Roboto"/>
                <a:hlinkClick r:id="rId3"/>
              </a:rPr>
              <a:t>rajuroy@iitk.ac.in</a:t>
            </a:r>
            <a:endParaRPr sz="1282">
              <a:solidFill>
                <a:schemeClr val="dk2"/>
              </a:solidFill>
              <a:latin typeface="Roboto"/>
              <a:ea typeface="Roboto"/>
              <a:cs typeface="Roboto"/>
              <a:sym typeface="Roboto"/>
            </a:endParaRPr>
          </a:p>
          <a:p>
            <a:pPr marL="0" lvl="0" indent="0" algn="l" rtl="0">
              <a:spcBef>
                <a:spcPts val="1200"/>
              </a:spcBef>
              <a:spcAft>
                <a:spcPts val="0"/>
              </a:spcAft>
              <a:buNone/>
            </a:pPr>
            <a:r>
              <a:rPr lang="en" sz="1282">
                <a:solidFill>
                  <a:schemeClr val="dk2"/>
                </a:solidFill>
                <a:latin typeface="Roboto"/>
                <a:ea typeface="Roboto"/>
                <a:cs typeface="Roboto"/>
                <a:sym typeface="Roboto"/>
              </a:rPr>
              <a:t>91-8953049288</a:t>
            </a:r>
            <a:endParaRPr sz="1282">
              <a:solidFill>
                <a:schemeClr val="dk2"/>
              </a:solidFill>
              <a:latin typeface="Roboto"/>
              <a:ea typeface="Roboto"/>
              <a:cs typeface="Roboto"/>
              <a:sym typeface="Roboto"/>
            </a:endParaRPr>
          </a:p>
          <a:p>
            <a:pPr marL="914400" lvl="0" indent="0" algn="l" rtl="0">
              <a:spcBef>
                <a:spcPts val="1200"/>
              </a:spcBef>
              <a:spcAft>
                <a:spcPts val="1200"/>
              </a:spcAft>
              <a:buNone/>
            </a:pPr>
            <a:endParaRPr sz="1900">
              <a:solidFill>
                <a:srgbClr val="9900FF"/>
              </a:solidFill>
              <a:latin typeface="Roboto"/>
              <a:ea typeface="Roboto"/>
              <a:cs typeface="Roboto"/>
              <a:sym typeface="Roboto"/>
            </a:endParaRPr>
          </a:p>
        </p:txBody>
      </p:sp>
      <p:pic>
        <p:nvPicPr>
          <p:cNvPr id="88" name="Google Shape;88;p13"/>
          <p:cNvPicPr preferRelativeResize="0"/>
          <p:nvPr/>
        </p:nvPicPr>
        <p:blipFill>
          <a:blip r:embed="rId4">
            <a:alphaModFix/>
          </a:blip>
          <a:stretch>
            <a:fillRect/>
          </a:stretch>
        </p:blipFill>
        <p:spPr>
          <a:xfrm>
            <a:off x="7094225" y="4295550"/>
            <a:ext cx="1616250" cy="657375"/>
          </a:xfrm>
          <a:prstGeom prst="rect">
            <a:avLst/>
          </a:prstGeom>
          <a:noFill/>
          <a:ln>
            <a:noFill/>
          </a:ln>
        </p:spPr>
      </p:pic>
      <p:pic>
        <p:nvPicPr>
          <p:cNvPr id="89" name="Google Shape;89;p13"/>
          <p:cNvPicPr preferRelativeResize="0"/>
          <p:nvPr/>
        </p:nvPicPr>
        <p:blipFill>
          <a:blip r:embed="rId5">
            <a:alphaModFix/>
          </a:blip>
          <a:stretch>
            <a:fillRect/>
          </a:stretch>
        </p:blipFill>
        <p:spPr>
          <a:xfrm>
            <a:off x="3265000" y="4588900"/>
            <a:ext cx="2782250" cy="316325"/>
          </a:xfrm>
          <a:prstGeom prst="rect">
            <a:avLst/>
          </a:prstGeom>
          <a:noFill/>
          <a:ln>
            <a:noFill/>
          </a:ln>
        </p:spPr>
      </p:pic>
      <p:pic>
        <p:nvPicPr>
          <p:cNvPr id="90" name="Google Shape;90;p13"/>
          <p:cNvPicPr preferRelativeResize="0"/>
          <p:nvPr/>
        </p:nvPicPr>
        <p:blipFill>
          <a:blip r:embed="rId6">
            <a:alphaModFix/>
          </a:blip>
          <a:stretch>
            <a:fillRect/>
          </a:stretch>
        </p:blipFill>
        <p:spPr>
          <a:xfrm>
            <a:off x="6047250" y="842600"/>
            <a:ext cx="2663225" cy="30306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a:t>Business case play book</a:t>
            </a:r>
            <a:endParaRPr sz="2300"/>
          </a:p>
        </p:txBody>
      </p:sp>
      <p:sp>
        <p:nvSpPr>
          <p:cNvPr id="152" name="Google Shape;152;p22"/>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sp>
        <p:nvSpPr>
          <p:cNvPr id="153" name="Google Shape;153;p22"/>
          <p:cNvSpPr txBox="1">
            <a:spLocks noGrp="1"/>
          </p:cNvSpPr>
          <p:nvPr>
            <p:ph type="body" idx="2"/>
          </p:nvPr>
        </p:nvSpPr>
        <p:spPr>
          <a:xfrm>
            <a:off x="4572000" y="589775"/>
            <a:ext cx="4572000" cy="5143500"/>
          </a:xfrm>
          <a:prstGeom prst="rect">
            <a:avLst/>
          </a:prstGeom>
        </p:spPr>
        <p:txBody>
          <a:bodyPr spcFirstLastPara="1" wrap="square" lIns="91425" tIns="91425" rIns="91425" bIns="91425" anchor="t" anchorCtr="0">
            <a:normAutofit/>
          </a:bodyPr>
          <a:lstStyle/>
          <a:p>
            <a:pPr marL="285750" indent="-285750">
              <a:spcAft>
                <a:spcPts val="1200"/>
              </a:spcAft>
            </a:pPr>
            <a:r>
              <a:rPr lang="en-US" b="0" i="0" dirty="0">
                <a:solidFill>
                  <a:schemeClr val="bg2"/>
                </a:solidFill>
                <a:effectLst/>
                <a:latin typeface="Roboto" panose="02000000000000000000" pitchFamily="2" charset="0"/>
                <a:ea typeface="Roboto" panose="02000000000000000000" pitchFamily="2" charset="0"/>
              </a:rPr>
              <a:t>Providing greater certainty to industry through long-term plans for key </a:t>
            </a:r>
            <a:r>
              <a:rPr lang="en-US" dirty="0" err="1">
                <a:solidFill>
                  <a:schemeClr val="bg2"/>
                </a:solidFill>
                <a:latin typeface="Roboto" panose="02000000000000000000" pitchFamily="2" charset="0"/>
                <a:ea typeface="Roboto" panose="02000000000000000000" pitchFamily="2" charset="0"/>
              </a:rPr>
              <a:t>programmes</a:t>
            </a:r>
            <a:r>
              <a:rPr lang="en-US" dirty="0">
                <a:solidFill>
                  <a:schemeClr val="bg2"/>
                </a:solidFill>
                <a:latin typeface="Roboto" panose="02000000000000000000" pitchFamily="2" charset="0"/>
                <a:ea typeface="Roboto" panose="02000000000000000000" pitchFamily="2" charset="0"/>
              </a:rPr>
              <a:t> </a:t>
            </a:r>
            <a:r>
              <a:rPr lang="en-US" b="0" i="0" dirty="0">
                <a:solidFill>
                  <a:schemeClr val="bg2"/>
                </a:solidFill>
                <a:effectLst/>
                <a:latin typeface="Roboto" panose="02000000000000000000" pitchFamily="2" charset="0"/>
                <a:ea typeface="Roboto" panose="02000000000000000000" pitchFamily="2" charset="0"/>
              </a:rPr>
              <a:t>including investment in newer </a:t>
            </a:r>
            <a:r>
              <a:rPr lang="en-US" dirty="0">
                <a:solidFill>
                  <a:schemeClr val="bg2"/>
                </a:solidFill>
                <a:latin typeface="Roboto" panose="02000000000000000000" pitchFamily="2" charset="0"/>
                <a:ea typeface="Roboto" panose="02000000000000000000" pitchFamily="2" charset="0"/>
              </a:rPr>
              <a:t>technologies</a:t>
            </a:r>
            <a:r>
              <a:rPr lang="en-US" b="0" i="0" dirty="0">
                <a:solidFill>
                  <a:schemeClr val="bg2"/>
                </a:solidFill>
                <a:effectLst/>
                <a:latin typeface="Roboto" panose="02000000000000000000" pitchFamily="2" charset="0"/>
                <a:ea typeface="Roboto" panose="02000000000000000000" pitchFamily="2" charset="0"/>
              </a:rPr>
              <a:t>, delivering improved </a:t>
            </a:r>
            <a:r>
              <a:rPr lang="en-US" dirty="0">
                <a:solidFill>
                  <a:schemeClr val="bg2"/>
                </a:solidFill>
                <a:latin typeface="Roboto" panose="02000000000000000000" pitchFamily="2" charset="0"/>
                <a:ea typeface="Roboto" panose="02000000000000000000" pitchFamily="2" charset="0"/>
              </a:rPr>
              <a:t>productivity</a:t>
            </a:r>
            <a:r>
              <a:rPr lang="en-US" b="0" i="0" dirty="0">
                <a:solidFill>
                  <a:schemeClr val="bg2"/>
                </a:solidFill>
                <a:effectLst/>
                <a:latin typeface="Roboto" panose="02000000000000000000" pitchFamily="2" charset="0"/>
                <a:ea typeface="Roboto" panose="02000000000000000000" pitchFamily="2" charset="0"/>
              </a:rPr>
              <a:t> </a:t>
            </a:r>
          </a:p>
          <a:p>
            <a:pPr marL="285750" indent="-285750">
              <a:spcAft>
                <a:spcPts val="1200"/>
              </a:spcAft>
            </a:pPr>
            <a:r>
              <a:rPr lang="en-US" b="0" i="0" dirty="0">
                <a:solidFill>
                  <a:schemeClr val="bg2"/>
                </a:solidFill>
                <a:effectLst/>
                <a:latin typeface="Roboto" panose="02000000000000000000" pitchFamily="2" charset="0"/>
                <a:ea typeface="Roboto" panose="02000000000000000000" pitchFamily="2" charset="0"/>
              </a:rPr>
              <a:t>Placing greater focus on developing positive relationships with </a:t>
            </a:r>
            <a:r>
              <a:rPr lang="en-US" b="1" i="0" dirty="0">
                <a:solidFill>
                  <a:schemeClr val="bg2"/>
                </a:solidFill>
                <a:effectLst/>
                <a:latin typeface="Roboto" panose="02000000000000000000" pitchFamily="2" charset="0"/>
                <a:ea typeface="Roboto" panose="02000000000000000000" pitchFamily="2" charset="0"/>
              </a:rPr>
              <a:t>robust</a:t>
            </a:r>
            <a:r>
              <a:rPr lang="en-US" b="0" i="0" dirty="0">
                <a:solidFill>
                  <a:schemeClr val="bg2"/>
                </a:solidFill>
                <a:effectLst/>
                <a:latin typeface="Roboto" panose="02000000000000000000" pitchFamily="2" charset="0"/>
                <a:ea typeface="Roboto" panose="02000000000000000000" pitchFamily="2" charset="0"/>
              </a:rPr>
              <a:t> </a:t>
            </a:r>
            <a:r>
              <a:rPr lang="en-US" dirty="0">
                <a:solidFill>
                  <a:schemeClr val="bg2"/>
                </a:solidFill>
                <a:latin typeface="Roboto" panose="02000000000000000000" pitchFamily="2" charset="0"/>
                <a:ea typeface="Roboto" panose="02000000000000000000" pitchFamily="2" charset="0"/>
              </a:rPr>
              <a:t>contract management</a:t>
            </a:r>
            <a:r>
              <a:rPr lang="en-US" b="0" i="0" dirty="0">
                <a:solidFill>
                  <a:schemeClr val="bg2"/>
                </a:solidFill>
                <a:effectLst/>
                <a:latin typeface="Roboto" panose="02000000000000000000" pitchFamily="2" charset="0"/>
                <a:ea typeface="Roboto" panose="02000000000000000000" pitchFamily="2" charset="0"/>
              </a:rPr>
              <a:t> between </a:t>
            </a:r>
            <a:r>
              <a:rPr lang="en-US" dirty="0">
                <a:solidFill>
                  <a:schemeClr val="bg2"/>
                </a:solidFill>
                <a:latin typeface="Roboto" panose="02000000000000000000" pitchFamily="2" charset="0"/>
                <a:ea typeface="Roboto" panose="02000000000000000000" pitchFamily="2" charset="0"/>
              </a:rPr>
              <a:t>project leads</a:t>
            </a:r>
            <a:r>
              <a:rPr lang="en-US" b="0" i="0" dirty="0">
                <a:solidFill>
                  <a:schemeClr val="bg2"/>
                </a:solidFill>
                <a:effectLst/>
                <a:latin typeface="Roboto" panose="02000000000000000000" pitchFamily="2" charset="0"/>
                <a:ea typeface="Roboto" panose="02000000000000000000" pitchFamily="2" charset="0"/>
              </a:rPr>
              <a:t> and the industry</a:t>
            </a:r>
          </a:p>
          <a:p>
            <a:pPr marL="285750" indent="-285750">
              <a:spcAft>
                <a:spcPts val="1200"/>
              </a:spcAft>
            </a:pPr>
            <a:r>
              <a:rPr lang="en-US" b="0" i="0" dirty="0">
                <a:solidFill>
                  <a:schemeClr val="bg2"/>
                </a:solidFill>
                <a:effectLst/>
                <a:latin typeface="Roboto" panose="02000000000000000000" pitchFamily="2" charset="0"/>
                <a:ea typeface="Roboto" panose="02000000000000000000" pitchFamily="2" charset="0"/>
              </a:rPr>
              <a:t>Investing more in training and </a:t>
            </a:r>
            <a:r>
              <a:rPr lang="en-US" dirty="0">
                <a:solidFill>
                  <a:schemeClr val="bg2"/>
                </a:solidFill>
                <a:latin typeface="Roboto" panose="02000000000000000000" pitchFamily="2" charset="0"/>
                <a:ea typeface="Roboto" panose="02000000000000000000" pitchFamily="2" charset="0"/>
              </a:rPr>
              <a:t>apprenticeships</a:t>
            </a:r>
            <a:r>
              <a:rPr lang="en-US" b="0" i="0" dirty="0">
                <a:solidFill>
                  <a:schemeClr val="bg2"/>
                </a:solidFill>
                <a:effectLst/>
                <a:latin typeface="Roboto" panose="02000000000000000000" pitchFamily="2" charset="0"/>
                <a:ea typeface="Roboto" panose="02000000000000000000" pitchFamily="2" charset="0"/>
              </a:rPr>
              <a:t>, driving forward </a:t>
            </a:r>
            <a:r>
              <a:rPr lang="en-US" dirty="0">
                <a:solidFill>
                  <a:schemeClr val="bg2"/>
                </a:solidFill>
                <a:latin typeface="Roboto" panose="02000000000000000000" pitchFamily="2" charset="0"/>
                <a:ea typeface="Roboto" panose="02000000000000000000" pitchFamily="2" charset="0"/>
              </a:rPr>
              <a:t>innovation</a:t>
            </a:r>
            <a:r>
              <a:rPr lang="en-US" b="0" i="0" dirty="0">
                <a:solidFill>
                  <a:schemeClr val="bg2"/>
                </a:solidFill>
                <a:effectLst/>
                <a:latin typeface="Roboto" panose="02000000000000000000" pitchFamily="2" charset="0"/>
                <a:ea typeface="Roboto" panose="02000000000000000000" pitchFamily="2" charset="0"/>
              </a:rPr>
              <a:t> in </a:t>
            </a:r>
            <a:r>
              <a:rPr lang="en-US" dirty="0">
                <a:solidFill>
                  <a:schemeClr val="bg2"/>
                </a:solidFill>
                <a:latin typeface="Roboto" panose="02000000000000000000" pitchFamily="2" charset="0"/>
                <a:ea typeface="Roboto" panose="02000000000000000000" pitchFamily="2" charset="0"/>
              </a:rPr>
              <a:t>construction</a:t>
            </a:r>
            <a:r>
              <a:rPr lang="en-US" b="0" i="0" dirty="0">
                <a:solidFill>
                  <a:schemeClr val="bg2"/>
                </a:solidFill>
                <a:effectLst/>
                <a:latin typeface="Roboto" panose="02000000000000000000" pitchFamily="2" charset="0"/>
                <a:ea typeface="Roboto" panose="02000000000000000000" pitchFamily="2" charset="0"/>
              </a:rPr>
              <a:t>, boosting </a:t>
            </a:r>
            <a:r>
              <a:rPr lang="en-US" dirty="0">
                <a:solidFill>
                  <a:schemeClr val="bg2"/>
                </a:solidFill>
                <a:latin typeface="Roboto" panose="02000000000000000000" pitchFamily="2" charset="0"/>
                <a:ea typeface="Roboto" panose="02000000000000000000" pitchFamily="2" charset="0"/>
              </a:rPr>
              <a:t>productivity</a:t>
            </a:r>
            <a:r>
              <a:rPr lang="en-US" b="0" i="0" dirty="0">
                <a:solidFill>
                  <a:schemeClr val="bg2"/>
                </a:solidFill>
                <a:effectLst/>
                <a:latin typeface="Roboto" panose="02000000000000000000" pitchFamily="2" charset="0"/>
                <a:ea typeface="Roboto" panose="02000000000000000000" pitchFamily="2" charset="0"/>
              </a:rPr>
              <a:t> and </a:t>
            </a:r>
            <a:r>
              <a:rPr lang="en-US" b="0" i="0" dirty="0" err="1">
                <a:solidFill>
                  <a:schemeClr val="bg2"/>
                </a:solidFill>
                <a:effectLst/>
                <a:latin typeface="Roboto" panose="02000000000000000000" pitchFamily="2" charset="0"/>
                <a:ea typeface="Roboto" panose="02000000000000000000" pitchFamily="2" charset="0"/>
              </a:rPr>
              <a:t>focussing</a:t>
            </a:r>
            <a:r>
              <a:rPr lang="en-US" b="0" i="0" dirty="0">
                <a:solidFill>
                  <a:schemeClr val="bg2"/>
                </a:solidFill>
                <a:effectLst/>
                <a:latin typeface="Roboto" panose="02000000000000000000" pitchFamily="2" charset="0"/>
                <a:ea typeface="Roboto" panose="02000000000000000000" pitchFamily="2" charset="0"/>
              </a:rPr>
              <a:t> on </a:t>
            </a:r>
            <a:r>
              <a:rPr lang="en-US" dirty="0">
                <a:solidFill>
                  <a:schemeClr val="bg2"/>
                </a:solidFill>
                <a:latin typeface="Roboto" panose="02000000000000000000" pitchFamily="2" charset="0"/>
                <a:ea typeface="Roboto" panose="02000000000000000000" pitchFamily="2" charset="0"/>
              </a:rPr>
              <a:t>value for money</a:t>
            </a:r>
            <a:r>
              <a:rPr lang="en-US" b="0" i="0" dirty="0">
                <a:solidFill>
                  <a:schemeClr val="bg2"/>
                </a:solidFill>
                <a:effectLst/>
                <a:latin typeface="Roboto" panose="02000000000000000000" pitchFamily="2" charset="0"/>
                <a:ea typeface="Roboto" panose="02000000000000000000" pitchFamily="2" charset="0"/>
              </a:rPr>
              <a:t> in </a:t>
            </a:r>
            <a:r>
              <a:rPr lang="en-US" dirty="0">
                <a:solidFill>
                  <a:schemeClr val="bg2"/>
                </a:solidFill>
                <a:latin typeface="Roboto" panose="02000000000000000000" pitchFamily="2" charset="0"/>
                <a:ea typeface="Roboto" panose="02000000000000000000" pitchFamily="2" charset="0"/>
              </a:rPr>
              <a:t>public sector</a:t>
            </a:r>
            <a:r>
              <a:rPr lang="en-US" b="0" i="0" dirty="0">
                <a:solidFill>
                  <a:schemeClr val="bg2"/>
                </a:solidFill>
                <a:effectLst/>
                <a:latin typeface="Roboto" panose="02000000000000000000" pitchFamily="2" charset="0"/>
                <a:ea typeface="Roboto" panose="02000000000000000000" pitchFamily="2" charset="0"/>
              </a:rPr>
              <a:t> </a:t>
            </a:r>
            <a:r>
              <a:rPr lang="en-US" dirty="0">
                <a:solidFill>
                  <a:schemeClr val="bg2"/>
                </a:solidFill>
                <a:latin typeface="Roboto" panose="02000000000000000000" pitchFamily="2" charset="0"/>
                <a:ea typeface="Roboto" panose="02000000000000000000" pitchFamily="2" charset="0"/>
              </a:rPr>
              <a:t>developments</a:t>
            </a:r>
          </a:p>
          <a:p>
            <a:pPr marL="285750" indent="-285750">
              <a:spcAft>
                <a:spcPts val="1200"/>
              </a:spcAft>
            </a:pPr>
            <a:r>
              <a:rPr lang="en-US" b="0" i="0" dirty="0">
                <a:solidFill>
                  <a:schemeClr val="bg2"/>
                </a:solidFill>
                <a:effectLst/>
                <a:latin typeface="Roboto" panose="02000000000000000000" pitchFamily="2" charset="0"/>
                <a:ea typeface="Roboto" panose="02000000000000000000" pitchFamily="2" charset="0"/>
              </a:rPr>
              <a:t>Help embedding digital technologies</a:t>
            </a:r>
          </a:p>
          <a:p>
            <a:pPr marL="285750" indent="-285750">
              <a:spcAft>
                <a:spcPts val="1200"/>
              </a:spcAft>
            </a:pPr>
            <a:endParaRPr lang="en-US" b="0" i="0" dirty="0">
              <a:solidFill>
                <a:schemeClr val="bg2"/>
              </a:solidFill>
              <a:effectLst/>
              <a:latin typeface="Roboto" panose="02000000000000000000" pitchFamily="2" charset="0"/>
              <a:ea typeface="Roboto" panose="020000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a:t>North Star Metric</a:t>
            </a:r>
            <a:endParaRPr sz="2300"/>
          </a:p>
        </p:txBody>
      </p:sp>
      <p:sp>
        <p:nvSpPr>
          <p:cNvPr id="96" name="Google Shape;96;p14"/>
          <p:cNvSpPr txBox="1">
            <a:spLocks noGrp="1"/>
          </p:cNvSpPr>
          <p:nvPr>
            <p:ph type="body" idx="2"/>
          </p:nvPr>
        </p:nvSpPr>
        <p:spPr>
          <a:xfrm>
            <a:off x="4572000" y="0"/>
            <a:ext cx="4572000" cy="514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
              <a:t>North Star Metric:  ‘</a:t>
            </a:r>
            <a:r>
              <a:rPr lang="en" b="1"/>
              <a:t>Number of available and </a:t>
            </a:r>
            <a:r>
              <a:rPr lang="en" b="1" i="1"/>
              <a:t>eligible </a:t>
            </a:r>
            <a:r>
              <a:rPr lang="en" b="1"/>
              <a:t>labors’</a:t>
            </a:r>
            <a:endParaRPr b="1"/>
          </a:p>
          <a:p>
            <a:pPr marL="0" lvl="0" indent="0" algn="l" rtl="0">
              <a:spcBef>
                <a:spcPts val="1200"/>
              </a:spcBef>
              <a:spcAft>
                <a:spcPts val="0"/>
              </a:spcAft>
              <a:buNone/>
            </a:pPr>
            <a:endParaRPr b="1"/>
          </a:p>
          <a:p>
            <a:pPr marL="0" lvl="0" indent="0" algn="l" rtl="0">
              <a:spcBef>
                <a:spcPts val="1200"/>
              </a:spcBef>
              <a:spcAft>
                <a:spcPts val="0"/>
              </a:spcAft>
              <a:buNone/>
            </a:pPr>
            <a:endParaRPr b="1"/>
          </a:p>
          <a:p>
            <a:pPr marL="457200" lvl="0" indent="0" algn="l" rtl="0">
              <a:lnSpc>
                <a:spcPct val="115000"/>
              </a:lnSpc>
              <a:spcBef>
                <a:spcPts val="1200"/>
              </a:spcBef>
              <a:spcAft>
                <a:spcPts val="0"/>
              </a:spcAft>
              <a:buNone/>
            </a:pPr>
            <a:r>
              <a:rPr lang="en" sz="1100">
                <a:solidFill>
                  <a:srgbClr val="000000"/>
                </a:solidFill>
                <a:latin typeface="Roboto"/>
                <a:ea typeface="Roboto"/>
                <a:cs typeface="Roboto"/>
                <a:sym typeface="Roboto"/>
              </a:rPr>
              <a:t>Rapid growth in the construction industry with new technology.</a:t>
            </a:r>
            <a:endParaRPr sz="1100">
              <a:solidFill>
                <a:srgbClr val="000000"/>
              </a:solidFill>
              <a:latin typeface="Roboto"/>
              <a:ea typeface="Roboto"/>
              <a:cs typeface="Roboto"/>
              <a:sym typeface="Roboto"/>
            </a:endParaRPr>
          </a:p>
          <a:p>
            <a:pPr marL="457200" lvl="0" indent="0" algn="l" rtl="0">
              <a:lnSpc>
                <a:spcPct val="115000"/>
              </a:lnSpc>
              <a:spcBef>
                <a:spcPts val="0"/>
              </a:spcBef>
              <a:spcAft>
                <a:spcPts val="0"/>
              </a:spcAft>
              <a:buNone/>
            </a:pPr>
            <a:endParaRPr sz="1100">
              <a:solidFill>
                <a:srgbClr val="000000"/>
              </a:solidFill>
              <a:latin typeface="Roboto"/>
              <a:ea typeface="Roboto"/>
              <a:cs typeface="Roboto"/>
              <a:sym typeface="Roboto"/>
            </a:endParaRPr>
          </a:p>
          <a:p>
            <a:pPr marL="457200" lvl="0" indent="0" algn="l" rtl="0">
              <a:lnSpc>
                <a:spcPct val="115000"/>
              </a:lnSpc>
              <a:spcBef>
                <a:spcPts val="0"/>
              </a:spcBef>
              <a:spcAft>
                <a:spcPts val="0"/>
              </a:spcAft>
              <a:buNone/>
            </a:pPr>
            <a:r>
              <a:rPr lang="en" sz="1100">
                <a:solidFill>
                  <a:srgbClr val="000000"/>
                </a:solidFill>
                <a:latin typeface="Roboto"/>
                <a:ea typeface="Roboto"/>
                <a:cs typeface="Roboto"/>
                <a:sym typeface="Roboto"/>
              </a:rPr>
              <a:t>Increased job opportunities for workers and contractors would find more skilled labors</a:t>
            </a:r>
            <a:endParaRPr sz="1100">
              <a:solidFill>
                <a:srgbClr val="000000"/>
              </a:solidFill>
              <a:latin typeface="Roboto"/>
              <a:ea typeface="Roboto"/>
              <a:cs typeface="Roboto"/>
              <a:sym typeface="Roboto"/>
            </a:endParaRPr>
          </a:p>
          <a:p>
            <a:pPr marL="457200" lvl="0" indent="0" algn="l" rtl="0">
              <a:lnSpc>
                <a:spcPct val="115000"/>
              </a:lnSpc>
              <a:spcBef>
                <a:spcPts val="0"/>
              </a:spcBef>
              <a:spcAft>
                <a:spcPts val="0"/>
              </a:spcAft>
              <a:buNone/>
            </a:pPr>
            <a:endParaRPr sz="1100" b="1">
              <a:solidFill>
                <a:srgbClr val="000000"/>
              </a:solidFill>
              <a:latin typeface="Roboto"/>
              <a:ea typeface="Roboto"/>
              <a:cs typeface="Roboto"/>
              <a:sym typeface="Roboto"/>
            </a:endParaRPr>
          </a:p>
          <a:p>
            <a:pPr marL="457200" lvl="0" indent="0" algn="l" rtl="0">
              <a:lnSpc>
                <a:spcPct val="115000"/>
              </a:lnSpc>
              <a:spcBef>
                <a:spcPts val="0"/>
              </a:spcBef>
              <a:spcAft>
                <a:spcPts val="0"/>
              </a:spcAft>
              <a:buNone/>
            </a:pPr>
            <a:r>
              <a:rPr lang="en" sz="1100">
                <a:solidFill>
                  <a:srgbClr val="000000"/>
                </a:solidFill>
                <a:latin typeface="Roboto"/>
                <a:ea typeface="Roboto"/>
                <a:cs typeface="Roboto"/>
                <a:sym typeface="Roboto"/>
              </a:rPr>
              <a:t>Eligible labors can be measured</a:t>
            </a:r>
            <a:endParaRPr sz="1100">
              <a:solidFill>
                <a:srgbClr val="000000"/>
              </a:solidFill>
              <a:latin typeface="Roboto"/>
              <a:ea typeface="Roboto"/>
              <a:cs typeface="Roboto"/>
              <a:sym typeface="Roboto"/>
            </a:endParaRPr>
          </a:p>
          <a:p>
            <a:pPr marL="457200" lvl="0" indent="0" algn="l" rtl="0">
              <a:lnSpc>
                <a:spcPct val="115000"/>
              </a:lnSpc>
              <a:spcBef>
                <a:spcPts val="0"/>
              </a:spcBef>
              <a:spcAft>
                <a:spcPts val="0"/>
              </a:spcAft>
              <a:buNone/>
            </a:pPr>
            <a:endParaRPr sz="1100" b="1">
              <a:solidFill>
                <a:srgbClr val="000000"/>
              </a:solidFill>
              <a:latin typeface="Roboto"/>
              <a:ea typeface="Roboto"/>
              <a:cs typeface="Roboto"/>
              <a:sym typeface="Roboto"/>
            </a:endParaRPr>
          </a:p>
          <a:p>
            <a:pPr marL="457200" lvl="0" indent="0" algn="l" rtl="0">
              <a:lnSpc>
                <a:spcPct val="115000"/>
              </a:lnSpc>
              <a:spcBef>
                <a:spcPts val="0"/>
              </a:spcBef>
              <a:spcAft>
                <a:spcPts val="0"/>
              </a:spcAft>
              <a:buNone/>
            </a:pPr>
            <a:r>
              <a:rPr lang="en" sz="1100">
                <a:solidFill>
                  <a:srgbClr val="000000"/>
                </a:solidFill>
                <a:latin typeface="Roboto"/>
                <a:ea typeface="Roboto"/>
                <a:cs typeface="Roboto"/>
                <a:sym typeface="Roboto"/>
              </a:rPr>
              <a:t>By analyzing the data, we can make this measurable and achievable</a:t>
            </a:r>
            <a:endParaRPr sz="1100">
              <a:solidFill>
                <a:srgbClr val="000000"/>
              </a:solidFill>
              <a:latin typeface="Roboto"/>
              <a:ea typeface="Roboto"/>
              <a:cs typeface="Roboto"/>
              <a:sym typeface="Roboto"/>
            </a:endParaRPr>
          </a:p>
          <a:p>
            <a:pPr marL="457200" lvl="0" indent="0" algn="l" rtl="0">
              <a:lnSpc>
                <a:spcPct val="115000"/>
              </a:lnSpc>
              <a:spcBef>
                <a:spcPts val="0"/>
              </a:spcBef>
              <a:spcAft>
                <a:spcPts val="0"/>
              </a:spcAft>
              <a:buNone/>
            </a:pPr>
            <a:endParaRPr sz="1100" b="1">
              <a:solidFill>
                <a:srgbClr val="000000"/>
              </a:solidFill>
              <a:latin typeface="Roboto"/>
              <a:ea typeface="Roboto"/>
              <a:cs typeface="Roboto"/>
              <a:sym typeface="Roboto"/>
            </a:endParaRPr>
          </a:p>
          <a:p>
            <a:pPr marL="457200" lvl="0" indent="0" algn="l" rtl="0">
              <a:lnSpc>
                <a:spcPct val="115000"/>
              </a:lnSpc>
              <a:spcBef>
                <a:spcPts val="0"/>
              </a:spcBef>
              <a:spcAft>
                <a:spcPts val="0"/>
              </a:spcAft>
              <a:buNone/>
            </a:pPr>
            <a:endParaRPr sz="1100" b="1">
              <a:solidFill>
                <a:srgbClr val="000000"/>
              </a:solidFill>
              <a:latin typeface="Roboto"/>
              <a:ea typeface="Roboto"/>
              <a:cs typeface="Roboto"/>
              <a:sym typeface="Roboto"/>
            </a:endParaRPr>
          </a:p>
          <a:p>
            <a:pPr marL="457200" lvl="0" indent="0" algn="l" rtl="0">
              <a:lnSpc>
                <a:spcPct val="115000"/>
              </a:lnSpc>
              <a:spcBef>
                <a:spcPts val="0"/>
              </a:spcBef>
              <a:spcAft>
                <a:spcPts val="0"/>
              </a:spcAft>
              <a:buNone/>
            </a:pPr>
            <a:endParaRPr sz="1100">
              <a:solidFill>
                <a:srgbClr val="000000"/>
              </a:solidFill>
              <a:latin typeface="Roboto"/>
              <a:ea typeface="Roboto"/>
              <a:cs typeface="Roboto"/>
              <a:sym typeface="Roboto"/>
            </a:endParaRPr>
          </a:p>
          <a:p>
            <a:pPr marL="0" lvl="0" indent="0" algn="l" rtl="0">
              <a:spcBef>
                <a:spcPts val="0"/>
              </a:spcBef>
              <a:spcAft>
                <a:spcPts val="1200"/>
              </a:spcAft>
              <a:buNone/>
            </a:pPr>
            <a:endParaRPr b="1"/>
          </a:p>
        </p:txBody>
      </p:sp>
      <p:sp>
        <p:nvSpPr>
          <p:cNvPr id="97" name="Google Shape;97;p14"/>
          <p:cNvSpPr txBox="1">
            <a:spLocks noGrp="1"/>
          </p:cNvSpPr>
          <p:nvPr>
            <p:ph type="subTitle" idx="1"/>
          </p:nvPr>
        </p:nvSpPr>
        <p:spPr>
          <a:xfrm>
            <a:off x="549650" y="3005850"/>
            <a:ext cx="3300900" cy="20466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a:t>Single persistent metric for real growth, helping companies to build a </a:t>
            </a:r>
            <a:r>
              <a:rPr lang="en" i="1"/>
              <a:t>better </a:t>
            </a:r>
            <a:r>
              <a:rPr lang="en"/>
              <a:t>product</a:t>
            </a:r>
            <a:endParaRPr/>
          </a:p>
          <a:p>
            <a:pPr marL="45720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dirty="0"/>
              <a:t>The Problem and why are we solving?</a:t>
            </a:r>
            <a:endParaRPr sz="2300" dirty="0"/>
          </a:p>
        </p:txBody>
      </p:sp>
      <p:sp>
        <p:nvSpPr>
          <p:cNvPr id="103" name="Google Shape;103;p15"/>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sp>
        <p:nvSpPr>
          <p:cNvPr id="104" name="Google Shape;104;p15"/>
          <p:cNvSpPr txBox="1">
            <a:spLocks noGrp="1"/>
          </p:cNvSpPr>
          <p:nvPr>
            <p:ph type="body" idx="2"/>
          </p:nvPr>
        </p:nvSpPr>
        <p:spPr>
          <a:xfrm>
            <a:off x="4572000" y="1"/>
            <a:ext cx="4572000" cy="51435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D1D1D"/>
              </a:buClr>
              <a:buSzPts val="1200"/>
              <a:buFont typeface="Arial"/>
              <a:buChar char="●"/>
            </a:pPr>
            <a:r>
              <a:rPr lang="en" dirty="0">
                <a:solidFill>
                  <a:srgbClr val="1D1D1D"/>
                </a:solidFill>
                <a:highlight>
                  <a:srgbClr val="FFFFFF"/>
                </a:highlight>
                <a:latin typeface="Roboto"/>
                <a:ea typeface="Roboto"/>
                <a:cs typeface="Roboto"/>
                <a:sym typeface="Roboto"/>
              </a:rPr>
              <a:t>The construction industry is </a:t>
            </a:r>
            <a:r>
              <a:rPr lang="en" b="1" dirty="0">
                <a:solidFill>
                  <a:srgbClr val="1D1D1D"/>
                </a:solidFill>
                <a:highlight>
                  <a:srgbClr val="FFFFFF"/>
                </a:highlight>
                <a:latin typeface="Roboto"/>
                <a:ea typeface="Roboto"/>
                <a:cs typeface="Roboto"/>
                <a:sym typeface="Roboto"/>
              </a:rPr>
              <a:t>not </a:t>
            </a:r>
            <a:r>
              <a:rPr lang="en" dirty="0">
                <a:solidFill>
                  <a:srgbClr val="1D1D1D"/>
                </a:solidFill>
                <a:highlight>
                  <a:srgbClr val="FFFFFF"/>
                </a:highlight>
                <a:latin typeface="Roboto"/>
                <a:ea typeface="Roboto"/>
                <a:cs typeface="Roboto"/>
                <a:sym typeface="Roboto"/>
              </a:rPr>
              <a:t>being able to</a:t>
            </a:r>
            <a:r>
              <a:rPr lang="en" b="1" dirty="0">
                <a:solidFill>
                  <a:srgbClr val="1D1D1D"/>
                </a:solidFill>
                <a:highlight>
                  <a:srgbClr val="FFFFFF"/>
                </a:highlight>
                <a:latin typeface="Roboto"/>
                <a:ea typeface="Roboto"/>
                <a:cs typeface="Roboto"/>
                <a:sym typeface="Roboto"/>
              </a:rPr>
              <a:t> </a:t>
            </a:r>
            <a:r>
              <a:rPr lang="en" dirty="0">
                <a:solidFill>
                  <a:srgbClr val="1D1D1D"/>
                </a:solidFill>
                <a:highlight>
                  <a:srgbClr val="FFFFFF"/>
                </a:highlight>
                <a:latin typeface="Roboto"/>
                <a:ea typeface="Roboto"/>
                <a:cs typeface="Roboto"/>
                <a:sym typeface="Roboto"/>
              </a:rPr>
              <a:t>attract enough talent to meet growing demand during this economic downturn and having trouble in finding qualified workers</a:t>
            </a:r>
            <a:endParaRPr dirty="0">
              <a:solidFill>
                <a:srgbClr val="1D1D1D"/>
              </a:solidFill>
              <a:highlight>
                <a:srgbClr val="FFFFFF"/>
              </a:highlight>
              <a:latin typeface="Roboto"/>
              <a:ea typeface="Roboto"/>
              <a:cs typeface="Roboto"/>
              <a:sym typeface="Roboto"/>
            </a:endParaRPr>
          </a:p>
          <a:p>
            <a:pPr marL="457200" lvl="0" indent="-304800" algn="l" rtl="0">
              <a:spcBef>
                <a:spcPts val="0"/>
              </a:spcBef>
              <a:spcAft>
                <a:spcPts val="0"/>
              </a:spcAft>
              <a:buClr>
                <a:srgbClr val="1D1D1D"/>
              </a:buClr>
              <a:buSzPts val="1200"/>
              <a:buFont typeface="Roboto"/>
              <a:buChar char="●"/>
            </a:pPr>
            <a:r>
              <a:rPr lang="en" dirty="0">
                <a:solidFill>
                  <a:srgbClr val="1D1D1D"/>
                </a:solidFill>
                <a:highlight>
                  <a:srgbClr val="FFFFFF"/>
                </a:highlight>
                <a:latin typeface="Roboto"/>
                <a:ea typeface="Roboto"/>
                <a:cs typeface="Roboto"/>
                <a:sym typeface="Roboto"/>
              </a:rPr>
              <a:t>Many workers are either retired or, were laid off from the job and they employed themselves in other industries</a:t>
            </a:r>
            <a:endParaRPr dirty="0">
              <a:solidFill>
                <a:srgbClr val="1D1D1D"/>
              </a:solidFill>
              <a:highlight>
                <a:srgbClr val="FFFFFF"/>
              </a:highlight>
              <a:latin typeface="Roboto"/>
              <a:ea typeface="Roboto"/>
              <a:cs typeface="Roboto"/>
              <a:sym typeface="Roboto"/>
            </a:endParaRPr>
          </a:p>
          <a:p>
            <a:pPr marL="457200" lvl="0" indent="-304800" algn="l" rtl="0">
              <a:spcBef>
                <a:spcPts val="0"/>
              </a:spcBef>
              <a:spcAft>
                <a:spcPts val="0"/>
              </a:spcAft>
              <a:buClr>
                <a:srgbClr val="1D1D1D"/>
              </a:buClr>
              <a:buSzPts val="1200"/>
              <a:buFont typeface="Arial"/>
              <a:buChar char="●"/>
            </a:pPr>
            <a:r>
              <a:rPr lang="en" dirty="0">
                <a:solidFill>
                  <a:srgbClr val="1D1D1D"/>
                </a:solidFill>
                <a:highlight>
                  <a:srgbClr val="FFFFFF"/>
                </a:highlight>
                <a:latin typeface="Roboto"/>
                <a:ea typeface="Roboto"/>
                <a:cs typeface="Roboto"/>
                <a:sym typeface="Roboto"/>
              </a:rPr>
              <a:t>Study indicates that about </a:t>
            </a:r>
            <a:r>
              <a:rPr lang="en" b="1" dirty="0">
                <a:solidFill>
                  <a:srgbClr val="1D1D1D"/>
                </a:solidFill>
                <a:highlight>
                  <a:srgbClr val="FFFFFF"/>
                </a:highlight>
                <a:latin typeface="Roboto"/>
                <a:ea typeface="Roboto"/>
                <a:cs typeface="Roboto"/>
                <a:sym typeface="Roboto"/>
              </a:rPr>
              <a:t>21%</a:t>
            </a:r>
            <a:r>
              <a:rPr lang="en" dirty="0">
                <a:solidFill>
                  <a:srgbClr val="1D1D1D"/>
                </a:solidFill>
                <a:highlight>
                  <a:srgbClr val="FFFFFF"/>
                </a:highlight>
                <a:latin typeface="Roboto"/>
                <a:ea typeface="Roboto"/>
                <a:cs typeface="Roboto"/>
                <a:sym typeface="Roboto"/>
              </a:rPr>
              <a:t> of employees in the construction industry are of age 50 or older, compared to just </a:t>
            </a:r>
            <a:r>
              <a:rPr lang="en" b="1" dirty="0">
                <a:solidFill>
                  <a:srgbClr val="1D1D1D"/>
                </a:solidFill>
                <a:highlight>
                  <a:srgbClr val="FFFFFF"/>
                </a:highlight>
                <a:latin typeface="Roboto"/>
                <a:ea typeface="Roboto"/>
                <a:cs typeface="Roboto"/>
                <a:sym typeface="Roboto"/>
              </a:rPr>
              <a:t>9%</a:t>
            </a:r>
            <a:r>
              <a:rPr lang="en" dirty="0">
                <a:solidFill>
                  <a:srgbClr val="1D1D1D"/>
                </a:solidFill>
                <a:highlight>
                  <a:srgbClr val="FFFFFF"/>
                </a:highlight>
                <a:latin typeface="Roboto"/>
                <a:ea typeface="Roboto"/>
                <a:cs typeface="Roboto"/>
                <a:sym typeface="Roboto"/>
              </a:rPr>
              <a:t> that are 24 or younger, which is causing issues in meeting the current </a:t>
            </a:r>
            <a:r>
              <a:rPr lang="en" b="1" dirty="0">
                <a:solidFill>
                  <a:srgbClr val="1D1D1D"/>
                </a:solidFill>
                <a:highlight>
                  <a:srgbClr val="FFFFFF"/>
                </a:highlight>
                <a:latin typeface="Roboto"/>
                <a:ea typeface="Roboto"/>
                <a:cs typeface="Roboto"/>
                <a:sym typeface="Roboto"/>
              </a:rPr>
              <a:t>growing demands</a:t>
            </a:r>
            <a:endParaRPr b="1" dirty="0">
              <a:solidFill>
                <a:srgbClr val="1D1D1D"/>
              </a:solidFill>
              <a:highlight>
                <a:srgbClr val="FFFFFF"/>
              </a:highlight>
              <a:latin typeface="Roboto"/>
              <a:ea typeface="Roboto"/>
              <a:cs typeface="Roboto"/>
              <a:sym typeface="Roboto"/>
            </a:endParaRPr>
          </a:p>
          <a:p>
            <a:pPr marL="457200" lvl="0" indent="-304800" algn="l" rtl="0">
              <a:spcBef>
                <a:spcPts val="0"/>
              </a:spcBef>
              <a:spcAft>
                <a:spcPts val="0"/>
              </a:spcAft>
              <a:buClr>
                <a:srgbClr val="1D1D1D"/>
              </a:buClr>
              <a:buSzPts val="1200"/>
              <a:buFont typeface="Roboto"/>
              <a:buChar char="●"/>
            </a:pPr>
            <a:r>
              <a:rPr lang="en" dirty="0">
                <a:solidFill>
                  <a:srgbClr val="1D1D1D"/>
                </a:solidFill>
                <a:highlight>
                  <a:srgbClr val="FFFFFF"/>
                </a:highlight>
                <a:latin typeface="Roboto"/>
                <a:ea typeface="Roboto"/>
                <a:cs typeface="Roboto"/>
                <a:sym typeface="Roboto"/>
              </a:rPr>
              <a:t>Recent report from</a:t>
            </a:r>
            <a:r>
              <a:rPr lang="en" dirty="0">
                <a:solidFill>
                  <a:srgbClr val="000000"/>
                </a:solidFill>
                <a:highlight>
                  <a:schemeClr val="lt1"/>
                </a:highlight>
                <a:latin typeface="Roboto"/>
                <a:ea typeface="Roboto"/>
                <a:cs typeface="Roboto"/>
                <a:sym typeface="Roboto"/>
              </a:rPr>
              <a:t> </a:t>
            </a:r>
            <a:r>
              <a:rPr lang="en" dirty="0">
                <a:solidFill>
                  <a:srgbClr val="6AA84F"/>
                </a:solidFill>
                <a:highlight>
                  <a:schemeClr val="lt1"/>
                </a:highlight>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McKinsey &amp; Co</a:t>
            </a:r>
            <a:r>
              <a:rPr lang="en" dirty="0">
                <a:solidFill>
                  <a:srgbClr val="6AA84F"/>
                </a:solidFill>
                <a:highlight>
                  <a:srgbClr val="FFFFFF"/>
                </a:highlight>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a:t>
            </a:r>
            <a:r>
              <a:rPr lang="en" dirty="0">
                <a:solidFill>
                  <a:srgbClr val="1D1D1D"/>
                </a:solidFill>
                <a:highlight>
                  <a:srgbClr val="FFFFFF"/>
                </a:highlight>
                <a:latin typeface="Roboto"/>
                <a:ea typeface="Roboto"/>
                <a:cs typeface="Roboto"/>
                <a:sym typeface="Roboto"/>
              </a:rPr>
              <a:t> found out that “the productivity of construction remains </a:t>
            </a:r>
            <a:r>
              <a:rPr lang="en" b="1" dirty="0">
                <a:solidFill>
                  <a:srgbClr val="1D1D1D"/>
                </a:solidFill>
                <a:highlight>
                  <a:srgbClr val="FFFFFF"/>
                </a:highlight>
                <a:latin typeface="Roboto"/>
                <a:ea typeface="Roboto"/>
                <a:cs typeface="Roboto"/>
                <a:sym typeface="Roboto"/>
              </a:rPr>
              <a:t>stuck </a:t>
            </a:r>
            <a:r>
              <a:rPr lang="en" dirty="0">
                <a:solidFill>
                  <a:srgbClr val="1D1D1D"/>
                </a:solidFill>
                <a:highlight>
                  <a:srgbClr val="FFFFFF"/>
                </a:highlight>
                <a:latin typeface="Roboto"/>
                <a:ea typeface="Roboto"/>
                <a:cs typeface="Roboto"/>
                <a:sym typeface="Roboto"/>
              </a:rPr>
              <a:t>at the same level as </a:t>
            </a:r>
            <a:r>
              <a:rPr lang="en" b="1" dirty="0">
                <a:solidFill>
                  <a:srgbClr val="1D1D1D"/>
                </a:solidFill>
                <a:highlight>
                  <a:srgbClr val="FFFFFF"/>
                </a:highlight>
                <a:latin typeface="Roboto"/>
                <a:ea typeface="Roboto"/>
                <a:cs typeface="Roboto"/>
                <a:sym typeface="Roboto"/>
              </a:rPr>
              <a:t>80 </a:t>
            </a:r>
            <a:r>
              <a:rPr lang="en" dirty="0">
                <a:solidFill>
                  <a:srgbClr val="1D1D1D"/>
                </a:solidFill>
                <a:highlight>
                  <a:srgbClr val="FFFFFF"/>
                </a:highlight>
                <a:latin typeface="Roboto"/>
                <a:ea typeface="Roboto"/>
                <a:cs typeface="Roboto"/>
                <a:sym typeface="Roboto"/>
              </a:rPr>
              <a:t>years ago. Current measurements find that there has been a consistent </a:t>
            </a:r>
            <a:r>
              <a:rPr lang="en" i="1" dirty="0">
                <a:solidFill>
                  <a:srgbClr val="1D1D1D"/>
                </a:solidFill>
                <a:highlight>
                  <a:srgbClr val="FFFFFF"/>
                </a:highlight>
                <a:latin typeface="Roboto"/>
                <a:ea typeface="Roboto"/>
                <a:cs typeface="Roboto"/>
                <a:sym typeface="Roboto"/>
              </a:rPr>
              <a:t>decline </a:t>
            </a:r>
            <a:r>
              <a:rPr lang="en" dirty="0">
                <a:solidFill>
                  <a:srgbClr val="1D1D1D"/>
                </a:solidFill>
                <a:highlight>
                  <a:srgbClr val="FFFFFF"/>
                </a:highlight>
                <a:latin typeface="Roboto"/>
                <a:ea typeface="Roboto"/>
                <a:cs typeface="Roboto"/>
                <a:sym typeface="Roboto"/>
              </a:rPr>
              <a:t>in the industry’s productivity since the late </a:t>
            </a:r>
            <a:r>
              <a:rPr lang="en" b="1" dirty="0">
                <a:solidFill>
                  <a:srgbClr val="1D1D1D"/>
                </a:solidFill>
                <a:highlight>
                  <a:srgbClr val="FFFFFF"/>
                </a:highlight>
                <a:latin typeface="Roboto"/>
                <a:ea typeface="Roboto"/>
                <a:cs typeface="Roboto"/>
                <a:sym typeface="Roboto"/>
              </a:rPr>
              <a:t>1960s</a:t>
            </a:r>
            <a:r>
              <a:rPr lang="en" dirty="0">
                <a:solidFill>
                  <a:srgbClr val="1D1D1D"/>
                </a:solidFill>
                <a:highlight>
                  <a:srgbClr val="FFFFFF"/>
                </a:highlight>
                <a:latin typeface="Roboto"/>
                <a:ea typeface="Roboto"/>
                <a:cs typeface="Roboto"/>
                <a:sym typeface="Roboto"/>
              </a:rPr>
              <a:t>.”</a:t>
            </a:r>
            <a:endParaRPr dirty="0">
              <a:solidFill>
                <a:srgbClr val="1D1D1D"/>
              </a:solidFill>
              <a:highlight>
                <a:srgbClr val="FFFFFF"/>
              </a:highlight>
              <a:latin typeface="Roboto"/>
              <a:ea typeface="Roboto"/>
              <a:cs typeface="Roboto"/>
              <a:sym typeface="Roboto"/>
            </a:endParaRPr>
          </a:p>
          <a:p>
            <a:pPr marL="457200" lvl="0" indent="-304800" algn="l" rtl="0">
              <a:spcBef>
                <a:spcPts val="0"/>
              </a:spcBef>
              <a:spcAft>
                <a:spcPts val="0"/>
              </a:spcAft>
              <a:buClr>
                <a:srgbClr val="1D1D1D"/>
              </a:buClr>
              <a:buSzPts val="1200"/>
              <a:buFont typeface="Roboto"/>
              <a:buChar char="●"/>
            </a:pPr>
            <a:r>
              <a:rPr lang="en" dirty="0">
                <a:solidFill>
                  <a:srgbClr val="1D1D1D"/>
                </a:solidFill>
                <a:highlight>
                  <a:srgbClr val="FFFFFF"/>
                </a:highlight>
                <a:latin typeface="Roboto"/>
                <a:ea typeface="Roboto"/>
                <a:cs typeface="Roboto"/>
                <a:sym typeface="Roboto"/>
              </a:rPr>
              <a:t>The </a:t>
            </a:r>
            <a:r>
              <a:rPr lang="en" b="1" dirty="0">
                <a:solidFill>
                  <a:srgbClr val="1D1D1D"/>
                </a:solidFill>
                <a:highlight>
                  <a:srgbClr val="FFFFFF"/>
                </a:highlight>
                <a:latin typeface="Roboto"/>
                <a:ea typeface="Roboto"/>
                <a:cs typeface="Roboto"/>
                <a:sym typeface="Roboto"/>
              </a:rPr>
              <a:t>labor shortage</a:t>
            </a:r>
            <a:r>
              <a:rPr lang="en" dirty="0">
                <a:solidFill>
                  <a:srgbClr val="1D1D1D"/>
                </a:solidFill>
                <a:highlight>
                  <a:srgbClr val="FFFFFF"/>
                </a:highlight>
                <a:latin typeface="Roboto"/>
                <a:ea typeface="Roboto"/>
                <a:cs typeface="Roboto"/>
                <a:sym typeface="Roboto"/>
              </a:rPr>
              <a:t> has affected productivity where workers does </a:t>
            </a:r>
            <a:r>
              <a:rPr lang="en" b="1" dirty="0">
                <a:solidFill>
                  <a:srgbClr val="1D1D1D"/>
                </a:solidFill>
                <a:highlight>
                  <a:srgbClr val="FFFFFF"/>
                </a:highlight>
                <a:latin typeface="Roboto"/>
                <a:ea typeface="Roboto"/>
                <a:cs typeface="Roboto"/>
                <a:sym typeface="Roboto"/>
              </a:rPr>
              <a:t>not </a:t>
            </a:r>
            <a:r>
              <a:rPr lang="en" dirty="0">
                <a:solidFill>
                  <a:srgbClr val="1D1D1D"/>
                </a:solidFill>
                <a:highlight>
                  <a:srgbClr val="FFFFFF"/>
                </a:highlight>
                <a:latin typeface="Roboto"/>
                <a:ea typeface="Roboto"/>
                <a:cs typeface="Roboto"/>
                <a:sym typeface="Roboto"/>
              </a:rPr>
              <a:t>have the </a:t>
            </a:r>
            <a:r>
              <a:rPr lang="en" b="1" i="1" dirty="0">
                <a:solidFill>
                  <a:srgbClr val="1D1D1D"/>
                </a:solidFill>
                <a:highlight>
                  <a:srgbClr val="FFFFFF"/>
                </a:highlight>
                <a:latin typeface="Roboto"/>
                <a:ea typeface="Roboto"/>
                <a:cs typeface="Roboto"/>
                <a:sym typeface="Roboto"/>
              </a:rPr>
              <a:t>skills </a:t>
            </a:r>
            <a:r>
              <a:rPr lang="en" dirty="0">
                <a:solidFill>
                  <a:srgbClr val="1D1D1D"/>
                </a:solidFill>
                <a:highlight>
                  <a:srgbClr val="FFFFFF"/>
                </a:highlight>
                <a:latin typeface="Roboto"/>
                <a:ea typeface="Roboto"/>
                <a:cs typeface="Roboto"/>
                <a:sym typeface="Roboto"/>
              </a:rPr>
              <a:t>or </a:t>
            </a:r>
            <a:r>
              <a:rPr lang="en" b="1" i="1" dirty="0">
                <a:solidFill>
                  <a:srgbClr val="1D1D1D"/>
                </a:solidFill>
                <a:highlight>
                  <a:srgbClr val="FFFFFF"/>
                </a:highlight>
                <a:latin typeface="Roboto"/>
                <a:ea typeface="Roboto"/>
                <a:cs typeface="Roboto"/>
                <a:sym typeface="Roboto"/>
              </a:rPr>
              <a:t>experience </a:t>
            </a:r>
            <a:r>
              <a:rPr lang="en" dirty="0">
                <a:solidFill>
                  <a:srgbClr val="1D1D1D"/>
                </a:solidFill>
                <a:highlight>
                  <a:srgbClr val="FFFFFF"/>
                </a:highlight>
                <a:latin typeface="Roboto"/>
                <a:ea typeface="Roboto"/>
                <a:cs typeface="Roboto"/>
                <a:sym typeface="Roboto"/>
              </a:rPr>
              <a:t>needed or by companies to do the work which increases workload on the workers</a:t>
            </a:r>
            <a:endParaRPr dirty="0">
              <a:solidFill>
                <a:srgbClr val="1D1D1D"/>
              </a:solidFill>
              <a:highlight>
                <a:srgbClr val="FFFFFF"/>
              </a:highlight>
              <a:latin typeface="Roboto"/>
              <a:ea typeface="Roboto"/>
              <a:cs typeface="Roboto"/>
              <a:sym typeface="Roboto"/>
            </a:endParaRPr>
          </a:p>
          <a:p>
            <a:pPr marL="457200" lvl="0" indent="0" algn="l" rtl="0">
              <a:spcBef>
                <a:spcPts val="1200"/>
              </a:spcBef>
              <a:spcAft>
                <a:spcPts val="0"/>
              </a:spcAft>
              <a:buNone/>
            </a:pPr>
            <a:endParaRPr sz="1200" dirty="0">
              <a:solidFill>
                <a:srgbClr val="1D1D1D"/>
              </a:solidFill>
              <a:highlight>
                <a:srgbClr val="FFFFFF"/>
              </a:highlight>
              <a:latin typeface="Roboto"/>
              <a:ea typeface="Roboto"/>
              <a:cs typeface="Roboto"/>
              <a:sym typeface="Roboto"/>
            </a:endParaRPr>
          </a:p>
          <a:p>
            <a:pPr marL="457200" lvl="0" indent="0" algn="l" rtl="0">
              <a:spcBef>
                <a:spcPts val="1200"/>
              </a:spcBef>
              <a:spcAft>
                <a:spcPts val="0"/>
              </a:spcAft>
              <a:buNone/>
            </a:pPr>
            <a:endParaRPr sz="1200" dirty="0">
              <a:solidFill>
                <a:srgbClr val="1D1D1D"/>
              </a:solidFill>
              <a:highlight>
                <a:srgbClr val="FFFFFF"/>
              </a:highlight>
              <a:latin typeface="Arial"/>
              <a:ea typeface="Arial"/>
              <a:cs typeface="Arial"/>
              <a:sym typeface="Arial"/>
            </a:endParaRPr>
          </a:p>
          <a:p>
            <a:pPr marL="0" lvl="0" indent="0" algn="l" rtl="0">
              <a:spcBef>
                <a:spcPts val="1200"/>
              </a:spcBef>
              <a:spcAft>
                <a:spcPts val="1200"/>
              </a:spcAft>
              <a:buNone/>
            </a:pPr>
            <a:endParaRPr sz="1200" dirty="0">
              <a:solidFill>
                <a:srgbClr val="1D1D1D"/>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730000" y="1318650"/>
            <a:ext cx="34428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a:t>Consumer Experiences Today</a:t>
            </a:r>
            <a:endParaRPr sz="2300"/>
          </a:p>
        </p:txBody>
      </p:sp>
      <p:sp>
        <p:nvSpPr>
          <p:cNvPr id="110" name="Google Shape;110;p16"/>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11" name="Google Shape;111;p16"/>
          <p:cNvSpPr txBox="1">
            <a:spLocks noGrp="1"/>
          </p:cNvSpPr>
          <p:nvPr>
            <p:ph type="body" idx="2"/>
          </p:nvPr>
        </p:nvSpPr>
        <p:spPr>
          <a:xfrm>
            <a:off x="4572000" y="434100"/>
            <a:ext cx="4572000" cy="5143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latin typeface="Roboto" panose="02000000000000000000" pitchFamily="2" charset="0"/>
                <a:ea typeface="Roboto" panose="02000000000000000000" pitchFamily="2" charset="0"/>
                <a:cs typeface="Roboto"/>
                <a:sym typeface="Roboto"/>
              </a:rPr>
              <a:t>We can focus on </a:t>
            </a:r>
            <a:r>
              <a:rPr lang="en" b="1" dirty="0">
                <a:latin typeface="Roboto" panose="02000000000000000000" pitchFamily="2" charset="0"/>
                <a:ea typeface="Roboto" panose="02000000000000000000" pitchFamily="2" charset="0"/>
                <a:cs typeface="Roboto"/>
                <a:sym typeface="Roboto"/>
              </a:rPr>
              <a:t>contractors </a:t>
            </a:r>
            <a:r>
              <a:rPr lang="en" dirty="0">
                <a:latin typeface="Roboto" panose="02000000000000000000" pitchFamily="2" charset="0"/>
                <a:ea typeface="Roboto" panose="02000000000000000000" pitchFamily="2" charset="0"/>
                <a:cs typeface="Roboto"/>
                <a:sym typeface="Roboto"/>
              </a:rPr>
              <a:t>and </a:t>
            </a:r>
            <a:r>
              <a:rPr lang="en" b="1" dirty="0">
                <a:latin typeface="Roboto" panose="02000000000000000000" pitchFamily="2" charset="0"/>
                <a:ea typeface="Roboto" panose="02000000000000000000" pitchFamily="2" charset="0"/>
                <a:cs typeface="Roboto"/>
                <a:sym typeface="Roboto"/>
              </a:rPr>
              <a:t>workers </a:t>
            </a:r>
            <a:r>
              <a:rPr lang="en" dirty="0">
                <a:latin typeface="Roboto" panose="02000000000000000000" pitchFamily="2" charset="0"/>
                <a:ea typeface="Roboto" panose="02000000000000000000" pitchFamily="2" charset="0"/>
                <a:cs typeface="Roboto"/>
                <a:sym typeface="Roboto"/>
              </a:rPr>
              <a:t>as our customer for this product</a:t>
            </a:r>
            <a:endParaRPr dirty="0">
              <a:latin typeface="Roboto" panose="02000000000000000000" pitchFamily="2" charset="0"/>
              <a:ea typeface="Roboto" panose="02000000000000000000" pitchFamily="2" charset="0"/>
              <a:cs typeface="Roboto"/>
              <a:sym typeface="Roboto"/>
            </a:endParaRPr>
          </a:p>
          <a:p>
            <a:pPr marL="457200" lvl="0" indent="-311150" algn="l" rtl="0">
              <a:spcBef>
                <a:spcPts val="0"/>
              </a:spcBef>
              <a:spcAft>
                <a:spcPts val="0"/>
              </a:spcAft>
              <a:buSzPts val="1300"/>
              <a:buChar char="●"/>
            </a:pPr>
            <a:r>
              <a:rPr lang="en" dirty="0">
                <a:latin typeface="Roboto" panose="02000000000000000000" pitchFamily="2" charset="0"/>
                <a:ea typeface="Roboto" panose="02000000000000000000" pitchFamily="2" charset="0"/>
                <a:cs typeface="Roboto"/>
                <a:sym typeface="Roboto"/>
              </a:rPr>
              <a:t>As of now, many </a:t>
            </a:r>
            <a:r>
              <a:rPr lang="en" b="1" dirty="0">
                <a:latin typeface="Roboto" panose="02000000000000000000" pitchFamily="2" charset="0"/>
                <a:ea typeface="Roboto" panose="02000000000000000000" pitchFamily="2" charset="0"/>
                <a:cs typeface="Roboto"/>
                <a:sym typeface="Roboto"/>
              </a:rPr>
              <a:t>workers </a:t>
            </a:r>
            <a:r>
              <a:rPr lang="en" dirty="0">
                <a:latin typeface="Roboto" panose="02000000000000000000" pitchFamily="2" charset="0"/>
                <a:ea typeface="Roboto" panose="02000000000000000000" pitchFamily="2" charset="0"/>
                <a:cs typeface="Roboto"/>
                <a:sym typeface="Roboto"/>
              </a:rPr>
              <a:t>are unable to find jobs in the construction industry and </a:t>
            </a:r>
            <a:r>
              <a:rPr lang="en" b="1" dirty="0">
                <a:latin typeface="Roboto" panose="02000000000000000000" pitchFamily="2" charset="0"/>
                <a:ea typeface="Roboto" panose="02000000000000000000" pitchFamily="2" charset="0"/>
                <a:cs typeface="Roboto"/>
                <a:sym typeface="Roboto"/>
              </a:rPr>
              <a:t>contractors </a:t>
            </a:r>
            <a:r>
              <a:rPr lang="en" dirty="0">
                <a:latin typeface="Roboto" panose="02000000000000000000" pitchFamily="2" charset="0"/>
                <a:ea typeface="Roboto" panose="02000000000000000000" pitchFamily="2" charset="0"/>
                <a:cs typeface="Roboto"/>
                <a:sym typeface="Roboto"/>
              </a:rPr>
              <a:t>are unable to find eligible and skilled workers</a:t>
            </a:r>
            <a:endParaRPr dirty="0">
              <a:latin typeface="Roboto" panose="02000000000000000000" pitchFamily="2" charset="0"/>
              <a:ea typeface="Roboto" panose="02000000000000000000" pitchFamily="2" charset="0"/>
              <a:cs typeface="Roboto"/>
              <a:sym typeface="Roboto"/>
            </a:endParaRPr>
          </a:p>
          <a:p>
            <a:pPr marL="457200" lvl="0" indent="-311150" algn="l" rtl="0">
              <a:spcBef>
                <a:spcPts val="0"/>
              </a:spcBef>
              <a:spcAft>
                <a:spcPts val="0"/>
              </a:spcAft>
              <a:buSzPts val="1300"/>
              <a:buFont typeface="Roboto"/>
              <a:buChar char="●"/>
            </a:pPr>
            <a:r>
              <a:rPr lang="en" dirty="0">
                <a:latin typeface="Roboto" panose="02000000000000000000" pitchFamily="2" charset="0"/>
                <a:ea typeface="Roboto" panose="02000000000000000000" pitchFamily="2" charset="0"/>
                <a:cs typeface="Roboto"/>
                <a:sym typeface="Roboto"/>
              </a:rPr>
              <a:t>Many workers get variable wages instead of a fixed wage and are made to do unpaid overtime work due to labor shortage, facing a lot aof corruption</a:t>
            </a:r>
            <a:endParaRPr dirty="0">
              <a:latin typeface="Roboto" panose="02000000000000000000" pitchFamily="2" charset="0"/>
              <a:ea typeface="Roboto" panose="02000000000000000000" pitchFamily="2" charset="0"/>
              <a:cs typeface="Roboto"/>
              <a:sym typeface="Roboto"/>
            </a:endParaRPr>
          </a:p>
          <a:p>
            <a:pPr marL="457200" lvl="0" indent="-311150" algn="l" rtl="0">
              <a:spcBef>
                <a:spcPts val="0"/>
              </a:spcBef>
              <a:spcAft>
                <a:spcPts val="0"/>
              </a:spcAft>
              <a:buSzPts val="1300"/>
              <a:buChar char="●"/>
            </a:pPr>
            <a:r>
              <a:rPr lang="en" dirty="0">
                <a:latin typeface="Roboto" panose="02000000000000000000" pitchFamily="2" charset="0"/>
                <a:ea typeface="Roboto" panose="02000000000000000000" pitchFamily="2" charset="0"/>
              </a:rPr>
              <a:t>Some workers working on a project aren’t  able to cope up with current technology due to lack of skills or experience leading to a lower productivity</a:t>
            </a:r>
            <a:endParaRPr dirty="0">
              <a:latin typeface="Roboto" panose="02000000000000000000" pitchFamily="2" charset="0"/>
              <a:ea typeface="Roboto" panose="02000000000000000000" pitchFamily="2" charset="0"/>
            </a:endParaRPr>
          </a:p>
          <a:p>
            <a:pPr marL="457200" lvl="0" indent="-311150" algn="l" rtl="0">
              <a:spcBef>
                <a:spcPts val="0"/>
              </a:spcBef>
              <a:spcAft>
                <a:spcPts val="0"/>
              </a:spcAft>
              <a:buSzPts val="1300"/>
              <a:buChar char="●"/>
            </a:pPr>
            <a:r>
              <a:rPr lang="en" dirty="0">
                <a:latin typeface="Roboto" panose="02000000000000000000" pitchFamily="2" charset="0"/>
                <a:ea typeface="Roboto" panose="02000000000000000000" pitchFamily="2" charset="0"/>
              </a:rPr>
              <a:t>Finalizing a project without even analyzing the job site conditions may cause rework in the design and also may modify the parameters which may cause delay of the project which may even cause more problems due to current pandemic by lockdowns and social distancing</a:t>
            </a:r>
            <a:endParaRPr dirty="0">
              <a:latin typeface="Roboto" panose="02000000000000000000" pitchFamily="2" charset="0"/>
              <a:ea typeface="Roboto" panose="020000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a:t>Expected Impact</a:t>
            </a:r>
            <a:endParaRPr sz="2300"/>
          </a:p>
        </p:txBody>
      </p:sp>
      <p:sp>
        <p:nvSpPr>
          <p:cNvPr id="117" name="Google Shape;117;p1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18" name="Google Shape;118;p17"/>
          <p:cNvSpPr txBox="1">
            <a:spLocks noGrp="1"/>
          </p:cNvSpPr>
          <p:nvPr>
            <p:ph type="body" idx="2"/>
          </p:nvPr>
        </p:nvSpPr>
        <p:spPr>
          <a:xfrm>
            <a:off x="4572000" y="544275"/>
            <a:ext cx="4572000" cy="514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Roboto"/>
                <a:ea typeface="Roboto"/>
                <a:cs typeface="Roboto"/>
                <a:sym typeface="Roboto"/>
              </a:rPr>
              <a:t>The construction industry would likely to  see huge </a:t>
            </a:r>
            <a:r>
              <a:rPr lang="en" b="1" dirty="0">
                <a:latin typeface="Roboto"/>
                <a:ea typeface="Roboto"/>
                <a:cs typeface="Roboto"/>
                <a:sym typeface="Roboto"/>
              </a:rPr>
              <a:t>increase </a:t>
            </a:r>
            <a:r>
              <a:rPr lang="en" dirty="0">
                <a:latin typeface="Roboto"/>
                <a:ea typeface="Roboto"/>
                <a:cs typeface="Roboto"/>
                <a:sym typeface="Roboto"/>
              </a:rPr>
              <a:t>in the ‘productivity’ and help contribute a larger portion in the economic growth of the country</a:t>
            </a:r>
            <a:endParaRPr dirty="0">
              <a:latin typeface="Roboto"/>
              <a:ea typeface="Roboto"/>
              <a:cs typeface="Roboto"/>
              <a:sym typeface="Roboto"/>
            </a:endParaRPr>
          </a:p>
          <a:p>
            <a:pPr marL="0" lvl="0" indent="0" algn="l" rtl="0">
              <a:spcBef>
                <a:spcPts val="1200"/>
              </a:spcBef>
              <a:spcAft>
                <a:spcPts val="0"/>
              </a:spcAft>
              <a:buNone/>
            </a:pPr>
            <a:r>
              <a:rPr lang="en" dirty="0">
                <a:latin typeface="Roboto"/>
                <a:ea typeface="Roboto"/>
                <a:cs typeface="Roboto"/>
                <a:sym typeface="Roboto"/>
              </a:rPr>
              <a:t>This would help decline the </a:t>
            </a:r>
            <a:r>
              <a:rPr lang="en" b="1" dirty="0">
                <a:latin typeface="Roboto"/>
                <a:ea typeface="Roboto"/>
                <a:cs typeface="Roboto"/>
                <a:sym typeface="Roboto"/>
              </a:rPr>
              <a:t>unemployment </a:t>
            </a:r>
            <a:r>
              <a:rPr lang="en" dirty="0">
                <a:latin typeface="Roboto"/>
                <a:ea typeface="Roboto"/>
                <a:cs typeface="Roboto"/>
                <a:sym typeface="Roboto"/>
              </a:rPr>
              <a:t>rates </a:t>
            </a:r>
            <a:endParaRPr dirty="0">
              <a:latin typeface="Roboto"/>
              <a:ea typeface="Roboto"/>
              <a:cs typeface="Roboto"/>
              <a:sym typeface="Roboto"/>
            </a:endParaRPr>
          </a:p>
          <a:p>
            <a:pPr marL="0" lvl="0" indent="0" algn="l" rtl="0">
              <a:spcBef>
                <a:spcPts val="1200"/>
              </a:spcBef>
              <a:spcAft>
                <a:spcPts val="0"/>
              </a:spcAft>
              <a:buNone/>
            </a:pPr>
            <a:r>
              <a:rPr lang="en" dirty="0">
                <a:latin typeface="Roboto"/>
                <a:ea typeface="Roboto"/>
                <a:cs typeface="Roboto"/>
                <a:sym typeface="Roboto"/>
              </a:rPr>
              <a:t>Lower variable wage rates given to workers earlier now would enjoy a </a:t>
            </a:r>
            <a:r>
              <a:rPr lang="en" b="1" dirty="0">
                <a:latin typeface="Roboto"/>
                <a:ea typeface="Roboto"/>
                <a:cs typeface="Roboto"/>
                <a:sym typeface="Roboto"/>
              </a:rPr>
              <a:t>fixed </a:t>
            </a:r>
            <a:r>
              <a:rPr lang="en" dirty="0">
                <a:latin typeface="Roboto"/>
                <a:ea typeface="Roboto"/>
                <a:cs typeface="Roboto"/>
                <a:sym typeface="Roboto"/>
              </a:rPr>
              <a:t>and a better wage</a:t>
            </a:r>
            <a:endParaRPr dirty="0">
              <a:latin typeface="Roboto"/>
              <a:ea typeface="Roboto"/>
              <a:cs typeface="Roboto"/>
              <a:sym typeface="Roboto"/>
            </a:endParaRPr>
          </a:p>
          <a:p>
            <a:pPr marL="0" lvl="0" indent="0" algn="l" rtl="0">
              <a:spcBef>
                <a:spcPts val="1200"/>
              </a:spcBef>
              <a:spcAft>
                <a:spcPts val="0"/>
              </a:spcAft>
              <a:buNone/>
            </a:pPr>
            <a:r>
              <a:rPr lang="en" dirty="0">
                <a:latin typeface="Roboto"/>
                <a:ea typeface="Roboto"/>
                <a:cs typeface="Roboto"/>
                <a:sym typeface="Roboto"/>
              </a:rPr>
              <a:t>This would help adopt modern technology faster and help grow the industry in a rapid speed</a:t>
            </a:r>
          </a:p>
          <a:p>
            <a:pPr marL="0" lvl="0" indent="0" algn="l" rtl="0">
              <a:spcBef>
                <a:spcPts val="1200"/>
              </a:spcBef>
              <a:spcAft>
                <a:spcPts val="0"/>
              </a:spcAft>
              <a:buNone/>
            </a:pPr>
            <a:r>
              <a:rPr lang="en" b="1" dirty="0">
                <a:latin typeface="Roboto"/>
                <a:ea typeface="Roboto"/>
                <a:cs typeface="Roboto"/>
                <a:sym typeface="Roboto"/>
              </a:rPr>
              <a:t>Automation</a:t>
            </a:r>
            <a:r>
              <a:rPr lang="en" dirty="0">
                <a:latin typeface="Roboto"/>
                <a:ea typeface="Roboto"/>
                <a:cs typeface="Roboto"/>
                <a:sym typeface="Roboto"/>
              </a:rPr>
              <a:t> would tend to increase productivity</a:t>
            </a:r>
            <a:endParaRPr dirty="0">
              <a:latin typeface="Roboto"/>
              <a:ea typeface="Roboto"/>
              <a:cs typeface="Roboto"/>
              <a:sym typeface="Roboto"/>
            </a:endParaRPr>
          </a:p>
          <a:p>
            <a:pPr marL="0" lvl="0" indent="0" algn="l" rtl="0">
              <a:spcBef>
                <a:spcPts val="1200"/>
              </a:spcBef>
              <a:spcAft>
                <a:spcPts val="0"/>
              </a:spcAft>
              <a:buNone/>
            </a:pPr>
            <a:r>
              <a:rPr lang="en" dirty="0">
                <a:latin typeface="Roboto"/>
                <a:ea typeface="Roboto"/>
                <a:cs typeface="Roboto"/>
                <a:sym typeface="Roboto"/>
              </a:rPr>
              <a:t>More number of </a:t>
            </a:r>
            <a:r>
              <a:rPr lang="en" b="1" dirty="0">
                <a:latin typeface="Roboto"/>
                <a:ea typeface="Roboto"/>
                <a:cs typeface="Roboto"/>
                <a:sym typeface="Roboto"/>
              </a:rPr>
              <a:t>skilled </a:t>
            </a:r>
            <a:r>
              <a:rPr lang="en" dirty="0">
                <a:latin typeface="Roboto"/>
                <a:ea typeface="Roboto"/>
                <a:cs typeface="Roboto"/>
                <a:sym typeface="Roboto"/>
              </a:rPr>
              <a:t>and </a:t>
            </a:r>
            <a:r>
              <a:rPr lang="en" b="1" dirty="0">
                <a:latin typeface="Roboto"/>
                <a:ea typeface="Roboto"/>
                <a:cs typeface="Roboto"/>
                <a:sym typeface="Roboto"/>
              </a:rPr>
              <a:t>verified </a:t>
            </a:r>
            <a:r>
              <a:rPr lang="en" dirty="0">
                <a:latin typeface="Roboto"/>
                <a:ea typeface="Roboto"/>
                <a:cs typeface="Roboto"/>
                <a:sym typeface="Roboto"/>
              </a:rPr>
              <a:t>workers would be available to the contractors</a:t>
            </a:r>
            <a:endParaRPr dirty="0">
              <a:latin typeface="Roboto"/>
              <a:ea typeface="Roboto"/>
              <a:cs typeface="Roboto"/>
              <a:sym typeface="Roboto"/>
            </a:endParaRPr>
          </a:p>
          <a:p>
            <a:pPr marL="0" lvl="0" indent="0" algn="l" rtl="0">
              <a:spcBef>
                <a:spcPts val="1200"/>
              </a:spcBef>
              <a:spcAft>
                <a:spcPts val="0"/>
              </a:spcAft>
              <a:buNone/>
            </a:pPr>
            <a:r>
              <a:rPr lang="en" dirty="0">
                <a:latin typeface="Roboto"/>
                <a:ea typeface="Roboto"/>
                <a:cs typeface="Roboto"/>
                <a:sym typeface="Roboto"/>
              </a:rPr>
              <a:t>Lessen the number of fraud contracts</a:t>
            </a:r>
            <a:endParaRPr dirty="0">
              <a:latin typeface="Roboto"/>
              <a:ea typeface="Roboto"/>
              <a:cs typeface="Roboto"/>
              <a:sym typeface="Roboto"/>
            </a:endParaRPr>
          </a:p>
          <a:p>
            <a:pPr marL="0" lvl="0" indent="0" algn="l" rtl="0">
              <a:spcBef>
                <a:spcPts val="12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a:t>Potential risks</a:t>
            </a:r>
            <a:endParaRPr sz="2300"/>
          </a:p>
        </p:txBody>
      </p:sp>
      <p:sp>
        <p:nvSpPr>
          <p:cNvPr id="124" name="Google Shape;124;p18"/>
          <p:cNvSpPr txBox="1">
            <a:spLocks noGrp="1"/>
          </p:cNvSpPr>
          <p:nvPr>
            <p:ph type="subTitle" idx="1"/>
          </p:nvPr>
        </p:nvSpPr>
        <p:spPr>
          <a:xfrm>
            <a:off x="724950" y="3161525"/>
            <a:ext cx="3300900" cy="191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RAID </a:t>
            </a:r>
            <a:r>
              <a:rPr lang="en"/>
              <a:t>Framework:</a:t>
            </a:r>
            <a:endParaRPr/>
          </a:p>
          <a:p>
            <a:pPr marL="0" lvl="0" indent="0" algn="l" rtl="0">
              <a:spcBef>
                <a:spcPts val="0"/>
              </a:spcBef>
              <a:spcAft>
                <a:spcPts val="0"/>
              </a:spcAft>
              <a:buNone/>
            </a:pPr>
            <a:endParaRPr/>
          </a:p>
          <a:p>
            <a:pPr marL="457200" lvl="0" indent="-311150" algn="l" rtl="0">
              <a:spcBef>
                <a:spcPts val="0"/>
              </a:spcBef>
              <a:spcAft>
                <a:spcPts val="0"/>
              </a:spcAft>
              <a:buSzPts val="1300"/>
              <a:buAutoNum type="arabicPeriod"/>
            </a:pPr>
            <a:r>
              <a:rPr lang="en" sz="1300"/>
              <a:t>Risks</a:t>
            </a:r>
            <a:endParaRPr sz="1300"/>
          </a:p>
          <a:p>
            <a:pPr marL="457200" lvl="0" indent="-311150" algn="l" rtl="0">
              <a:spcBef>
                <a:spcPts val="0"/>
              </a:spcBef>
              <a:spcAft>
                <a:spcPts val="0"/>
              </a:spcAft>
              <a:buSzPts val="1300"/>
              <a:buAutoNum type="arabicPeriod"/>
            </a:pPr>
            <a:r>
              <a:rPr lang="en" sz="1300"/>
              <a:t>Assumption</a:t>
            </a:r>
            <a:endParaRPr sz="1300"/>
          </a:p>
          <a:p>
            <a:pPr marL="457200" lvl="0" indent="-311150" algn="l" rtl="0">
              <a:spcBef>
                <a:spcPts val="0"/>
              </a:spcBef>
              <a:spcAft>
                <a:spcPts val="0"/>
              </a:spcAft>
              <a:buSzPts val="1300"/>
              <a:buAutoNum type="arabicPeriod"/>
            </a:pPr>
            <a:r>
              <a:rPr lang="en" sz="1300"/>
              <a:t>Issues</a:t>
            </a:r>
            <a:endParaRPr sz="1300"/>
          </a:p>
          <a:p>
            <a:pPr marL="457200" lvl="0" indent="-311150" algn="l" rtl="0">
              <a:spcBef>
                <a:spcPts val="0"/>
              </a:spcBef>
              <a:spcAft>
                <a:spcPts val="0"/>
              </a:spcAft>
              <a:buSzPts val="1300"/>
              <a:buAutoNum type="arabicPeriod"/>
            </a:pPr>
            <a:r>
              <a:rPr lang="en" sz="1300"/>
              <a:t>Dependencies</a:t>
            </a:r>
            <a:endParaRPr sz="1300"/>
          </a:p>
        </p:txBody>
      </p:sp>
      <p:sp>
        <p:nvSpPr>
          <p:cNvPr id="125" name="Google Shape;125;p18"/>
          <p:cNvSpPr txBox="1">
            <a:spLocks noGrp="1"/>
          </p:cNvSpPr>
          <p:nvPr>
            <p:ph type="body" idx="2"/>
          </p:nvPr>
        </p:nvSpPr>
        <p:spPr>
          <a:xfrm>
            <a:off x="4572000" y="0"/>
            <a:ext cx="4572000" cy="5143499"/>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Font typeface="Roboto"/>
              <a:buChar char="●"/>
            </a:pPr>
            <a:r>
              <a:rPr lang="en" sz="1400" b="1" dirty="0">
                <a:latin typeface="Roboto"/>
                <a:ea typeface="Roboto"/>
                <a:cs typeface="Roboto"/>
                <a:sym typeface="Roboto"/>
              </a:rPr>
              <a:t>Risk</a:t>
            </a:r>
            <a:r>
              <a:rPr lang="en" dirty="0">
                <a:latin typeface="Roboto"/>
                <a:ea typeface="Roboto"/>
                <a:cs typeface="Roboto"/>
                <a:sym typeface="Roboto"/>
              </a:rPr>
              <a:t>: </a:t>
            </a:r>
            <a:r>
              <a:rPr lang="en" dirty="0">
                <a:solidFill>
                  <a:srgbClr val="333333"/>
                </a:solidFill>
                <a:highlight>
                  <a:srgbClr val="FFFFFF"/>
                </a:highlight>
                <a:latin typeface="Roboto"/>
                <a:ea typeface="Roboto"/>
                <a:cs typeface="Roboto"/>
                <a:sym typeface="Roboto"/>
              </a:rPr>
              <a:t>lack of a proper systematic review system, safety of workers especially due to the current pandemic</a:t>
            </a:r>
            <a:endParaRPr dirty="0">
              <a:solidFill>
                <a:srgbClr val="333333"/>
              </a:solidFill>
              <a:highlight>
                <a:srgbClr val="FFFFFF"/>
              </a:highlight>
              <a:latin typeface="Roboto"/>
              <a:ea typeface="Roboto"/>
              <a:cs typeface="Roboto"/>
              <a:sym typeface="Roboto"/>
            </a:endParaRPr>
          </a:p>
          <a:p>
            <a:pPr marL="457200" lvl="0" indent="0" algn="l" rtl="0">
              <a:spcBef>
                <a:spcPts val="1200"/>
              </a:spcBef>
              <a:spcAft>
                <a:spcPts val="0"/>
              </a:spcAft>
              <a:buNone/>
            </a:pPr>
            <a:endParaRPr dirty="0">
              <a:solidFill>
                <a:srgbClr val="333333"/>
              </a:solidFill>
              <a:highlight>
                <a:srgbClr val="FFFFFF"/>
              </a:highlight>
              <a:latin typeface="Roboto"/>
              <a:ea typeface="Roboto"/>
              <a:cs typeface="Roboto"/>
              <a:sym typeface="Roboto"/>
            </a:endParaRPr>
          </a:p>
          <a:p>
            <a:pPr marL="457200" lvl="0" indent="-311150" algn="l" rtl="0">
              <a:spcBef>
                <a:spcPts val="1200"/>
              </a:spcBef>
              <a:spcAft>
                <a:spcPts val="0"/>
              </a:spcAft>
              <a:buSzPts val="1300"/>
              <a:buFont typeface="Roboto"/>
              <a:buChar char="●"/>
            </a:pPr>
            <a:r>
              <a:rPr lang="en" sz="1400" b="1" dirty="0">
                <a:latin typeface="Roboto"/>
                <a:ea typeface="Roboto"/>
                <a:cs typeface="Roboto"/>
                <a:sym typeface="Roboto"/>
              </a:rPr>
              <a:t>Assumption</a:t>
            </a:r>
            <a:r>
              <a:rPr lang="en" dirty="0">
                <a:latin typeface="Roboto"/>
                <a:ea typeface="Roboto"/>
                <a:cs typeface="Roboto"/>
                <a:sym typeface="Roboto"/>
              </a:rPr>
              <a:t>: Choose good </a:t>
            </a:r>
            <a:r>
              <a:rPr lang="en" b="1" dirty="0">
                <a:latin typeface="Roboto"/>
                <a:ea typeface="Roboto"/>
                <a:cs typeface="Roboto"/>
                <a:sym typeface="Roboto"/>
              </a:rPr>
              <a:t>KPI</a:t>
            </a:r>
            <a:r>
              <a:rPr lang="en" dirty="0">
                <a:latin typeface="Roboto"/>
                <a:ea typeface="Roboto"/>
                <a:cs typeface="Roboto"/>
                <a:sym typeface="Roboto"/>
              </a:rPr>
              <a:t>s, easy migration of workers to their respective workplace, adopt </a:t>
            </a:r>
            <a:r>
              <a:rPr lang="en" b="1" dirty="0">
                <a:latin typeface="Roboto"/>
                <a:ea typeface="Roboto"/>
                <a:cs typeface="Roboto"/>
                <a:sym typeface="Roboto"/>
              </a:rPr>
              <a:t>‘automations</a:t>
            </a:r>
            <a:r>
              <a:rPr lang="en" dirty="0">
                <a:latin typeface="Roboto"/>
                <a:ea typeface="Roboto"/>
                <a:cs typeface="Roboto"/>
                <a:sym typeface="Roboto"/>
              </a:rPr>
              <a:t>’ to increase productivity; not thinking if it would replace the workers by robots.</a:t>
            </a:r>
            <a:endParaRPr dirty="0">
              <a:latin typeface="Roboto"/>
              <a:ea typeface="Roboto"/>
              <a:cs typeface="Roboto"/>
              <a:sym typeface="Roboto"/>
            </a:endParaRPr>
          </a:p>
          <a:p>
            <a:pPr marL="457200" lvl="0" indent="0" algn="l" rtl="0">
              <a:spcBef>
                <a:spcPts val="1200"/>
              </a:spcBef>
              <a:spcAft>
                <a:spcPts val="0"/>
              </a:spcAft>
              <a:buNone/>
            </a:pPr>
            <a:endParaRPr dirty="0">
              <a:latin typeface="Roboto"/>
              <a:ea typeface="Roboto"/>
              <a:cs typeface="Roboto"/>
              <a:sym typeface="Roboto"/>
            </a:endParaRPr>
          </a:p>
          <a:p>
            <a:pPr marL="457200" lvl="0" indent="-311150" algn="l" rtl="0">
              <a:spcBef>
                <a:spcPts val="1200"/>
              </a:spcBef>
              <a:spcAft>
                <a:spcPts val="0"/>
              </a:spcAft>
              <a:buSzPts val="1300"/>
              <a:buFont typeface="Roboto"/>
              <a:buChar char="●"/>
            </a:pPr>
            <a:r>
              <a:rPr lang="en" sz="1400" b="1" dirty="0">
                <a:latin typeface="Roboto"/>
                <a:ea typeface="Roboto"/>
                <a:cs typeface="Roboto"/>
                <a:sym typeface="Roboto"/>
              </a:rPr>
              <a:t>Issues</a:t>
            </a:r>
            <a:r>
              <a:rPr lang="en" dirty="0">
                <a:latin typeface="Roboto"/>
                <a:ea typeface="Roboto"/>
                <a:cs typeface="Roboto"/>
                <a:sym typeface="Roboto"/>
              </a:rPr>
              <a:t>: Underqualified Labors who are less able to adapt to newer technologies </a:t>
            </a:r>
            <a:endParaRPr dirty="0">
              <a:latin typeface="Roboto"/>
              <a:ea typeface="Roboto"/>
              <a:cs typeface="Roboto"/>
              <a:sym typeface="Roboto"/>
            </a:endParaRPr>
          </a:p>
          <a:p>
            <a:pPr marL="457200" lvl="0" indent="0" algn="l" rtl="0">
              <a:spcBef>
                <a:spcPts val="1200"/>
              </a:spcBef>
              <a:spcAft>
                <a:spcPts val="0"/>
              </a:spcAft>
              <a:buNone/>
            </a:pPr>
            <a:endParaRPr dirty="0">
              <a:latin typeface="Roboto"/>
              <a:ea typeface="Roboto"/>
              <a:cs typeface="Roboto"/>
              <a:sym typeface="Roboto"/>
            </a:endParaRPr>
          </a:p>
          <a:p>
            <a:pPr marL="457200" lvl="0" indent="-311150" algn="l" rtl="0">
              <a:spcBef>
                <a:spcPts val="1200"/>
              </a:spcBef>
              <a:spcAft>
                <a:spcPts val="0"/>
              </a:spcAft>
              <a:buSzPts val="1300"/>
              <a:buFont typeface="Roboto"/>
              <a:buChar char="●"/>
            </a:pPr>
            <a:r>
              <a:rPr lang="en" sz="1400" b="1" dirty="0">
                <a:latin typeface="Roboto"/>
                <a:ea typeface="Roboto"/>
                <a:cs typeface="Roboto"/>
                <a:sym typeface="Roboto"/>
              </a:rPr>
              <a:t>Dependencies</a:t>
            </a:r>
            <a:r>
              <a:rPr lang="en" dirty="0">
                <a:latin typeface="Roboto"/>
                <a:ea typeface="Roboto"/>
                <a:cs typeface="Roboto"/>
                <a:sym typeface="Roboto"/>
              </a:rPr>
              <a:t>: Raw materials, </a:t>
            </a:r>
            <a:r>
              <a:rPr lang="en" dirty="0">
                <a:solidFill>
                  <a:srgbClr val="333333"/>
                </a:solidFill>
                <a:highlight>
                  <a:srgbClr val="FFFFFF"/>
                </a:highlight>
                <a:latin typeface="Roboto"/>
                <a:ea typeface="Roboto"/>
                <a:cs typeface="Roboto"/>
                <a:sym typeface="Roboto"/>
              </a:rPr>
              <a:t>government laws, regulations, and policies that may </a:t>
            </a:r>
            <a:r>
              <a:rPr lang="en-US" b="0" i="0" dirty="0">
                <a:solidFill>
                  <a:srgbClr val="333333"/>
                </a:solidFill>
                <a:effectLst/>
                <a:latin typeface="Roboto" panose="02000000000000000000" pitchFamily="2" charset="0"/>
                <a:ea typeface="Roboto" panose="02000000000000000000" pitchFamily="2" charset="0"/>
              </a:rPr>
              <a:t>help reshape regulatory environments by streamlining permitting and approvals processes, reducing informality and corruption, and encouraging transparency on cost and performance; and may allocate grants for innovation and training</a:t>
            </a:r>
            <a:endParaRPr dirty="0">
              <a:latin typeface="Roboto" panose="02000000000000000000" pitchFamily="2" charset="0"/>
              <a:ea typeface="Roboto" panose="02000000000000000000" pitchFamily="2" charset="0"/>
              <a:cs typeface="Roboto"/>
              <a:sym typeface="Roboto"/>
            </a:endParaRPr>
          </a:p>
          <a:p>
            <a:pPr marL="457200" lvl="0" indent="0" algn="l" rtl="0">
              <a:spcBef>
                <a:spcPts val="1200"/>
              </a:spcBef>
              <a:spcAft>
                <a:spcPts val="1200"/>
              </a:spcAft>
              <a:buNone/>
            </a:pPr>
            <a:endParaRPr dirty="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a:t>How will the product help?</a:t>
            </a:r>
            <a:endParaRPr sz="2300"/>
          </a:p>
        </p:txBody>
      </p:sp>
      <p:sp>
        <p:nvSpPr>
          <p:cNvPr id="138" name="Google Shape;138;p20"/>
          <p:cNvSpPr txBox="1">
            <a:spLocks noGrp="1"/>
          </p:cNvSpPr>
          <p:nvPr>
            <p:ph type="body" idx="2"/>
          </p:nvPr>
        </p:nvSpPr>
        <p:spPr>
          <a:xfrm>
            <a:off x="4572000" y="791375"/>
            <a:ext cx="4572000" cy="54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latin typeface="Roboto"/>
                <a:ea typeface="Roboto"/>
                <a:cs typeface="Roboto"/>
                <a:sym typeface="Roboto"/>
              </a:rPr>
              <a:t>We seek to develop a product which would </a:t>
            </a:r>
            <a:r>
              <a:rPr lang="en" sz="1400" i="1" dirty="0">
                <a:latin typeface="Roboto"/>
                <a:ea typeface="Roboto"/>
                <a:cs typeface="Roboto"/>
                <a:sym typeface="Roboto"/>
              </a:rPr>
              <a:t>glue </a:t>
            </a:r>
            <a:r>
              <a:rPr lang="en" sz="1400" dirty="0">
                <a:latin typeface="Roboto"/>
                <a:ea typeface="Roboto"/>
                <a:cs typeface="Roboto"/>
                <a:sym typeface="Roboto"/>
              </a:rPr>
              <a:t>the gap between the </a:t>
            </a:r>
            <a:r>
              <a:rPr lang="en" sz="1400" b="1" dirty="0">
                <a:latin typeface="Roboto"/>
                <a:ea typeface="Roboto"/>
                <a:cs typeface="Roboto"/>
                <a:sym typeface="Roboto"/>
              </a:rPr>
              <a:t>contractor </a:t>
            </a:r>
            <a:r>
              <a:rPr lang="en" sz="1400" dirty="0">
                <a:latin typeface="Roboto"/>
                <a:ea typeface="Roboto"/>
                <a:cs typeface="Roboto"/>
                <a:sym typeface="Roboto"/>
              </a:rPr>
              <a:t>and the </a:t>
            </a:r>
            <a:r>
              <a:rPr lang="en" sz="1400" b="1" dirty="0">
                <a:latin typeface="Roboto"/>
                <a:ea typeface="Roboto"/>
                <a:cs typeface="Roboto"/>
                <a:sym typeface="Roboto"/>
              </a:rPr>
              <a:t>worker</a:t>
            </a:r>
            <a:endParaRPr sz="1400" b="1" dirty="0">
              <a:latin typeface="Roboto"/>
              <a:ea typeface="Roboto"/>
              <a:cs typeface="Roboto"/>
              <a:sym typeface="Roboto"/>
            </a:endParaRPr>
          </a:p>
          <a:p>
            <a:pPr marL="0" lvl="0" indent="0" algn="l" rtl="0">
              <a:spcBef>
                <a:spcPts val="1200"/>
              </a:spcBef>
              <a:spcAft>
                <a:spcPts val="0"/>
              </a:spcAft>
              <a:buNone/>
            </a:pPr>
            <a:r>
              <a:rPr lang="en" sz="1400" dirty="0">
                <a:latin typeface="Roboto"/>
                <a:ea typeface="Roboto"/>
                <a:cs typeface="Roboto"/>
                <a:sym typeface="Roboto"/>
              </a:rPr>
              <a:t>Both workers and contractors would get registered in the product</a:t>
            </a:r>
            <a:endParaRPr sz="1400" dirty="0">
              <a:latin typeface="Roboto"/>
              <a:ea typeface="Roboto"/>
              <a:cs typeface="Roboto"/>
              <a:sym typeface="Roboto"/>
            </a:endParaRPr>
          </a:p>
          <a:p>
            <a:pPr marL="0" lvl="0" indent="0" algn="l" rtl="0">
              <a:spcBef>
                <a:spcPts val="1200"/>
              </a:spcBef>
              <a:spcAft>
                <a:spcPts val="0"/>
              </a:spcAft>
              <a:buNone/>
            </a:pPr>
            <a:r>
              <a:rPr lang="en" sz="1400" dirty="0">
                <a:latin typeface="Roboto"/>
                <a:ea typeface="Roboto"/>
                <a:cs typeface="Roboto"/>
                <a:sym typeface="Roboto"/>
              </a:rPr>
              <a:t>Workers will have to add his/her </a:t>
            </a:r>
            <a:r>
              <a:rPr lang="en" sz="1400" b="1" dirty="0">
                <a:latin typeface="Roboto"/>
                <a:ea typeface="Roboto"/>
                <a:cs typeface="Roboto"/>
                <a:sym typeface="Roboto"/>
              </a:rPr>
              <a:t>skills </a:t>
            </a:r>
            <a:r>
              <a:rPr lang="en" sz="1400" dirty="0">
                <a:latin typeface="Roboto"/>
                <a:ea typeface="Roboto"/>
                <a:cs typeface="Roboto"/>
                <a:sym typeface="Roboto"/>
              </a:rPr>
              <a:t>and </a:t>
            </a:r>
            <a:r>
              <a:rPr lang="en" sz="1400" b="1" dirty="0">
                <a:latin typeface="Roboto"/>
                <a:ea typeface="Roboto"/>
                <a:cs typeface="Roboto"/>
                <a:sym typeface="Roboto"/>
              </a:rPr>
              <a:t>past experience </a:t>
            </a:r>
            <a:r>
              <a:rPr lang="en" sz="1400" dirty="0">
                <a:latin typeface="Roboto"/>
                <a:ea typeface="Roboto"/>
                <a:cs typeface="Roboto"/>
                <a:sym typeface="Roboto"/>
              </a:rPr>
              <a:t>which would be and verified in order to prevent frauds and this would help the contractors find appropriate  workers for the project</a:t>
            </a:r>
            <a:endParaRPr sz="1400" dirty="0">
              <a:latin typeface="Roboto"/>
              <a:ea typeface="Roboto"/>
              <a:cs typeface="Roboto"/>
              <a:sym typeface="Roboto"/>
            </a:endParaRPr>
          </a:p>
          <a:p>
            <a:pPr marL="0" lvl="0" indent="0" algn="l" rtl="0">
              <a:spcBef>
                <a:spcPts val="1200"/>
              </a:spcBef>
              <a:spcAft>
                <a:spcPts val="0"/>
              </a:spcAft>
              <a:buNone/>
            </a:pPr>
            <a:r>
              <a:rPr lang="en" sz="1400" dirty="0">
                <a:latin typeface="Roboto"/>
                <a:ea typeface="Roboto"/>
                <a:cs typeface="Roboto"/>
                <a:sym typeface="Roboto"/>
              </a:rPr>
              <a:t>Also, </a:t>
            </a:r>
            <a:r>
              <a:rPr lang="en" sz="1400" b="1" dirty="0">
                <a:latin typeface="Roboto"/>
                <a:ea typeface="Roboto"/>
                <a:cs typeface="Roboto"/>
                <a:sym typeface="Roboto"/>
              </a:rPr>
              <a:t>past experiences</a:t>
            </a:r>
            <a:r>
              <a:rPr lang="en" sz="1400" dirty="0">
                <a:latin typeface="Roboto"/>
                <a:ea typeface="Roboto"/>
                <a:cs typeface="Roboto"/>
                <a:sym typeface="Roboto"/>
              </a:rPr>
              <a:t> of the contractor will also be added and verified in order to prevent frauds</a:t>
            </a:r>
            <a:endParaRPr sz="1400" dirty="0">
              <a:latin typeface="Roboto"/>
              <a:ea typeface="Roboto"/>
              <a:cs typeface="Roboto"/>
              <a:sym typeface="Roboto"/>
            </a:endParaRPr>
          </a:p>
          <a:p>
            <a:pPr marL="0" lvl="0" indent="0" algn="l" rtl="0">
              <a:spcBef>
                <a:spcPts val="1200"/>
              </a:spcBef>
              <a:spcAft>
                <a:spcPts val="1200"/>
              </a:spcAft>
              <a:buNone/>
            </a:pPr>
            <a:endParaRPr dirty="0"/>
          </a:p>
        </p:txBody>
      </p:sp>
      <p:sp>
        <p:nvSpPr>
          <p:cNvPr id="139" name="Google Shape;139;p20"/>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a:t>How will the product help?</a:t>
            </a:r>
            <a:endParaRPr sz="2300"/>
          </a:p>
        </p:txBody>
      </p:sp>
      <p:sp>
        <p:nvSpPr>
          <p:cNvPr id="138" name="Google Shape;138;p20"/>
          <p:cNvSpPr txBox="1">
            <a:spLocks noGrp="1"/>
          </p:cNvSpPr>
          <p:nvPr>
            <p:ph type="body" idx="2"/>
          </p:nvPr>
        </p:nvSpPr>
        <p:spPr>
          <a:xfrm>
            <a:off x="4572000" y="256200"/>
            <a:ext cx="4572000" cy="54993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400" dirty="0">
                <a:latin typeface="Roboto"/>
                <a:ea typeface="Roboto"/>
                <a:cs typeface="Roboto"/>
                <a:sym typeface="Roboto"/>
              </a:rPr>
              <a:t>Contractors can post job description with pre requisite like technology or softwares being used, which would be then notified to the registered workers</a:t>
            </a:r>
            <a:endParaRPr sz="1400" dirty="0">
              <a:latin typeface="Roboto"/>
              <a:ea typeface="Roboto"/>
              <a:cs typeface="Roboto"/>
              <a:sym typeface="Roboto"/>
            </a:endParaRPr>
          </a:p>
          <a:p>
            <a:pPr marL="0" lvl="0" indent="0" algn="l" rtl="0">
              <a:spcBef>
                <a:spcPts val="1200"/>
              </a:spcBef>
              <a:spcAft>
                <a:spcPts val="0"/>
              </a:spcAft>
              <a:buNone/>
            </a:pPr>
            <a:r>
              <a:rPr lang="en" sz="1400" dirty="0">
                <a:latin typeface="Roboto"/>
                <a:ea typeface="Roboto"/>
                <a:cs typeface="Roboto"/>
                <a:sym typeface="Roboto"/>
              </a:rPr>
              <a:t>Workers can also check and analyze</a:t>
            </a:r>
            <a:r>
              <a:rPr lang="en" sz="1400" b="1" dirty="0">
                <a:latin typeface="Roboto"/>
                <a:ea typeface="Roboto"/>
                <a:cs typeface="Roboto"/>
                <a:sym typeface="Roboto"/>
              </a:rPr>
              <a:t> areas/locations </a:t>
            </a:r>
            <a:r>
              <a:rPr lang="en" sz="1400" dirty="0">
                <a:latin typeface="Roboto"/>
                <a:ea typeface="Roboto"/>
                <a:cs typeface="Roboto"/>
                <a:sym typeface="Roboto"/>
              </a:rPr>
              <a:t>with high demand for workers and can decide to migrate onto that location for jobs through geolocation data like </a:t>
            </a:r>
            <a:r>
              <a:rPr lang="en" sz="1400" b="1" dirty="0">
                <a:latin typeface="Roboto"/>
                <a:ea typeface="Roboto"/>
                <a:cs typeface="Roboto"/>
                <a:sym typeface="Roboto"/>
              </a:rPr>
              <a:t>heat maps</a:t>
            </a:r>
            <a:endParaRPr sz="1400" b="1" dirty="0">
              <a:latin typeface="Roboto"/>
              <a:ea typeface="Roboto"/>
              <a:cs typeface="Roboto"/>
              <a:sym typeface="Roboto"/>
            </a:endParaRPr>
          </a:p>
          <a:p>
            <a:pPr marL="0" lvl="0" indent="0" algn="l" rtl="0">
              <a:spcBef>
                <a:spcPts val="1200"/>
              </a:spcBef>
              <a:spcAft>
                <a:spcPts val="0"/>
              </a:spcAft>
              <a:buNone/>
            </a:pPr>
            <a:r>
              <a:rPr lang="en" sz="1400" dirty="0">
                <a:latin typeface="Roboto"/>
                <a:ea typeface="Roboto"/>
                <a:cs typeface="Roboto"/>
                <a:sym typeface="Roboto"/>
              </a:rPr>
              <a:t>Payment of workers would be </a:t>
            </a:r>
            <a:r>
              <a:rPr lang="en" sz="1400" b="1" dirty="0">
                <a:latin typeface="Roboto"/>
                <a:ea typeface="Roboto"/>
                <a:cs typeface="Roboto"/>
                <a:sym typeface="Roboto"/>
              </a:rPr>
              <a:t>digitized, contracted </a:t>
            </a:r>
            <a:r>
              <a:rPr lang="en" sz="1400" dirty="0">
                <a:latin typeface="Roboto"/>
                <a:ea typeface="Roboto"/>
                <a:cs typeface="Roboto"/>
                <a:sym typeface="Roboto"/>
              </a:rPr>
              <a:t>and </a:t>
            </a:r>
            <a:r>
              <a:rPr lang="en" sz="1400" b="1" dirty="0">
                <a:latin typeface="Roboto"/>
                <a:ea typeface="Roboto"/>
                <a:cs typeface="Roboto"/>
                <a:sym typeface="Roboto"/>
              </a:rPr>
              <a:t>fixed</a:t>
            </a:r>
            <a:r>
              <a:rPr lang="en" sz="1400" dirty="0">
                <a:latin typeface="Roboto"/>
                <a:ea typeface="Roboto"/>
                <a:cs typeface="Roboto"/>
                <a:sym typeface="Roboto"/>
              </a:rPr>
              <a:t>, and would be only through the product to prevent </a:t>
            </a:r>
            <a:r>
              <a:rPr lang="en" sz="1400" b="1" dirty="0">
                <a:latin typeface="Roboto"/>
                <a:ea typeface="Roboto"/>
                <a:cs typeface="Roboto"/>
                <a:sym typeface="Roboto"/>
              </a:rPr>
              <a:t>variable </a:t>
            </a:r>
            <a:r>
              <a:rPr lang="en" sz="1400" dirty="0">
                <a:latin typeface="Roboto"/>
                <a:ea typeface="Roboto"/>
                <a:cs typeface="Roboto"/>
                <a:sym typeface="Roboto"/>
              </a:rPr>
              <a:t>wage system </a:t>
            </a:r>
            <a:endParaRPr sz="1400" dirty="0">
              <a:latin typeface="Roboto"/>
              <a:ea typeface="Roboto"/>
              <a:cs typeface="Roboto"/>
              <a:sym typeface="Roboto"/>
            </a:endParaRPr>
          </a:p>
          <a:p>
            <a:pPr marL="0" lvl="0" indent="0" algn="l" rtl="0">
              <a:spcBef>
                <a:spcPts val="1200"/>
              </a:spcBef>
              <a:spcAft>
                <a:spcPts val="0"/>
              </a:spcAft>
              <a:buNone/>
            </a:pPr>
            <a:r>
              <a:rPr lang="en" sz="1400" dirty="0">
                <a:latin typeface="Roboto"/>
                <a:ea typeface="Roboto"/>
                <a:cs typeface="Roboto"/>
                <a:sym typeface="Roboto"/>
              </a:rPr>
              <a:t>Also who wants to learn and enhance his/her skill,know about automations better, etc., courses would be made available at a minimal cost</a:t>
            </a:r>
            <a:endParaRPr sz="1400" dirty="0">
              <a:latin typeface="Roboto"/>
              <a:ea typeface="Roboto"/>
              <a:cs typeface="Roboto"/>
              <a:sym typeface="Roboto"/>
            </a:endParaRPr>
          </a:p>
          <a:p>
            <a:pPr marL="0" lvl="0" indent="0" algn="l" rtl="0">
              <a:spcBef>
                <a:spcPts val="1200"/>
              </a:spcBef>
              <a:spcAft>
                <a:spcPts val="1200"/>
              </a:spcAft>
              <a:buNone/>
            </a:pPr>
            <a:endParaRPr dirty="0"/>
          </a:p>
        </p:txBody>
      </p:sp>
      <p:sp>
        <p:nvSpPr>
          <p:cNvPr id="139" name="Google Shape;139;p20"/>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326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a:t>How will the be the customer charged?</a:t>
            </a:r>
            <a:endParaRPr sz="2300"/>
          </a:p>
        </p:txBody>
      </p:sp>
      <p:sp>
        <p:nvSpPr>
          <p:cNvPr id="145" name="Google Shape;145;p2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b="1" dirty="0"/>
              <a:t>Freemiums</a:t>
            </a:r>
            <a:endParaRPr b="1" dirty="0"/>
          </a:p>
        </p:txBody>
      </p:sp>
      <p:sp>
        <p:nvSpPr>
          <p:cNvPr id="146" name="Google Shape;146;p21"/>
          <p:cNvSpPr txBox="1">
            <a:spLocks noGrp="1"/>
          </p:cNvSpPr>
          <p:nvPr>
            <p:ph type="body" idx="2"/>
          </p:nvPr>
        </p:nvSpPr>
        <p:spPr>
          <a:xfrm>
            <a:off x="4726575" y="901525"/>
            <a:ext cx="4314300" cy="4030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b="1" dirty="0">
                <a:latin typeface="Roboto"/>
                <a:ea typeface="Roboto"/>
                <a:cs typeface="Roboto"/>
                <a:sym typeface="Roboto"/>
              </a:rPr>
              <a:t>Free </a:t>
            </a:r>
            <a:r>
              <a:rPr lang="en" dirty="0">
                <a:latin typeface="Roboto"/>
                <a:ea typeface="Roboto"/>
                <a:cs typeface="Roboto"/>
                <a:sym typeface="Roboto"/>
              </a:rPr>
              <a:t>version would contain ads and would lack various other facility like ‘first to get notified’, ‘contact details’, filter data, etc., whereas the </a:t>
            </a:r>
            <a:r>
              <a:rPr lang="en" b="1" dirty="0">
                <a:latin typeface="Roboto"/>
                <a:ea typeface="Roboto"/>
                <a:cs typeface="Roboto"/>
                <a:sym typeface="Roboto"/>
              </a:rPr>
              <a:t>Pro </a:t>
            </a:r>
            <a:r>
              <a:rPr lang="en" dirty="0">
                <a:latin typeface="Roboto"/>
                <a:ea typeface="Roboto"/>
                <a:cs typeface="Roboto"/>
                <a:sym typeface="Roboto"/>
              </a:rPr>
              <a:t>version would be ad-free and everything will be unlocked</a:t>
            </a:r>
            <a:endParaRPr dirty="0">
              <a:latin typeface="Roboto"/>
              <a:ea typeface="Roboto"/>
              <a:cs typeface="Roboto"/>
              <a:sym typeface="Roboto"/>
            </a:endParaRPr>
          </a:p>
          <a:p>
            <a:pPr marL="457200" lvl="0" indent="-311150" algn="l" rtl="0">
              <a:spcBef>
                <a:spcPts val="0"/>
              </a:spcBef>
              <a:spcAft>
                <a:spcPts val="0"/>
              </a:spcAft>
              <a:buSzPts val="1300"/>
              <a:buFont typeface="Roboto"/>
              <a:buAutoNum type="arabicPeriod"/>
            </a:pPr>
            <a:r>
              <a:rPr lang="en" dirty="0">
                <a:latin typeface="Roboto"/>
                <a:ea typeface="Roboto"/>
                <a:cs typeface="Roboto"/>
                <a:sym typeface="Roboto"/>
              </a:rPr>
              <a:t>Based on searches, the data can be shared with the education industry</a:t>
            </a:r>
            <a:endParaRPr dirty="0">
              <a:latin typeface="Roboto"/>
              <a:ea typeface="Roboto"/>
              <a:cs typeface="Roboto"/>
              <a:sym typeface="Roboto"/>
            </a:endParaRPr>
          </a:p>
          <a:p>
            <a:pPr marL="457200" lvl="0" indent="-311150" algn="l" rtl="0">
              <a:spcBef>
                <a:spcPts val="0"/>
              </a:spcBef>
              <a:spcAft>
                <a:spcPts val="0"/>
              </a:spcAft>
              <a:buSzPts val="1300"/>
              <a:buFont typeface="Roboto"/>
              <a:buAutoNum type="arabicPeriod"/>
            </a:pPr>
            <a:r>
              <a:rPr lang="en" dirty="0">
                <a:latin typeface="Roboto"/>
                <a:ea typeface="Roboto"/>
                <a:cs typeface="Roboto"/>
                <a:sym typeface="Roboto"/>
              </a:rPr>
              <a:t>Based on the project, we can charge a small percentage of share</a:t>
            </a:r>
          </a:p>
          <a:p>
            <a:pPr marL="457200" lvl="0" indent="-311150" algn="l" rtl="0">
              <a:spcBef>
                <a:spcPts val="0"/>
              </a:spcBef>
              <a:spcAft>
                <a:spcPts val="0"/>
              </a:spcAft>
              <a:buSzPts val="1300"/>
              <a:buFont typeface="Roboto"/>
              <a:buAutoNum type="arabicPeriod"/>
            </a:pPr>
            <a:r>
              <a:rPr lang="en" b="1" dirty="0">
                <a:latin typeface="Roboto"/>
                <a:ea typeface="Roboto"/>
                <a:cs typeface="Roboto"/>
                <a:sym typeface="Roboto"/>
              </a:rPr>
              <a:t>Pro </a:t>
            </a:r>
            <a:r>
              <a:rPr lang="en" dirty="0">
                <a:latin typeface="Roboto"/>
                <a:ea typeface="Roboto"/>
                <a:cs typeface="Roboto"/>
                <a:sym typeface="Roboto"/>
              </a:rPr>
              <a:t>version may be charged on  monthly and yearly basis</a:t>
            </a:r>
            <a:endParaRPr dirty="0">
              <a:latin typeface="Roboto"/>
              <a:ea typeface="Roboto"/>
              <a:cs typeface="Roboto"/>
              <a:sym typeface="Roboto"/>
            </a:endParaRPr>
          </a:p>
          <a:p>
            <a:pPr marL="457200" lvl="0" indent="0" algn="l" rtl="0">
              <a:spcBef>
                <a:spcPts val="1200"/>
              </a:spcBef>
              <a:spcAft>
                <a:spcPts val="1200"/>
              </a:spcAft>
              <a:buNone/>
            </a:pPr>
            <a:r>
              <a:rPr lang="en" dirty="0">
                <a:latin typeface="Roboto"/>
                <a:ea typeface="Roboto"/>
                <a:cs typeface="Roboto"/>
                <a:sym typeface="Roboto"/>
              </a:rPr>
              <a:t> </a:t>
            </a:r>
            <a:endParaRPr dirty="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961</Words>
  <Application>Microsoft Office PowerPoint</Application>
  <PresentationFormat>On-screen Show (16:9)</PresentationFormat>
  <Paragraphs>81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Lato</vt:lpstr>
      <vt:lpstr>Roboto</vt:lpstr>
      <vt:lpstr>Arial</vt:lpstr>
      <vt:lpstr>Raleway</vt:lpstr>
      <vt:lpstr>Streamline</vt:lpstr>
      <vt:lpstr>Business Required Document    “Business Services - Businesses”</vt:lpstr>
      <vt:lpstr>North Star Metric</vt:lpstr>
      <vt:lpstr>The Problem and why are we solving?</vt:lpstr>
      <vt:lpstr>Consumer Experiences Today</vt:lpstr>
      <vt:lpstr>Expected Impact</vt:lpstr>
      <vt:lpstr>Potential risks</vt:lpstr>
      <vt:lpstr>How will the product help?</vt:lpstr>
      <vt:lpstr>How will the product help?</vt:lpstr>
      <vt:lpstr>How will the be the customer charged?</vt:lpstr>
      <vt:lpstr>Business case play book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Required Document    “Business Services - Businesses”</dc:title>
  <cp:lastModifiedBy>Raju Roy</cp:lastModifiedBy>
  <cp:revision>3</cp:revision>
  <dcterms:modified xsi:type="dcterms:W3CDTF">2021-07-20T19:01:44Z</dcterms:modified>
</cp:coreProperties>
</file>