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Lst>
  <p:sldIdLst>
    <p:sldId id="256" r:id="rId2"/>
    <p:sldId id="257" r:id="rId3"/>
    <p:sldId id="258" r:id="rId4"/>
    <p:sldId id="259" r:id="rId5"/>
    <p:sldId id="260" r:id="rId6"/>
    <p:sldId id="263" r:id="rId7"/>
    <p:sldId id="264" r:id="rId8"/>
    <p:sldId id="265" r:id="rId9"/>
    <p:sldId id="266" r:id="rId10"/>
    <p:sldId id="262" r:id="rId11"/>
    <p:sldId id="261" r:id="rId12"/>
    <p:sldId id="267" r:id="rId13"/>
    <p:sldId id="268" r:id="rId14"/>
  </p:sldIdLst>
  <p:sldSz cx="12192000" cy="6858000"/>
  <p:notesSz cx="12192000" cy="6858000"/>
  <p:embeddedFontLst>
    <p:embeddedFont>
      <p:font typeface="Aharoni" panose="02010803020104030203" pitchFamily="2" charset="-79"/>
      <p:bold r:id="rId15"/>
    </p:embeddedFont>
    <p:embeddedFont>
      <p:font typeface="Amasis MT Pro Black" panose="02040A04050005020304" pitchFamily="18" charset="0"/>
      <p:bold r:id="rId16"/>
      <p:boldItalic r:id="rId17"/>
    </p:embeddedFont>
    <p:embeddedFont>
      <p:font typeface="Bernard MT Condensed" panose="02050806060905020404" pitchFamily="18" charset="0"/>
      <p:regular r:id="rId18"/>
    </p:embeddedFont>
    <p:embeddedFont>
      <p:font typeface="BFPGWQ+Roboto" panose="020B0604020202020204" charset="0"/>
      <p:regular r:id="rId19"/>
    </p:embeddedFont>
    <p:embeddedFont>
      <p:font typeface="BHOHQM+Roboto Bold" panose="020B0604020202020204" charset="0"/>
      <p:regular r:id="rId20"/>
    </p:embeddedFont>
    <p:embeddedFont>
      <p:font typeface="Century Gothic" panose="020B0502020202020204" pitchFamily="34" charset="0"/>
      <p:regular r:id="rId21"/>
      <p:bold r:id="rId22"/>
      <p:italic r:id="rId23"/>
      <p:boldItalic r:id="rId24"/>
    </p:embeddedFont>
    <p:embeddedFont>
      <p:font typeface="Wingdings 3" panose="05040102010807070707" pitchFamily="18" charset="2"/>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D8BD707-D9CF-40AE-B4C6-C98DA3205C09}" type="datetimeFigureOut">
              <a:rPr lang="en-US" smtClean="0"/>
              <a:t>7/28/2022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25053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28462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67156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67353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14577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7/28/2022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40254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7/28/2022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07859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D8BD707-D9CF-40AE-B4C6-C98DA3205C09}"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19324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D8BD707-D9CF-40AE-B4C6-C98DA3205C09}"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82088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7/28/2022</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extLst>
      <p:ext uri="{BB962C8B-B14F-4D97-AF65-F5344CB8AC3E}">
        <p14:creationId xmlns:p14="http://schemas.microsoft.com/office/powerpoint/2010/main" val="113107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44619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37794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4041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7/28/2022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0342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7/28/2022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10761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7/28/2022</a:t>
            </a:fld>
            <a:endParaRPr lang="en-US"/>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4713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42220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520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D8BD707-D9CF-40AE-B4C6-C98DA3205C09}" type="datetimeFigureOut">
              <a:rPr lang="en-US" smtClean="0"/>
              <a:t>7/28/2022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220027298"/>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searchnetworking/definition/packet" TargetMode="External"/><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12192000" cy="6857999"/>
          </a:xfrm>
          <a:prstGeom prst="rect">
            <a:avLst/>
          </a:prstGeom>
          <a:blipFill>
            <a:blip r:embed="rId2" cstate="print"/>
            <a:stretch>
              <a:fillRect/>
            </a:stretch>
          </a:blipFill>
        </p:spPr>
        <p:txBody>
          <a:bodyPr wrap="square" lIns="0" tIns="0" rIns="0" bIns="0" rtlCol="0">
            <a:spAutoFit/>
          </a:bodyPr>
          <a:lstStyle/>
          <a:p>
            <a:endParaRPr dirty="0"/>
          </a:p>
        </p:txBody>
      </p:sp>
      <p:sp>
        <p:nvSpPr>
          <p:cNvPr id="3" name="TextBox 2">
            <a:extLst>
              <a:ext uri="{FF2B5EF4-FFF2-40B4-BE49-F238E27FC236}">
                <a16:creationId xmlns:a16="http://schemas.microsoft.com/office/drawing/2014/main" id="{F521CBC9-50AA-B2FA-9441-7A9CA0296E76}"/>
              </a:ext>
            </a:extLst>
          </p:cNvPr>
          <p:cNvSpPr txBox="1"/>
          <p:nvPr/>
        </p:nvSpPr>
        <p:spPr>
          <a:xfrm>
            <a:off x="7176120" y="4437112"/>
            <a:ext cx="3816424" cy="646331"/>
          </a:xfrm>
          <a:prstGeom prst="rect">
            <a:avLst/>
          </a:prstGeom>
          <a:noFill/>
        </p:spPr>
        <p:txBody>
          <a:bodyPr wrap="square" rtlCol="0">
            <a:spAutoFit/>
          </a:bodyPr>
          <a:lstStyle/>
          <a:p>
            <a:r>
              <a:rPr lang="en-US" dirty="0"/>
              <a:t>        </a:t>
            </a:r>
            <a:r>
              <a:rPr lang="en-US" dirty="0">
                <a:solidFill>
                  <a:schemeClr val="bg1"/>
                </a:solidFill>
                <a:latin typeface="Amasis MT Pro Black" panose="02040A04050005020304" pitchFamily="18" charset="0"/>
              </a:rPr>
              <a:t>M.RAJU</a:t>
            </a:r>
          </a:p>
          <a:p>
            <a:r>
              <a:rPr lang="en-US" dirty="0">
                <a:solidFill>
                  <a:schemeClr val="bg1"/>
                </a:solidFill>
                <a:latin typeface="Amasis MT Pro Black" panose="02040A04050005020304" pitchFamily="18" charset="0"/>
              </a:rPr>
              <a:t>      M.GANESH</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507796" y="1095696"/>
            <a:ext cx="10697802" cy="403919"/>
          </a:xfrm>
          <a:prstGeom prst="rect">
            <a:avLst/>
          </a:prstGeom>
        </p:spPr>
        <p:txBody>
          <a:bodyPr vert="horz" wrap="square" lIns="0" tIns="0" rIns="0" bIns="0" rtlCol="0">
            <a:spAutoFit/>
          </a:bodyPr>
          <a:lstStyle/>
          <a:p>
            <a:pPr marL="0" marR="0">
              <a:lnSpc>
                <a:spcPts val="2880"/>
              </a:lnSpc>
              <a:spcBef>
                <a:spcPts val="0"/>
              </a:spcBef>
              <a:spcAft>
                <a:spcPts val="0"/>
              </a:spcAft>
            </a:pPr>
            <a:r>
              <a:rPr sz="2400" dirty="0">
                <a:solidFill>
                  <a:srgbClr val="FFFFFF"/>
                </a:solidFill>
                <a:latin typeface="Arial"/>
                <a:cs typeface="Arial"/>
              </a:rPr>
              <a:t>•</a:t>
            </a:r>
            <a:r>
              <a:rPr sz="2400" spc="1260" dirty="0">
                <a:solidFill>
                  <a:srgbClr val="FFFFFF"/>
                </a:solidFill>
                <a:latin typeface="Times New Roman"/>
                <a:cs typeface="Times New Roman"/>
              </a:rPr>
              <a:t> </a:t>
            </a:r>
            <a:r>
              <a:rPr sz="2400" dirty="0">
                <a:solidFill>
                  <a:srgbClr val="FFFFFF"/>
                </a:solidFill>
                <a:latin typeface="BFPGWQ+Roboto"/>
                <a:cs typeface="BFPGWQ+Roboto"/>
              </a:rPr>
              <a:t>Address</a:t>
            </a:r>
            <a:r>
              <a:rPr sz="2400" spc="-10" dirty="0">
                <a:solidFill>
                  <a:srgbClr val="FFFFFF"/>
                </a:solidFill>
                <a:latin typeface="BFPGWQ+Roboto"/>
                <a:cs typeface="BFPGWQ+Roboto"/>
              </a:rPr>
              <a:t> </a:t>
            </a:r>
            <a:r>
              <a:rPr sz="2400" dirty="0">
                <a:solidFill>
                  <a:srgbClr val="FFFFFF"/>
                </a:solidFill>
                <a:latin typeface="BFPGWQ+Roboto"/>
                <a:cs typeface="BFPGWQ+Roboto"/>
              </a:rPr>
              <a:t>Resolution</a:t>
            </a:r>
            <a:r>
              <a:rPr sz="2400" spc="46" dirty="0">
                <a:solidFill>
                  <a:srgbClr val="FFFFFF"/>
                </a:solidFill>
                <a:latin typeface="BFPGWQ+Roboto"/>
                <a:cs typeface="BFPGWQ+Roboto"/>
              </a:rPr>
              <a:t> </a:t>
            </a:r>
            <a:r>
              <a:rPr sz="2400" dirty="0">
                <a:solidFill>
                  <a:srgbClr val="FFFFFF"/>
                </a:solidFill>
                <a:latin typeface="BFPGWQ+Roboto"/>
                <a:cs typeface="BFPGWQ+Roboto"/>
              </a:rPr>
              <a:t>protocol(</a:t>
            </a:r>
            <a:r>
              <a:rPr sz="2400" b="1" dirty="0">
                <a:solidFill>
                  <a:srgbClr val="FFFFFF"/>
                </a:solidFill>
                <a:latin typeface="BHOHQM+Roboto Bold"/>
                <a:cs typeface="BHOHQM+Roboto Bold"/>
              </a:rPr>
              <a:t>ARP</a:t>
            </a:r>
            <a:r>
              <a:rPr sz="2400" dirty="0">
                <a:solidFill>
                  <a:srgbClr val="FFFFFF"/>
                </a:solidFill>
                <a:latin typeface="BFPGWQ+Roboto"/>
                <a:cs typeface="BFPGWQ+Roboto"/>
              </a:rPr>
              <a:t>)</a:t>
            </a:r>
            <a:r>
              <a:rPr sz="2400" spc="55" dirty="0">
                <a:solidFill>
                  <a:srgbClr val="FFFFFF"/>
                </a:solidFill>
                <a:latin typeface="BFPGWQ+Roboto"/>
                <a:cs typeface="BFPGWQ+Roboto"/>
              </a:rPr>
              <a:t> </a:t>
            </a:r>
            <a:r>
              <a:rPr sz="2400" dirty="0">
                <a:solidFill>
                  <a:srgbClr val="FFFFFF"/>
                </a:solidFill>
                <a:latin typeface="BFPGWQ+Roboto"/>
                <a:cs typeface="BFPGWQ+Roboto"/>
              </a:rPr>
              <a:t>is a procedure</a:t>
            </a:r>
            <a:r>
              <a:rPr sz="2400" spc="15" dirty="0">
                <a:solidFill>
                  <a:srgbClr val="FFFFFF"/>
                </a:solidFill>
                <a:latin typeface="BFPGWQ+Roboto"/>
                <a:cs typeface="BFPGWQ+Roboto"/>
              </a:rPr>
              <a:t> </a:t>
            </a:r>
            <a:r>
              <a:rPr sz="2400" dirty="0">
                <a:solidFill>
                  <a:srgbClr val="FFFFFF"/>
                </a:solidFill>
                <a:latin typeface="BFPGWQ+Roboto"/>
                <a:cs typeface="BFPGWQ+Roboto"/>
              </a:rPr>
              <a:t>for mapping</a:t>
            </a:r>
            <a:r>
              <a:rPr sz="2400" spc="11" dirty="0">
                <a:solidFill>
                  <a:srgbClr val="FFFFFF"/>
                </a:solidFill>
                <a:latin typeface="BFPGWQ+Roboto"/>
                <a:cs typeface="BFPGWQ+Roboto"/>
              </a:rPr>
              <a:t> </a:t>
            </a:r>
            <a:r>
              <a:rPr sz="2400" dirty="0">
                <a:solidFill>
                  <a:srgbClr val="FFFFFF"/>
                </a:solidFill>
                <a:latin typeface="BFPGWQ+Roboto"/>
                <a:cs typeface="BFPGWQ+Roboto"/>
              </a:rPr>
              <a:t>a dynamic IP</a:t>
            </a:r>
          </a:p>
        </p:txBody>
      </p:sp>
      <p:sp>
        <p:nvSpPr>
          <p:cNvPr id="5" name="object 5"/>
          <p:cNvSpPr txBox="1"/>
          <p:nvPr/>
        </p:nvSpPr>
        <p:spPr>
          <a:xfrm>
            <a:off x="850696" y="1459642"/>
            <a:ext cx="10959865" cy="404285"/>
          </a:xfrm>
          <a:prstGeom prst="rect">
            <a:avLst/>
          </a:prstGeom>
        </p:spPr>
        <p:txBody>
          <a:bodyPr vert="horz" wrap="square" lIns="0" tIns="0" rIns="0" bIns="0" rtlCol="0">
            <a:spAutoFit/>
          </a:bodyPr>
          <a:lstStyle/>
          <a:p>
            <a:pPr marL="0" marR="0">
              <a:lnSpc>
                <a:spcPts val="2883"/>
              </a:lnSpc>
              <a:spcBef>
                <a:spcPts val="0"/>
              </a:spcBef>
              <a:spcAft>
                <a:spcPts val="0"/>
              </a:spcAft>
            </a:pPr>
            <a:r>
              <a:rPr sz="2400" dirty="0">
                <a:solidFill>
                  <a:srgbClr val="FFFFFF"/>
                </a:solidFill>
                <a:latin typeface="BFPGWQ+Roboto"/>
                <a:cs typeface="BFPGWQ+Roboto"/>
              </a:rPr>
              <a:t>address</a:t>
            </a:r>
            <a:r>
              <a:rPr sz="2400" spc="-11" dirty="0">
                <a:solidFill>
                  <a:srgbClr val="FFFFFF"/>
                </a:solidFill>
                <a:latin typeface="BFPGWQ+Roboto"/>
                <a:cs typeface="BFPGWQ+Roboto"/>
              </a:rPr>
              <a:t> </a:t>
            </a:r>
            <a:r>
              <a:rPr sz="2400" dirty="0">
                <a:solidFill>
                  <a:srgbClr val="FFFFFF"/>
                </a:solidFill>
                <a:latin typeface="BFPGWQ+Roboto"/>
                <a:cs typeface="BFPGWQ+Roboto"/>
              </a:rPr>
              <a:t>to a permanent</a:t>
            </a:r>
            <a:r>
              <a:rPr sz="2400" spc="23" dirty="0">
                <a:solidFill>
                  <a:srgbClr val="FFFFFF"/>
                </a:solidFill>
                <a:latin typeface="BFPGWQ+Roboto"/>
                <a:cs typeface="BFPGWQ+Roboto"/>
              </a:rPr>
              <a:t> </a:t>
            </a:r>
            <a:r>
              <a:rPr sz="2400" dirty="0">
                <a:solidFill>
                  <a:srgbClr val="FFFFFF"/>
                </a:solidFill>
                <a:latin typeface="BFPGWQ+Roboto"/>
                <a:cs typeface="BFPGWQ+Roboto"/>
              </a:rPr>
              <a:t>physical machine address</a:t>
            </a:r>
            <a:r>
              <a:rPr sz="2400" spc="-17" dirty="0">
                <a:solidFill>
                  <a:srgbClr val="FFFFFF"/>
                </a:solidFill>
                <a:latin typeface="BFPGWQ+Roboto"/>
                <a:cs typeface="BFPGWQ+Roboto"/>
              </a:rPr>
              <a:t> </a:t>
            </a:r>
            <a:r>
              <a:rPr sz="2400" dirty="0">
                <a:solidFill>
                  <a:srgbClr val="FFFFFF"/>
                </a:solidFill>
                <a:latin typeface="BFPGWQ+Roboto"/>
                <a:cs typeface="BFPGWQ+Roboto"/>
              </a:rPr>
              <a:t>in a local area</a:t>
            </a:r>
            <a:r>
              <a:rPr sz="2400" spc="-15" dirty="0">
                <a:solidFill>
                  <a:srgbClr val="FFFFFF"/>
                </a:solidFill>
                <a:latin typeface="BFPGWQ+Roboto"/>
                <a:cs typeface="BFPGWQ+Roboto"/>
              </a:rPr>
              <a:t> </a:t>
            </a:r>
            <a:r>
              <a:rPr sz="2400" dirty="0">
                <a:solidFill>
                  <a:srgbClr val="FFFFFF"/>
                </a:solidFill>
                <a:latin typeface="BFPGWQ+Roboto"/>
                <a:cs typeface="BFPGWQ+Roboto"/>
              </a:rPr>
              <a:t>network</a:t>
            </a:r>
            <a:r>
              <a:rPr sz="2400" spc="23" dirty="0">
                <a:solidFill>
                  <a:srgbClr val="FFFFFF"/>
                </a:solidFill>
                <a:latin typeface="BFPGWQ+Roboto"/>
                <a:cs typeface="BFPGWQ+Roboto"/>
              </a:rPr>
              <a:t> </a:t>
            </a:r>
            <a:r>
              <a:rPr sz="2400" dirty="0">
                <a:solidFill>
                  <a:srgbClr val="FFFFFF"/>
                </a:solidFill>
                <a:latin typeface="BFPGWQ+Roboto"/>
                <a:cs typeface="BFPGWQ+Roboto"/>
              </a:rPr>
              <a:t>(LAN)</a:t>
            </a:r>
          </a:p>
        </p:txBody>
      </p:sp>
      <p:sp>
        <p:nvSpPr>
          <p:cNvPr id="7" name="TextBox 6">
            <a:extLst>
              <a:ext uri="{FF2B5EF4-FFF2-40B4-BE49-F238E27FC236}">
                <a16:creationId xmlns:a16="http://schemas.microsoft.com/office/drawing/2014/main" id="{66CD984B-CA48-0734-7B8A-1A437A90070F}"/>
              </a:ext>
            </a:extLst>
          </p:cNvPr>
          <p:cNvSpPr txBox="1"/>
          <p:nvPr/>
        </p:nvSpPr>
        <p:spPr>
          <a:xfrm>
            <a:off x="1127448" y="836712"/>
            <a:ext cx="10213856" cy="923330"/>
          </a:xfrm>
          <a:prstGeom prst="rect">
            <a:avLst/>
          </a:prstGeom>
          <a:noFill/>
        </p:spPr>
        <p:txBody>
          <a:bodyPr wrap="square" rtlCol="0">
            <a:spAutoFit/>
          </a:bodyPr>
          <a:lstStyle/>
          <a:p>
            <a:r>
              <a:rPr lang="en-US" dirty="0">
                <a:latin typeface="Bernard MT Condensed" panose="02050806060905020404" pitchFamily="18" charset="0"/>
              </a:rPr>
              <a:t> </a:t>
            </a:r>
            <a:r>
              <a:rPr lang="en-US" dirty="0">
                <a:solidFill>
                  <a:srgbClr val="FF0000"/>
                </a:solidFill>
                <a:latin typeface="Bernard MT Condensed" panose="02050806060905020404" pitchFamily="18" charset="0"/>
              </a:rPr>
              <a:t>DETECTION:</a:t>
            </a:r>
          </a:p>
          <a:p>
            <a:r>
              <a:rPr lang="en-US" b="0" i="0" dirty="0">
                <a:solidFill>
                  <a:srgbClr val="444444"/>
                </a:solidFill>
                <a:effectLst/>
                <a:latin typeface="Arial" panose="020B0604020202020204" pitchFamily="34" charset="0"/>
              </a:rPr>
              <a:t>ARP poisoning can be detected in several different ways. You can use Windows’ Command Prompt, an open-source </a:t>
            </a:r>
            <a:r>
              <a:rPr lang="en-US" b="0" i="0" dirty="0">
                <a:effectLst/>
                <a:latin typeface="Arial" panose="020B0604020202020204" pitchFamily="34" charset="0"/>
              </a:rPr>
              <a:t>packet</a:t>
            </a:r>
            <a:r>
              <a:rPr lang="en-US" b="0" i="0" dirty="0">
                <a:solidFill>
                  <a:srgbClr val="444444"/>
                </a:solidFill>
                <a:effectLst/>
                <a:latin typeface="Arial" panose="020B0604020202020204" pitchFamily="34" charset="0"/>
              </a:rPr>
              <a:t> analyzer such as </a:t>
            </a:r>
            <a:r>
              <a:rPr lang="en-US" b="0" i="0" dirty="0" err="1">
                <a:solidFill>
                  <a:srgbClr val="444444"/>
                </a:solidFill>
                <a:effectLst/>
                <a:latin typeface="Arial" panose="020B0604020202020204" pitchFamily="34" charset="0"/>
              </a:rPr>
              <a:t>wireshack</a:t>
            </a:r>
            <a:r>
              <a:rPr lang="en-US" b="0" i="0" dirty="0">
                <a:solidFill>
                  <a:srgbClr val="444444"/>
                </a:solidFill>
                <a:effectLst/>
                <a:latin typeface="Arial" panose="020B0604020202020204" pitchFamily="34" charset="0"/>
              </a:rPr>
              <a:t> , or proprietary options such as</a:t>
            </a:r>
            <a:r>
              <a:rPr lang="en-US" dirty="0">
                <a:solidFill>
                  <a:srgbClr val="1A73E8"/>
                </a:solidFill>
                <a:latin typeface="Arial" panose="020B0604020202020204" pitchFamily="34" charset="0"/>
              </a:rPr>
              <a:t> </a:t>
            </a:r>
            <a:r>
              <a:rPr lang="en-US" b="0" i="0" dirty="0" err="1">
                <a:solidFill>
                  <a:srgbClr val="444444"/>
                </a:solidFill>
                <a:effectLst/>
                <a:latin typeface="Arial" panose="020B0604020202020204" pitchFamily="34" charset="0"/>
              </a:rPr>
              <a:t>Xarp</a:t>
            </a:r>
            <a:r>
              <a:rPr lang="en-US" b="0" i="0" dirty="0">
                <a:solidFill>
                  <a:srgbClr val="444444"/>
                </a:solidFill>
                <a:effectLst/>
                <a:latin typeface="Arial" panose="020B0604020202020204" pitchFamily="34" charset="0"/>
              </a:rPr>
              <a:t>.</a:t>
            </a:r>
            <a:endParaRPr lang="en-IN" dirty="0">
              <a:latin typeface="Bernard MT Condensed" panose="02050806060905020404" pitchFamily="18" charset="0"/>
            </a:endParaRPr>
          </a:p>
        </p:txBody>
      </p:sp>
      <p:pic>
        <p:nvPicPr>
          <p:cNvPr id="15" name="Picture 14" descr="A screenshot of a computer&#10;&#10;Description automatically generated with medium confidence">
            <a:extLst>
              <a:ext uri="{FF2B5EF4-FFF2-40B4-BE49-F238E27FC236}">
                <a16:creationId xmlns:a16="http://schemas.microsoft.com/office/drawing/2014/main" id="{214D345C-738A-0FFB-DEB5-483570949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354" y="1863561"/>
            <a:ext cx="8085006" cy="3130513"/>
          </a:xfrm>
          <a:prstGeom prst="rect">
            <a:avLst/>
          </a:prstGeom>
        </p:spPr>
      </p:pic>
      <p:sp>
        <p:nvSpPr>
          <p:cNvPr id="18" name="TextBox 17">
            <a:extLst>
              <a:ext uri="{FF2B5EF4-FFF2-40B4-BE49-F238E27FC236}">
                <a16:creationId xmlns:a16="http://schemas.microsoft.com/office/drawing/2014/main" id="{421C7578-8768-925C-EC68-B061F64AD7B4}"/>
              </a:ext>
            </a:extLst>
          </p:cNvPr>
          <p:cNvSpPr txBox="1"/>
          <p:nvPr/>
        </p:nvSpPr>
        <p:spPr>
          <a:xfrm>
            <a:off x="507796" y="4994074"/>
            <a:ext cx="11302765" cy="1754326"/>
          </a:xfrm>
          <a:prstGeom prst="rect">
            <a:avLst/>
          </a:prstGeom>
          <a:noFill/>
        </p:spPr>
        <p:txBody>
          <a:bodyPr wrap="square" rtlCol="0">
            <a:spAutoFit/>
          </a:bodyPr>
          <a:lstStyle/>
          <a:p>
            <a:pPr algn="l"/>
            <a:r>
              <a:rPr lang="en-US" b="1" i="0" dirty="0">
                <a:solidFill>
                  <a:srgbClr val="444444"/>
                </a:solidFill>
                <a:effectLst/>
                <a:latin typeface="Arial" panose="020B0604020202020204" pitchFamily="34" charset="0"/>
              </a:rPr>
              <a:t>Other options</a:t>
            </a:r>
          </a:p>
          <a:p>
            <a:pPr algn="l"/>
            <a:r>
              <a:rPr lang="en-US" b="0" i="0" dirty="0">
                <a:solidFill>
                  <a:srgbClr val="444444"/>
                </a:solidFill>
                <a:effectLst/>
                <a:latin typeface="Arial" panose="020B0604020202020204" pitchFamily="34" charset="0"/>
              </a:rPr>
              <a:t>Wireshark can be used to detect ARP poisoning by analyzing the packets, although the steps are outside of the scope of this tutorial and probably best left to those who have experience with the program.</a:t>
            </a:r>
          </a:p>
          <a:p>
            <a:pPr algn="l"/>
            <a:r>
              <a:rPr lang="en-US" b="0" i="0" dirty="0">
                <a:solidFill>
                  <a:srgbClr val="444444"/>
                </a:solidFill>
                <a:effectLst/>
                <a:latin typeface="Arial" panose="020B0604020202020204" pitchFamily="34" charset="0"/>
              </a:rPr>
              <a:t>Commercial ARP-poisoning detectors such as </a:t>
            </a:r>
            <a:r>
              <a:rPr lang="en-US" b="0" i="0" dirty="0" err="1">
                <a:solidFill>
                  <a:srgbClr val="444444"/>
                </a:solidFill>
                <a:effectLst/>
                <a:latin typeface="Arial" panose="020B0604020202020204" pitchFamily="34" charset="0"/>
              </a:rPr>
              <a:t>XArp</a:t>
            </a:r>
            <a:r>
              <a:rPr lang="en-US" b="0" i="0" dirty="0">
                <a:solidFill>
                  <a:srgbClr val="444444"/>
                </a:solidFill>
                <a:effectLst/>
                <a:latin typeface="Arial" panose="020B0604020202020204" pitchFamily="34" charset="0"/>
              </a:rPr>
              <a:t> make the process easier. They can give you alerts when ARP poisoning begins, which means that attacks are detected earlier and damage can be minimized.</a:t>
            </a:r>
          </a:p>
          <a:p>
            <a:endParaRPr lang="en-IN" dirty="0"/>
          </a:p>
        </p:txBody>
      </p:sp>
    </p:spTree>
    <p:extLst>
      <p:ext uri="{BB962C8B-B14F-4D97-AF65-F5344CB8AC3E}">
        <p14:creationId xmlns:p14="http://schemas.microsoft.com/office/powerpoint/2010/main" val="2311581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12192000" cy="6857999"/>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5A43B52-9F36-C7AC-C96C-054B3E13676D}"/>
              </a:ext>
            </a:extLst>
          </p:cNvPr>
          <p:cNvSpPr txBox="1"/>
          <p:nvPr/>
        </p:nvSpPr>
        <p:spPr>
          <a:xfrm>
            <a:off x="239688" y="980728"/>
            <a:ext cx="11712624" cy="1477328"/>
          </a:xfrm>
          <a:prstGeom prst="rect">
            <a:avLst/>
          </a:prstGeom>
          <a:noFill/>
        </p:spPr>
        <p:txBody>
          <a:bodyPr wrap="square">
            <a:spAutoFit/>
          </a:bodyPr>
          <a:lstStyle/>
          <a:p>
            <a:r>
              <a:rPr lang="en-US" b="0" i="0" dirty="0">
                <a:solidFill>
                  <a:srgbClr val="212234"/>
                </a:solidFill>
                <a:effectLst/>
                <a:latin typeface="Graphik LC Web"/>
              </a:rPr>
              <a:t>It’s possible to statically map all the MAC addresses in a network to their rightful IP addresses. This is highly effective in preventing ARP Poisoning attacks but adds a tremendous administrative burden. Any change to the network will require manual updates of the ARP tables across all hosts, making static ARP tables unfeasible for most larger organizations. Still, in situations where security is crucial, carving out a separate network segment where static ARP tables are used can help to protect critical information</a:t>
            </a:r>
            <a:endParaRPr lang="en-IN" dirty="0"/>
          </a:p>
        </p:txBody>
      </p:sp>
      <p:sp>
        <p:nvSpPr>
          <p:cNvPr id="10" name="TextBox 9">
            <a:extLst>
              <a:ext uri="{FF2B5EF4-FFF2-40B4-BE49-F238E27FC236}">
                <a16:creationId xmlns:a16="http://schemas.microsoft.com/office/drawing/2014/main" id="{93B2ED2E-E667-9812-7FEB-1A5A09D765EB}"/>
              </a:ext>
            </a:extLst>
          </p:cNvPr>
          <p:cNvSpPr txBox="1"/>
          <p:nvPr/>
        </p:nvSpPr>
        <p:spPr>
          <a:xfrm>
            <a:off x="243973" y="574477"/>
            <a:ext cx="5760640" cy="369332"/>
          </a:xfrm>
          <a:prstGeom prst="rect">
            <a:avLst/>
          </a:prstGeom>
          <a:noFill/>
        </p:spPr>
        <p:txBody>
          <a:bodyPr wrap="square" rtlCol="0">
            <a:spAutoFit/>
          </a:bodyPr>
          <a:lstStyle/>
          <a:p>
            <a:r>
              <a:rPr lang="en-US" dirty="0">
                <a:solidFill>
                  <a:srgbClr val="FF0000"/>
                </a:solidFill>
                <a:latin typeface="Bernard MT Condensed" panose="02050806060905020404" pitchFamily="18" charset="0"/>
              </a:rPr>
              <a:t>Static ARP Tables:</a:t>
            </a:r>
            <a:endParaRPr lang="en-IN" dirty="0">
              <a:solidFill>
                <a:srgbClr val="FF0000"/>
              </a:solidFill>
              <a:latin typeface="Bernard MT Condensed" panose="02050806060905020404" pitchFamily="18" charset="0"/>
            </a:endParaRPr>
          </a:p>
        </p:txBody>
      </p:sp>
      <p:sp>
        <p:nvSpPr>
          <p:cNvPr id="11" name="TextBox 10">
            <a:extLst>
              <a:ext uri="{FF2B5EF4-FFF2-40B4-BE49-F238E27FC236}">
                <a16:creationId xmlns:a16="http://schemas.microsoft.com/office/drawing/2014/main" id="{F03E9C45-F93B-5CC8-434B-B9F8C160583A}"/>
              </a:ext>
            </a:extLst>
          </p:cNvPr>
          <p:cNvSpPr txBox="1"/>
          <p:nvPr/>
        </p:nvSpPr>
        <p:spPr>
          <a:xfrm>
            <a:off x="239688" y="3284984"/>
            <a:ext cx="11377264" cy="1477328"/>
          </a:xfrm>
          <a:prstGeom prst="rect">
            <a:avLst/>
          </a:prstGeom>
          <a:noFill/>
        </p:spPr>
        <p:txBody>
          <a:bodyPr wrap="square" rtlCol="0">
            <a:spAutoFit/>
          </a:bodyPr>
          <a:lstStyle/>
          <a:p>
            <a:r>
              <a:rPr lang="en-US" b="0" i="0" dirty="0">
                <a:solidFill>
                  <a:srgbClr val="212234"/>
                </a:solidFill>
                <a:effectLst/>
                <a:latin typeface="Graphik LC Web"/>
              </a:rPr>
              <a:t>Properly controlling physical access to your place of business can help mitigate ARP Poisoning attacks. ARP messages are not routed beyond the boundaries of the local network, so would-be attackers must be in physical proximity to the victim network or already have control of a machine on the network. Note that in the case of wireless networks, proximity doesn’t necessarily mean the attacker needs direct physical access; a signal extends to a street or parking lot may be sufficient</a:t>
            </a:r>
            <a:endParaRPr lang="en-IN" dirty="0"/>
          </a:p>
        </p:txBody>
      </p:sp>
      <p:sp>
        <p:nvSpPr>
          <p:cNvPr id="12" name="TextBox 11">
            <a:extLst>
              <a:ext uri="{FF2B5EF4-FFF2-40B4-BE49-F238E27FC236}">
                <a16:creationId xmlns:a16="http://schemas.microsoft.com/office/drawing/2014/main" id="{0F4F6D88-54A4-D311-533C-FA0EDF06A9B8}"/>
              </a:ext>
            </a:extLst>
          </p:cNvPr>
          <p:cNvSpPr txBox="1"/>
          <p:nvPr/>
        </p:nvSpPr>
        <p:spPr>
          <a:xfrm>
            <a:off x="270820" y="2794866"/>
            <a:ext cx="2088232" cy="369332"/>
          </a:xfrm>
          <a:prstGeom prst="rect">
            <a:avLst/>
          </a:prstGeom>
          <a:noFill/>
        </p:spPr>
        <p:txBody>
          <a:bodyPr wrap="square" rtlCol="0">
            <a:spAutoFit/>
          </a:bodyPr>
          <a:lstStyle/>
          <a:p>
            <a:r>
              <a:rPr lang="en-US" dirty="0">
                <a:solidFill>
                  <a:srgbClr val="FF0000"/>
                </a:solidFill>
                <a:latin typeface="Bernard MT Condensed" panose="02050806060905020404" pitchFamily="18" charset="0"/>
              </a:rPr>
              <a:t>Physical Security:</a:t>
            </a:r>
            <a:endParaRPr lang="en-IN" dirty="0">
              <a:solidFill>
                <a:srgbClr val="FF0000"/>
              </a:solidFill>
              <a:latin typeface="Bernard MT Condensed" panose="02050806060905020404" pitchFamily="18" charset="0"/>
            </a:endParaRPr>
          </a:p>
        </p:txBody>
      </p:sp>
      <p:sp>
        <p:nvSpPr>
          <p:cNvPr id="13" name="TextBox 12">
            <a:extLst>
              <a:ext uri="{FF2B5EF4-FFF2-40B4-BE49-F238E27FC236}">
                <a16:creationId xmlns:a16="http://schemas.microsoft.com/office/drawing/2014/main" id="{53CCB0C5-6690-11C1-5323-2DA87070BE0E}"/>
              </a:ext>
            </a:extLst>
          </p:cNvPr>
          <p:cNvSpPr txBox="1"/>
          <p:nvPr/>
        </p:nvSpPr>
        <p:spPr>
          <a:xfrm>
            <a:off x="270899" y="5373216"/>
            <a:ext cx="10801200" cy="1200329"/>
          </a:xfrm>
          <a:prstGeom prst="rect">
            <a:avLst/>
          </a:prstGeom>
          <a:noFill/>
        </p:spPr>
        <p:txBody>
          <a:bodyPr wrap="square" rtlCol="0">
            <a:spAutoFit/>
          </a:bodyPr>
          <a:lstStyle/>
          <a:p>
            <a:r>
              <a:rPr lang="en-US" b="0" i="0" dirty="0">
                <a:solidFill>
                  <a:srgbClr val="212234"/>
                </a:solidFill>
                <a:effectLst/>
                <a:latin typeface="Graphik LC Web"/>
              </a:rPr>
              <a:t>While encryption won’t actually prevent an ARP attack from occurring, it can mitigate the potential damage. A popular use of </a:t>
            </a:r>
            <a:r>
              <a:rPr lang="en-US" b="0" i="0" dirty="0" err="1">
                <a:solidFill>
                  <a:srgbClr val="212234"/>
                </a:solidFill>
                <a:effectLst/>
                <a:latin typeface="Graphik LC Web"/>
              </a:rPr>
              <a:t>MiTM</a:t>
            </a:r>
            <a:r>
              <a:rPr lang="en-US" b="0" i="0" dirty="0">
                <a:solidFill>
                  <a:srgbClr val="212234"/>
                </a:solidFill>
                <a:effectLst/>
                <a:latin typeface="Graphik LC Web"/>
              </a:rPr>
              <a:t> attacks was to capture login credentials that were once commonly transmitted in plain text. With the widespread use of SSL/TLS encryption on the web, this type of attack has become more difficult. The threat actor can still intercept the traffic, but can’t do anything with it in its encrypted form. </a:t>
            </a:r>
            <a:endParaRPr lang="en-IN" dirty="0"/>
          </a:p>
        </p:txBody>
      </p:sp>
      <p:sp>
        <p:nvSpPr>
          <p:cNvPr id="15" name="TextBox 14">
            <a:extLst>
              <a:ext uri="{FF2B5EF4-FFF2-40B4-BE49-F238E27FC236}">
                <a16:creationId xmlns:a16="http://schemas.microsoft.com/office/drawing/2014/main" id="{F478B19E-BA5F-AB77-B76D-9ADC6684647F}"/>
              </a:ext>
            </a:extLst>
          </p:cNvPr>
          <p:cNvSpPr txBox="1"/>
          <p:nvPr/>
        </p:nvSpPr>
        <p:spPr>
          <a:xfrm>
            <a:off x="274898" y="5008687"/>
            <a:ext cx="2232248" cy="369332"/>
          </a:xfrm>
          <a:prstGeom prst="rect">
            <a:avLst/>
          </a:prstGeom>
          <a:noFill/>
        </p:spPr>
        <p:txBody>
          <a:bodyPr wrap="square" rtlCol="0">
            <a:spAutoFit/>
          </a:bodyPr>
          <a:lstStyle/>
          <a:p>
            <a:r>
              <a:rPr lang="en-US" dirty="0">
                <a:solidFill>
                  <a:srgbClr val="FF0000"/>
                </a:solidFill>
                <a:latin typeface="Bernard MT Condensed" panose="02050806060905020404" pitchFamily="18" charset="0"/>
              </a:rPr>
              <a:t>Encryption:</a:t>
            </a:r>
            <a:endParaRPr lang="en-IN" dirty="0">
              <a:solidFill>
                <a:srgbClr val="FF0000"/>
              </a:solidFill>
              <a:latin typeface="Bernard MT Condensed" panose="02050806060905020404" pitchFamily="18" charset="0"/>
            </a:endParaRPr>
          </a:p>
        </p:txBody>
      </p:sp>
    </p:spTree>
    <p:extLst>
      <p:ext uri="{BB962C8B-B14F-4D97-AF65-F5344CB8AC3E}">
        <p14:creationId xmlns:p14="http://schemas.microsoft.com/office/powerpoint/2010/main" val="3310849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3B2ED2E-E667-9812-7FEB-1A5A09D765EB}"/>
              </a:ext>
            </a:extLst>
          </p:cNvPr>
          <p:cNvSpPr txBox="1"/>
          <p:nvPr/>
        </p:nvSpPr>
        <p:spPr>
          <a:xfrm>
            <a:off x="407368" y="946790"/>
            <a:ext cx="11612668" cy="1200329"/>
          </a:xfrm>
          <a:prstGeom prst="rect">
            <a:avLst/>
          </a:prstGeom>
          <a:noFill/>
        </p:spPr>
        <p:txBody>
          <a:bodyPr wrap="square" rtlCol="0">
            <a:spAutoFit/>
          </a:bodyPr>
          <a:lstStyle/>
          <a:p>
            <a:r>
              <a:rPr lang="en-US" b="0" i="0" dirty="0">
                <a:solidFill>
                  <a:srgbClr val="212234"/>
                </a:solidFill>
                <a:effectLst/>
                <a:latin typeface="Graphik LC Web"/>
              </a:rPr>
              <a:t>As stated previously, ARP messages don’t travel beyond the local subnet. This means that a well-segmented network may be less susceptible to ARP cache poisoning overall, as an attack in one subnet cannot impact devices in another. Concentrating important resources in a dedicated network segment where enhanced security is present can greatly diminish the potential impact of an ARP Poisoning attack.</a:t>
            </a:r>
            <a:endParaRPr lang="en-IN" dirty="0">
              <a:solidFill>
                <a:srgbClr val="FF0000"/>
              </a:solidFill>
              <a:latin typeface="Bernard MT Condensed" panose="02050806060905020404" pitchFamily="18" charset="0"/>
            </a:endParaRPr>
          </a:p>
        </p:txBody>
      </p:sp>
      <p:sp>
        <p:nvSpPr>
          <p:cNvPr id="14" name="TextBox 13">
            <a:extLst>
              <a:ext uri="{FF2B5EF4-FFF2-40B4-BE49-F238E27FC236}">
                <a16:creationId xmlns:a16="http://schemas.microsoft.com/office/drawing/2014/main" id="{72554164-D7CF-5E45-6C5C-E6E8971D8412}"/>
              </a:ext>
            </a:extLst>
          </p:cNvPr>
          <p:cNvSpPr txBox="1"/>
          <p:nvPr/>
        </p:nvSpPr>
        <p:spPr>
          <a:xfrm>
            <a:off x="5638800" y="2974258"/>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11F831AC-E552-8469-8C63-7E31EA49EC6C}"/>
              </a:ext>
            </a:extLst>
          </p:cNvPr>
          <p:cNvSpPr txBox="1"/>
          <p:nvPr/>
        </p:nvSpPr>
        <p:spPr>
          <a:xfrm>
            <a:off x="407368" y="514659"/>
            <a:ext cx="1951684" cy="369332"/>
          </a:xfrm>
          <a:prstGeom prst="rect">
            <a:avLst/>
          </a:prstGeom>
          <a:noFill/>
        </p:spPr>
        <p:txBody>
          <a:bodyPr wrap="square" rtlCol="0">
            <a:spAutoFit/>
          </a:bodyPr>
          <a:lstStyle/>
          <a:p>
            <a:r>
              <a:rPr lang="en-US" dirty="0">
                <a:solidFill>
                  <a:srgbClr val="FF0000"/>
                </a:solidFill>
                <a:latin typeface="Bernard MT Condensed" panose="02050806060905020404" pitchFamily="18" charset="0"/>
              </a:rPr>
              <a:t>Network Isolation:</a:t>
            </a:r>
          </a:p>
        </p:txBody>
      </p:sp>
      <p:sp>
        <p:nvSpPr>
          <p:cNvPr id="4" name="TextBox 3">
            <a:extLst>
              <a:ext uri="{FF2B5EF4-FFF2-40B4-BE49-F238E27FC236}">
                <a16:creationId xmlns:a16="http://schemas.microsoft.com/office/drawing/2014/main" id="{8CDDABE0-5DA6-8371-81F8-042BA974C663}"/>
              </a:ext>
            </a:extLst>
          </p:cNvPr>
          <p:cNvSpPr txBox="1"/>
          <p:nvPr/>
        </p:nvSpPr>
        <p:spPr>
          <a:xfrm>
            <a:off x="407368" y="2924944"/>
            <a:ext cx="11612668" cy="3416320"/>
          </a:xfrm>
          <a:prstGeom prst="rect">
            <a:avLst/>
          </a:prstGeom>
          <a:noFill/>
        </p:spPr>
        <p:txBody>
          <a:bodyPr wrap="square" rtlCol="0">
            <a:spAutoFit/>
          </a:bodyPr>
          <a:lstStyle/>
          <a:p>
            <a:pPr algn="l"/>
            <a:r>
              <a:rPr lang="en-US" b="0" i="0" dirty="0">
                <a:solidFill>
                  <a:srgbClr val="212234"/>
                </a:solidFill>
                <a:effectLst/>
                <a:latin typeface="Graphik LC Web"/>
              </a:rPr>
              <a:t>Most managed Ethernet switches sport features designed to mitigate ARP Poisoning attacks. Typically known as Dynamic ARP Inspection (DAI), these features evaluate the validity of each ARP message and drop packets that appear suspicious or malicious. DAI can also typically be configured to limit the rate at which ARP messages can pass through the switch, effectively preventing DoS attacks.</a:t>
            </a:r>
          </a:p>
          <a:p>
            <a:pPr algn="l"/>
            <a:r>
              <a:rPr lang="en-US" b="0" i="0" dirty="0">
                <a:solidFill>
                  <a:srgbClr val="212234"/>
                </a:solidFill>
                <a:effectLst/>
                <a:latin typeface="Graphik LC Web"/>
              </a:rPr>
              <a:t>DAI and similar features were once exclusive to high-end networking gear, but are now common on almost all business-grade switches, including those found in smaller businesses. It’s generally considered a best practice to enable DAI on all ports except those connected to other switches. The feature does not introduce a significant performance impact but may need to be enabled in conjunction with other features like DHCP Snooping. </a:t>
            </a:r>
          </a:p>
          <a:p>
            <a:pPr algn="l"/>
            <a:r>
              <a:rPr lang="en-US" b="0" i="0" dirty="0">
                <a:solidFill>
                  <a:srgbClr val="212234"/>
                </a:solidFill>
                <a:effectLst/>
                <a:latin typeface="Graphik LC Web"/>
              </a:rPr>
              <a:t>Enabling Port Security on a switch can also help mitigate ARP Cache Poisoning attacks. Port Security can be configured to allow only a single MAC address on a switch port, depriving an attacker the chance to maliciously assume multiple network identities.</a:t>
            </a:r>
          </a:p>
          <a:p>
            <a:endParaRPr lang="en-IN" dirty="0"/>
          </a:p>
        </p:txBody>
      </p:sp>
      <p:sp>
        <p:nvSpPr>
          <p:cNvPr id="6" name="TextBox 5">
            <a:extLst>
              <a:ext uri="{FF2B5EF4-FFF2-40B4-BE49-F238E27FC236}">
                <a16:creationId xmlns:a16="http://schemas.microsoft.com/office/drawing/2014/main" id="{BD9D82F6-2157-804C-DA99-2A2DA5DEBC80}"/>
              </a:ext>
            </a:extLst>
          </p:cNvPr>
          <p:cNvSpPr txBox="1"/>
          <p:nvPr/>
        </p:nvSpPr>
        <p:spPr>
          <a:xfrm>
            <a:off x="440864" y="2377203"/>
            <a:ext cx="3312368" cy="369332"/>
          </a:xfrm>
          <a:prstGeom prst="rect">
            <a:avLst/>
          </a:prstGeom>
          <a:noFill/>
        </p:spPr>
        <p:txBody>
          <a:bodyPr wrap="square" rtlCol="0">
            <a:spAutoFit/>
          </a:bodyPr>
          <a:lstStyle/>
          <a:p>
            <a:r>
              <a:rPr lang="en-US" dirty="0">
                <a:solidFill>
                  <a:srgbClr val="FF0000"/>
                </a:solidFill>
                <a:latin typeface="Bernard MT Condensed" panose="02050806060905020404" pitchFamily="18" charset="0"/>
              </a:rPr>
              <a:t>Switch security:</a:t>
            </a:r>
            <a:endParaRPr lang="en-IN" dirty="0">
              <a:solidFill>
                <a:srgbClr val="FF0000"/>
              </a:solidFill>
              <a:latin typeface="Bernard MT Condensed" panose="02050806060905020404" pitchFamily="18" charset="0"/>
            </a:endParaRPr>
          </a:p>
        </p:txBody>
      </p:sp>
    </p:spTree>
    <p:extLst>
      <p:ext uri="{BB962C8B-B14F-4D97-AF65-F5344CB8AC3E}">
        <p14:creationId xmlns:p14="http://schemas.microsoft.com/office/powerpoint/2010/main" val="3808869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12192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07796" y="513673"/>
            <a:ext cx="5573150" cy="521665"/>
          </a:xfrm>
          <a:prstGeom prst="rect">
            <a:avLst/>
          </a:prstGeom>
        </p:spPr>
        <p:txBody>
          <a:bodyPr vert="horz" wrap="square" lIns="0" tIns="0" rIns="0" bIns="0" rtlCol="0">
            <a:spAutoFit/>
          </a:bodyPr>
          <a:lstStyle/>
          <a:p>
            <a:pPr marL="0" marR="0">
              <a:lnSpc>
                <a:spcPts val="3807"/>
              </a:lnSpc>
              <a:spcBef>
                <a:spcPts val="0"/>
              </a:spcBef>
              <a:spcAft>
                <a:spcPts val="0"/>
              </a:spcAft>
            </a:pPr>
            <a:r>
              <a:rPr sz="3200" dirty="0">
                <a:solidFill>
                  <a:srgbClr val="FF0000"/>
                </a:solidFill>
                <a:latin typeface="Bernard MT Condensed"/>
                <a:cs typeface="Bernard MT Condensed"/>
              </a:rPr>
              <a:t>Address</a:t>
            </a:r>
            <a:r>
              <a:rPr sz="3200" spc="-23" dirty="0">
                <a:solidFill>
                  <a:srgbClr val="FF0000"/>
                </a:solidFill>
                <a:latin typeface="Bernard MT Condensed"/>
                <a:cs typeface="Bernard MT Condensed"/>
              </a:rPr>
              <a:t> </a:t>
            </a:r>
            <a:r>
              <a:rPr sz="3200" dirty="0">
                <a:solidFill>
                  <a:srgbClr val="FF0000"/>
                </a:solidFill>
                <a:latin typeface="Bernard MT Condensed"/>
                <a:cs typeface="Bernard MT Condensed"/>
              </a:rPr>
              <a:t>Resolution Protocol </a:t>
            </a:r>
            <a:r>
              <a:rPr sz="3200" dirty="0">
                <a:solidFill>
                  <a:srgbClr val="FFFFFF"/>
                </a:solidFill>
                <a:latin typeface="Bernard MT Condensed"/>
                <a:cs typeface="Bernard MT Condensed"/>
              </a:rPr>
              <a:t>(</a:t>
            </a:r>
            <a:r>
              <a:rPr sz="3200" spc="18" dirty="0">
                <a:solidFill>
                  <a:srgbClr val="FF0000"/>
                </a:solidFill>
                <a:latin typeface="Bernard MT Condensed"/>
                <a:cs typeface="Bernard MT Condensed"/>
              </a:rPr>
              <a:t>ARP</a:t>
            </a:r>
            <a:r>
              <a:rPr sz="3200" dirty="0">
                <a:solidFill>
                  <a:srgbClr val="FFFFFF"/>
                </a:solidFill>
                <a:latin typeface="Bernard MT Condensed"/>
                <a:cs typeface="Bernard MT Condensed"/>
              </a:rPr>
              <a:t>)</a:t>
            </a:r>
            <a:r>
              <a:rPr sz="3200" dirty="0">
                <a:solidFill>
                  <a:srgbClr val="FF0000"/>
                </a:solidFill>
                <a:latin typeface="Bernard MT Condensed"/>
                <a:cs typeface="Bernard MT Condensed"/>
              </a:rPr>
              <a:t>:</a:t>
            </a:r>
          </a:p>
        </p:txBody>
      </p:sp>
      <p:sp>
        <p:nvSpPr>
          <p:cNvPr id="4" name="object 4"/>
          <p:cNvSpPr txBox="1"/>
          <p:nvPr/>
        </p:nvSpPr>
        <p:spPr>
          <a:xfrm>
            <a:off x="507796" y="1095696"/>
            <a:ext cx="10697802" cy="403919"/>
          </a:xfrm>
          <a:prstGeom prst="rect">
            <a:avLst/>
          </a:prstGeom>
        </p:spPr>
        <p:txBody>
          <a:bodyPr vert="horz" wrap="square" lIns="0" tIns="0" rIns="0" bIns="0" rtlCol="0">
            <a:spAutoFit/>
          </a:bodyPr>
          <a:lstStyle/>
          <a:p>
            <a:pPr marL="0" marR="0">
              <a:lnSpc>
                <a:spcPts val="2880"/>
              </a:lnSpc>
              <a:spcBef>
                <a:spcPts val="0"/>
              </a:spcBef>
              <a:spcAft>
                <a:spcPts val="0"/>
              </a:spcAft>
            </a:pPr>
            <a:r>
              <a:rPr sz="2400" dirty="0">
                <a:solidFill>
                  <a:srgbClr val="FFFFFF"/>
                </a:solidFill>
                <a:latin typeface="Arial"/>
                <a:cs typeface="Arial"/>
              </a:rPr>
              <a:t>•</a:t>
            </a:r>
            <a:r>
              <a:rPr sz="2400" spc="1260" dirty="0">
                <a:solidFill>
                  <a:srgbClr val="FFFFFF"/>
                </a:solidFill>
                <a:latin typeface="Times New Roman"/>
                <a:cs typeface="Times New Roman"/>
              </a:rPr>
              <a:t> </a:t>
            </a:r>
            <a:r>
              <a:rPr sz="2400" dirty="0">
                <a:solidFill>
                  <a:srgbClr val="FFFFFF"/>
                </a:solidFill>
                <a:latin typeface="BFPGWQ+Roboto"/>
                <a:cs typeface="BFPGWQ+Roboto"/>
              </a:rPr>
              <a:t>Address</a:t>
            </a:r>
            <a:r>
              <a:rPr sz="2400" spc="-10" dirty="0">
                <a:solidFill>
                  <a:srgbClr val="FFFFFF"/>
                </a:solidFill>
                <a:latin typeface="BFPGWQ+Roboto"/>
                <a:cs typeface="BFPGWQ+Roboto"/>
              </a:rPr>
              <a:t> </a:t>
            </a:r>
            <a:r>
              <a:rPr sz="2400" dirty="0">
                <a:solidFill>
                  <a:srgbClr val="FFFFFF"/>
                </a:solidFill>
                <a:latin typeface="BFPGWQ+Roboto"/>
                <a:cs typeface="BFPGWQ+Roboto"/>
              </a:rPr>
              <a:t>Resolution</a:t>
            </a:r>
            <a:r>
              <a:rPr sz="2400" spc="46" dirty="0">
                <a:solidFill>
                  <a:srgbClr val="FFFFFF"/>
                </a:solidFill>
                <a:latin typeface="BFPGWQ+Roboto"/>
                <a:cs typeface="BFPGWQ+Roboto"/>
              </a:rPr>
              <a:t> </a:t>
            </a:r>
            <a:r>
              <a:rPr sz="2400" dirty="0">
                <a:solidFill>
                  <a:srgbClr val="FFFFFF"/>
                </a:solidFill>
                <a:latin typeface="BFPGWQ+Roboto"/>
                <a:cs typeface="BFPGWQ+Roboto"/>
              </a:rPr>
              <a:t>protocol(</a:t>
            </a:r>
            <a:r>
              <a:rPr sz="2400" b="1" dirty="0">
                <a:solidFill>
                  <a:srgbClr val="FFFFFF"/>
                </a:solidFill>
                <a:latin typeface="BHOHQM+Roboto Bold"/>
                <a:cs typeface="BHOHQM+Roboto Bold"/>
              </a:rPr>
              <a:t>ARP</a:t>
            </a:r>
            <a:r>
              <a:rPr sz="2400" dirty="0">
                <a:solidFill>
                  <a:srgbClr val="FFFFFF"/>
                </a:solidFill>
                <a:latin typeface="BFPGWQ+Roboto"/>
                <a:cs typeface="BFPGWQ+Roboto"/>
              </a:rPr>
              <a:t>)</a:t>
            </a:r>
            <a:r>
              <a:rPr sz="2400" spc="55" dirty="0">
                <a:solidFill>
                  <a:srgbClr val="FFFFFF"/>
                </a:solidFill>
                <a:latin typeface="BFPGWQ+Roboto"/>
                <a:cs typeface="BFPGWQ+Roboto"/>
              </a:rPr>
              <a:t> </a:t>
            </a:r>
            <a:r>
              <a:rPr sz="2400" dirty="0">
                <a:solidFill>
                  <a:srgbClr val="FFFFFF"/>
                </a:solidFill>
                <a:latin typeface="BFPGWQ+Roboto"/>
                <a:cs typeface="BFPGWQ+Roboto"/>
              </a:rPr>
              <a:t>is a procedure</a:t>
            </a:r>
            <a:r>
              <a:rPr sz="2400" spc="15" dirty="0">
                <a:solidFill>
                  <a:srgbClr val="FFFFFF"/>
                </a:solidFill>
                <a:latin typeface="BFPGWQ+Roboto"/>
                <a:cs typeface="BFPGWQ+Roboto"/>
              </a:rPr>
              <a:t> </a:t>
            </a:r>
            <a:r>
              <a:rPr sz="2400" dirty="0">
                <a:solidFill>
                  <a:srgbClr val="FFFFFF"/>
                </a:solidFill>
                <a:latin typeface="BFPGWQ+Roboto"/>
                <a:cs typeface="BFPGWQ+Roboto"/>
              </a:rPr>
              <a:t>for mapping</a:t>
            </a:r>
            <a:r>
              <a:rPr sz="2400" spc="11" dirty="0">
                <a:solidFill>
                  <a:srgbClr val="FFFFFF"/>
                </a:solidFill>
                <a:latin typeface="BFPGWQ+Roboto"/>
                <a:cs typeface="BFPGWQ+Roboto"/>
              </a:rPr>
              <a:t> </a:t>
            </a:r>
            <a:r>
              <a:rPr sz="2400" dirty="0">
                <a:solidFill>
                  <a:srgbClr val="FFFFFF"/>
                </a:solidFill>
                <a:latin typeface="BFPGWQ+Roboto"/>
                <a:cs typeface="BFPGWQ+Roboto"/>
              </a:rPr>
              <a:t>a dynamic IP</a:t>
            </a:r>
          </a:p>
        </p:txBody>
      </p:sp>
      <p:sp>
        <p:nvSpPr>
          <p:cNvPr id="5" name="object 5"/>
          <p:cNvSpPr txBox="1"/>
          <p:nvPr/>
        </p:nvSpPr>
        <p:spPr>
          <a:xfrm>
            <a:off x="850696" y="1459642"/>
            <a:ext cx="10959865" cy="404285"/>
          </a:xfrm>
          <a:prstGeom prst="rect">
            <a:avLst/>
          </a:prstGeom>
        </p:spPr>
        <p:txBody>
          <a:bodyPr vert="horz" wrap="square" lIns="0" tIns="0" rIns="0" bIns="0" rtlCol="0">
            <a:spAutoFit/>
          </a:bodyPr>
          <a:lstStyle/>
          <a:p>
            <a:pPr marL="0" marR="0">
              <a:lnSpc>
                <a:spcPts val="2883"/>
              </a:lnSpc>
              <a:spcBef>
                <a:spcPts val="0"/>
              </a:spcBef>
              <a:spcAft>
                <a:spcPts val="0"/>
              </a:spcAft>
            </a:pPr>
            <a:r>
              <a:rPr sz="2400" dirty="0">
                <a:solidFill>
                  <a:srgbClr val="FFFFFF"/>
                </a:solidFill>
                <a:latin typeface="BFPGWQ+Roboto"/>
                <a:cs typeface="BFPGWQ+Roboto"/>
              </a:rPr>
              <a:t>address</a:t>
            </a:r>
            <a:r>
              <a:rPr sz="2400" spc="-11" dirty="0">
                <a:solidFill>
                  <a:srgbClr val="FFFFFF"/>
                </a:solidFill>
                <a:latin typeface="BFPGWQ+Roboto"/>
                <a:cs typeface="BFPGWQ+Roboto"/>
              </a:rPr>
              <a:t> </a:t>
            </a:r>
            <a:r>
              <a:rPr sz="2400" dirty="0">
                <a:solidFill>
                  <a:srgbClr val="FFFFFF"/>
                </a:solidFill>
                <a:latin typeface="BFPGWQ+Roboto"/>
                <a:cs typeface="BFPGWQ+Roboto"/>
              </a:rPr>
              <a:t>to a permanent</a:t>
            </a:r>
            <a:r>
              <a:rPr sz="2400" spc="23" dirty="0">
                <a:solidFill>
                  <a:srgbClr val="FFFFFF"/>
                </a:solidFill>
                <a:latin typeface="BFPGWQ+Roboto"/>
                <a:cs typeface="BFPGWQ+Roboto"/>
              </a:rPr>
              <a:t> </a:t>
            </a:r>
            <a:r>
              <a:rPr sz="2400" dirty="0">
                <a:solidFill>
                  <a:srgbClr val="FFFFFF"/>
                </a:solidFill>
                <a:latin typeface="BFPGWQ+Roboto"/>
                <a:cs typeface="BFPGWQ+Roboto"/>
              </a:rPr>
              <a:t>physical machine address</a:t>
            </a:r>
            <a:r>
              <a:rPr sz="2400" spc="-17" dirty="0">
                <a:solidFill>
                  <a:srgbClr val="FFFFFF"/>
                </a:solidFill>
                <a:latin typeface="BFPGWQ+Roboto"/>
                <a:cs typeface="BFPGWQ+Roboto"/>
              </a:rPr>
              <a:t> </a:t>
            </a:r>
            <a:r>
              <a:rPr sz="2400" dirty="0">
                <a:solidFill>
                  <a:srgbClr val="FFFFFF"/>
                </a:solidFill>
                <a:latin typeface="BFPGWQ+Roboto"/>
                <a:cs typeface="BFPGWQ+Roboto"/>
              </a:rPr>
              <a:t>in a local area</a:t>
            </a:r>
            <a:r>
              <a:rPr sz="2400" spc="-15" dirty="0">
                <a:solidFill>
                  <a:srgbClr val="FFFFFF"/>
                </a:solidFill>
                <a:latin typeface="BFPGWQ+Roboto"/>
                <a:cs typeface="BFPGWQ+Roboto"/>
              </a:rPr>
              <a:t> </a:t>
            </a:r>
            <a:r>
              <a:rPr sz="2400" dirty="0">
                <a:solidFill>
                  <a:srgbClr val="FFFFFF"/>
                </a:solidFill>
                <a:latin typeface="BFPGWQ+Roboto"/>
                <a:cs typeface="BFPGWQ+Roboto"/>
              </a:rPr>
              <a:t>network</a:t>
            </a:r>
            <a:r>
              <a:rPr sz="2400" spc="23" dirty="0">
                <a:solidFill>
                  <a:srgbClr val="FFFFFF"/>
                </a:solidFill>
                <a:latin typeface="BFPGWQ+Roboto"/>
                <a:cs typeface="BFPGWQ+Roboto"/>
              </a:rPr>
              <a:t> </a:t>
            </a:r>
            <a:r>
              <a:rPr sz="2400" dirty="0">
                <a:solidFill>
                  <a:srgbClr val="FFFFFF"/>
                </a:solidFill>
                <a:latin typeface="BFPGWQ+Roboto"/>
                <a:cs typeface="BFPGWQ+Roboto"/>
              </a:rPr>
              <a:t>(LAN)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24680" y="0"/>
            <a:ext cx="12192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024737" y="655107"/>
            <a:ext cx="2054937" cy="346633"/>
          </a:xfrm>
          <a:prstGeom prst="rect">
            <a:avLst/>
          </a:prstGeom>
        </p:spPr>
        <p:txBody>
          <a:bodyPr vert="horz" wrap="square" lIns="0" tIns="0" rIns="0" bIns="0" rtlCol="0">
            <a:spAutoFit/>
          </a:bodyPr>
          <a:lstStyle/>
          <a:p>
            <a:pPr marL="0" marR="0">
              <a:lnSpc>
                <a:spcPts val="2852"/>
              </a:lnSpc>
              <a:spcBef>
                <a:spcPts val="0"/>
              </a:spcBef>
              <a:spcAft>
                <a:spcPts val="0"/>
              </a:spcAft>
            </a:pPr>
            <a:r>
              <a:rPr sz="2400" dirty="0">
                <a:solidFill>
                  <a:srgbClr val="FF0000"/>
                </a:solidFill>
                <a:latin typeface="Bernard MT Condensed"/>
                <a:cs typeface="Bernard MT Condensed"/>
              </a:rPr>
              <a:t>ARP</a:t>
            </a:r>
            <a:r>
              <a:rPr sz="2400" spc="-111" dirty="0">
                <a:solidFill>
                  <a:srgbClr val="FF0000"/>
                </a:solidFill>
                <a:latin typeface="Bernard MT Condensed"/>
                <a:cs typeface="Bernard MT Condensed"/>
              </a:rPr>
              <a:t> </a:t>
            </a:r>
            <a:r>
              <a:rPr sz="2400" dirty="0">
                <a:solidFill>
                  <a:srgbClr val="FF0000"/>
                </a:solidFill>
                <a:latin typeface="Bernard MT Condensed"/>
                <a:cs typeface="Bernard MT Condensed"/>
              </a:rPr>
              <a:t>work</a:t>
            </a:r>
            <a:r>
              <a:rPr lang="en-US" sz="2400" dirty="0">
                <a:solidFill>
                  <a:srgbClr val="FF0000"/>
                </a:solidFill>
                <a:latin typeface="Bernard MT Condensed"/>
                <a:cs typeface="Bernard MT Condensed"/>
              </a:rPr>
              <a:t>ing</a:t>
            </a:r>
            <a:r>
              <a:rPr sz="2400" dirty="0">
                <a:solidFill>
                  <a:srgbClr val="FF0000"/>
                </a:solidFill>
                <a:latin typeface="Bernard MT Condensed"/>
                <a:cs typeface="Bernard MT Condensed"/>
              </a:rPr>
              <a:t>:</a:t>
            </a:r>
          </a:p>
        </p:txBody>
      </p:sp>
      <p:sp>
        <p:nvSpPr>
          <p:cNvPr id="4" name="object 4"/>
          <p:cNvSpPr txBox="1"/>
          <p:nvPr/>
        </p:nvSpPr>
        <p:spPr>
          <a:xfrm>
            <a:off x="936040" y="1230097"/>
            <a:ext cx="9968847" cy="953159"/>
          </a:xfrm>
          <a:prstGeom prst="rect">
            <a:avLst/>
          </a:prstGeom>
        </p:spPr>
        <p:txBody>
          <a:bodyPr vert="horz" wrap="square" lIns="0" tIns="0" rIns="0" bIns="0" rtlCol="0">
            <a:spAutoFit/>
          </a:bodyPr>
          <a:lstStyle/>
          <a:p>
            <a:pPr marL="0" marR="0">
              <a:lnSpc>
                <a:spcPts val="2405"/>
              </a:lnSpc>
              <a:spcBef>
                <a:spcPts val="0"/>
              </a:spcBef>
              <a:spcAft>
                <a:spcPts val="0"/>
              </a:spcAft>
            </a:pPr>
            <a:r>
              <a:rPr sz="1800" dirty="0">
                <a:solidFill>
                  <a:srgbClr val="666666"/>
                </a:solidFill>
                <a:latin typeface="Arial"/>
                <a:cs typeface="Arial"/>
              </a:rPr>
              <a:t>•</a:t>
            </a:r>
            <a:r>
              <a:rPr sz="1800" spc="1681" dirty="0">
                <a:solidFill>
                  <a:srgbClr val="666666"/>
                </a:solidFill>
                <a:latin typeface="Times New Roman"/>
                <a:cs typeface="Times New Roman"/>
              </a:rPr>
              <a:t> </a:t>
            </a:r>
            <a:r>
              <a:rPr sz="2000" dirty="0">
                <a:solidFill>
                  <a:srgbClr val="FFFFFF"/>
                </a:solidFill>
                <a:latin typeface="BFPGWQ+Roboto"/>
                <a:cs typeface="BFPGWQ+Roboto"/>
              </a:rPr>
              <a:t>When</a:t>
            </a:r>
            <a:r>
              <a:rPr sz="2000" spc="-15" dirty="0">
                <a:solidFill>
                  <a:srgbClr val="FFFFFF"/>
                </a:solidFill>
                <a:latin typeface="BFPGWQ+Roboto"/>
                <a:cs typeface="BFPGWQ+Roboto"/>
              </a:rPr>
              <a:t> </a:t>
            </a:r>
            <a:r>
              <a:rPr sz="2000" dirty="0">
                <a:solidFill>
                  <a:srgbClr val="FFFFFF"/>
                </a:solidFill>
                <a:latin typeface="BFPGWQ+Roboto"/>
                <a:cs typeface="BFPGWQ+Roboto"/>
              </a:rPr>
              <a:t>an incoming </a:t>
            </a:r>
            <a:r>
              <a:rPr sz="2000" u="sng" dirty="0">
                <a:solidFill>
                  <a:srgbClr val="FFFFFF"/>
                </a:solidFill>
                <a:latin typeface="BFPGWQ+Roboto"/>
                <a:cs typeface="BFPGWQ+Roboto"/>
                <a:hlinkClick r:id="rId3"/>
              </a:rPr>
              <a:t>packet</a:t>
            </a:r>
            <a:r>
              <a:rPr sz="2000" spc="-12" dirty="0">
                <a:solidFill>
                  <a:srgbClr val="FFFFFF"/>
                </a:solidFill>
                <a:latin typeface="BFPGWQ+Roboto"/>
                <a:cs typeface="BFPGWQ+Roboto"/>
                <a:hlinkClick r:id="rId3"/>
              </a:rPr>
              <a:t> </a:t>
            </a:r>
            <a:r>
              <a:rPr sz="2000" dirty="0">
                <a:solidFill>
                  <a:srgbClr val="FFFFFF"/>
                </a:solidFill>
                <a:latin typeface="BFPGWQ+Roboto"/>
                <a:cs typeface="BFPGWQ+Roboto"/>
              </a:rPr>
              <a:t>destined</a:t>
            </a:r>
            <a:r>
              <a:rPr sz="2000" spc="-31" dirty="0">
                <a:solidFill>
                  <a:srgbClr val="FFFFFF"/>
                </a:solidFill>
                <a:latin typeface="BFPGWQ+Roboto"/>
                <a:cs typeface="BFPGWQ+Roboto"/>
              </a:rPr>
              <a:t> </a:t>
            </a:r>
            <a:r>
              <a:rPr sz="2000" dirty="0">
                <a:solidFill>
                  <a:srgbClr val="FFFFFF"/>
                </a:solidFill>
                <a:latin typeface="BFPGWQ+Roboto"/>
                <a:cs typeface="BFPGWQ+Roboto"/>
              </a:rPr>
              <a:t>for a host machine</a:t>
            </a:r>
            <a:r>
              <a:rPr sz="2000" spc="-10" dirty="0">
                <a:solidFill>
                  <a:srgbClr val="FFFFFF"/>
                </a:solidFill>
                <a:latin typeface="BFPGWQ+Roboto"/>
                <a:cs typeface="BFPGWQ+Roboto"/>
              </a:rPr>
              <a:t> </a:t>
            </a:r>
            <a:r>
              <a:rPr sz="2000" dirty="0">
                <a:solidFill>
                  <a:srgbClr val="FFFFFF"/>
                </a:solidFill>
                <a:latin typeface="BFPGWQ+Roboto"/>
                <a:cs typeface="BFPGWQ+Roboto"/>
              </a:rPr>
              <a:t>on a particular</a:t>
            </a:r>
            <a:r>
              <a:rPr sz="2000" spc="-36" dirty="0">
                <a:solidFill>
                  <a:srgbClr val="FFFFFF"/>
                </a:solidFill>
                <a:latin typeface="BFPGWQ+Roboto"/>
                <a:cs typeface="BFPGWQ+Roboto"/>
              </a:rPr>
              <a:t> </a:t>
            </a:r>
            <a:r>
              <a:rPr sz="2000" dirty="0">
                <a:solidFill>
                  <a:srgbClr val="FFFFFF"/>
                </a:solidFill>
                <a:latin typeface="BFPGWQ+Roboto"/>
                <a:cs typeface="BFPGWQ+Roboto"/>
              </a:rPr>
              <a:t>LAN arrives</a:t>
            </a:r>
            <a:r>
              <a:rPr sz="2000" spc="-25" dirty="0">
                <a:solidFill>
                  <a:srgbClr val="FFFFFF"/>
                </a:solidFill>
                <a:latin typeface="BFPGWQ+Roboto"/>
                <a:cs typeface="BFPGWQ+Roboto"/>
              </a:rPr>
              <a:t> </a:t>
            </a:r>
            <a:r>
              <a:rPr sz="2000" dirty="0">
                <a:solidFill>
                  <a:srgbClr val="FFFFFF"/>
                </a:solidFill>
                <a:latin typeface="BFPGWQ+Roboto"/>
                <a:cs typeface="BFPGWQ+Roboto"/>
              </a:rPr>
              <a:t>at</a:t>
            </a:r>
          </a:p>
          <a:p>
            <a:pPr marL="286816" marR="0">
              <a:lnSpc>
                <a:spcPts val="2400"/>
              </a:lnSpc>
              <a:spcBef>
                <a:spcPts val="0"/>
              </a:spcBef>
              <a:spcAft>
                <a:spcPts val="0"/>
              </a:spcAft>
            </a:pPr>
            <a:r>
              <a:rPr sz="2000" dirty="0">
                <a:solidFill>
                  <a:srgbClr val="FFFFFF"/>
                </a:solidFill>
                <a:latin typeface="BFPGWQ+Roboto"/>
                <a:cs typeface="BFPGWQ+Roboto"/>
              </a:rPr>
              <a:t>a gateway,</a:t>
            </a:r>
            <a:r>
              <a:rPr sz="2000" spc="-10" dirty="0">
                <a:solidFill>
                  <a:srgbClr val="FFFFFF"/>
                </a:solidFill>
                <a:latin typeface="BFPGWQ+Roboto"/>
                <a:cs typeface="BFPGWQ+Roboto"/>
              </a:rPr>
              <a:t> </a:t>
            </a:r>
            <a:r>
              <a:rPr sz="2000" dirty="0">
                <a:solidFill>
                  <a:srgbClr val="FFFFFF"/>
                </a:solidFill>
                <a:latin typeface="BFPGWQ+Roboto"/>
                <a:cs typeface="BFPGWQ+Roboto"/>
              </a:rPr>
              <a:t>the</a:t>
            </a:r>
            <a:r>
              <a:rPr sz="2000" spc="-34" dirty="0">
                <a:solidFill>
                  <a:srgbClr val="FFFFFF"/>
                </a:solidFill>
                <a:latin typeface="BFPGWQ+Roboto"/>
                <a:cs typeface="BFPGWQ+Roboto"/>
              </a:rPr>
              <a:t> </a:t>
            </a:r>
            <a:r>
              <a:rPr sz="2000" dirty="0">
                <a:solidFill>
                  <a:srgbClr val="FFFFFF"/>
                </a:solidFill>
                <a:latin typeface="BFPGWQ+Roboto"/>
                <a:cs typeface="BFPGWQ+Roboto"/>
              </a:rPr>
              <a:t>gateway</a:t>
            </a:r>
            <a:r>
              <a:rPr sz="2000" spc="-30" dirty="0">
                <a:solidFill>
                  <a:srgbClr val="FFFFFF"/>
                </a:solidFill>
                <a:latin typeface="BFPGWQ+Roboto"/>
                <a:cs typeface="BFPGWQ+Roboto"/>
              </a:rPr>
              <a:t> </a:t>
            </a:r>
            <a:r>
              <a:rPr sz="2000" dirty="0">
                <a:solidFill>
                  <a:srgbClr val="FFFFFF"/>
                </a:solidFill>
                <a:latin typeface="BFPGWQ+Roboto"/>
                <a:cs typeface="BFPGWQ+Roboto"/>
              </a:rPr>
              <a:t>asks the ARP program</a:t>
            </a:r>
            <a:r>
              <a:rPr sz="2000" spc="-31" dirty="0">
                <a:solidFill>
                  <a:srgbClr val="FFFFFF"/>
                </a:solidFill>
                <a:latin typeface="BFPGWQ+Roboto"/>
                <a:cs typeface="BFPGWQ+Roboto"/>
              </a:rPr>
              <a:t> </a:t>
            </a:r>
            <a:r>
              <a:rPr sz="2000" dirty="0">
                <a:solidFill>
                  <a:srgbClr val="FFFFFF"/>
                </a:solidFill>
                <a:latin typeface="BFPGWQ+Roboto"/>
                <a:cs typeface="BFPGWQ+Roboto"/>
              </a:rPr>
              <a:t>to</a:t>
            </a:r>
            <a:r>
              <a:rPr sz="2000" spc="-11" dirty="0">
                <a:solidFill>
                  <a:srgbClr val="FFFFFF"/>
                </a:solidFill>
                <a:latin typeface="BFPGWQ+Roboto"/>
                <a:cs typeface="BFPGWQ+Roboto"/>
              </a:rPr>
              <a:t> </a:t>
            </a:r>
            <a:r>
              <a:rPr sz="2000" dirty="0">
                <a:solidFill>
                  <a:srgbClr val="FFFFFF"/>
                </a:solidFill>
                <a:latin typeface="BFPGWQ+Roboto"/>
                <a:cs typeface="BFPGWQ+Roboto"/>
              </a:rPr>
              <a:t>find a MAC</a:t>
            </a:r>
            <a:r>
              <a:rPr sz="2000" spc="-15" dirty="0">
                <a:solidFill>
                  <a:srgbClr val="FFFFFF"/>
                </a:solidFill>
                <a:latin typeface="BFPGWQ+Roboto"/>
                <a:cs typeface="BFPGWQ+Roboto"/>
              </a:rPr>
              <a:t> </a:t>
            </a:r>
            <a:r>
              <a:rPr sz="2000" dirty="0">
                <a:solidFill>
                  <a:srgbClr val="FFFFFF"/>
                </a:solidFill>
                <a:latin typeface="BFPGWQ+Roboto"/>
                <a:cs typeface="BFPGWQ+Roboto"/>
              </a:rPr>
              <a:t>address</a:t>
            </a:r>
            <a:r>
              <a:rPr sz="2000" spc="-21" dirty="0">
                <a:solidFill>
                  <a:srgbClr val="FFFFFF"/>
                </a:solidFill>
                <a:latin typeface="BFPGWQ+Roboto"/>
                <a:cs typeface="BFPGWQ+Roboto"/>
              </a:rPr>
              <a:t> </a:t>
            </a:r>
            <a:r>
              <a:rPr sz="2000" dirty="0">
                <a:solidFill>
                  <a:srgbClr val="FFFFFF"/>
                </a:solidFill>
                <a:latin typeface="BFPGWQ+Roboto"/>
                <a:cs typeface="BFPGWQ+Roboto"/>
              </a:rPr>
              <a:t>that</a:t>
            </a:r>
            <a:r>
              <a:rPr sz="2000" spc="-12" dirty="0">
                <a:solidFill>
                  <a:srgbClr val="FFFFFF"/>
                </a:solidFill>
                <a:latin typeface="BFPGWQ+Roboto"/>
                <a:cs typeface="BFPGWQ+Roboto"/>
              </a:rPr>
              <a:t> </a:t>
            </a:r>
            <a:r>
              <a:rPr sz="2000" dirty="0">
                <a:solidFill>
                  <a:srgbClr val="FFFFFF"/>
                </a:solidFill>
                <a:latin typeface="BFPGWQ+Roboto"/>
                <a:cs typeface="BFPGWQ+Roboto"/>
              </a:rPr>
              <a:t>matches</a:t>
            </a:r>
          </a:p>
          <a:p>
            <a:pPr marL="286816" marR="0">
              <a:lnSpc>
                <a:spcPts val="2400"/>
              </a:lnSpc>
              <a:spcBef>
                <a:spcPts val="0"/>
              </a:spcBef>
              <a:spcAft>
                <a:spcPts val="0"/>
              </a:spcAft>
            </a:pPr>
            <a:r>
              <a:rPr sz="2000" dirty="0">
                <a:solidFill>
                  <a:srgbClr val="FFFFFF"/>
                </a:solidFill>
                <a:latin typeface="BFPGWQ+Roboto"/>
                <a:cs typeface="BFPGWQ+Roboto"/>
              </a:rPr>
              <a:t>the IP address.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12192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947623" y="676485"/>
            <a:ext cx="4303929" cy="346633"/>
          </a:xfrm>
          <a:prstGeom prst="rect">
            <a:avLst/>
          </a:prstGeom>
        </p:spPr>
        <p:txBody>
          <a:bodyPr vert="horz" wrap="square" lIns="0" tIns="0" rIns="0" bIns="0" rtlCol="0">
            <a:spAutoFit/>
          </a:bodyPr>
          <a:lstStyle/>
          <a:p>
            <a:pPr marL="0" marR="0">
              <a:lnSpc>
                <a:spcPts val="2850"/>
              </a:lnSpc>
              <a:spcBef>
                <a:spcPts val="0"/>
              </a:spcBef>
              <a:spcAft>
                <a:spcPts val="0"/>
              </a:spcAft>
            </a:pPr>
            <a:r>
              <a:rPr sz="2400" dirty="0">
                <a:solidFill>
                  <a:srgbClr val="FF0000"/>
                </a:solidFill>
                <a:latin typeface="Bernard MT Condensed"/>
                <a:cs typeface="Bernard MT Condensed"/>
              </a:rPr>
              <a:t> ARP poisoning</a:t>
            </a:r>
            <a:r>
              <a:rPr lang="en-US" sz="2400" dirty="0">
                <a:solidFill>
                  <a:srgbClr val="FF0000"/>
                </a:solidFill>
                <a:latin typeface="Bernard MT Condensed"/>
                <a:cs typeface="Bernard MT Condensed"/>
              </a:rPr>
              <a:t> : </a:t>
            </a:r>
            <a:endParaRPr sz="2400" dirty="0">
              <a:solidFill>
                <a:srgbClr val="FF0000"/>
              </a:solidFill>
              <a:latin typeface="Bernard MT Condensed"/>
              <a:cs typeface="Bernard MT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547" y="3249"/>
            <a:ext cx="12192000" cy="6857999"/>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932078" y="533822"/>
            <a:ext cx="3075763" cy="400411"/>
          </a:xfrm>
          <a:prstGeom prst="rect">
            <a:avLst/>
          </a:prstGeom>
        </p:spPr>
        <p:txBody>
          <a:bodyPr vert="horz" wrap="square" lIns="0" tIns="0" rIns="0" bIns="0" rtlCol="0">
            <a:spAutoFit/>
          </a:bodyPr>
          <a:lstStyle/>
          <a:p>
            <a:pPr marL="0" marR="0">
              <a:lnSpc>
                <a:spcPts val="2852"/>
              </a:lnSpc>
              <a:spcBef>
                <a:spcPts val="0"/>
              </a:spcBef>
              <a:spcAft>
                <a:spcPts val="0"/>
              </a:spcAft>
            </a:pPr>
            <a:r>
              <a:rPr sz="2400" dirty="0">
                <a:solidFill>
                  <a:srgbClr val="FF0000"/>
                </a:solidFill>
                <a:latin typeface="Bernard MT Condensed"/>
                <a:cs typeface="Bernard MT Condensed"/>
              </a:rPr>
              <a:t>What kind</a:t>
            </a:r>
            <a:r>
              <a:rPr sz="2400" spc="-11" dirty="0">
                <a:solidFill>
                  <a:srgbClr val="FF0000"/>
                </a:solidFill>
                <a:latin typeface="Bernard MT Condensed"/>
                <a:cs typeface="Bernard MT Condensed"/>
              </a:rPr>
              <a:t> </a:t>
            </a:r>
            <a:r>
              <a:rPr sz="2400" dirty="0">
                <a:solidFill>
                  <a:srgbClr val="FF0000"/>
                </a:solidFill>
                <a:latin typeface="Bernard MT Condensed"/>
                <a:cs typeface="Bernard MT Condensed"/>
              </a:rPr>
              <a:t>of Attack it is?</a:t>
            </a:r>
          </a:p>
        </p:txBody>
      </p:sp>
      <p:sp>
        <p:nvSpPr>
          <p:cNvPr id="4" name="object 4"/>
          <p:cNvSpPr txBox="1"/>
          <p:nvPr/>
        </p:nvSpPr>
        <p:spPr>
          <a:xfrm>
            <a:off x="1006754" y="2683212"/>
            <a:ext cx="5373473" cy="400050"/>
          </a:xfrm>
          <a:prstGeom prst="rect">
            <a:avLst/>
          </a:prstGeom>
        </p:spPr>
        <p:txBody>
          <a:bodyPr vert="horz" wrap="square" lIns="0" tIns="0" rIns="0" bIns="0" rtlCol="0">
            <a:spAutoFit/>
          </a:bodyPr>
          <a:lstStyle/>
          <a:p>
            <a:pPr marL="0" marR="0">
              <a:lnSpc>
                <a:spcPts val="2850"/>
              </a:lnSpc>
              <a:spcBef>
                <a:spcPts val="0"/>
              </a:spcBef>
              <a:spcAft>
                <a:spcPts val="0"/>
              </a:spcAft>
            </a:pPr>
            <a:r>
              <a:rPr sz="2400" dirty="0">
                <a:solidFill>
                  <a:srgbClr val="FF0000"/>
                </a:solidFill>
                <a:latin typeface="Bernard MT Condensed"/>
                <a:cs typeface="Bernard MT Condensed"/>
              </a:rPr>
              <a:t>Commands and </a:t>
            </a:r>
            <a:r>
              <a:rPr sz="2400" spc="-28" dirty="0">
                <a:solidFill>
                  <a:srgbClr val="FF0000"/>
                </a:solidFill>
                <a:latin typeface="Bernard MT Condensed"/>
                <a:cs typeface="Bernard MT Condensed"/>
              </a:rPr>
              <a:t>Tools</a:t>
            </a:r>
            <a:r>
              <a:rPr sz="2400" spc="23" dirty="0">
                <a:solidFill>
                  <a:srgbClr val="FF0000"/>
                </a:solidFill>
                <a:latin typeface="Bernard MT Condensed"/>
                <a:cs typeface="Bernard MT Condensed"/>
              </a:rPr>
              <a:t> </a:t>
            </a:r>
            <a:r>
              <a:rPr sz="2400" spc="-21" dirty="0">
                <a:solidFill>
                  <a:srgbClr val="FF0000"/>
                </a:solidFill>
                <a:latin typeface="Bernard MT Condensed"/>
                <a:cs typeface="Bernard MT Condensed"/>
              </a:rPr>
              <a:t>are</a:t>
            </a:r>
            <a:r>
              <a:rPr sz="2400" spc="15" dirty="0">
                <a:solidFill>
                  <a:srgbClr val="FF0000"/>
                </a:solidFill>
                <a:latin typeface="Bernard MT Condensed"/>
                <a:cs typeface="Bernard MT Condensed"/>
              </a:rPr>
              <a:t> </a:t>
            </a:r>
            <a:r>
              <a:rPr sz="2400" spc="-11" dirty="0">
                <a:solidFill>
                  <a:srgbClr val="FF0000"/>
                </a:solidFill>
                <a:latin typeface="Bernard MT Condensed"/>
                <a:cs typeface="Bernard MT Condensed"/>
              </a:rPr>
              <a:t>required</a:t>
            </a:r>
            <a:r>
              <a:rPr sz="2400" dirty="0">
                <a:solidFill>
                  <a:srgbClr val="FF0000"/>
                </a:solidFill>
                <a:latin typeface="Bernard MT Condensed"/>
                <a:cs typeface="Bernard MT Condensed"/>
              </a:rPr>
              <a:t> to attack?</a:t>
            </a:r>
          </a:p>
        </p:txBody>
      </p:sp>
      <p:sp>
        <p:nvSpPr>
          <p:cNvPr id="7" name="TextBox 6">
            <a:extLst>
              <a:ext uri="{FF2B5EF4-FFF2-40B4-BE49-F238E27FC236}">
                <a16:creationId xmlns:a16="http://schemas.microsoft.com/office/drawing/2014/main" id="{F6C63891-708F-EB47-EE16-C5134303AC4D}"/>
              </a:ext>
            </a:extLst>
          </p:cNvPr>
          <p:cNvSpPr txBox="1"/>
          <p:nvPr/>
        </p:nvSpPr>
        <p:spPr>
          <a:xfrm>
            <a:off x="1127448" y="3083262"/>
            <a:ext cx="6192688" cy="2308324"/>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bg1"/>
                </a:solidFill>
                <a:latin typeface="Aharoni" panose="02010803020104030203" pitchFamily="2" charset="-79"/>
                <a:cs typeface="Aharoni" panose="02010803020104030203" pitchFamily="2" charset="-79"/>
              </a:rPr>
              <a:t>Sudo</a:t>
            </a:r>
            <a:r>
              <a:rPr lang="en-US" dirty="0">
                <a:solidFill>
                  <a:schemeClr val="bg1"/>
                </a:solidFill>
                <a:latin typeface="Aharoni" panose="02010803020104030203" pitchFamily="2" charset="-79"/>
                <a:cs typeface="Aharoni" panose="02010803020104030203" pitchFamily="2" charset="-79"/>
              </a:rPr>
              <a:t> </a:t>
            </a:r>
            <a:r>
              <a:rPr lang="en-US" dirty="0" err="1">
                <a:solidFill>
                  <a:schemeClr val="bg1"/>
                </a:solidFill>
                <a:latin typeface="Aharoni" panose="02010803020104030203" pitchFamily="2" charset="-79"/>
                <a:cs typeface="Aharoni" panose="02010803020104030203" pitchFamily="2" charset="-79"/>
              </a:rPr>
              <a:t>su</a:t>
            </a:r>
            <a:endParaRPr lang="en-US" dirty="0">
              <a:solidFill>
                <a:schemeClr val="bg1"/>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IN"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pic>
        <p:nvPicPr>
          <p:cNvPr id="6" name="Picture 5" descr="A screenshot of a computer&#10;&#10;Description automatically generated with medium confidence">
            <a:extLst>
              <a:ext uri="{FF2B5EF4-FFF2-40B4-BE49-F238E27FC236}">
                <a16:creationId xmlns:a16="http://schemas.microsoft.com/office/drawing/2014/main" id="{25DFA0AB-9BF0-CDFB-A0A1-B4D3E5E948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5553" y="3607971"/>
            <a:ext cx="5184576" cy="25553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C63891-708F-EB47-EE16-C5134303AC4D}"/>
              </a:ext>
            </a:extLst>
          </p:cNvPr>
          <p:cNvSpPr txBox="1"/>
          <p:nvPr/>
        </p:nvSpPr>
        <p:spPr>
          <a:xfrm>
            <a:off x="1127448" y="3083262"/>
            <a:ext cx="6192688" cy="2308324"/>
          </a:xfrm>
          <a:prstGeom prst="rect">
            <a:avLst/>
          </a:prstGeom>
          <a:noFill/>
        </p:spPr>
        <p:txBody>
          <a:bodyPr wrap="square" rtlCol="0">
            <a:spAutoFit/>
          </a:bodyPr>
          <a:lstStyle/>
          <a:p>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err="1">
                <a:solidFill>
                  <a:schemeClr val="bg1"/>
                </a:solidFill>
              </a:rPr>
              <a:t>ip</a:t>
            </a:r>
            <a:endParaRPr lang="en-US" dirty="0">
              <a:solidFill>
                <a:schemeClr val="bg1"/>
              </a:solidFill>
            </a:endParaRPr>
          </a:p>
          <a:p>
            <a:endParaRPr lang="en-IN"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
        <p:nvSpPr>
          <p:cNvPr id="9" name="TextBox 8">
            <a:extLst>
              <a:ext uri="{FF2B5EF4-FFF2-40B4-BE49-F238E27FC236}">
                <a16:creationId xmlns:a16="http://schemas.microsoft.com/office/drawing/2014/main" id="{AFBF34D6-451B-5118-ED66-A12E6A38A5AE}"/>
              </a:ext>
            </a:extLst>
          </p:cNvPr>
          <p:cNvSpPr txBox="1"/>
          <p:nvPr/>
        </p:nvSpPr>
        <p:spPr>
          <a:xfrm>
            <a:off x="767408" y="620688"/>
            <a:ext cx="5040560" cy="369332"/>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echo 1 &gt; /proc/sys/net/ipv4/</a:t>
            </a:r>
            <a:r>
              <a:rPr lang="en-US" dirty="0" err="1">
                <a:latin typeface="Aharoni" panose="02010803020104030203" pitchFamily="2" charset="-79"/>
                <a:cs typeface="Aharoni" panose="02010803020104030203" pitchFamily="2" charset="-79"/>
              </a:rPr>
              <a:t>ip_forward</a:t>
            </a:r>
            <a:endParaRPr lang="en-IN" dirty="0">
              <a:latin typeface="Aharoni" panose="02010803020104030203" pitchFamily="2" charset="-79"/>
              <a:cs typeface="Aharoni" panose="02010803020104030203" pitchFamily="2" charset="-79"/>
            </a:endParaRPr>
          </a:p>
        </p:txBody>
      </p:sp>
      <p:pic>
        <p:nvPicPr>
          <p:cNvPr id="11" name="Picture 10" descr="Text&#10;&#10;Description automatically generated">
            <a:extLst>
              <a:ext uri="{FF2B5EF4-FFF2-40B4-BE49-F238E27FC236}">
                <a16:creationId xmlns:a16="http://schemas.microsoft.com/office/drawing/2014/main" id="{506B7651-EED3-4877-09D9-955606ADC1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9936" y="44624"/>
            <a:ext cx="4724364" cy="2582996"/>
          </a:xfrm>
          <a:prstGeom prst="rect">
            <a:avLst/>
          </a:prstGeom>
        </p:spPr>
      </p:pic>
      <p:sp>
        <p:nvSpPr>
          <p:cNvPr id="14" name="TextBox 13">
            <a:extLst>
              <a:ext uri="{FF2B5EF4-FFF2-40B4-BE49-F238E27FC236}">
                <a16:creationId xmlns:a16="http://schemas.microsoft.com/office/drawing/2014/main" id="{B59BE300-3FB6-B4B4-49FE-BE9528C5DF8A}"/>
              </a:ext>
            </a:extLst>
          </p:cNvPr>
          <p:cNvSpPr txBox="1"/>
          <p:nvPr/>
        </p:nvSpPr>
        <p:spPr>
          <a:xfrm>
            <a:off x="767408" y="2816357"/>
            <a:ext cx="1825352" cy="646331"/>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Ip route</a:t>
            </a:r>
          </a:p>
          <a:p>
            <a:endParaRPr lang="en-IN" dirty="0"/>
          </a:p>
        </p:txBody>
      </p:sp>
      <p:pic>
        <p:nvPicPr>
          <p:cNvPr id="16" name="Picture 15" descr="Text&#10;&#10;Description automatically generated">
            <a:extLst>
              <a:ext uri="{FF2B5EF4-FFF2-40B4-BE49-F238E27FC236}">
                <a16:creationId xmlns:a16="http://schemas.microsoft.com/office/drawing/2014/main" id="{C401D222-D2D6-EAA1-FB4E-87CD347CA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084" y="3428999"/>
            <a:ext cx="10056440" cy="3384377"/>
          </a:xfrm>
          <a:prstGeom prst="rect">
            <a:avLst/>
          </a:prstGeom>
        </p:spPr>
      </p:pic>
    </p:spTree>
    <p:extLst>
      <p:ext uri="{BB962C8B-B14F-4D97-AF65-F5344CB8AC3E}">
        <p14:creationId xmlns:p14="http://schemas.microsoft.com/office/powerpoint/2010/main" val="386645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C63891-708F-EB47-EE16-C5134303AC4D}"/>
              </a:ext>
            </a:extLst>
          </p:cNvPr>
          <p:cNvSpPr txBox="1"/>
          <p:nvPr/>
        </p:nvSpPr>
        <p:spPr>
          <a:xfrm>
            <a:off x="1127448" y="3083262"/>
            <a:ext cx="6192688" cy="2308324"/>
          </a:xfrm>
          <a:prstGeom prst="rect">
            <a:avLst/>
          </a:prstGeom>
          <a:noFill/>
        </p:spPr>
        <p:txBody>
          <a:bodyPr wrap="square" rtlCol="0">
            <a:spAutoFit/>
          </a:bodyPr>
          <a:lstStyle/>
          <a:p>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err="1">
                <a:solidFill>
                  <a:schemeClr val="bg1"/>
                </a:solidFill>
              </a:rPr>
              <a:t>ip</a:t>
            </a:r>
            <a:endParaRPr lang="en-US" dirty="0">
              <a:solidFill>
                <a:schemeClr val="bg1"/>
              </a:solidFill>
            </a:endParaRPr>
          </a:p>
          <a:p>
            <a:endParaRPr lang="en-IN"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
        <p:nvSpPr>
          <p:cNvPr id="9" name="TextBox 8">
            <a:extLst>
              <a:ext uri="{FF2B5EF4-FFF2-40B4-BE49-F238E27FC236}">
                <a16:creationId xmlns:a16="http://schemas.microsoft.com/office/drawing/2014/main" id="{AFBF34D6-451B-5118-ED66-A12E6A38A5AE}"/>
              </a:ext>
            </a:extLst>
          </p:cNvPr>
          <p:cNvSpPr txBox="1"/>
          <p:nvPr/>
        </p:nvSpPr>
        <p:spPr>
          <a:xfrm>
            <a:off x="767408" y="620688"/>
            <a:ext cx="6768752" cy="369332"/>
          </a:xfrm>
          <a:prstGeom prst="rect">
            <a:avLst/>
          </a:prstGeom>
          <a:noFill/>
        </p:spPr>
        <p:txBody>
          <a:bodyPr wrap="square" rtlCol="0">
            <a:spAutoFit/>
          </a:bodyPr>
          <a:lstStyle/>
          <a:p>
            <a:r>
              <a:rPr lang="en-US" dirty="0" err="1">
                <a:latin typeface="Aharoni" panose="02010803020104030203" pitchFamily="2" charset="-79"/>
                <a:cs typeface="Aharoni" panose="02010803020104030203" pitchFamily="2" charset="-79"/>
              </a:rPr>
              <a:t>arpspoof</a:t>
            </a:r>
            <a:r>
              <a:rPr lang="en-US" dirty="0">
                <a:latin typeface="Aharoni" panose="02010803020104030203" pitchFamily="2" charset="-79"/>
                <a:cs typeface="Aharoni" panose="02010803020104030203" pitchFamily="2" charset="-79"/>
              </a:rPr>
              <a:t>  -</a:t>
            </a:r>
            <a:r>
              <a:rPr lang="en-US" dirty="0" err="1">
                <a:latin typeface="Aharoni" panose="02010803020104030203" pitchFamily="2" charset="-79"/>
                <a:cs typeface="Aharoni" panose="02010803020104030203" pitchFamily="2" charset="-79"/>
              </a:rPr>
              <a:t>i</a:t>
            </a:r>
            <a:r>
              <a:rPr lang="en-US" dirty="0">
                <a:latin typeface="Aharoni" panose="02010803020104030203" pitchFamily="2" charset="-79"/>
                <a:cs typeface="Aharoni" panose="02010803020104030203" pitchFamily="2" charset="-79"/>
              </a:rPr>
              <a:t>  eth0 -t &lt;victim </a:t>
            </a:r>
            <a:r>
              <a:rPr lang="en-US" dirty="0" err="1">
                <a:latin typeface="Aharoni" panose="02010803020104030203" pitchFamily="2" charset="-79"/>
                <a:cs typeface="Aharoni" panose="02010803020104030203" pitchFamily="2" charset="-79"/>
              </a:rPr>
              <a:t>ip</a:t>
            </a:r>
            <a:r>
              <a:rPr lang="en-US" dirty="0">
                <a:latin typeface="Aharoni" panose="02010803020104030203" pitchFamily="2" charset="-79"/>
                <a:cs typeface="Aharoni" panose="02010803020104030203" pitchFamily="2" charset="-79"/>
              </a:rPr>
              <a:t>&gt; -r &lt;</a:t>
            </a:r>
            <a:r>
              <a:rPr lang="en-US" dirty="0" err="1">
                <a:latin typeface="Aharoni" panose="02010803020104030203" pitchFamily="2" charset="-79"/>
                <a:cs typeface="Aharoni" panose="02010803020104030203" pitchFamily="2" charset="-79"/>
              </a:rPr>
              <a:t>defaultgateway</a:t>
            </a:r>
            <a:r>
              <a:rPr lang="en-US" dirty="0">
                <a:latin typeface="Aharoni" panose="02010803020104030203" pitchFamily="2" charset="-79"/>
                <a:cs typeface="Aharoni" panose="02010803020104030203" pitchFamily="2" charset="-79"/>
              </a:rPr>
              <a:t> </a:t>
            </a:r>
            <a:r>
              <a:rPr lang="en-US" dirty="0" err="1">
                <a:latin typeface="Aharoni" panose="02010803020104030203" pitchFamily="2" charset="-79"/>
                <a:cs typeface="Aharoni" panose="02010803020104030203" pitchFamily="2" charset="-79"/>
              </a:rPr>
              <a:t>ip</a:t>
            </a:r>
            <a:r>
              <a:rPr lang="en-US" dirty="0">
                <a:latin typeface="Aharoni" panose="02010803020104030203" pitchFamily="2" charset="-79"/>
                <a:cs typeface="Aharoni" panose="02010803020104030203" pitchFamily="2" charset="-79"/>
              </a:rPr>
              <a:t>&gt;</a:t>
            </a:r>
            <a:endParaRPr lang="en-IN" dirty="0">
              <a:latin typeface="Aharoni" panose="02010803020104030203" pitchFamily="2" charset="-79"/>
              <a:cs typeface="Aharoni" panose="02010803020104030203" pitchFamily="2" charset="-79"/>
            </a:endParaRPr>
          </a:p>
        </p:txBody>
      </p:sp>
      <p:sp>
        <p:nvSpPr>
          <p:cNvPr id="12" name="TextBox 11">
            <a:extLst>
              <a:ext uri="{FF2B5EF4-FFF2-40B4-BE49-F238E27FC236}">
                <a16:creationId xmlns:a16="http://schemas.microsoft.com/office/drawing/2014/main" id="{C0BBD4AE-A2D8-FF90-B6CD-3BEC0C2C0A16}"/>
              </a:ext>
            </a:extLst>
          </p:cNvPr>
          <p:cNvSpPr txBox="1"/>
          <p:nvPr/>
        </p:nvSpPr>
        <p:spPr>
          <a:xfrm>
            <a:off x="5638800" y="2974258"/>
            <a:ext cx="914400" cy="914400"/>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A5F708F1-6297-5436-074C-3D7ED4FB3318}"/>
              </a:ext>
            </a:extLst>
          </p:cNvPr>
          <p:cNvSpPr txBox="1"/>
          <p:nvPr/>
        </p:nvSpPr>
        <p:spPr>
          <a:xfrm>
            <a:off x="5638800" y="2974258"/>
            <a:ext cx="914400" cy="914400"/>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B59BE300-3FB6-B4B4-49FE-BE9528C5DF8A}"/>
              </a:ext>
            </a:extLst>
          </p:cNvPr>
          <p:cNvSpPr txBox="1"/>
          <p:nvPr/>
        </p:nvSpPr>
        <p:spPr>
          <a:xfrm>
            <a:off x="767408" y="3083262"/>
            <a:ext cx="1825352" cy="646331"/>
          </a:xfrm>
          <a:prstGeom prst="rect">
            <a:avLst/>
          </a:prstGeom>
          <a:noFill/>
        </p:spPr>
        <p:txBody>
          <a:bodyPr wrap="square" rtlCol="0">
            <a:spAutoFit/>
          </a:bodyPr>
          <a:lstStyle/>
          <a:p>
            <a:endParaRPr lang="en-US" dirty="0"/>
          </a:p>
          <a:p>
            <a:endParaRPr lang="en-IN" dirty="0"/>
          </a:p>
        </p:txBody>
      </p:sp>
      <p:pic>
        <p:nvPicPr>
          <p:cNvPr id="4" name="Picture 3" descr="Text&#10;&#10;Description automatically generated">
            <a:extLst>
              <a:ext uri="{FF2B5EF4-FFF2-40B4-BE49-F238E27FC236}">
                <a16:creationId xmlns:a16="http://schemas.microsoft.com/office/drawing/2014/main" id="{44A37090-140E-6E23-CB1B-0587609C8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084" y="1821381"/>
            <a:ext cx="8136904" cy="3816424"/>
          </a:xfrm>
          <a:prstGeom prst="rect">
            <a:avLst/>
          </a:prstGeom>
        </p:spPr>
      </p:pic>
    </p:spTree>
    <p:extLst>
      <p:ext uri="{BB962C8B-B14F-4D97-AF65-F5344CB8AC3E}">
        <p14:creationId xmlns:p14="http://schemas.microsoft.com/office/powerpoint/2010/main" val="415854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C63891-708F-EB47-EE16-C5134303AC4D}"/>
              </a:ext>
            </a:extLst>
          </p:cNvPr>
          <p:cNvSpPr txBox="1"/>
          <p:nvPr/>
        </p:nvSpPr>
        <p:spPr>
          <a:xfrm>
            <a:off x="1127448" y="3083262"/>
            <a:ext cx="6192688" cy="2308324"/>
          </a:xfrm>
          <a:prstGeom prst="rect">
            <a:avLst/>
          </a:prstGeom>
          <a:noFill/>
        </p:spPr>
        <p:txBody>
          <a:bodyPr wrap="square" rtlCol="0">
            <a:spAutoFit/>
          </a:bodyPr>
          <a:lstStyle/>
          <a:p>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err="1">
                <a:solidFill>
                  <a:schemeClr val="bg1"/>
                </a:solidFill>
              </a:rPr>
              <a:t>ip</a:t>
            </a:r>
            <a:endParaRPr lang="en-US" dirty="0">
              <a:solidFill>
                <a:schemeClr val="bg1"/>
              </a:solidFill>
            </a:endParaRPr>
          </a:p>
          <a:p>
            <a:endParaRPr lang="en-IN"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
        <p:nvSpPr>
          <p:cNvPr id="9" name="TextBox 8">
            <a:extLst>
              <a:ext uri="{FF2B5EF4-FFF2-40B4-BE49-F238E27FC236}">
                <a16:creationId xmlns:a16="http://schemas.microsoft.com/office/drawing/2014/main" id="{AFBF34D6-451B-5118-ED66-A12E6A38A5AE}"/>
              </a:ext>
            </a:extLst>
          </p:cNvPr>
          <p:cNvSpPr txBox="1"/>
          <p:nvPr/>
        </p:nvSpPr>
        <p:spPr>
          <a:xfrm>
            <a:off x="767408" y="620688"/>
            <a:ext cx="5688632" cy="369332"/>
          </a:xfrm>
          <a:prstGeom prst="rect">
            <a:avLst/>
          </a:prstGeom>
          <a:noFill/>
        </p:spPr>
        <p:txBody>
          <a:bodyPr wrap="square" rtlCol="0">
            <a:spAutoFit/>
          </a:bodyPr>
          <a:lstStyle/>
          <a:p>
            <a:r>
              <a:rPr lang="en-US" dirty="0" err="1">
                <a:solidFill>
                  <a:srgbClr val="FF0000"/>
                </a:solidFill>
                <a:latin typeface="Bernard MT Condensed" panose="02050806060905020404" pitchFamily="18" charset="0"/>
              </a:rPr>
              <a:t>wireshark</a:t>
            </a:r>
            <a:endParaRPr lang="en-IN" dirty="0">
              <a:solidFill>
                <a:srgbClr val="FF0000"/>
              </a:solidFill>
              <a:latin typeface="Bernard MT Condensed" panose="02050806060905020404" pitchFamily="18" charset="0"/>
            </a:endParaRPr>
          </a:p>
        </p:txBody>
      </p:sp>
      <p:sp>
        <p:nvSpPr>
          <p:cNvPr id="12" name="TextBox 11">
            <a:extLst>
              <a:ext uri="{FF2B5EF4-FFF2-40B4-BE49-F238E27FC236}">
                <a16:creationId xmlns:a16="http://schemas.microsoft.com/office/drawing/2014/main" id="{C0BBD4AE-A2D8-FF90-B6CD-3BEC0C2C0A16}"/>
              </a:ext>
            </a:extLst>
          </p:cNvPr>
          <p:cNvSpPr txBox="1"/>
          <p:nvPr/>
        </p:nvSpPr>
        <p:spPr>
          <a:xfrm>
            <a:off x="5638800" y="2974258"/>
            <a:ext cx="914400" cy="914400"/>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A5F708F1-6297-5436-074C-3D7ED4FB3318}"/>
              </a:ext>
            </a:extLst>
          </p:cNvPr>
          <p:cNvSpPr txBox="1"/>
          <p:nvPr/>
        </p:nvSpPr>
        <p:spPr>
          <a:xfrm>
            <a:off x="5638800" y="2974258"/>
            <a:ext cx="914400" cy="914400"/>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B59BE300-3FB6-B4B4-49FE-BE9528C5DF8A}"/>
              </a:ext>
            </a:extLst>
          </p:cNvPr>
          <p:cNvSpPr txBox="1"/>
          <p:nvPr/>
        </p:nvSpPr>
        <p:spPr>
          <a:xfrm>
            <a:off x="767408" y="3083262"/>
            <a:ext cx="1825352" cy="646331"/>
          </a:xfrm>
          <a:prstGeom prst="rect">
            <a:avLst/>
          </a:prstGeom>
          <a:noFill/>
        </p:spPr>
        <p:txBody>
          <a:bodyPr wrap="square" rtlCol="0">
            <a:spAutoFit/>
          </a:bodyPr>
          <a:lstStyle/>
          <a:p>
            <a:endParaRPr lang="en-US" dirty="0"/>
          </a:p>
          <a:p>
            <a:endParaRPr lang="en-IN" dirty="0"/>
          </a:p>
        </p:txBody>
      </p:sp>
      <p:sp>
        <p:nvSpPr>
          <p:cNvPr id="5" name="TextBox 4">
            <a:extLst>
              <a:ext uri="{FF2B5EF4-FFF2-40B4-BE49-F238E27FC236}">
                <a16:creationId xmlns:a16="http://schemas.microsoft.com/office/drawing/2014/main" id="{4F8B91FF-133E-4072-B7CD-8AE8AE1E2B3C}"/>
              </a:ext>
            </a:extLst>
          </p:cNvPr>
          <p:cNvSpPr txBox="1"/>
          <p:nvPr/>
        </p:nvSpPr>
        <p:spPr>
          <a:xfrm>
            <a:off x="767408" y="5517232"/>
            <a:ext cx="1825352" cy="369332"/>
          </a:xfrm>
          <a:prstGeom prst="rect">
            <a:avLst/>
          </a:prstGeom>
          <a:noFill/>
        </p:spPr>
        <p:txBody>
          <a:bodyPr wrap="square" rtlCol="0">
            <a:spAutoFit/>
          </a:bodyPr>
          <a:lstStyle/>
          <a:p>
            <a:endParaRPr lang="en-IN"/>
          </a:p>
        </p:txBody>
      </p:sp>
      <p:pic>
        <p:nvPicPr>
          <p:cNvPr id="3" name="Picture 2" descr="Graphical user interface&#10;&#10;Description automatically generated">
            <a:extLst>
              <a:ext uri="{FF2B5EF4-FFF2-40B4-BE49-F238E27FC236}">
                <a16:creationId xmlns:a16="http://schemas.microsoft.com/office/drawing/2014/main" id="{5D02BB91-D491-7013-471D-ED49A0D9DA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3632" y="1030987"/>
            <a:ext cx="4381636" cy="2540079"/>
          </a:xfrm>
          <a:prstGeom prst="rect">
            <a:avLst/>
          </a:prstGeom>
        </p:spPr>
      </p:pic>
      <p:pic>
        <p:nvPicPr>
          <p:cNvPr id="16" name="Picture 15" descr="A screenshot of a computer&#10;&#10;Description automatically generated with medium confidence">
            <a:extLst>
              <a:ext uri="{FF2B5EF4-FFF2-40B4-BE49-F238E27FC236}">
                <a16:creationId xmlns:a16="http://schemas.microsoft.com/office/drawing/2014/main" id="{11687EF1-DCDC-3256-FB23-7F4FDFF8D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5520" y="3625568"/>
            <a:ext cx="7176120" cy="3064745"/>
          </a:xfrm>
          <a:prstGeom prst="rect">
            <a:avLst/>
          </a:prstGeom>
        </p:spPr>
      </p:pic>
      <p:sp>
        <p:nvSpPr>
          <p:cNvPr id="18" name="TextBox 17">
            <a:extLst>
              <a:ext uri="{FF2B5EF4-FFF2-40B4-BE49-F238E27FC236}">
                <a16:creationId xmlns:a16="http://schemas.microsoft.com/office/drawing/2014/main" id="{CAFD4030-1083-5663-5765-8A50E6C64F47}"/>
              </a:ext>
            </a:extLst>
          </p:cNvPr>
          <p:cNvSpPr txBox="1"/>
          <p:nvPr/>
        </p:nvSpPr>
        <p:spPr>
          <a:xfrm>
            <a:off x="7464152" y="1412776"/>
            <a:ext cx="4536504" cy="646331"/>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Select eth0 and then we get requests</a:t>
            </a:r>
          </a:p>
          <a:p>
            <a:endParaRPr lang="en-IN" dirty="0"/>
          </a:p>
        </p:txBody>
      </p:sp>
    </p:spTree>
    <p:extLst>
      <p:ext uri="{BB962C8B-B14F-4D97-AF65-F5344CB8AC3E}">
        <p14:creationId xmlns:p14="http://schemas.microsoft.com/office/powerpoint/2010/main" val="910863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C63891-708F-EB47-EE16-C5134303AC4D}"/>
              </a:ext>
            </a:extLst>
          </p:cNvPr>
          <p:cNvSpPr txBox="1"/>
          <p:nvPr/>
        </p:nvSpPr>
        <p:spPr>
          <a:xfrm>
            <a:off x="1127448" y="3083262"/>
            <a:ext cx="6192688" cy="2308324"/>
          </a:xfrm>
          <a:prstGeom prst="rect">
            <a:avLst/>
          </a:prstGeom>
          <a:noFill/>
        </p:spPr>
        <p:txBody>
          <a:bodyPr wrap="square" rtlCol="0">
            <a:spAutoFit/>
          </a:bodyPr>
          <a:lstStyle/>
          <a:p>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err="1">
                <a:solidFill>
                  <a:schemeClr val="bg1"/>
                </a:solidFill>
              </a:rPr>
              <a:t>ip</a:t>
            </a:r>
            <a:endParaRPr lang="en-US" dirty="0">
              <a:solidFill>
                <a:schemeClr val="bg1"/>
              </a:solidFill>
            </a:endParaRPr>
          </a:p>
          <a:p>
            <a:endParaRPr lang="en-IN"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
        <p:nvSpPr>
          <p:cNvPr id="12" name="TextBox 11">
            <a:extLst>
              <a:ext uri="{FF2B5EF4-FFF2-40B4-BE49-F238E27FC236}">
                <a16:creationId xmlns:a16="http://schemas.microsoft.com/office/drawing/2014/main" id="{C0BBD4AE-A2D8-FF90-B6CD-3BEC0C2C0A16}"/>
              </a:ext>
            </a:extLst>
          </p:cNvPr>
          <p:cNvSpPr txBox="1"/>
          <p:nvPr/>
        </p:nvSpPr>
        <p:spPr>
          <a:xfrm>
            <a:off x="5638800" y="2974258"/>
            <a:ext cx="914400" cy="914400"/>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A5F708F1-6297-5436-074C-3D7ED4FB3318}"/>
              </a:ext>
            </a:extLst>
          </p:cNvPr>
          <p:cNvSpPr txBox="1"/>
          <p:nvPr/>
        </p:nvSpPr>
        <p:spPr>
          <a:xfrm>
            <a:off x="5638800" y="2974258"/>
            <a:ext cx="914400" cy="914400"/>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B59BE300-3FB6-B4B4-49FE-BE9528C5DF8A}"/>
              </a:ext>
            </a:extLst>
          </p:cNvPr>
          <p:cNvSpPr txBox="1"/>
          <p:nvPr/>
        </p:nvSpPr>
        <p:spPr>
          <a:xfrm>
            <a:off x="767408" y="3083262"/>
            <a:ext cx="1825352" cy="646331"/>
          </a:xfrm>
          <a:prstGeom prst="rect">
            <a:avLst/>
          </a:prstGeom>
          <a:noFill/>
        </p:spPr>
        <p:txBody>
          <a:bodyPr wrap="square" rtlCol="0">
            <a:spAutoFit/>
          </a:bodyPr>
          <a:lstStyle/>
          <a:p>
            <a:endParaRPr lang="en-US" dirty="0"/>
          </a:p>
          <a:p>
            <a:endParaRPr lang="en-IN" dirty="0"/>
          </a:p>
        </p:txBody>
      </p:sp>
      <p:sp>
        <p:nvSpPr>
          <p:cNvPr id="5" name="TextBox 4">
            <a:extLst>
              <a:ext uri="{FF2B5EF4-FFF2-40B4-BE49-F238E27FC236}">
                <a16:creationId xmlns:a16="http://schemas.microsoft.com/office/drawing/2014/main" id="{4F8B91FF-133E-4072-B7CD-8AE8AE1E2B3C}"/>
              </a:ext>
            </a:extLst>
          </p:cNvPr>
          <p:cNvSpPr txBox="1"/>
          <p:nvPr/>
        </p:nvSpPr>
        <p:spPr>
          <a:xfrm>
            <a:off x="767408" y="5517232"/>
            <a:ext cx="1825352" cy="369332"/>
          </a:xfrm>
          <a:prstGeom prst="rect">
            <a:avLst/>
          </a:prstGeom>
          <a:noFill/>
        </p:spPr>
        <p:txBody>
          <a:bodyPr wrap="square" rtlCol="0">
            <a:spAutoFit/>
          </a:bodyPr>
          <a:lstStyle/>
          <a:p>
            <a:endParaRPr lang="en-IN"/>
          </a:p>
        </p:txBody>
      </p:sp>
      <p:pic>
        <p:nvPicPr>
          <p:cNvPr id="4" name="Picture 3" descr="Graphical user interface&#10;&#10;Description automatically generated with medium confidence">
            <a:extLst>
              <a:ext uri="{FF2B5EF4-FFF2-40B4-BE49-F238E27FC236}">
                <a16:creationId xmlns:a16="http://schemas.microsoft.com/office/drawing/2014/main" id="{E21FCDB8-0B95-02F1-C97C-BCEDF4131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12192000" cy="3240360"/>
          </a:xfrm>
          <a:prstGeom prst="rect">
            <a:avLst/>
          </a:prstGeom>
        </p:spPr>
      </p:pic>
      <p:pic>
        <p:nvPicPr>
          <p:cNvPr id="8" name="Picture 7" descr="Text&#10;&#10;Description automatically generated">
            <a:extLst>
              <a:ext uri="{FF2B5EF4-FFF2-40B4-BE49-F238E27FC236}">
                <a16:creationId xmlns:a16="http://schemas.microsoft.com/office/drawing/2014/main" id="{C7A77F0D-8BDC-22DC-7188-146C98EB1B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6504" y="3406427"/>
            <a:ext cx="5284377" cy="3501008"/>
          </a:xfrm>
          <a:prstGeom prst="rect">
            <a:avLst/>
          </a:prstGeom>
        </p:spPr>
      </p:pic>
      <p:sp>
        <p:nvSpPr>
          <p:cNvPr id="10" name="TextBox 9">
            <a:extLst>
              <a:ext uri="{FF2B5EF4-FFF2-40B4-BE49-F238E27FC236}">
                <a16:creationId xmlns:a16="http://schemas.microsoft.com/office/drawing/2014/main" id="{4C0E789C-010A-4F06-0E58-417092FB9BD4}"/>
              </a:ext>
            </a:extLst>
          </p:cNvPr>
          <p:cNvSpPr txBox="1"/>
          <p:nvPr/>
        </p:nvSpPr>
        <p:spPr>
          <a:xfrm>
            <a:off x="7680176" y="3933056"/>
            <a:ext cx="4392488" cy="646331"/>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Search http and notice login request and then we get user data.</a:t>
            </a:r>
          </a:p>
        </p:txBody>
      </p:sp>
    </p:spTree>
    <p:extLst>
      <p:ext uri="{BB962C8B-B14F-4D97-AF65-F5344CB8AC3E}">
        <p14:creationId xmlns:p14="http://schemas.microsoft.com/office/powerpoint/2010/main" val="4150639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205</TotalTime>
  <Words>816</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Aharoni</vt:lpstr>
      <vt:lpstr>Graphik LC Web</vt:lpstr>
      <vt:lpstr>Bernard MT Condensed</vt:lpstr>
      <vt:lpstr>Century Gothic</vt:lpstr>
      <vt:lpstr>BFPGWQ+Roboto</vt:lpstr>
      <vt:lpstr>Amasis MT Pro Black</vt:lpstr>
      <vt:lpstr>Arial</vt:lpstr>
      <vt:lpstr>Times New Roman</vt:lpstr>
      <vt:lpstr>BHOHQM+Roboto Bold</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Sowji</dc:creator>
  <cp:lastModifiedBy>Mudda Raju</cp:lastModifiedBy>
  <cp:revision>5</cp:revision>
  <dcterms:modified xsi:type="dcterms:W3CDTF">2022-07-28T09:19:34Z</dcterms:modified>
</cp:coreProperties>
</file>