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69"/>
  </p:notesMasterIdLst>
  <p:handoutMasterIdLst>
    <p:handoutMasterId r:id="rId70"/>
  </p:handoutMasterIdLst>
  <p:sldIdLst>
    <p:sldId id="256" r:id="rId5"/>
    <p:sldId id="260" r:id="rId6"/>
    <p:sldId id="292" r:id="rId7"/>
    <p:sldId id="308"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7" r:id="rId31"/>
    <p:sldId id="316" r:id="rId32"/>
    <p:sldId id="318" r:id="rId33"/>
    <p:sldId id="329" r:id="rId34"/>
    <p:sldId id="319" r:id="rId35"/>
    <p:sldId id="320" r:id="rId36"/>
    <p:sldId id="321" r:id="rId37"/>
    <p:sldId id="322" r:id="rId38"/>
    <p:sldId id="323" r:id="rId39"/>
    <p:sldId id="324" r:id="rId40"/>
    <p:sldId id="325" r:id="rId41"/>
    <p:sldId id="327" r:id="rId42"/>
    <p:sldId id="326" r:id="rId43"/>
    <p:sldId id="328" r:id="rId44"/>
    <p:sldId id="330" r:id="rId45"/>
    <p:sldId id="331" r:id="rId46"/>
    <p:sldId id="332" r:id="rId47"/>
    <p:sldId id="333" r:id="rId48"/>
    <p:sldId id="335" r:id="rId49"/>
    <p:sldId id="334"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291"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5474" autoAdjust="0"/>
  </p:normalViewPr>
  <p:slideViewPr>
    <p:cSldViewPr snapToGrid="0">
      <p:cViewPr varScale="1">
        <p:scale>
          <a:sx n="67" d="100"/>
          <a:sy n="67" d="100"/>
        </p:scale>
        <p:origin x="762" y="7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Adhikari" userId="54fd46dbe5a7445d" providerId="LiveId" clId="{76452CF2-2AC0-40F0-8001-0E1A6BF052A7}"/>
    <pc:docChg chg="custSel addSld delSld modSld">
      <pc:chgData name="Binod Adhikari" userId="54fd46dbe5a7445d" providerId="LiveId" clId="{76452CF2-2AC0-40F0-8001-0E1A6BF052A7}" dt="2020-09-08T06:47:11.191" v="1203" actId="20577"/>
      <pc:docMkLst>
        <pc:docMk/>
      </pc:docMkLst>
      <pc:sldChg chg="del">
        <pc:chgData name="Binod Adhikari" userId="54fd46dbe5a7445d" providerId="LiveId" clId="{76452CF2-2AC0-40F0-8001-0E1A6BF052A7}" dt="2020-09-08T06:32:01.285" v="13" actId="47"/>
        <pc:sldMkLst>
          <pc:docMk/>
          <pc:sldMk cId="3942404586" sldId="261"/>
        </pc:sldMkLst>
      </pc:sldChg>
      <pc:sldChg chg="del">
        <pc:chgData name="Binod Adhikari" userId="54fd46dbe5a7445d" providerId="LiveId" clId="{76452CF2-2AC0-40F0-8001-0E1A6BF052A7}" dt="2020-09-08T06:32:10.505" v="19" actId="47"/>
        <pc:sldMkLst>
          <pc:docMk/>
          <pc:sldMk cId="3922258044" sldId="262"/>
        </pc:sldMkLst>
      </pc:sldChg>
      <pc:sldChg chg="del">
        <pc:chgData name="Binod Adhikari" userId="54fd46dbe5a7445d" providerId="LiveId" clId="{76452CF2-2AC0-40F0-8001-0E1A6BF052A7}" dt="2020-09-08T06:32:09.621" v="18" actId="47"/>
        <pc:sldMkLst>
          <pc:docMk/>
          <pc:sldMk cId="3140436231" sldId="263"/>
        </pc:sldMkLst>
      </pc:sldChg>
      <pc:sldChg chg="del">
        <pc:chgData name="Binod Adhikari" userId="54fd46dbe5a7445d" providerId="LiveId" clId="{76452CF2-2AC0-40F0-8001-0E1A6BF052A7}" dt="2020-09-08T06:32:08.476" v="17" actId="47"/>
        <pc:sldMkLst>
          <pc:docMk/>
          <pc:sldMk cId="4210730122" sldId="264"/>
        </pc:sldMkLst>
      </pc:sldChg>
      <pc:sldChg chg="del">
        <pc:chgData name="Binod Adhikari" userId="54fd46dbe5a7445d" providerId="LiveId" clId="{76452CF2-2AC0-40F0-8001-0E1A6BF052A7}" dt="2020-09-08T06:32:07.520" v="16" actId="47"/>
        <pc:sldMkLst>
          <pc:docMk/>
          <pc:sldMk cId="671586438" sldId="265"/>
        </pc:sldMkLst>
      </pc:sldChg>
      <pc:sldChg chg="del">
        <pc:chgData name="Binod Adhikari" userId="54fd46dbe5a7445d" providerId="LiveId" clId="{76452CF2-2AC0-40F0-8001-0E1A6BF052A7}" dt="2020-09-08T06:32:06.527" v="15" actId="47"/>
        <pc:sldMkLst>
          <pc:docMk/>
          <pc:sldMk cId="853317139" sldId="266"/>
        </pc:sldMkLst>
      </pc:sldChg>
      <pc:sldChg chg="del">
        <pc:chgData name="Binod Adhikari" userId="54fd46dbe5a7445d" providerId="LiveId" clId="{76452CF2-2AC0-40F0-8001-0E1A6BF052A7}" dt="2020-09-08T06:32:05.352" v="14" actId="47"/>
        <pc:sldMkLst>
          <pc:docMk/>
          <pc:sldMk cId="3683279821" sldId="267"/>
        </pc:sldMkLst>
      </pc:sldChg>
      <pc:sldChg chg="modSp mod">
        <pc:chgData name="Binod Adhikari" userId="54fd46dbe5a7445d" providerId="LiveId" clId="{76452CF2-2AC0-40F0-8001-0E1A6BF052A7}" dt="2020-09-08T06:33:25.337" v="54" actId="20577"/>
        <pc:sldMkLst>
          <pc:docMk/>
          <pc:sldMk cId="4018208929" sldId="272"/>
        </pc:sldMkLst>
        <pc:spChg chg="mod">
          <ac:chgData name="Binod Adhikari" userId="54fd46dbe5a7445d" providerId="LiveId" clId="{76452CF2-2AC0-40F0-8001-0E1A6BF052A7}" dt="2020-09-08T06:33:25.337" v="54" actId="20577"/>
          <ac:spMkLst>
            <pc:docMk/>
            <pc:sldMk cId="4018208929" sldId="272"/>
            <ac:spMk id="10" creationId="{C4401A1A-89F7-44CF-8767-3656A8E49A81}"/>
          </ac:spMkLst>
        </pc:spChg>
      </pc:sldChg>
      <pc:sldChg chg="addSp delSp modSp new mod">
        <pc:chgData name="Binod Adhikari" userId="54fd46dbe5a7445d" providerId="LiveId" clId="{76452CF2-2AC0-40F0-8001-0E1A6BF052A7}" dt="2020-09-08T06:31:50.253" v="12" actId="1035"/>
        <pc:sldMkLst>
          <pc:docMk/>
          <pc:sldMk cId="599811791" sldId="273"/>
        </pc:sldMkLst>
        <pc:spChg chg="del">
          <ac:chgData name="Binod Adhikari" userId="54fd46dbe5a7445d" providerId="LiveId" clId="{76452CF2-2AC0-40F0-8001-0E1A6BF052A7}" dt="2020-09-08T06:31:26.548" v="2" actId="478"/>
          <ac:spMkLst>
            <pc:docMk/>
            <pc:sldMk cId="599811791" sldId="273"/>
            <ac:spMk id="2" creationId="{356E56A6-6814-4613-996E-DB443BCBAF61}"/>
          </ac:spMkLst>
        </pc:spChg>
        <pc:spChg chg="del">
          <ac:chgData name="Binod Adhikari" userId="54fd46dbe5a7445d" providerId="LiveId" clId="{76452CF2-2AC0-40F0-8001-0E1A6BF052A7}" dt="2020-09-08T06:31:10.066" v="1"/>
          <ac:spMkLst>
            <pc:docMk/>
            <pc:sldMk cId="599811791" sldId="273"/>
            <ac:spMk id="3" creationId="{A381615C-0BFB-4A75-A8A1-9C35681F1668}"/>
          </ac:spMkLst>
        </pc:spChg>
        <pc:spChg chg="add mod">
          <ac:chgData name="Binod Adhikari" userId="54fd46dbe5a7445d" providerId="LiveId" clId="{76452CF2-2AC0-40F0-8001-0E1A6BF052A7}" dt="2020-09-08T06:31:27.565" v="3"/>
          <ac:spMkLst>
            <pc:docMk/>
            <pc:sldMk cId="599811791" sldId="273"/>
            <ac:spMk id="5" creationId="{8DC94AB2-D300-4A98-8B4A-BAB8B3BAAF5C}"/>
          </ac:spMkLst>
        </pc:spChg>
        <pc:picChg chg="add mod">
          <ac:chgData name="Binod Adhikari" userId="54fd46dbe5a7445d" providerId="LiveId" clId="{76452CF2-2AC0-40F0-8001-0E1A6BF052A7}" dt="2020-09-08T06:31:50.253" v="12" actId="1035"/>
          <ac:picMkLst>
            <pc:docMk/>
            <pc:sldMk cId="599811791" sldId="273"/>
            <ac:picMk id="4" creationId="{710E4295-D423-4F6E-9A50-21F57A924B6F}"/>
          </ac:picMkLst>
        </pc:picChg>
      </pc:sldChg>
      <pc:sldChg chg="addSp delSp modSp add mod">
        <pc:chgData name="Binod Adhikari" userId="54fd46dbe5a7445d" providerId="LiveId" clId="{76452CF2-2AC0-40F0-8001-0E1A6BF052A7}" dt="2020-09-08T06:41:11.734" v="640"/>
        <pc:sldMkLst>
          <pc:docMk/>
          <pc:sldMk cId="1884254785" sldId="274"/>
        </pc:sldMkLst>
        <pc:spChg chg="mod">
          <ac:chgData name="Binod Adhikari" userId="54fd46dbe5a7445d" providerId="LiveId" clId="{76452CF2-2AC0-40F0-8001-0E1A6BF052A7}" dt="2020-09-08T06:36:35.969" v="66" actId="1076"/>
          <ac:spMkLst>
            <pc:docMk/>
            <pc:sldMk cId="1884254785" sldId="274"/>
            <ac:spMk id="2" creationId="{F2153DD3-C27C-457D-ADDD-066D01CB95CA}"/>
          </ac:spMkLst>
        </pc:spChg>
        <pc:spChg chg="add mod">
          <ac:chgData name="Binod Adhikari" userId="54fd46dbe5a7445d" providerId="LiveId" clId="{76452CF2-2AC0-40F0-8001-0E1A6BF052A7}" dt="2020-09-08T06:40:19.815" v="638" actId="20577"/>
          <ac:spMkLst>
            <pc:docMk/>
            <pc:sldMk cId="1884254785" sldId="274"/>
            <ac:spMk id="5" creationId="{E89F68BE-A023-4E87-9947-E0ABD064B6ED}"/>
          </ac:spMkLst>
        </pc:spChg>
        <pc:spChg chg="mod">
          <ac:chgData name="Binod Adhikari" userId="54fd46dbe5a7445d" providerId="LiveId" clId="{76452CF2-2AC0-40F0-8001-0E1A6BF052A7}" dt="2020-09-08T06:41:11.734" v="640"/>
          <ac:spMkLst>
            <pc:docMk/>
            <pc:sldMk cId="1884254785" sldId="274"/>
            <ac:spMk id="10" creationId="{C4401A1A-89F7-44CF-8767-3656A8E49A81}"/>
          </ac:spMkLst>
        </pc:spChg>
        <pc:picChg chg="add del mod">
          <ac:chgData name="Binod Adhikari" userId="54fd46dbe5a7445d" providerId="LiveId" clId="{76452CF2-2AC0-40F0-8001-0E1A6BF052A7}" dt="2020-09-08T06:40:01.566" v="628" actId="478"/>
          <ac:picMkLst>
            <pc:docMk/>
            <pc:sldMk cId="1884254785" sldId="274"/>
            <ac:picMk id="1026" creationId="{23C6C354-2AD2-4A3A-BF7C-9CC76DE39985}"/>
          </ac:picMkLst>
        </pc:picChg>
      </pc:sldChg>
      <pc:sldChg chg="modSp add mod">
        <pc:chgData name="Binod Adhikari" userId="54fd46dbe5a7445d" providerId="LiveId" clId="{76452CF2-2AC0-40F0-8001-0E1A6BF052A7}" dt="2020-09-08T06:43:54.982" v="927" actId="20577"/>
        <pc:sldMkLst>
          <pc:docMk/>
          <pc:sldMk cId="639267310" sldId="275"/>
        </pc:sldMkLst>
        <pc:spChg chg="mod">
          <ac:chgData name="Binod Adhikari" userId="54fd46dbe5a7445d" providerId="LiveId" clId="{76452CF2-2AC0-40F0-8001-0E1A6BF052A7}" dt="2020-09-08T06:42:19.452" v="655" actId="6549"/>
          <ac:spMkLst>
            <pc:docMk/>
            <pc:sldMk cId="639267310" sldId="275"/>
            <ac:spMk id="5" creationId="{E89F68BE-A023-4E87-9947-E0ABD064B6ED}"/>
          </ac:spMkLst>
        </pc:spChg>
        <pc:spChg chg="mod">
          <ac:chgData name="Binod Adhikari" userId="54fd46dbe5a7445d" providerId="LiveId" clId="{76452CF2-2AC0-40F0-8001-0E1A6BF052A7}" dt="2020-09-08T06:43:54.982" v="927" actId="20577"/>
          <ac:spMkLst>
            <pc:docMk/>
            <pc:sldMk cId="639267310" sldId="275"/>
            <ac:spMk id="10" creationId="{C4401A1A-89F7-44CF-8767-3656A8E49A81}"/>
          </ac:spMkLst>
        </pc:spChg>
      </pc:sldChg>
      <pc:sldChg chg="modSp add mod">
        <pc:chgData name="Binod Adhikari" userId="54fd46dbe5a7445d" providerId="LiveId" clId="{76452CF2-2AC0-40F0-8001-0E1A6BF052A7}" dt="2020-09-08T06:47:11.191" v="1203" actId="20577"/>
        <pc:sldMkLst>
          <pc:docMk/>
          <pc:sldMk cId="398808496" sldId="276"/>
        </pc:sldMkLst>
        <pc:spChg chg="mod">
          <ac:chgData name="Binod Adhikari" userId="54fd46dbe5a7445d" providerId="LiveId" clId="{76452CF2-2AC0-40F0-8001-0E1A6BF052A7}" dt="2020-09-08T06:44:48.489" v="971" actId="20577"/>
          <ac:spMkLst>
            <pc:docMk/>
            <pc:sldMk cId="398808496" sldId="276"/>
            <ac:spMk id="5" creationId="{E89F68BE-A023-4E87-9947-E0ABD064B6ED}"/>
          </ac:spMkLst>
        </pc:spChg>
        <pc:spChg chg="mod">
          <ac:chgData name="Binod Adhikari" userId="54fd46dbe5a7445d" providerId="LiveId" clId="{76452CF2-2AC0-40F0-8001-0E1A6BF052A7}" dt="2020-09-08T06:47:11.191" v="1203" actId="20577"/>
          <ac:spMkLst>
            <pc:docMk/>
            <pc:sldMk cId="398808496" sldId="276"/>
            <ac:spMk id="10" creationId="{C4401A1A-89F7-44CF-8767-3656A8E49A81}"/>
          </ac:spMkLst>
        </pc:spChg>
      </pc:sldChg>
    </pc:docChg>
  </pc:docChgLst>
  <pc:docChgLst>
    <pc:chgData name="Binod Kumar Adhikari" userId="256f5a90-d823-4e8d-9a41-a3da19f4a0ad" providerId="ADAL" clId="{2BD6800F-2A0E-400B-B68C-02D8A123DF87}"/>
    <pc:docChg chg="modSld">
      <pc:chgData name="Binod Kumar Adhikari" userId="256f5a90-d823-4e8d-9a41-a3da19f4a0ad" providerId="ADAL" clId="{2BD6800F-2A0E-400B-B68C-02D8A123DF87}" dt="2022-06-05T03:02:52.880" v="0" actId="113"/>
      <pc:docMkLst>
        <pc:docMk/>
      </pc:docMkLst>
      <pc:sldChg chg="modSp mod">
        <pc:chgData name="Binod Kumar Adhikari" userId="256f5a90-d823-4e8d-9a41-a3da19f4a0ad" providerId="ADAL" clId="{2BD6800F-2A0E-400B-B68C-02D8A123DF87}" dt="2022-06-05T03:02:52.880" v="0" actId="113"/>
        <pc:sldMkLst>
          <pc:docMk/>
          <pc:sldMk cId="3700815650" sldId="303"/>
        </pc:sldMkLst>
        <pc:spChg chg="mod">
          <ac:chgData name="Binod Kumar Adhikari" userId="256f5a90-d823-4e8d-9a41-a3da19f4a0ad" providerId="ADAL" clId="{2BD6800F-2A0E-400B-B68C-02D8A123DF87}" dt="2022-06-05T03:02:52.880" v="0" actId="113"/>
          <ac:spMkLst>
            <pc:docMk/>
            <pc:sldMk cId="3700815650" sldId="303"/>
            <ac:spMk id="10" creationId="{C4401A1A-89F7-44CF-8767-3656A8E49A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2022-06-05</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2022-06-05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11</a:t>
            </a:fld>
            <a:endParaRPr lang="en-US" dirty="0"/>
          </a:p>
        </p:txBody>
      </p:sp>
    </p:spTree>
    <p:extLst>
      <p:ext uri="{BB962C8B-B14F-4D97-AF65-F5344CB8AC3E}">
        <p14:creationId xmlns:p14="http://schemas.microsoft.com/office/powerpoint/2010/main" val="222542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12</a:t>
            </a:fld>
            <a:endParaRPr lang="en-US" dirty="0"/>
          </a:p>
        </p:txBody>
      </p:sp>
    </p:spTree>
    <p:extLst>
      <p:ext uri="{BB962C8B-B14F-4D97-AF65-F5344CB8AC3E}">
        <p14:creationId xmlns:p14="http://schemas.microsoft.com/office/powerpoint/2010/main" val="307104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13</a:t>
            </a:fld>
            <a:endParaRPr lang="en-US" dirty="0"/>
          </a:p>
        </p:txBody>
      </p:sp>
    </p:spTree>
    <p:extLst>
      <p:ext uri="{BB962C8B-B14F-4D97-AF65-F5344CB8AC3E}">
        <p14:creationId xmlns:p14="http://schemas.microsoft.com/office/powerpoint/2010/main" val="298302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14</a:t>
            </a:fld>
            <a:endParaRPr lang="en-US" dirty="0"/>
          </a:p>
        </p:txBody>
      </p:sp>
    </p:spTree>
    <p:extLst>
      <p:ext uri="{BB962C8B-B14F-4D97-AF65-F5344CB8AC3E}">
        <p14:creationId xmlns:p14="http://schemas.microsoft.com/office/powerpoint/2010/main" val="180930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15</a:t>
            </a:fld>
            <a:endParaRPr lang="en-US" dirty="0"/>
          </a:p>
        </p:txBody>
      </p:sp>
    </p:spTree>
    <p:extLst>
      <p:ext uri="{BB962C8B-B14F-4D97-AF65-F5344CB8AC3E}">
        <p14:creationId xmlns:p14="http://schemas.microsoft.com/office/powerpoint/2010/main" val="152725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16</a:t>
            </a:fld>
            <a:endParaRPr lang="en-US" dirty="0"/>
          </a:p>
        </p:txBody>
      </p:sp>
    </p:spTree>
    <p:extLst>
      <p:ext uri="{BB962C8B-B14F-4D97-AF65-F5344CB8AC3E}">
        <p14:creationId xmlns:p14="http://schemas.microsoft.com/office/powerpoint/2010/main" val="105391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17</a:t>
            </a:fld>
            <a:endParaRPr lang="en-US" dirty="0"/>
          </a:p>
        </p:txBody>
      </p:sp>
    </p:spTree>
    <p:extLst>
      <p:ext uri="{BB962C8B-B14F-4D97-AF65-F5344CB8AC3E}">
        <p14:creationId xmlns:p14="http://schemas.microsoft.com/office/powerpoint/2010/main" val="349363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18</a:t>
            </a:fld>
            <a:endParaRPr lang="en-US" dirty="0"/>
          </a:p>
        </p:txBody>
      </p:sp>
    </p:spTree>
    <p:extLst>
      <p:ext uri="{BB962C8B-B14F-4D97-AF65-F5344CB8AC3E}">
        <p14:creationId xmlns:p14="http://schemas.microsoft.com/office/powerpoint/2010/main" val="3588674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19</a:t>
            </a:fld>
            <a:endParaRPr lang="en-US" dirty="0"/>
          </a:p>
        </p:txBody>
      </p:sp>
    </p:spTree>
    <p:extLst>
      <p:ext uri="{BB962C8B-B14F-4D97-AF65-F5344CB8AC3E}">
        <p14:creationId xmlns:p14="http://schemas.microsoft.com/office/powerpoint/2010/main" val="751756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20</a:t>
            </a:fld>
            <a:endParaRPr lang="en-US" dirty="0"/>
          </a:p>
        </p:txBody>
      </p:sp>
    </p:spTree>
    <p:extLst>
      <p:ext uri="{BB962C8B-B14F-4D97-AF65-F5344CB8AC3E}">
        <p14:creationId xmlns:p14="http://schemas.microsoft.com/office/powerpoint/2010/main" val="205548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000000"/>
                </a:solidFill>
                <a:effectLst/>
                <a:latin typeface="Times New Roman" panose="02020603050405020304" pitchFamily="18" charset="0"/>
                <a:cs typeface="Times New Roman" panose="02020603050405020304" pitchFamily="18" charset="0"/>
              </a:rPr>
              <a:t>3. and de-concentration of information across the entire digital network, connecting all sources of information. </a:t>
            </a:r>
          </a:p>
          <a:p>
            <a:r>
              <a:rPr lang="en-GB" sz="1200" b="0" i="0" dirty="0">
                <a:solidFill>
                  <a:srgbClr val="000000"/>
                </a:solidFill>
                <a:effectLst/>
                <a:latin typeface="Times New Roman" panose="02020603050405020304" pitchFamily="18" charset="0"/>
                <a:cs typeface="Times New Roman" panose="02020603050405020304" pitchFamily="18" charset="0"/>
              </a:rPr>
              <a:t>4. a fundamental change from the more common hierarchical information flow model that leads to unequal distribution of information and hence skewed power relations.</a:t>
            </a:r>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3</a:t>
            </a:fld>
            <a:endParaRPr lang="en-US" dirty="0"/>
          </a:p>
        </p:txBody>
      </p:sp>
    </p:spTree>
    <p:extLst>
      <p:ext uri="{BB962C8B-B14F-4D97-AF65-F5344CB8AC3E}">
        <p14:creationId xmlns:p14="http://schemas.microsoft.com/office/powerpoint/2010/main" val="178001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21</a:t>
            </a:fld>
            <a:endParaRPr lang="en-US" dirty="0"/>
          </a:p>
        </p:txBody>
      </p:sp>
    </p:spTree>
    <p:extLst>
      <p:ext uri="{BB962C8B-B14F-4D97-AF65-F5344CB8AC3E}">
        <p14:creationId xmlns:p14="http://schemas.microsoft.com/office/powerpoint/2010/main" val="2423513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22</a:t>
            </a:fld>
            <a:endParaRPr lang="en-US" dirty="0"/>
          </a:p>
        </p:txBody>
      </p:sp>
    </p:spTree>
    <p:extLst>
      <p:ext uri="{BB962C8B-B14F-4D97-AF65-F5344CB8AC3E}">
        <p14:creationId xmlns:p14="http://schemas.microsoft.com/office/powerpoint/2010/main" val="397367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23</a:t>
            </a:fld>
            <a:endParaRPr lang="en-US" dirty="0"/>
          </a:p>
        </p:txBody>
      </p:sp>
    </p:spTree>
    <p:extLst>
      <p:ext uri="{BB962C8B-B14F-4D97-AF65-F5344CB8AC3E}">
        <p14:creationId xmlns:p14="http://schemas.microsoft.com/office/powerpoint/2010/main" val="3138983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24</a:t>
            </a:fld>
            <a:endParaRPr lang="en-US" dirty="0"/>
          </a:p>
        </p:txBody>
      </p:sp>
    </p:spTree>
    <p:extLst>
      <p:ext uri="{BB962C8B-B14F-4D97-AF65-F5344CB8AC3E}">
        <p14:creationId xmlns:p14="http://schemas.microsoft.com/office/powerpoint/2010/main" val="3103881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25</a:t>
            </a:fld>
            <a:endParaRPr lang="en-US" dirty="0"/>
          </a:p>
        </p:txBody>
      </p:sp>
    </p:spTree>
    <p:extLst>
      <p:ext uri="{BB962C8B-B14F-4D97-AF65-F5344CB8AC3E}">
        <p14:creationId xmlns:p14="http://schemas.microsoft.com/office/powerpoint/2010/main" val="1916366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26</a:t>
            </a:fld>
            <a:endParaRPr lang="en-US" dirty="0"/>
          </a:p>
        </p:txBody>
      </p:sp>
    </p:spTree>
    <p:extLst>
      <p:ext uri="{BB962C8B-B14F-4D97-AF65-F5344CB8AC3E}">
        <p14:creationId xmlns:p14="http://schemas.microsoft.com/office/powerpoint/2010/main" val="1683863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27</a:t>
            </a:fld>
            <a:endParaRPr lang="en-US" dirty="0"/>
          </a:p>
        </p:txBody>
      </p:sp>
    </p:spTree>
    <p:extLst>
      <p:ext uri="{BB962C8B-B14F-4D97-AF65-F5344CB8AC3E}">
        <p14:creationId xmlns:p14="http://schemas.microsoft.com/office/powerpoint/2010/main" val="141142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28</a:t>
            </a:fld>
            <a:endParaRPr lang="en-US" dirty="0"/>
          </a:p>
        </p:txBody>
      </p:sp>
    </p:spTree>
    <p:extLst>
      <p:ext uri="{BB962C8B-B14F-4D97-AF65-F5344CB8AC3E}">
        <p14:creationId xmlns:p14="http://schemas.microsoft.com/office/powerpoint/2010/main" val="3761031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29</a:t>
            </a:fld>
            <a:endParaRPr lang="en-US" dirty="0"/>
          </a:p>
        </p:txBody>
      </p:sp>
    </p:spTree>
    <p:extLst>
      <p:ext uri="{BB962C8B-B14F-4D97-AF65-F5344CB8AC3E}">
        <p14:creationId xmlns:p14="http://schemas.microsoft.com/office/powerpoint/2010/main" val="197195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30</a:t>
            </a:fld>
            <a:endParaRPr lang="en-US" dirty="0"/>
          </a:p>
        </p:txBody>
      </p:sp>
    </p:spTree>
    <p:extLst>
      <p:ext uri="{BB962C8B-B14F-4D97-AF65-F5344CB8AC3E}">
        <p14:creationId xmlns:p14="http://schemas.microsoft.com/office/powerpoint/2010/main" val="148717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4</a:t>
            </a:fld>
            <a:endParaRPr lang="en-US" dirty="0"/>
          </a:p>
        </p:txBody>
      </p:sp>
    </p:spTree>
    <p:extLst>
      <p:ext uri="{BB962C8B-B14F-4D97-AF65-F5344CB8AC3E}">
        <p14:creationId xmlns:p14="http://schemas.microsoft.com/office/powerpoint/2010/main" val="1820648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31</a:t>
            </a:fld>
            <a:endParaRPr lang="en-US" dirty="0"/>
          </a:p>
        </p:txBody>
      </p:sp>
    </p:spTree>
    <p:extLst>
      <p:ext uri="{BB962C8B-B14F-4D97-AF65-F5344CB8AC3E}">
        <p14:creationId xmlns:p14="http://schemas.microsoft.com/office/powerpoint/2010/main" val="2159876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32</a:t>
            </a:fld>
            <a:endParaRPr lang="en-US" dirty="0"/>
          </a:p>
        </p:txBody>
      </p:sp>
    </p:spTree>
    <p:extLst>
      <p:ext uri="{BB962C8B-B14F-4D97-AF65-F5344CB8AC3E}">
        <p14:creationId xmlns:p14="http://schemas.microsoft.com/office/powerpoint/2010/main" val="1683594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33</a:t>
            </a:fld>
            <a:endParaRPr lang="en-US" dirty="0"/>
          </a:p>
        </p:txBody>
      </p:sp>
    </p:spTree>
    <p:extLst>
      <p:ext uri="{BB962C8B-B14F-4D97-AF65-F5344CB8AC3E}">
        <p14:creationId xmlns:p14="http://schemas.microsoft.com/office/powerpoint/2010/main" val="1160929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34</a:t>
            </a:fld>
            <a:endParaRPr lang="en-US" dirty="0"/>
          </a:p>
        </p:txBody>
      </p:sp>
    </p:spTree>
    <p:extLst>
      <p:ext uri="{BB962C8B-B14F-4D97-AF65-F5344CB8AC3E}">
        <p14:creationId xmlns:p14="http://schemas.microsoft.com/office/powerpoint/2010/main" val="2764411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35</a:t>
            </a:fld>
            <a:endParaRPr lang="en-US" dirty="0"/>
          </a:p>
        </p:txBody>
      </p:sp>
    </p:spTree>
    <p:extLst>
      <p:ext uri="{BB962C8B-B14F-4D97-AF65-F5344CB8AC3E}">
        <p14:creationId xmlns:p14="http://schemas.microsoft.com/office/powerpoint/2010/main" val="1068696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36</a:t>
            </a:fld>
            <a:endParaRPr lang="en-US" dirty="0"/>
          </a:p>
        </p:txBody>
      </p:sp>
    </p:spTree>
    <p:extLst>
      <p:ext uri="{BB962C8B-B14F-4D97-AF65-F5344CB8AC3E}">
        <p14:creationId xmlns:p14="http://schemas.microsoft.com/office/powerpoint/2010/main" val="1095751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37</a:t>
            </a:fld>
            <a:endParaRPr lang="en-US" dirty="0"/>
          </a:p>
        </p:txBody>
      </p:sp>
    </p:spTree>
    <p:extLst>
      <p:ext uri="{BB962C8B-B14F-4D97-AF65-F5344CB8AC3E}">
        <p14:creationId xmlns:p14="http://schemas.microsoft.com/office/powerpoint/2010/main" val="2286355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38</a:t>
            </a:fld>
            <a:endParaRPr lang="en-US" dirty="0"/>
          </a:p>
        </p:txBody>
      </p:sp>
    </p:spTree>
    <p:extLst>
      <p:ext uri="{BB962C8B-B14F-4D97-AF65-F5344CB8AC3E}">
        <p14:creationId xmlns:p14="http://schemas.microsoft.com/office/powerpoint/2010/main" val="2568096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39</a:t>
            </a:fld>
            <a:endParaRPr lang="en-US" dirty="0"/>
          </a:p>
        </p:txBody>
      </p:sp>
    </p:spTree>
    <p:extLst>
      <p:ext uri="{BB962C8B-B14F-4D97-AF65-F5344CB8AC3E}">
        <p14:creationId xmlns:p14="http://schemas.microsoft.com/office/powerpoint/2010/main" val="235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40</a:t>
            </a:fld>
            <a:endParaRPr lang="en-US" dirty="0"/>
          </a:p>
        </p:txBody>
      </p:sp>
    </p:spTree>
    <p:extLst>
      <p:ext uri="{BB962C8B-B14F-4D97-AF65-F5344CB8AC3E}">
        <p14:creationId xmlns:p14="http://schemas.microsoft.com/office/powerpoint/2010/main" val="387925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5</a:t>
            </a:fld>
            <a:endParaRPr lang="en-US" dirty="0"/>
          </a:p>
        </p:txBody>
      </p:sp>
    </p:spTree>
    <p:extLst>
      <p:ext uri="{BB962C8B-B14F-4D97-AF65-F5344CB8AC3E}">
        <p14:creationId xmlns:p14="http://schemas.microsoft.com/office/powerpoint/2010/main" val="3328836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41</a:t>
            </a:fld>
            <a:endParaRPr lang="en-US" dirty="0"/>
          </a:p>
        </p:txBody>
      </p:sp>
    </p:spTree>
    <p:extLst>
      <p:ext uri="{BB962C8B-B14F-4D97-AF65-F5344CB8AC3E}">
        <p14:creationId xmlns:p14="http://schemas.microsoft.com/office/powerpoint/2010/main" val="12997583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42</a:t>
            </a:fld>
            <a:endParaRPr lang="en-US" dirty="0"/>
          </a:p>
        </p:txBody>
      </p:sp>
    </p:spTree>
    <p:extLst>
      <p:ext uri="{BB962C8B-B14F-4D97-AF65-F5344CB8AC3E}">
        <p14:creationId xmlns:p14="http://schemas.microsoft.com/office/powerpoint/2010/main" val="1033221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43</a:t>
            </a:fld>
            <a:endParaRPr lang="en-US" dirty="0"/>
          </a:p>
        </p:txBody>
      </p:sp>
    </p:spTree>
    <p:extLst>
      <p:ext uri="{BB962C8B-B14F-4D97-AF65-F5344CB8AC3E}">
        <p14:creationId xmlns:p14="http://schemas.microsoft.com/office/powerpoint/2010/main" val="5121612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44</a:t>
            </a:fld>
            <a:endParaRPr lang="en-US" dirty="0"/>
          </a:p>
        </p:txBody>
      </p:sp>
    </p:spTree>
    <p:extLst>
      <p:ext uri="{BB962C8B-B14F-4D97-AF65-F5344CB8AC3E}">
        <p14:creationId xmlns:p14="http://schemas.microsoft.com/office/powerpoint/2010/main" val="3800762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45</a:t>
            </a:fld>
            <a:endParaRPr lang="en-US" dirty="0"/>
          </a:p>
        </p:txBody>
      </p:sp>
    </p:spTree>
    <p:extLst>
      <p:ext uri="{BB962C8B-B14F-4D97-AF65-F5344CB8AC3E}">
        <p14:creationId xmlns:p14="http://schemas.microsoft.com/office/powerpoint/2010/main" val="2899420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46</a:t>
            </a:fld>
            <a:endParaRPr lang="en-US" dirty="0"/>
          </a:p>
        </p:txBody>
      </p:sp>
    </p:spTree>
    <p:extLst>
      <p:ext uri="{BB962C8B-B14F-4D97-AF65-F5344CB8AC3E}">
        <p14:creationId xmlns:p14="http://schemas.microsoft.com/office/powerpoint/2010/main" val="3210308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47</a:t>
            </a:fld>
            <a:endParaRPr lang="en-US" dirty="0"/>
          </a:p>
        </p:txBody>
      </p:sp>
    </p:spTree>
    <p:extLst>
      <p:ext uri="{BB962C8B-B14F-4D97-AF65-F5344CB8AC3E}">
        <p14:creationId xmlns:p14="http://schemas.microsoft.com/office/powerpoint/2010/main" val="1319970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48</a:t>
            </a:fld>
            <a:endParaRPr lang="en-US" dirty="0"/>
          </a:p>
        </p:txBody>
      </p:sp>
    </p:spTree>
    <p:extLst>
      <p:ext uri="{BB962C8B-B14F-4D97-AF65-F5344CB8AC3E}">
        <p14:creationId xmlns:p14="http://schemas.microsoft.com/office/powerpoint/2010/main" val="2250149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49</a:t>
            </a:fld>
            <a:endParaRPr lang="en-US" dirty="0"/>
          </a:p>
        </p:txBody>
      </p:sp>
    </p:spTree>
    <p:extLst>
      <p:ext uri="{BB962C8B-B14F-4D97-AF65-F5344CB8AC3E}">
        <p14:creationId xmlns:p14="http://schemas.microsoft.com/office/powerpoint/2010/main" val="13537401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50</a:t>
            </a:fld>
            <a:endParaRPr lang="en-US" dirty="0"/>
          </a:p>
        </p:txBody>
      </p:sp>
    </p:spTree>
    <p:extLst>
      <p:ext uri="{BB962C8B-B14F-4D97-AF65-F5344CB8AC3E}">
        <p14:creationId xmlns:p14="http://schemas.microsoft.com/office/powerpoint/2010/main" val="1658422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6</a:t>
            </a:fld>
            <a:endParaRPr lang="en-US" dirty="0"/>
          </a:p>
        </p:txBody>
      </p:sp>
    </p:spTree>
    <p:extLst>
      <p:ext uri="{BB962C8B-B14F-4D97-AF65-F5344CB8AC3E}">
        <p14:creationId xmlns:p14="http://schemas.microsoft.com/office/powerpoint/2010/main" val="1062402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51</a:t>
            </a:fld>
            <a:endParaRPr lang="en-US" dirty="0"/>
          </a:p>
        </p:txBody>
      </p:sp>
    </p:spTree>
    <p:extLst>
      <p:ext uri="{BB962C8B-B14F-4D97-AF65-F5344CB8AC3E}">
        <p14:creationId xmlns:p14="http://schemas.microsoft.com/office/powerpoint/2010/main" val="1097007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52</a:t>
            </a:fld>
            <a:endParaRPr lang="en-US" dirty="0"/>
          </a:p>
        </p:txBody>
      </p:sp>
    </p:spTree>
    <p:extLst>
      <p:ext uri="{BB962C8B-B14F-4D97-AF65-F5344CB8AC3E}">
        <p14:creationId xmlns:p14="http://schemas.microsoft.com/office/powerpoint/2010/main" val="21438054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53</a:t>
            </a:fld>
            <a:endParaRPr lang="en-US" dirty="0"/>
          </a:p>
        </p:txBody>
      </p:sp>
    </p:spTree>
    <p:extLst>
      <p:ext uri="{BB962C8B-B14F-4D97-AF65-F5344CB8AC3E}">
        <p14:creationId xmlns:p14="http://schemas.microsoft.com/office/powerpoint/2010/main" val="4259090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54</a:t>
            </a:fld>
            <a:endParaRPr lang="en-US" dirty="0"/>
          </a:p>
        </p:txBody>
      </p:sp>
    </p:spTree>
    <p:extLst>
      <p:ext uri="{BB962C8B-B14F-4D97-AF65-F5344CB8AC3E}">
        <p14:creationId xmlns:p14="http://schemas.microsoft.com/office/powerpoint/2010/main" val="1416695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55</a:t>
            </a:fld>
            <a:endParaRPr lang="en-US" dirty="0"/>
          </a:p>
        </p:txBody>
      </p:sp>
    </p:spTree>
    <p:extLst>
      <p:ext uri="{BB962C8B-B14F-4D97-AF65-F5344CB8AC3E}">
        <p14:creationId xmlns:p14="http://schemas.microsoft.com/office/powerpoint/2010/main" val="20299746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56</a:t>
            </a:fld>
            <a:endParaRPr lang="en-US" dirty="0"/>
          </a:p>
        </p:txBody>
      </p:sp>
    </p:spTree>
    <p:extLst>
      <p:ext uri="{BB962C8B-B14F-4D97-AF65-F5344CB8AC3E}">
        <p14:creationId xmlns:p14="http://schemas.microsoft.com/office/powerpoint/2010/main" val="2017571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57</a:t>
            </a:fld>
            <a:endParaRPr lang="en-US" dirty="0"/>
          </a:p>
        </p:txBody>
      </p:sp>
    </p:spTree>
    <p:extLst>
      <p:ext uri="{BB962C8B-B14F-4D97-AF65-F5344CB8AC3E}">
        <p14:creationId xmlns:p14="http://schemas.microsoft.com/office/powerpoint/2010/main" val="1288774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58</a:t>
            </a:fld>
            <a:endParaRPr lang="en-US" dirty="0"/>
          </a:p>
        </p:txBody>
      </p:sp>
    </p:spTree>
    <p:extLst>
      <p:ext uri="{BB962C8B-B14F-4D97-AF65-F5344CB8AC3E}">
        <p14:creationId xmlns:p14="http://schemas.microsoft.com/office/powerpoint/2010/main" val="9690850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59</a:t>
            </a:fld>
            <a:endParaRPr lang="en-US" dirty="0"/>
          </a:p>
        </p:txBody>
      </p:sp>
    </p:spTree>
    <p:extLst>
      <p:ext uri="{BB962C8B-B14F-4D97-AF65-F5344CB8AC3E}">
        <p14:creationId xmlns:p14="http://schemas.microsoft.com/office/powerpoint/2010/main" val="33036254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60</a:t>
            </a:fld>
            <a:endParaRPr lang="en-US" dirty="0"/>
          </a:p>
        </p:txBody>
      </p:sp>
    </p:spTree>
    <p:extLst>
      <p:ext uri="{BB962C8B-B14F-4D97-AF65-F5344CB8AC3E}">
        <p14:creationId xmlns:p14="http://schemas.microsoft.com/office/powerpoint/2010/main" val="1910174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7</a:t>
            </a:fld>
            <a:endParaRPr lang="en-US" dirty="0"/>
          </a:p>
        </p:txBody>
      </p:sp>
    </p:spTree>
    <p:extLst>
      <p:ext uri="{BB962C8B-B14F-4D97-AF65-F5344CB8AC3E}">
        <p14:creationId xmlns:p14="http://schemas.microsoft.com/office/powerpoint/2010/main" val="2207829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61</a:t>
            </a:fld>
            <a:endParaRPr lang="en-US" dirty="0"/>
          </a:p>
        </p:txBody>
      </p:sp>
    </p:spTree>
    <p:extLst>
      <p:ext uri="{BB962C8B-B14F-4D97-AF65-F5344CB8AC3E}">
        <p14:creationId xmlns:p14="http://schemas.microsoft.com/office/powerpoint/2010/main" val="19941923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62</a:t>
            </a:fld>
            <a:endParaRPr lang="en-US" dirty="0"/>
          </a:p>
        </p:txBody>
      </p:sp>
    </p:spTree>
    <p:extLst>
      <p:ext uri="{BB962C8B-B14F-4D97-AF65-F5344CB8AC3E}">
        <p14:creationId xmlns:p14="http://schemas.microsoft.com/office/powerpoint/2010/main" val="42711799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63</a:t>
            </a:fld>
            <a:endParaRPr lang="en-US" dirty="0"/>
          </a:p>
        </p:txBody>
      </p:sp>
    </p:spTree>
    <p:extLst>
      <p:ext uri="{BB962C8B-B14F-4D97-AF65-F5344CB8AC3E}">
        <p14:creationId xmlns:p14="http://schemas.microsoft.com/office/powerpoint/2010/main" val="4063883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8</a:t>
            </a:fld>
            <a:endParaRPr lang="en-US" dirty="0"/>
          </a:p>
        </p:txBody>
      </p:sp>
    </p:spTree>
    <p:extLst>
      <p:ext uri="{BB962C8B-B14F-4D97-AF65-F5344CB8AC3E}">
        <p14:creationId xmlns:p14="http://schemas.microsoft.com/office/powerpoint/2010/main" val="306782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t>
            </a:r>
            <a:r>
              <a:rPr lang="en-GB" sz="1200" dirty="0">
                <a:solidFill>
                  <a:srgbClr val="000000"/>
                </a:solidFill>
                <a:latin typeface="Times New Roman" panose="02020603050405020304" pitchFamily="18" charset="0"/>
                <a:cs typeface="Times New Roman" panose="02020603050405020304" pitchFamily="18" charset="0"/>
              </a:rPr>
              <a:t>key environment related judgments, State Vs Citizen court rulings, etc.</a:t>
            </a:r>
            <a:endParaRPr lang="en-US" dirty="0"/>
          </a:p>
        </p:txBody>
      </p:sp>
      <p:sp>
        <p:nvSpPr>
          <p:cNvPr id="4" name="Slide Number Placeholder 3"/>
          <p:cNvSpPr>
            <a:spLocks noGrp="1"/>
          </p:cNvSpPr>
          <p:nvPr>
            <p:ph type="sldNum" sz="quarter" idx="5"/>
          </p:nvPr>
        </p:nvSpPr>
        <p:spPr/>
        <p:txBody>
          <a:bodyPr/>
          <a:lstStyle/>
          <a:p>
            <a:fld id="{B262A795-6F94-4A96-B820-B9038480D048}" type="slidenum">
              <a:rPr lang="en-US" smtClean="0"/>
              <a:t>9</a:t>
            </a:fld>
            <a:endParaRPr lang="en-US" dirty="0"/>
          </a:p>
        </p:txBody>
      </p:sp>
    </p:spTree>
    <p:extLst>
      <p:ext uri="{BB962C8B-B14F-4D97-AF65-F5344CB8AC3E}">
        <p14:creationId xmlns:p14="http://schemas.microsoft.com/office/powerpoint/2010/main" val="267357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Char char="Ø"/>
            </a:pPr>
            <a:r>
              <a:rPr lang="en-GB" sz="1200" dirty="0">
                <a:solidFill>
                  <a:srgbClr val="000000"/>
                </a:solidFill>
                <a:latin typeface="Times New Roman" panose="02020603050405020304" pitchFamily="18" charset="0"/>
                <a:cs typeface="Times New Roman" panose="02020603050405020304" pitchFamily="18" charset="0"/>
              </a:rPr>
              <a:t>The</a:t>
            </a:r>
            <a:r>
              <a:rPr lang="en-GB" sz="1200" b="0" i="0" dirty="0">
                <a:solidFill>
                  <a:srgbClr val="000000"/>
                </a:solidFill>
                <a:effectLst/>
                <a:latin typeface="Times New Roman" panose="02020603050405020304" pitchFamily="18" charset="0"/>
                <a:cs typeface="Times New Roman" panose="02020603050405020304" pitchFamily="18" charset="0"/>
              </a:rPr>
              <a:t> onus is therefore both on governmental organizations as well as civil society organizations to ensure that such models continue to proliferate.</a:t>
            </a: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62A795-6F94-4A96-B820-B9038480D048}" type="slidenum">
              <a:rPr lang="en-US" smtClean="0"/>
              <a:t>10</a:t>
            </a:fld>
            <a:endParaRPr lang="en-US" dirty="0"/>
          </a:p>
        </p:txBody>
      </p:sp>
    </p:spTree>
    <p:extLst>
      <p:ext uri="{BB962C8B-B14F-4D97-AF65-F5344CB8AC3E}">
        <p14:creationId xmlns:p14="http://schemas.microsoft.com/office/powerpoint/2010/main" val="410420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FD19E41-C7CC-46F2-A57E-7E49B534F99D}" type="datetime1">
              <a:rPr lang="en-US" smtClean="0"/>
              <a:t>2022-06-05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GB"/>
              <a:t>Prepared by: Dr. Binod Kumar Adhikari</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EB959-B523-49AC-8B04-9CACB22A4CD2}" type="datetime1">
              <a:rPr lang="en-US" smtClean="0"/>
              <a:t>2022-06-05</a:t>
            </a:fld>
            <a:endParaRPr lang="en-US" dirty="0"/>
          </a:p>
        </p:txBody>
      </p:sp>
      <p:sp>
        <p:nvSpPr>
          <p:cNvPr id="5" name="Footer Placeholder 4"/>
          <p:cNvSpPr>
            <a:spLocks noGrp="1"/>
          </p:cNvSpPr>
          <p:nvPr>
            <p:ph type="ftr" sz="quarter" idx="11"/>
          </p:nvPr>
        </p:nvSpPr>
        <p:spPr/>
        <p:txBody>
          <a:bodyPr/>
          <a:lstStyle/>
          <a:p>
            <a:r>
              <a:rPr lang="en-GB"/>
              <a:t>Prepared by: Dr. Binod Kumar Adhikari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3AEDE-D2EB-44B1-9CD8-2E9046B65900}" type="datetime1">
              <a:rPr lang="en-US" smtClean="0"/>
              <a:t>2022-06-05</a:t>
            </a:fld>
            <a:endParaRPr lang="en-US" dirty="0"/>
          </a:p>
        </p:txBody>
      </p:sp>
      <p:sp>
        <p:nvSpPr>
          <p:cNvPr id="5" name="Footer Placeholder 4"/>
          <p:cNvSpPr>
            <a:spLocks noGrp="1"/>
          </p:cNvSpPr>
          <p:nvPr>
            <p:ph type="ftr" sz="quarter" idx="11"/>
          </p:nvPr>
        </p:nvSpPr>
        <p:spPr/>
        <p:txBody>
          <a:bodyPr/>
          <a:lstStyle/>
          <a:p>
            <a:r>
              <a:rPr lang="en-GB"/>
              <a:t>Prepared by: Dr. Binod Kumar Adhikari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A9F84-694B-4E11-82E2-BACED0991880}" type="datetime1">
              <a:rPr lang="en-US" smtClean="0"/>
              <a:t>2022-06-05</a:t>
            </a:fld>
            <a:endParaRPr lang="en-US" dirty="0"/>
          </a:p>
        </p:txBody>
      </p:sp>
      <p:sp>
        <p:nvSpPr>
          <p:cNvPr id="5" name="Footer Placeholder 4"/>
          <p:cNvSpPr>
            <a:spLocks noGrp="1"/>
          </p:cNvSpPr>
          <p:nvPr>
            <p:ph type="ftr" sz="quarter" idx="11"/>
          </p:nvPr>
        </p:nvSpPr>
        <p:spPr/>
        <p:txBody>
          <a:bodyPr/>
          <a:lstStyle/>
          <a:p>
            <a:r>
              <a:rPr lang="en-GB"/>
              <a:t>Prepared by: Dr. Binod Kumar Adhikari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F185D-37CA-48CA-B78F-BA945E963CB8}" type="datetime1">
              <a:rPr lang="en-US" smtClean="0"/>
              <a:t>2022-06-05</a:t>
            </a:fld>
            <a:endParaRPr lang="en-US" dirty="0"/>
          </a:p>
        </p:txBody>
      </p:sp>
      <p:sp>
        <p:nvSpPr>
          <p:cNvPr id="5" name="Footer Placeholder 4"/>
          <p:cNvSpPr>
            <a:spLocks noGrp="1"/>
          </p:cNvSpPr>
          <p:nvPr>
            <p:ph type="ftr" sz="quarter" idx="11"/>
          </p:nvPr>
        </p:nvSpPr>
        <p:spPr/>
        <p:txBody>
          <a:bodyPr/>
          <a:lstStyle/>
          <a:p>
            <a:r>
              <a:rPr lang="en-GB"/>
              <a:t>Prepared by: Dr. Binod Kumar Adhikari</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6E64C-7D8B-467B-ACB6-FC5850C6C527}" type="datetime1">
              <a:rPr lang="en-US" smtClean="0"/>
              <a:t>2022-06-05</a:t>
            </a:fld>
            <a:endParaRPr lang="en-US" dirty="0"/>
          </a:p>
        </p:txBody>
      </p:sp>
      <p:sp>
        <p:nvSpPr>
          <p:cNvPr id="6" name="Footer Placeholder 5"/>
          <p:cNvSpPr>
            <a:spLocks noGrp="1"/>
          </p:cNvSpPr>
          <p:nvPr>
            <p:ph type="ftr" sz="quarter" idx="11"/>
          </p:nvPr>
        </p:nvSpPr>
        <p:spPr/>
        <p:txBody>
          <a:bodyPr/>
          <a:lstStyle/>
          <a:p>
            <a:r>
              <a:rPr lang="en-GB"/>
              <a:t>Prepared by: Dr. Binod Kumar Adhikari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8DCB5-FBA9-4ADD-AB33-9F58847A863E}" type="datetime1">
              <a:rPr lang="en-US" smtClean="0"/>
              <a:t>2022-06-05</a:t>
            </a:fld>
            <a:endParaRPr lang="en-US" dirty="0"/>
          </a:p>
        </p:txBody>
      </p:sp>
      <p:sp>
        <p:nvSpPr>
          <p:cNvPr id="8" name="Footer Placeholder 7"/>
          <p:cNvSpPr>
            <a:spLocks noGrp="1"/>
          </p:cNvSpPr>
          <p:nvPr>
            <p:ph type="ftr" sz="quarter" idx="11"/>
          </p:nvPr>
        </p:nvSpPr>
        <p:spPr/>
        <p:txBody>
          <a:bodyPr/>
          <a:lstStyle/>
          <a:p>
            <a:r>
              <a:rPr lang="en-GB"/>
              <a:t>Prepared by: Dr. Binod Kumar Adhikari</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F676DF-A950-461D-9DDD-3D7168F7A12E}" type="datetime1">
              <a:rPr lang="en-US" smtClean="0"/>
              <a:t>2022-06-05</a:t>
            </a:fld>
            <a:endParaRPr lang="en-US" dirty="0"/>
          </a:p>
        </p:txBody>
      </p:sp>
      <p:sp>
        <p:nvSpPr>
          <p:cNvPr id="4" name="Footer Placeholder 3"/>
          <p:cNvSpPr>
            <a:spLocks noGrp="1"/>
          </p:cNvSpPr>
          <p:nvPr>
            <p:ph type="ftr" sz="quarter" idx="11"/>
          </p:nvPr>
        </p:nvSpPr>
        <p:spPr/>
        <p:txBody>
          <a:bodyPr/>
          <a:lstStyle/>
          <a:p>
            <a:r>
              <a:rPr lang="en-GB"/>
              <a:t>Prepared by: Dr. Binod Kumar Adhikari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FD375-AD3D-4CDE-AB98-01DED07F07CB}" type="datetime1">
              <a:rPr lang="en-US" smtClean="0"/>
              <a:t>2022-06-05</a:t>
            </a:fld>
            <a:endParaRPr lang="en-US" dirty="0"/>
          </a:p>
        </p:txBody>
      </p:sp>
      <p:sp>
        <p:nvSpPr>
          <p:cNvPr id="3" name="Footer Placeholder 2"/>
          <p:cNvSpPr>
            <a:spLocks noGrp="1"/>
          </p:cNvSpPr>
          <p:nvPr>
            <p:ph type="ftr" sz="quarter" idx="11"/>
          </p:nvPr>
        </p:nvSpPr>
        <p:spPr/>
        <p:txBody>
          <a:bodyPr/>
          <a:lstStyle/>
          <a:p>
            <a:r>
              <a:rPr lang="en-GB"/>
              <a:t>Prepared by: Dr. Binod Kumar Adhikari</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CCF76-2F84-4050-B2DF-47D9EA59852B}" type="datetime1">
              <a:rPr lang="en-US" smtClean="0"/>
              <a:t>2022-06-05</a:t>
            </a:fld>
            <a:endParaRPr lang="en-US" dirty="0"/>
          </a:p>
        </p:txBody>
      </p:sp>
      <p:sp>
        <p:nvSpPr>
          <p:cNvPr id="6" name="Footer Placeholder 5"/>
          <p:cNvSpPr>
            <a:spLocks noGrp="1"/>
          </p:cNvSpPr>
          <p:nvPr>
            <p:ph type="ftr" sz="quarter" idx="11"/>
          </p:nvPr>
        </p:nvSpPr>
        <p:spPr/>
        <p:txBody>
          <a:bodyPr/>
          <a:lstStyle/>
          <a:p>
            <a:r>
              <a:rPr lang="en-GB"/>
              <a:t>Prepared by: Dr. Binod Kumar Adhikari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A86B28-EA1C-42C3-B43F-79ED845BD6CA}" type="datetime1">
              <a:rPr lang="en-US" smtClean="0"/>
              <a:t>2022-06-05</a:t>
            </a:fld>
            <a:endParaRPr lang="en-US" dirty="0"/>
          </a:p>
        </p:txBody>
      </p:sp>
      <p:sp>
        <p:nvSpPr>
          <p:cNvPr id="6" name="Footer Placeholder 5"/>
          <p:cNvSpPr>
            <a:spLocks noGrp="1"/>
          </p:cNvSpPr>
          <p:nvPr>
            <p:ph type="ftr" sz="quarter" idx="11"/>
          </p:nvPr>
        </p:nvSpPr>
        <p:spPr/>
        <p:txBody>
          <a:bodyPr/>
          <a:lstStyle/>
          <a:p>
            <a:r>
              <a:rPr lang="en-GB"/>
              <a:t>Prepared by: Dr. Binod Kumar Adhikari</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CC43821-FF44-4AAC-9527-25932477EEAC}" type="datetime1">
              <a:rPr lang="en-US" smtClean="0"/>
              <a:t>2022-06-05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GB"/>
              <a:t>Prepared by: Dr. Binod Kumar Adhikari</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dirty="0">
                <a:latin typeface="Rockwell" panose="02060603020205020403" pitchFamily="18" charset="0"/>
              </a:rPr>
              <a:t>E-Governance</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709530" y="3869634"/>
            <a:ext cx="8767860" cy="365125"/>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Chapter - 2 : Models of E - Governance</a:t>
            </a:r>
          </a:p>
        </p:txBody>
      </p:sp>
      <p:sp>
        <p:nvSpPr>
          <p:cNvPr id="4" name="Footer Placeholder 3">
            <a:extLst>
              <a:ext uri="{FF2B5EF4-FFF2-40B4-BE49-F238E27FC236}">
                <a16:creationId xmlns:a16="http://schemas.microsoft.com/office/drawing/2014/main" id="{2334F5B1-42ED-4631-A6CA-3FAF8CBA3F28}"/>
              </a:ext>
            </a:extLst>
          </p:cNvPr>
          <p:cNvSpPr>
            <a:spLocks noGrp="1"/>
          </p:cNvSpPr>
          <p:nvPr>
            <p:ph type="ftr" sz="quarter" idx="11"/>
          </p:nvPr>
        </p:nvSpPr>
        <p:spPr/>
        <p:txBody>
          <a:bodyPr/>
          <a:lstStyle/>
          <a:p>
            <a:r>
              <a:rPr lang="en-GB"/>
              <a:t>Prepared by: Dr. Binod Kumar Adhikari</a:t>
            </a:r>
            <a:endParaRPr lang="en-US" dirty="0"/>
          </a:p>
        </p:txBody>
      </p:sp>
      <p:sp>
        <p:nvSpPr>
          <p:cNvPr id="5" name="Slide Number Placeholder 4">
            <a:extLst>
              <a:ext uri="{FF2B5EF4-FFF2-40B4-BE49-F238E27FC236}">
                <a16:creationId xmlns:a16="http://schemas.microsoft.com/office/drawing/2014/main" id="{411DDBA8-D159-4763-9D86-25B81B570CF8}"/>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noAutofit/>
          </a:bodyPr>
          <a:lstStyle/>
          <a:p>
            <a:r>
              <a:rPr lang="en-US" sz="3600" dirty="0">
                <a:latin typeface="Rockwell" panose="02060603020205020403" pitchFamily="18" charset="0"/>
              </a:rPr>
              <a:t>Broadcasting/Wider Dissemination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766802"/>
            <a:ext cx="10650069" cy="4329515"/>
          </a:xfrm>
          <a:solidFill>
            <a:schemeClr val="accent1">
              <a:lumMod val="20000"/>
              <a:lumOff val="80000"/>
            </a:schemeClr>
          </a:solidFill>
        </p:spPr>
        <p:txBody>
          <a:bodyPr>
            <a:normAutofit lnSpcReduction="10000"/>
          </a:bodyPr>
          <a:lstStyle/>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This model is the first step to more evolved forms of digital governance models. </a:t>
            </a:r>
          </a:p>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It is also the most crucial one as it </a:t>
            </a:r>
            <a:r>
              <a:rPr lang="en-GB" sz="2400" b="1" i="0" dirty="0">
                <a:solidFill>
                  <a:srgbClr val="000000"/>
                </a:solidFill>
                <a:effectLst/>
                <a:latin typeface="Times New Roman" panose="02020603050405020304" pitchFamily="18" charset="0"/>
                <a:cs typeface="Times New Roman" panose="02020603050405020304" pitchFamily="18" charset="0"/>
              </a:rPr>
              <a:t>catalyses free access and flow of information </a:t>
            </a:r>
            <a:r>
              <a:rPr lang="en-GB" sz="2400" b="0" i="0" dirty="0">
                <a:solidFill>
                  <a:srgbClr val="000000"/>
                </a:solidFill>
                <a:effectLst/>
                <a:latin typeface="Times New Roman" panose="02020603050405020304" pitchFamily="18" charset="0"/>
                <a:cs typeface="Times New Roman" panose="02020603050405020304" pitchFamily="18" charset="0"/>
              </a:rPr>
              <a:t>to all segments of society and serves as the building block to better governance.</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However, this model </a:t>
            </a:r>
            <a:r>
              <a:rPr lang="en-GB" sz="2400" b="1" i="0" dirty="0">
                <a:solidFill>
                  <a:srgbClr val="000000"/>
                </a:solidFill>
                <a:effectLst/>
                <a:latin typeface="Times New Roman" panose="02020603050405020304" pitchFamily="18" charset="0"/>
                <a:cs typeface="Times New Roman" panose="02020603050405020304" pitchFamily="18" charset="0"/>
              </a:rPr>
              <a:t>loses its effectiveness </a:t>
            </a:r>
            <a:r>
              <a:rPr lang="en-GB" sz="2400" b="0" i="0" dirty="0">
                <a:solidFill>
                  <a:srgbClr val="000000"/>
                </a:solidFill>
                <a:effectLst/>
                <a:latin typeface="Times New Roman" panose="02020603050405020304" pitchFamily="18" charset="0"/>
                <a:cs typeface="Times New Roman" panose="02020603050405020304" pitchFamily="18" charset="0"/>
              </a:rPr>
              <a:t>where </a:t>
            </a:r>
            <a:r>
              <a:rPr lang="en-GB" sz="2400" b="1" i="0" dirty="0">
                <a:solidFill>
                  <a:srgbClr val="000000"/>
                </a:solidFill>
                <a:effectLst/>
                <a:latin typeface="Times New Roman" panose="02020603050405020304" pitchFamily="18" charset="0"/>
                <a:cs typeface="Times New Roman" panose="02020603050405020304" pitchFamily="18" charset="0"/>
              </a:rPr>
              <a:t>free flow of information is not encouraged</a:t>
            </a:r>
            <a:r>
              <a:rPr lang="en-GB" sz="2400" b="0" i="0" dirty="0">
                <a:solidFill>
                  <a:srgbClr val="000000"/>
                </a:solidFill>
                <a:effectLst/>
                <a:latin typeface="Times New Roman" panose="02020603050405020304" pitchFamily="18" charset="0"/>
                <a:cs typeface="Times New Roman" panose="02020603050405020304" pitchFamily="18" charset="0"/>
              </a:rPr>
              <a:t> or it is not an objective. </a:t>
            </a:r>
          </a:p>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Tight governmental </a:t>
            </a:r>
            <a:r>
              <a:rPr lang="en-GB" sz="2400" b="1" i="0" dirty="0">
                <a:solidFill>
                  <a:srgbClr val="000000"/>
                </a:solidFill>
                <a:effectLst/>
                <a:latin typeface="Times New Roman" panose="02020603050405020304" pitchFamily="18" charset="0"/>
                <a:cs typeface="Times New Roman" panose="02020603050405020304" pitchFamily="18" charset="0"/>
              </a:rPr>
              <a:t>controls and </a:t>
            </a:r>
            <a:r>
              <a:rPr lang="en-GB" sz="2400" i="0" dirty="0">
                <a:solidFill>
                  <a:srgbClr val="000000"/>
                </a:solidFill>
                <a:effectLst/>
                <a:latin typeface="Times New Roman" panose="02020603050405020304" pitchFamily="18" charset="0"/>
                <a:cs typeface="Times New Roman" panose="02020603050405020304" pitchFamily="18" charset="0"/>
              </a:rPr>
              <a:t>bids to censor </a:t>
            </a:r>
            <a:r>
              <a:rPr lang="en-GB" sz="2400" b="0" i="0" dirty="0">
                <a:solidFill>
                  <a:srgbClr val="000000"/>
                </a:solidFill>
                <a:effectLst/>
                <a:latin typeface="Times New Roman" panose="02020603050405020304" pitchFamily="18" charset="0"/>
                <a:cs typeface="Times New Roman" panose="02020603050405020304" pitchFamily="18" charset="0"/>
              </a:rPr>
              <a:t>the content being transmitted through this model </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30469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Evaluation</a:t>
            </a:r>
          </a:p>
        </p:txBody>
      </p:sp>
    </p:spTree>
    <p:extLst>
      <p:ext uri="{BB962C8B-B14F-4D97-AF65-F5344CB8AC3E}">
        <p14:creationId xmlns:p14="http://schemas.microsoft.com/office/powerpoint/2010/main" val="30723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noAutofit/>
          </a:bodyPr>
          <a:lstStyle/>
          <a:p>
            <a:r>
              <a:rPr lang="en-US" sz="3600" dirty="0">
                <a:latin typeface="Rockwell" panose="02060603020205020403" pitchFamily="18" charset="0"/>
              </a:rPr>
              <a:t>Critical Flow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766802"/>
            <a:ext cx="10650069" cy="4329515"/>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The model is based on </a:t>
            </a:r>
            <a:r>
              <a:rPr lang="en-GB" sz="2400" b="1" i="0" dirty="0">
                <a:solidFill>
                  <a:srgbClr val="000000"/>
                </a:solidFill>
                <a:effectLst/>
                <a:latin typeface="Times New Roman" panose="02020603050405020304" pitchFamily="18" charset="0"/>
                <a:cs typeface="Times New Roman" panose="02020603050405020304" pitchFamily="18" charset="0"/>
              </a:rPr>
              <a:t>channelling information of critical value </a:t>
            </a:r>
            <a:r>
              <a:rPr lang="en-GB" sz="2400" b="0" i="0" dirty="0">
                <a:solidFill>
                  <a:srgbClr val="000000"/>
                </a:solidFill>
                <a:effectLst/>
                <a:latin typeface="Times New Roman" panose="02020603050405020304" pitchFamily="18" charset="0"/>
                <a:cs typeface="Times New Roman" panose="02020603050405020304" pitchFamily="18" charset="0"/>
              </a:rPr>
              <a:t>to a </a:t>
            </a:r>
            <a:r>
              <a:rPr lang="en-GB" sz="2400" b="1" i="0" dirty="0">
                <a:solidFill>
                  <a:srgbClr val="000000"/>
                </a:solidFill>
                <a:effectLst/>
                <a:latin typeface="Times New Roman" panose="02020603050405020304" pitchFamily="18" charset="0"/>
                <a:cs typeface="Times New Roman" panose="02020603050405020304" pitchFamily="18" charset="0"/>
              </a:rPr>
              <a:t>targeted audience </a:t>
            </a:r>
            <a:r>
              <a:rPr lang="en-GB" sz="2400" b="0" i="0" dirty="0">
                <a:solidFill>
                  <a:srgbClr val="000000"/>
                </a:solidFill>
                <a:effectLst/>
                <a:latin typeface="Times New Roman" panose="02020603050405020304" pitchFamily="18" charset="0"/>
                <a:cs typeface="Times New Roman" panose="02020603050405020304" pitchFamily="18" charset="0"/>
              </a:rPr>
              <a:t>or spreading it in the wider public domain through the use of ICT and convergent media. </a:t>
            </a:r>
          </a:p>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The model requires foresight to </a:t>
            </a:r>
            <a:r>
              <a:rPr lang="en-GB" sz="2400" b="1" i="0" dirty="0">
                <a:solidFill>
                  <a:srgbClr val="000000"/>
                </a:solidFill>
                <a:effectLst/>
                <a:latin typeface="Times New Roman" panose="02020603050405020304" pitchFamily="18" charset="0"/>
                <a:cs typeface="Times New Roman" panose="02020603050405020304" pitchFamily="18" charset="0"/>
              </a:rPr>
              <a:t>understand the significance of a particular information set</a:t>
            </a:r>
            <a:r>
              <a:rPr lang="en-GB" sz="2400" b="0" i="0" dirty="0">
                <a:solidFill>
                  <a:srgbClr val="000000"/>
                </a:solidFill>
                <a:effectLst/>
                <a:latin typeface="Times New Roman" panose="02020603050405020304" pitchFamily="18" charset="0"/>
                <a:cs typeface="Times New Roman" panose="02020603050405020304" pitchFamily="18" charset="0"/>
              </a:rPr>
              <a:t> and use it strategically. </a:t>
            </a:r>
          </a:p>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It may also involve </a:t>
            </a:r>
            <a:r>
              <a:rPr lang="en-GB" sz="2400" b="1" i="0" dirty="0">
                <a:solidFill>
                  <a:srgbClr val="000000"/>
                </a:solidFill>
                <a:effectLst/>
                <a:latin typeface="Times New Roman" panose="02020603050405020304" pitchFamily="18" charset="0"/>
                <a:cs typeface="Times New Roman" panose="02020603050405020304" pitchFamily="18" charset="0"/>
              </a:rPr>
              <a:t>locating users</a:t>
            </a:r>
            <a:r>
              <a:rPr lang="en-GB" sz="2400" b="0" i="0" dirty="0">
                <a:solidFill>
                  <a:srgbClr val="000000"/>
                </a:solidFill>
                <a:effectLst/>
                <a:latin typeface="Times New Roman" panose="02020603050405020304" pitchFamily="18" charset="0"/>
                <a:cs typeface="Times New Roman" panose="02020603050405020304" pitchFamily="18" charset="0"/>
              </a:rPr>
              <a:t> to whom the availability of a particular information set would make a critical difference in initiating good governance.</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30469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326982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noAutofit/>
          </a:bodyPr>
          <a:lstStyle/>
          <a:p>
            <a:r>
              <a:rPr lang="en-US" sz="3600" dirty="0">
                <a:latin typeface="Rockwell" panose="02060603020205020403" pitchFamily="18" charset="0"/>
              </a:rPr>
              <a:t>Critical Flow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766802"/>
            <a:ext cx="10650069" cy="2948889"/>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The strength of Critical Flow model is the inherent characteristics of ICT that makes the notion of distance and time redundant. </a:t>
            </a:r>
          </a:p>
          <a:p>
            <a:pPr algn="just">
              <a:lnSpc>
                <a:spcPct val="150000"/>
              </a:lnSpc>
              <a:buFont typeface="Wingdings" panose="05000000000000000000" pitchFamily="2" charset="2"/>
              <a:buChar char="Ø"/>
            </a:pPr>
            <a:r>
              <a:rPr lang="en-GB" sz="2400" b="0" i="0" dirty="0">
                <a:solidFill>
                  <a:srgbClr val="000000"/>
                </a:solidFill>
                <a:effectLst/>
                <a:latin typeface="Times New Roman" panose="02020603050405020304" pitchFamily="18" charset="0"/>
                <a:cs typeface="Times New Roman" panose="02020603050405020304" pitchFamily="18" charset="0"/>
              </a:rPr>
              <a:t>This reduces the cases of exploitative governance possible earlier due to time lag between availability of information to different users.</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30469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382271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Critical Flow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479416"/>
            <a:ext cx="10650069" cy="4744412"/>
          </a:xfrm>
          <a:solidFill>
            <a:schemeClr val="accent1">
              <a:lumMod val="20000"/>
              <a:lumOff val="80000"/>
            </a:schemeClr>
          </a:solidFill>
        </p:spPr>
        <p:txBody>
          <a:bodyPr>
            <a:normAutofit fontScale="92500"/>
          </a:bodyPr>
          <a:lstStyle/>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I</a:t>
            </a:r>
            <a:r>
              <a:rPr lang="en-GB" sz="2400" b="0" i="0" dirty="0">
                <a:solidFill>
                  <a:srgbClr val="000000"/>
                </a:solidFill>
                <a:effectLst/>
                <a:latin typeface="Times New Roman" panose="02020603050405020304" pitchFamily="18" charset="0"/>
                <a:cs typeface="Times New Roman" panose="02020603050405020304" pitchFamily="18" charset="0"/>
              </a:rPr>
              <a:t>nformation on </a:t>
            </a:r>
            <a:r>
              <a:rPr lang="en-GB" sz="2400" b="1" i="0" dirty="0">
                <a:solidFill>
                  <a:srgbClr val="000000"/>
                </a:solidFill>
                <a:effectLst/>
                <a:latin typeface="Times New Roman" panose="02020603050405020304" pitchFamily="18" charset="0"/>
                <a:cs typeface="Times New Roman" panose="02020603050405020304" pitchFamily="18" charset="0"/>
              </a:rPr>
              <a:t>corruption</a:t>
            </a:r>
            <a:r>
              <a:rPr lang="en-GB" sz="2400" b="0" i="0" dirty="0">
                <a:solidFill>
                  <a:srgbClr val="000000"/>
                </a:solidFill>
                <a:effectLst/>
                <a:latin typeface="Times New Roman" panose="02020603050405020304" pitchFamily="18" charset="0"/>
                <a:cs typeface="Times New Roman" panose="02020603050405020304" pitchFamily="18" charset="0"/>
              </a:rPr>
              <a:t> of a particular government ministry or government officials to its electoral constituency or to the concerned governing body .</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R</a:t>
            </a:r>
            <a:r>
              <a:rPr lang="en-GB" sz="2400" b="1" i="0" dirty="0">
                <a:solidFill>
                  <a:srgbClr val="000000"/>
                </a:solidFill>
                <a:effectLst/>
                <a:latin typeface="Times New Roman" panose="02020603050405020304" pitchFamily="18" charset="0"/>
                <a:cs typeface="Times New Roman" panose="02020603050405020304" pitchFamily="18" charset="0"/>
              </a:rPr>
              <a:t>esearch studies, </a:t>
            </a:r>
            <a:r>
              <a:rPr lang="en-GB" sz="2400" b="1" dirty="0">
                <a:solidFill>
                  <a:srgbClr val="000000"/>
                </a:solidFill>
                <a:latin typeface="Times New Roman" panose="02020603050405020304" pitchFamily="18" charset="0"/>
                <a:cs typeface="Times New Roman" panose="02020603050405020304" pitchFamily="18" charset="0"/>
              </a:rPr>
              <a:t>enquiry and appraisals reports </a:t>
            </a:r>
            <a:r>
              <a:rPr lang="en-GB" sz="2400" b="0" i="0" dirty="0">
                <a:solidFill>
                  <a:srgbClr val="000000"/>
                </a:solidFill>
                <a:effectLst/>
                <a:latin typeface="Times New Roman" panose="02020603050405020304" pitchFamily="18" charset="0"/>
                <a:cs typeface="Times New Roman" panose="02020603050405020304" pitchFamily="18" charset="0"/>
              </a:rPr>
              <a:t>by the government to the affected parties.</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H</a:t>
            </a:r>
            <a:r>
              <a:rPr lang="en-GB" sz="2400" b="1" i="0" dirty="0">
                <a:solidFill>
                  <a:srgbClr val="000000"/>
                </a:solidFill>
                <a:effectLst/>
                <a:latin typeface="Times New Roman" panose="02020603050405020304" pitchFamily="18" charset="0"/>
                <a:cs typeface="Times New Roman" panose="02020603050405020304" pitchFamily="18" charset="0"/>
              </a:rPr>
              <a:t>uman rights violation and criminal charge records </a:t>
            </a:r>
            <a:r>
              <a:rPr lang="en-GB" sz="2400" b="0" i="0" dirty="0">
                <a:solidFill>
                  <a:srgbClr val="000000"/>
                </a:solidFill>
                <a:effectLst/>
                <a:latin typeface="Times New Roman" panose="02020603050405020304" pitchFamily="18" charset="0"/>
                <a:cs typeface="Times New Roman" panose="02020603050405020304" pitchFamily="18" charset="0"/>
              </a:rPr>
              <a:t>against government officials to NGOs and concerned citizens; and</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E</a:t>
            </a:r>
            <a:r>
              <a:rPr lang="en-GB" sz="2400" b="1" i="0" dirty="0">
                <a:solidFill>
                  <a:srgbClr val="000000"/>
                </a:solidFill>
                <a:effectLst/>
                <a:latin typeface="Times New Roman" panose="02020603050405020304" pitchFamily="18" charset="0"/>
                <a:cs typeface="Times New Roman" panose="02020603050405020304" pitchFamily="18" charset="0"/>
              </a:rPr>
              <a:t>nvironment related information </a:t>
            </a:r>
            <a:r>
              <a:rPr lang="en-GB" sz="2400" b="0" i="0" dirty="0">
                <a:solidFill>
                  <a:srgbClr val="000000"/>
                </a:solidFill>
                <a:effectLst/>
                <a:latin typeface="Times New Roman" panose="02020603050405020304" pitchFamily="18" charset="0"/>
                <a:cs typeface="Times New Roman" panose="02020603050405020304" pitchFamily="18" charset="0"/>
              </a:rPr>
              <a:t>to local communities, for example, information on radioactivity spills, waste discharge in rivers, green ratings of a company, etc.</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78124"/>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Applications</a:t>
            </a:r>
          </a:p>
        </p:txBody>
      </p:sp>
    </p:spTree>
    <p:extLst>
      <p:ext uri="{BB962C8B-B14F-4D97-AF65-F5344CB8AC3E}">
        <p14:creationId xmlns:p14="http://schemas.microsoft.com/office/powerpoint/2010/main" val="78332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Critical Flow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479416"/>
            <a:ext cx="10650069" cy="4744412"/>
          </a:xfrm>
          <a:solidFill>
            <a:schemeClr val="accent1">
              <a:lumMod val="20000"/>
              <a:lumOff val="80000"/>
            </a:schemeClr>
          </a:solidFill>
        </p:spPr>
        <p:txBody>
          <a:bodyPr>
            <a:normAutofit lnSpcReduction="10000"/>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Critical Flow Model is more focused in terms of its </a:t>
            </a:r>
            <a:r>
              <a:rPr lang="en-GB" sz="2400" b="1" dirty="0">
                <a:solidFill>
                  <a:srgbClr val="000000"/>
                </a:solidFill>
                <a:latin typeface="Times New Roman" panose="02020603050405020304" pitchFamily="18" charset="0"/>
                <a:cs typeface="Times New Roman" panose="02020603050405020304" pitchFamily="18" charset="0"/>
              </a:rPr>
              <a:t>information content and its intended users.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Due to critical aspect of information, the model exposes the weakest aspects of governance and decision-making mechanisms and informs people about </a:t>
            </a:r>
            <a:r>
              <a:rPr lang="en-GB" sz="2400" b="1" dirty="0">
                <a:solidFill>
                  <a:srgbClr val="000000"/>
                </a:solidFill>
                <a:latin typeface="Times New Roman" panose="02020603050405020304" pitchFamily="18" charset="0"/>
                <a:cs typeface="Times New Roman" panose="02020603050405020304" pitchFamily="18" charset="0"/>
              </a:rPr>
              <a:t>specific cases of state failure and bad governance </a:t>
            </a:r>
            <a:r>
              <a:rPr lang="en-GB" sz="2400" dirty="0">
                <a:solidFill>
                  <a:srgbClr val="000000"/>
                </a:solidFill>
                <a:latin typeface="Times New Roman" panose="02020603050405020304" pitchFamily="18" charset="0"/>
                <a:cs typeface="Times New Roman" panose="02020603050405020304" pitchFamily="18" charset="0"/>
              </a:rPr>
              <a:t>to build up a case for concerted action.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At the same time, by fuelling public unrest, the model </a:t>
            </a:r>
            <a:r>
              <a:rPr lang="en-GB" sz="2400" b="1" dirty="0">
                <a:solidFill>
                  <a:srgbClr val="000000"/>
                </a:solidFill>
                <a:latin typeface="Times New Roman" panose="02020603050405020304" pitchFamily="18" charset="0"/>
                <a:cs typeface="Times New Roman" panose="02020603050405020304" pitchFamily="18" charset="0"/>
              </a:rPr>
              <a:t>exerts pressure on the concerned government institutions and individuals </a:t>
            </a:r>
            <a:r>
              <a:rPr lang="en-GB" sz="2400" dirty="0">
                <a:solidFill>
                  <a:srgbClr val="000000"/>
                </a:solidFill>
                <a:latin typeface="Times New Roman" panose="02020603050405020304" pitchFamily="18" charset="0"/>
                <a:cs typeface="Times New Roman" panose="02020603050405020304" pitchFamily="18" charset="0"/>
              </a:rPr>
              <a:t>to take into cognizance the interest and opinion of the masses in decision making processes.</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78124"/>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Evaluation</a:t>
            </a:r>
          </a:p>
        </p:txBody>
      </p:sp>
    </p:spTree>
    <p:extLst>
      <p:ext uri="{BB962C8B-B14F-4D97-AF65-F5344CB8AC3E}">
        <p14:creationId xmlns:p14="http://schemas.microsoft.com/office/powerpoint/2010/main" val="266076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Critical Flow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479416"/>
            <a:ext cx="10650069" cy="4744412"/>
          </a:xfrm>
          <a:solidFill>
            <a:schemeClr val="accent1">
              <a:lumMod val="20000"/>
              <a:lumOff val="80000"/>
            </a:schemeClr>
          </a:solidFill>
        </p:spPr>
        <p:txBody>
          <a:bodyPr>
            <a:normAutofit fontScale="92500"/>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importance of creating such models may lie more with the </a:t>
            </a:r>
            <a:r>
              <a:rPr lang="en-GB" sz="2400" b="1" dirty="0">
                <a:solidFill>
                  <a:srgbClr val="000000"/>
                </a:solidFill>
                <a:latin typeface="Times New Roman" panose="02020603050405020304" pitchFamily="18" charset="0"/>
                <a:cs typeface="Times New Roman" panose="02020603050405020304" pitchFamily="18" charset="0"/>
              </a:rPr>
              <a:t>civil society organizations </a:t>
            </a:r>
            <a:r>
              <a:rPr lang="en-GB" sz="2400" dirty="0">
                <a:solidFill>
                  <a:srgbClr val="000000"/>
                </a:solidFill>
                <a:latin typeface="Times New Roman" panose="02020603050405020304" pitchFamily="18" charset="0"/>
                <a:cs typeface="Times New Roman" panose="02020603050405020304" pitchFamily="18" charset="0"/>
              </a:rPr>
              <a:t>to emerge as an effective watch to guard to government policies and actions.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model will not work in cases where government mechanisms </a:t>
            </a:r>
            <a:r>
              <a:rPr lang="en-GB" sz="2400" b="1" dirty="0">
                <a:solidFill>
                  <a:srgbClr val="000000"/>
                </a:solidFill>
                <a:latin typeface="Times New Roman" panose="02020603050405020304" pitchFamily="18" charset="0"/>
                <a:cs typeface="Times New Roman" panose="02020603050405020304" pitchFamily="18" charset="0"/>
              </a:rPr>
              <a:t>do not foster public debates</a:t>
            </a:r>
            <a:r>
              <a:rPr lang="en-GB" sz="2400" dirty="0">
                <a:solidFill>
                  <a:srgbClr val="000000"/>
                </a:solidFill>
                <a:latin typeface="Times New Roman" panose="02020603050405020304" pitchFamily="18" charset="0"/>
                <a:cs typeface="Times New Roman" panose="02020603050405020304" pitchFamily="18" charset="0"/>
              </a:rPr>
              <a:t> and critical nature information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It will also fail where the government </a:t>
            </a:r>
            <a:r>
              <a:rPr lang="en-GB" sz="2400" b="1" dirty="0">
                <a:solidFill>
                  <a:srgbClr val="000000"/>
                </a:solidFill>
                <a:latin typeface="Times New Roman" panose="02020603050405020304" pitchFamily="18" charset="0"/>
                <a:cs typeface="Times New Roman" panose="02020603050405020304" pitchFamily="18" charset="0"/>
              </a:rPr>
              <a:t>maintains a tight control over all information</a:t>
            </a:r>
            <a:r>
              <a:rPr lang="en-GB" sz="2400" dirty="0">
                <a:solidFill>
                  <a:srgbClr val="000000"/>
                </a:solidFill>
                <a:latin typeface="Times New Roman" panose="02020603050405020304" pitchFamily="18" charset="0"/>
                <a:cs typeface="Times New Roman" panose="02020603050405020304" pitchFamily="18" charset="0"/>
              </a:rPr>
              <a:t> which are restricted to top few levels of the government.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Inherently, the Internet is an open medium. Thus, </a:t>
            </a:r>
            <a:r>
              <a:rPr lang="en-GB" sz="2400" b="1" dirty="0">
                <a:solidFill>
                  <a:srgbClr val="000000"/>
                </a:solidFill>
                <a:latin typeface="Times New Roman" panose="02020603050405020304" pitchFamily="18" charset="0"/>
                <a:cs typeface="Times New Roman" panose="02020603050405020304" pitchFamily="18" charset="0"/>
              </a:rPr>
              <a:t>restricted dissemination </a:t>
            </a:r>
            <a:r>
              <a:rPr lang="en-GB" sz="2400" dirty="0">
                <a:solidFill>
                  <a:srgbClr val="000000"/>
                </a:solidFill>
                <a:latin typeface="Times New Roman" panose="02020603050405020304" pitchFamily="18" charset="0"/>
                <a:cs typeface="Times New Roman" panose="02020603050405020304" pitchFamily="18" charset="0"/>
              </a:rPr>
              <a:t>is typical i.e. </a:t>
            </a:r>
            <a:r>
              <a:rPr lang="en-GB" sz="2400" b="1" dirty="0">
                <a:solidFill>
                  <a:srgbClr val="000000"/>
                </a:solidFill>
                <a:latin typeface="Times New Roman" panose="02020603050405020304" pitchFamily="18" charset="0"/>
                <a:cs typeface="Times New Roman" panose="02020603050405020304" pitchFamily="18" charset="0"/>
              </a:rPr>
              <a:t>only interested parties </a:t>
            </a:r>
            <a:r>
              <a:rPr lang="en-GB" sz="2400" dirty="0">
                <a:solidFill>
                  <a:srgbClr val="000000"/>
                </a:solidFill>
                <a:latin typeface="Times New Roman" panose="02020603050405020304" pitchFamily="18" charset="0"/>
                <a:cs typeface="Times New Roman" panose="02020603050405020304" pitchFamily="18" charset="0"/>
              </a:rPr>
              <a:t>can use the critical and subject based information.</a:t>
            </a:r>
            <a:endParaRPr lang="en-GB"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78124"/>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Evaluation</a:t>
            </a:r>
          </a:p>
        </p:txBody>
      </p:sp>
    </p:spTree>
    <p:extLst>
      <p:ext uri="{BB962C8B-B14F-4D97-AF65-F5344CB8AC3E}">
        <p14:creationId xmlns:p14="http://schemas.microsoft.com/office/powerpoint/2010/main" val="3700815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Comparative Analysis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479416"/>
            <a:ext cx="10650069" cy="3824104"/>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Comparative Analysis Model is based on exploring information available in the </a:t>
            </a:r>
            <a:r>
              <a:rPr lang="en-GB" sz="2400" b="1" dirty="0">
                <a:solidFill>
                  <a:srgbClr val="000000"/>
                </a:solidFill>
                <a:latin typeface="Times New Roman" panose="02020603050405020304" pitchFamily="18" charset="0"/>
                <a:cs typeface="Times New Roman" panose="02020603050405020304" pitchFamily="18" charset="0"/>
              </a:rPr>
              <a:t>public or private domain and comparing it with the actual known information sets </a:t>
            </a:r>
            <a:r>
              <a:rPr lang="en-GB" sz="2400" dirty="0">
                <a:solidFill>
                  <a:srgbClr val="000000"/>
                </a:solidFill>
                <a:latin typeface="Times New Roman" panose="02020603050405020304" pitchFamily="18" charset="0"/>
                <a:cs typeface="Times New Roman" panose="02020603050405020304" pitchFamily="18" charset="0"/>
              </a:rPr>
              <a:t>to derive strategic learning and arguments.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model continuously </a:t>
            </a:r>
            <a:r>
              <a:rPr lang="en-GB" sz="2400" b="1" dirty="0">
                <a:solidFill>
                  <a:srgbClr val="000000"/>
                </a:solidFill>
                <a:latin typeface="Times New Roman" panose="02020603050405020304" pitchFamily="18" charset="0"/>
                <a:cs typeface="Times New Roman" panose="02020603050405020304" pitchFamily="18" charset="0"/>
              </a:rPr>
              <a:t>integrate new knowledge, products </a:t>
            </a:r>
            <a:r>
              <a:rPr lang="en-GB" sz="2400" dirty="0">
                <a:solidFill>
                  <a:srgbClr val="000000"/>
                </a:solidFill>
                <a:latin typeface="Times New Roman" panose="02020603050405020304" pitchFamily="18" charset="0"/>
                <a:cs typeface="Times New Roman" panose="02020603050405020304" pitchFamily="18" charset="0"/>
              </a:rPr>
              <a:t>and </a:t>
            </a:r>
            <a:r>
              <a:rPr lang="en-GB" sz="2400" b="1" dirty="0">
                <a:solidFill>
                  <a:srgbClr val="000000"/>
                </a:solidFill>
                <a:latin typeface="Times New Roman" panose="02020603050405020304" pitchFamily="18" charset="0"/>
                <a:cs typeface="Times New Roman" panose="02020603050405020304" pitchFamily="18" charset="0"/>
              </a:rPr>
              <a:t>uses them as a benchmark </a:t>
            </a:r>
            <a:r>
              <a:rPr lang="en-GB" sz="2400" dirty="0">
                <a:solidFill>
                  <a:srgbClr val="000000"/>
                </a:solidFill>
                <a:latin typeface="Times New Roman" panose="02020603050405020304" pitchFamily="18" charset="0"/>
                <a:cs typeface="Times New Roman" panose="02020603050405020304" pitchFamily="18" charset="0"/>
              </a:rPr>
              <a:t>to </a:t>
            </a:r>
            <a:r>
              <a:rPr lang="en-GB" sz="2400" b="1" dirty="0">
                <a:solidFill>
                  <a:srgbClr val="000000"/>
                </a:solidFill>
                <a:latin typeface="Times New Roman" panose="02020603050405020304" pitchFamily="18" charset="0"/>
                <a:cs typeface="Times New Roman" panose="02020603050405020304" pitchFamily="18" charset="0"/>
              </a:rPr>
              <a:t>evaluate, influence or advocate changes </a:t>
            </a:r>
            <a:r>
              <a:rPr lang="en-GB" sz="2400" dirty="0">
                <a:solidFill>
                  <a:srgbClr val="000000"/>
                </a:solidFill>
                <a:latin typeface="Times New Roman" panose="02020603050405020304" pitchFamily="18" charset="0"/>
                <a:cs typeface="Times New Roman" panose="02020603050405020304" pitchFamily="18" charset="0"/>
              </a:rPr>
              <a:t>in current governance policies and actions. </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78124"/>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273524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Comparative Analysis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479416"/>
            <a:ext cx="10650069" cy="4744412"/>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comparison could be made over a time scale to get a snapshot of the </a:t>
            </a:r>
            <a:r>
              <a:rPr lang="en-GB" sz="2400" b="1" dirty="0">
                <a:solidFill>
                  <a:srgbClr val="000000"/>
                </a:solidFill>
                <a:latin typeface="Times New Roman" panose="02020603050405020304" pitchFamily="18" charset="0"/>
                <a:cs typeface="Times New Roman" panose="02020603050405020304" pitchFamily="18" charset="0"/>
              </a:rPr>
              <a:t>past and the present situation </a:t>
            </a:r>
            <a:r>
              <a:rPr lang="en-GB" sz="2400" dirty="0">
                <a:solidFill>
                  <a:srgbClr val="000000"/>
                </a:solidFill>
                <a:latin typeface="Times New Roman" panose="02020603050405020304" pitchFamily="18" charset="0"/>
                <a:cs typeface="Times New Roman" panose="02020603050405020304" pitchFamily="18" charset="0"/>
              </a:rPr>
              <a:t>(</a:t>
            </a:r>
            <a:r>
              <a:rPr lang="en-GB" sz="2400" b="1" dirty="0">
                <a:solidFill>
                  <a:srgbClr val="000000"/>
                </a:solidFill>
                <a:latin typeface="Times New Roman" panose="02020603050405020304" pitchFamily="18" charset="0"/>
                <a:cs typeface="Times New Roman" panose="02020603050405020304" pitchFamily="18" charset="0"/>
              </a:rPr>
              <a:t>before-after analysis</a:t>
            </a:r>
            <a:r>
              <a:rPr lang="en-GB" sz="2400" dirty="0">
                <a:solidFill>
                  <a:srgbClr val="000000"/>
                </a:solidFill>
                <a:latin typeface="Times New Roman" panose="02020603050405020304" pitchFamily="18" charset="0"/>
                <a:cs typeface="Times New Roman" panose="02020603050405020304" pitchFamily="18" charset="0"/>
              </a:rPr>
              <a:t>) or </a:t>
            </a:r>
            <a:r>
              <a:rPr lang="en-GB" sz="2400" b="1" dirty="0">
                <a:solidFill>
                  <a:srgbClr val="000000"/>
                </a:solidFill>
                <a:latin typeface="Times New Roman" panose="02020603050405020304" pitchFamily="18" charset="0"/>
                <a:cs typeface="Times New Roman" panose="02020603050405020304" pitchFamily="18" charset="0"/>
              </a:rPr>
              <a:t>between two different situations to understand the effectiveness of an intervention</a:t>
            </a:r>
            <a:r>
              <a:rPr lang="en-GB" sz="2400" dirty="0">
                <a:solidFill>
                  <a:srgbClr val="000000"/>
                </a:solidFill>
                <a:latin typeface="Times New Roman" panose="02020603050405020304" pitchFamily="18" charset="0"/>
                <a:cs typeface="Times New Roman" panose="02020603050405020304" pitchFamily="18" charset="0"/>
              </a:rPr>
              <a:t> (</a:t>
            </a:r>
            <a:r>
              <a:rPr lang="en-GB" sz="2400" b="1" dirty="0">
                <a:solidFill>
                  <a:srgbClr val="000000"/>
                </a:solidFill>
                <a:latin typeface="Times New Roman" panose="02020603050405020304" pitchFamily="18" charset="0"/>
                <a:cs typeface="Times New Roman" panose="02020603050405020304" pitchFamily="18" charset="0"/>
              </a:rPr>
              <a:t>with or without analysis</a:t>
            </a:r>
            <a:r>
              <a:rPr lang="en-GB" sz="2400"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strength of this model lies in the </a:t>
            </a:r>
            <a:r>
              <a:rPr lang="en-GB" sz="2400" b="1" dirty="0">
                <a:solidFill>
                  <a:srgbClr val="000000"/>
                </a:solidFill>
                <a:latin typeface="Times New Roman" panose="02020603050405020304" pitchFamily="18" charset="0"/>
                <a:cs typeface="Times New Roman" panose="02020603050405020304" pitchFamily="18" charset="0"/>
              </a:rPr>
              <a:t>boundless capacity of ICT </a:t>
            </a:r>
            <a:r>
              <a:rPr lang="en-GB" sz="2400" dirty="0">
                <a:solidFill>
                  <a:srgbClr val="000000"/>
                </a:solidFill>
                <a:latin typeface="Times New Roman" panose="02020603050405020304" pitchFamily="18" charset="0"/>
                <a:cs typeface="Times New Roman" panose="02020603050405020304" pitchFamily="18" charset="0"/>
              </a:rPr>
              <a:t>to store information in a retrievable manner and </a:t>
            </a:r>
            <a:r>
              <a:rPr lang="en-GB" sz="2400" b="1" dirty="0">
                <a:solidFill>
                  <a:srgbClr val="000000"/>
                </a:solidFill>
                <a:latin typeface="Times New Roman" panose="02020603050405020304" pitchFamily="18" charset="0"/>
                <a:cs typeface="Times New Roman" panose="02020603050405020304" pitchFamily="18" charset="0"/>
              </a:rPr>
              <a:t>transmit it almost instantaneously across all geographical and hierarchical barriers.</a:t>
            </a:r>
            <a:endParaRPr lang="en-GB"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78124"/>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171125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Comparative Analysis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348786"/>
            <a:ext cx="10650069" cy="4875042"/>
          </a:xfrm>
          <a:solidFill>
            <a:schemeClr val="accent1">
              <a:lumMod val="20000"/>
              <a:lumOff val="80000"/>
            </a:schemeClr>
          </a:solidFill>
        </p:spPr>
        <p:txBody>
          <a:bodyPr>
            <a:normAutofit fontScale="92500"/>
          </a:bodyPr>
          <a:lstStyle/>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Gauging</a:t>
            </a:r>
            <a:r>
              <a:rPr lang="en-GB" sz="2400" dirty="0">
                <a:solidFill>
                  <a:srgbClr val="000000"/>
                </a:solidFill>
                <a:latin typeface="Times New Roman" panose="02020603050405020304" pitchFamily="18" charset="0"/>
                <a:cs typeface="Times New Roman" panose="02020603050405020304" pitchFamily="18" charset="0"/>
              </a:rPr>
              <a:t> the effectiveness of current policies and </a:t>
            </a:r>
            <a:r>
              <a:rPr lang="en-GB" sz="2400" b="1" dirty="0">
                <a:solidFill>
                  <a:srgbClr val="000000"/>
                </a:solidFill>
                <a:latin typeface="Times New Roman" panose="02020603050405020304" pitchFamily="18" charset="0"/>
                <a:cs typeface="Times New Roman" panose="02020603050405020304" pitchFamily="18" charset="0"/>
              </a:rPr>
              <a:t>learning</a:t>
            </a:r>
            <a:r>
              <a:rPr lang="en-GB" sz="2400" dirty="0">
                <a:solidFill>
                  <a:srgbClr val="000000"/>
                </a:solidFill>
                <a:latin typeface="Times New Roman" panose="02020603050405020304" pitchFamily="18" charset="0"/>
                <a:cs typeface="Times New Roman" panose="02020603050405020304" pitchFamily="18" charset="0"/>
              </a:rPr>
              <a:t> from government policies and actions of the past.</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Establishing conditions of prior precedence</a:t>
            </a:r>
            <a:r>
              <a:rPr lang="en-GB" sz="2400" dirty="0">
                <a:solidFill>
                  <a:srgbClr val="000000"/>
                </a:solidFill>
                <a:latin typeface="Times New Roman" panose="02020603050405020304" pitchFamily="18" charset="0"/>
                <a:cs typeface="Times New Roman" panose="02020603050405020304" pitchFamily="18" charset="0"/>
              </a:rPr>
              <a:t>, especially in the case of judicial or legal decision-making and </a:t>
            </a:r>
            <a:r>
              <a:rPr lang="en-GB" sz="2400" b="1" dirty="0">
                <a:solidFill>
                  <a:srgbClr val="000000"/>
                </a:solidFill>
                <a:latin typeface="Times New Roman" panose="02020603050405020304" pitchFamily="18" charset="0"/>
                <a:cs typeface="Times New Roman" panose="02020603050405020304" pitchFamily="18" charset="0"/>
              </a:rPr>
              <a:t>use it to influence future decision-making</a:t>
            </a:r>
            <a:r>
              <a:rPr lang="en-GB" sz="2400" dirty="0">
                <a:solidFill>
                  <a:srgbClr val="000000"/>
                </a:solidFill>
                <a:latin typeface="Times New Roman" panose="02020603050405020304" pitchFamily="18" charset="0"/>
                <a:cs typeface="Times New Roman" panose="02020603050405020304" pitchFamily="18" charset="0"/>
              </a:rPr>
              <a:t>. This could be useful in resolving </a:t>
            </a:r>
            <a:r>
              <a:rPr lang="en-GB" sz="2400" b="1" dirty="0">
                <a:solidFill>
                  <a:srgbClr val="000000"/>
                </a:solidFill>
                <a:latin typeface="Times New Roman" panose="02020603050405020304" pitchFamily="18" charset="0"/>
                <a:cs typeface="Times New Roman" panose="02020603050405020304" pitchFamily="18" charset="0"/>
              </a:rPr>
              <a:t>patent-related disputes, public goods ownership rights</a:t>
            </a:r>
            <a:r>
              <a:rPr lang="en-GB" sz="2400" dirty="0">
                <a:solidFill>
                  <a:srgbClr val="000000"/>
                </a:solidFill>
                <a:latin typeface="Times New Roman" panose="02020603050405020304" pitchFamily="18" charset="0"/>
                <a:cs typeface="Times New Roman" panose="02020603050405020304" pitchFamily="18" charset="0"/>
              </a:rPr>
              <a:t>, etc.</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Enabling informed decision-making </a:t>
            </a:r>
            <a:r>
              <a:rPr lang="en-GB" sz="2400" dirty="0">
                <a:solidFill>
                  <a:srgbClr val="000000"/>
                </a:solidFill>
                <a:latin typeface="Times New Roman" panose="02020603050405020304" pitchFamily="18" charset="0"/>
                <a:cs typeface="Times New Roman" panose="02020603050405020304" pitchFamily="18" charset="0"/>
              </a:rPr>
              <a:t>at all levels by enhancing the background knowledge and </a:t>
            </a:r>
            <a:r>
              <a:rPr lang="en-GB" sz="2400" b="1" dirty="0">
                <a:solidFill>
                  <a:srgbClr val="000000"/>
                </a:solidFill>
                <a:latin typeface="Times New Roman" panose="02020603050405020304" pitchFamily="18" charset="0"/>
                <a:cs typeface="Times New Roman" panose="02020603050405020304" pitchFamily="18" charset="0"/>
              </a:rPr>
              <a:t>provide a rationale for future course of action</a:t>
            </a:r>
            <a:r>
              <a:rPr lang="en-GB" sz="2400" dirty="0">
                <a:solidFill>
                  <a:srgbClr val="000000"/>
                </a:solidFill>
                <a:latin typeface="Times New Roman" panose="02020603050405020304" pitchFamily="18" charset="0"/>
                <a:cs typeface="Times New Roman" panose="02020603050405020304" pitchFamily="18" charset="0"/>
              </a:rPr>
              <a:t>.</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Evaluating the performance record </a:t>
            </a:r>
            <a:r>
              <a:rPr lang="en-GB" sz="2400" dirty="0">
                <a:solidFill>
                  <a:srgbClr val="000000"/>
                </a:solidFill>
                <a:latin typeface="Times New Roman" panose="02020603050405020304" pitchFamily="18" charset="0"/>
                <a:cs typeface="Times New Roman" panose="02020603050405020304" pitchFamily="18" charset="0"/>
              </a:rPr>
              <a:t>of a particular government official or ministry.</a:t>
            </a:r>
            <a:endParaRPr lang="en-GB"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1280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Applications</a:t>
            </a:r>
          </a:p>
        </p:txBody>
      </p:sp>
    </p:spTree>
    <p:extLst>
      <p:ext uri="{BB962C8B-B14F-4D97-AF65-F5344CB8AC3E}">
        <p14:creationId xmlns:p14="http://schemas.microsoft.com/office/powerpoint/2010/main" val="828284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Comparative Analysis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348786"/>
            <a:ext cx="10650069" cy="4875042"/>
          </a:xfrm>
          <a:solidFill>
            <a:schemeClr val="accent1">
              <a:lumMod val="20000"/>
              <a:lumOff val="80000"/>
            </a:schemeClr>
          </a:solidFill>
        </p:spPr>
        <p:txBody>
          <a:bodyPr>
            <a:normAutofit fontScale="92500"/>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Developing countries can effectively use this model to their advantage as ICT opens access to </a:t>
            </a:r>
            <a:r>
              <a:rPr lang="en-GB" sz="2400" b="1" dirty="0">
                <a:solidFill>
                  <a:srgbClr val="000000"/>
                </a:solidFill>
                <a:latin typeface="Times New Roman" panose="02020603050405020304" pitchFamily="18" charset="0"/>
                <a:cs typeface="Times New Roman" panose="02020603050405020304" pitchFamily="18" charset="0"/>
              </a:rPr>
              <a:t>global and local knowledge products at a relatively low cost</a:t>
            </a:r>
            <a:r>
              <a:rPr lang="en-GB" sz="2400" dirty="0">
                <a:solidFill>
                  <a:srgbClr val="000000"/>
                </a:solidFill>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Watch-guard organizations and monitor groups could use the model to </a:t>
            </a:r>
            <a:r>
              <a:rPr lang="en-GB" sz="2400" b="1" dirty="0">
                <a:solidFill>
                  <a:srgbClr val="000000"/>
                </a:solidFill>
                <a:latin typeface="Times New Roman" panose="02020603050405020304" pitchFamily="18" charset="0"/>
                <a:cs typeface="Times New Roman" panose="02020603050405020304" pitchFamily="18" charset="0"/>
              </a:rPr>
              <a:t>track the performance records of electoral candidates </a:t>
            </a:r>
            <a:r>
              <a:rPr lang="en-GB" sz="2400" dirty="0">
                <a:solidFill>
                  <a:srgbClr val="000000"/>
                </a:solidFill>
                <a:latin typeface="Times New Roman" panose="02020603050405020304" pitchFamily="18" charset="0"/>
                <a:cs typeface="Times New Roman" panose="02020603050405020304" pitchFamily="18" charset="0"/>
              </a:rPr>
              <a:t>and share them in their constituency.</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model is, however, dependent on the </a:t>
            </a:r>
            <a:r>
              <a:rPr lang="en-GB" sz="2400" b="1" dirty="0">
                <a:solidFill>
                  <a:srgbClr val="000000"/>
                </a:solidFill>
                <a:latin typeface="Times New Roman" panose="02020603050405020304" pitchFamily="18" charset="0"/>
                <a:cs typeface="Times New Roman" panose="02020603050405020304" pitchFamily="18" charset="0"/>
              </a:rPr>
              <a:t>availability of comparative information sets </a:t>
            </a:r>
            <a:r>
              <a:rPr lang="en-GB" sz="2400" dirty="0">
                <a:solidFill>
                  <a:srgbClr val="000000"/>
                </a:solidFill>
                <a:latin typeface="Times New Roman" panose="02020603050405020304" pitchFamily="18" charset="0"/>
                <a:cs typeface="Times New Roman" panose="02020603050405020304" pitchFamily="18" charset="0"/>
              </a:rPr>
              <a:t>and the ability of the users to analyse.</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 However, it becomes </a:t>
            </a:r>
            <a:r>
              <a:rPr lang="en-GB" sz="2400" b="1" dirty="0">
                <a:solidFill>
                  <a:srgbClr val="000000"/>
                </a:solidFill>
                <a:latin typeface="Times New Roman" panose="02020603050405020304" pitchFamily="18" charset="0"/>
                <a:cs typeface="Times New Roman" panose="02020603050405020304" pitchFamily="18" charset="0"/>
              </a:rPr>
              <a:t>ineffective in the absence of a strong civil society interest and short public memory.</a:t>
            </a:r>
            <a:endParaRPr lang="en-GB"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1280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Evaluations</a:t>
            </a:r>
          </a:p>
        </p:txBody>
      </p:sp>
    </p:spTree>
    <p:extLst>
      <p:ext uri="{BB962C8B-B14F-4D97-AF65-F5344CB8AC3E}">
        <p14:creationId xmlns:p14="http://schemas.microsoft.com/office/powerpoint/2010/main" val="200818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lstStyle/>
          <a:p>
            <a:r>
              <a:rPr lang="en-US" dirty="0">
                <a:latin typeface="Rockwell" panose="02060603020205020403" pitchFamily="18" charset="0"/>
              </a:rPr>
              <a:t>E-Governance Models</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957872"/>
            <a:ext cx="10650069" cy="2942256"/>
          </a:xfrm>
          <a:solidFill>
            <a:schemeClr val="accent1">
              <a:lumMod val="20000"/>
              <a:lumOff val="80000"/>
            </a:schemeClr>
          </a:solidFill>
        </p:spPr>
        <p:txBody>
          <a:bodyPr>
            <a:normAutofit/>
          </a:bodyPr>
          <a:lstStyle/>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E-governance is defined as applications of ICT to government activity.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However, this can be </a:t>
            </a:r>
            <a:r>
              <a:rPr lang="en-GB" sz="2400" b="1" i="0" dirty="0">
                <a:solidFill>
                  <a:srgbClr val="000000"/>
                </a:solidFill>
                <a:effectLst/>
                <a:latin typeface="Times New Roman" panose="02020603050405020304" pitchFamily="18" charset="0"/>
                <a:cs typeface="Times New Roman" panose="02020603050405020304" pitchFamily="18" charset="0"/>
              </a:rPr>
              <a:t>manifested</a:t>
            </a:r>
            <a:r>
              <a:rPr lang="en-GB" sz="2400" b="0" i="0" dirty="0">
                <a:solidFill>
                  <a:srgbClr val="000000"/>
                </a:solidFill>
                <a:effectLst/>
                <a:latin typeface="Times New Roman" panose="02020603050405020304" pitchFamily="18" charset="0"/>
                <a:cs typeface="Times New Roman" panose="02020603050405020304" pitchFamily="18" charset="0"/>
              </a:rPr>
              <a:t> in different ways and models.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Models for e-governance, especially in the developing countries, are essential for a </a:t>
            </a:r>
            <a:r>
              <a:rPr lang="en-GB" sz="2400" b="1" i="0" dirty="0">
                <a:solidFill>
                  <a:srgbClr val="000000"/>
                </a:solidFill>
                <a:effectLst/>
                <a:latin typeface="Times New Roman" panose="02020603050405020304" pitchFamily="18" charset="0"/>
                <a:cs typeface="Times New Roman" panose="02020603050405020304" pitchFamily="18" charset="0"/>
              </a:rPr>
              <a:t>right perspective on e-governance implementation</a:t>
            </a:r>
            <a:r>
              <a:rPr lang="en-GB" sz="2400" b="0" i="0" dirty="0">
                <a:solidFill>
                  <a:srgbClr val="000000"/>
                </a:solidFill>
                <a:effectLst/>
                <a:latin typeface="Times New Roman" panose="02020603050405020304" pitchFamily="18" charset="0"/>
                <a:cs typeface="Times New Roman" panose="02020603050405020304" pitchFamily="18" charset="0"/>
              </a:rPr>
              <a:t>.</a:t>
            </a:r>
            <a:endParaRPr lang="en-US" dirty="0"/>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52407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Mobilization and Lobbying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348786"/>
            <a:ext cx="10650069" cy="4875042"/>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Mobilization and Lobbying Model is one of the most frequently used digital  governance models and has often come to the aid of </a:t>
            </a:r>
            <a:r>
              <a:rPr lang="en-GB" sz="2400" b="1" dirty="0">
                <a:solidFill>
                  <a:srgbClr val="000000"/>
                </a:solidFill>
                <a:latin typeface="Times New Roman" panose="02020603050405020304" pitchFamily="18" charset="0"/>
                <a:cs typeface="Times New Roman" panose="02020603050405020304" pitchFamily="18" charset="0"/>
              </a:rPr>
              <a:t>civil society organizations </a:t>
            </a:r>
            <a:r>
              <a:rPr lang="en-GB" sz="2400" dirty="0">
                <a:solidFill>
                  <a:srgbClr val="000000"/>
                </a:solidFill>
                <a:latin typeface="Times New Roman" panose="02020603050405020304" pitchFamily="18" charset="0"/>
                <a:cs typeface="Times New Roman" panose="02020603050405020304" pitchFamily="18" charset="0"/>
              </a:rPr>
              <a:t>in developing countries to </a:t>
            </a:r>
            <a:r>
              <a:rPr lang="en-GB" sz="2400" b="1" dirty="0">
                <a:solidFill>
                  <a:srgbClr val="000000"/>
                </a:solidFill>
                <a:latin typeface="Times New Roman" panose="02020603050405020304" pitchFamily="18" charset="0"/>
                <a:cs typeface="Times New Roman" panose="02020603050405020304" pitchFamily="18" charset="0"/>
              </a:rPr>
              <a:t>impact international decision-making processes</a:t>
            </a:r>
            <a:r>
              <a:rPr lang="en-GB" sz="2400"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model is based on </a:t>
            </a:r>
            <a:r>
              <a:rPr lang="en-GB" sz="2400" b="1" dirty="0">
                <a:solidFill>
                  <a:srgbClr val="000000"/>
                </a:solidFill>
                <a:latin typeface="Times New Roman" panose="02020603050405020304" pitchFamily="18" charset="0"/>
                <a:cs typeface="Times New Roman" panose="02020603050405020304" pitchFamily="18" charset="0"/>
              </a:rPr>
              <a:t>planned, directed, strategic flow of information to build strong virtual allies</a:t>
            </a:r>
            <a:r>
              <a:rPr lang="en-GB" sz="2400" dirty="0">
                <a:solidFill>
                  <a:srgbClr val="000000"/>
                </a:solidFill>
                <a:latin typeface="Times New Roman" panose="02020603050405020304" pitchFamily="18" charset="0"/>
                <a:cs typeface="Times New Roman" panose="02020603050405020304" pitchFamily="18" charset="0"/>
              </a:rPr>
              <a:t> to strengthen action in the real world.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It takes up the </a:t>
            </a:r>
            <a:r>
              <a:rPr lang="en-GB" sz="2400" b="1" dirty="0">
                <a:solidFill>
                  <a:srgbClr val="000000"/>
                </a:solidFill>
                <a:latin typeface="Times New Roman" panose="02020603050405020304" pitchFamily="18" charset="0"/>
                <a:cs typeface="Times New Roman" panose="02020603050405020304" pitchFamily="18" charset="0"/>
              </a:rPr>
              <a:t>proactive approach </a:t>
            </a:r>
            <a:r>
              <a:rPr lang="en-GB" sz="2400" dirty="0">
                <a:solidFill>
                  <a:srgbClr val="000000"/>
                </a:solidFill>
                <a:latin typeface="Times New Roman" panose="02020603050405020304" pitchFamily="18" charset="0"/>
                <a:cs typeface="Times New Roman" panose="02020603050405020304" pitchFamily="18" charset="0"/>
              </a:rPr>
              <a:t>of forming virtual communities which share </a:t>
            </a:r>
            <a:r>
              <a:rPr lang="en-GB" sz="2400" b="1" dirty="0">
                <a:solidFill>
                  <a:srgbClr val="000000"/>
                </a:solidFill>
                <a:latin typeface="Times New Roman" panose="02020603050405020304" pitchFamily="18" charset="0"/>
                <a:cs typeface="Times New Roman" panose="02020603050405020304" pitchFamily="18" charset="0"/>
              </a:rPr>
              <a:t>similar values and concerns</a:t>
            </a:r>
            <a:r>
              <a:rPr lang="en-GB" sz="2400" dirty="0">
                <a:solidFill>
                  <a:srgbClr val="000000"/>
                </a:solidFill>
                <a:latin typeface="Times New Roman" panose="02020603050405020304" pitchFamily="18" charset="0"/>
                <a:cs typeface="Times New Roman" panose="02020603050405020304" pitchFamily="18" charset="0"/>
              </a:rPr>
              <a:t>, </a:t>
            </a:r>
            <a:r>
              <a:rPr lang="en-GB" sz="2400" b="1" dirty="0">
                <a:solidFill>
                  <a:srgbClr val="000000"/>
                </a:solidFill>
                <a:latin typeface="Times New Roman" panose="02020603050405020304" pitchFamily="18" charset="0"/>
                <a:cs typeface="Times New Roman" panose="02020603050405020304" pitchFamily="18" charset="0"/>
              </a:rPr>
              <a:t>promoting active sharing of information </a:t>
            </a:r>
            <a:r>
              <a:rPr lang="en-GB" sz="2400" dirty="0">
                <a:solidFill>
                  <a:srgbClr val="000000"/>
                </a:solidFill>
                <a:latin typeface="Times New Roman" panose="02020603050405020304" pitchFamily="18" charset="0"/>
                <a:cs typeface="Times New Roman" panose="02020603050405020304" pitchFamily="18" charset="0"/>
              </a:rPr>
              <a:t>between these communities, and </a:t>
            </a:r>
            <a:r>
              <a:rPr lang="en-GB" sz="2400" b="1" dirty="0">
                <a:solidFill>
                  <a:srgbClr val="000000"/>
                </a:solidFill>
                <a:latin typeface="Times New Roman" panose="02020603050405020304" pitchFamily="18" charset="0"/>
                <a:cs typeface="Times New Roman" panose="02020603050405020304" pitchFamily="18" charset="0"/>
              </a:rPr>
              <a:t>linking them with real-world activities</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1280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301854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Mobilization and Lobbying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348786"/>
            <a:ext cx="10650069" cy="4875042"/>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strength of this model is in the diversity of its </a:t>
            </a:r>
            <a:r>
              <a:rPr lang="en-GB" sz="2400" b="1" dirty="0">
                <a:solidFill>
                  <a:srgbClr val="000000"/>
                </a:solidFill>
                <a:latin typeface="Times New Roman" panose="02020603050405020304" pitchFamily="18" charset="0"/>
                <a:cs typeface="Times New Roman" panose="02020603050405020304" pitchFamily="18" charset="0"/>
              </a:rPr>
              <a:t>virtual community</a:t>
            </a:r>
            <a:r>
              <a:rPr lang="en-GB" sz="2400" dirty="0">
                <a:solidFill>
                  <a:srgbClr val="000000"/>
                </a:solidFill>
                <a:latin typeface="Times New Roman" panose="02020603050405020304" pitchFamily="18" charset="0"/>
                <a:cs typeface="Times New Roman" panose="02020603050405020304" pitchFamily="18" charset="0"/>
              </a:rPr>
              <a:t>, and the </a:t>
            </a:r>
            <a:r>
              <a:rPr lang="en-GB" sz="2400" b="1" dirty="0">
                <a:solidFill>
                  <a:srgbClr val="000000"/>
                </a:solidFill>
                <a:latin typeface="Times New Roman" panose="02020603050405020304" pitchFamily="18" charset="0"/>
                <a:cs typeface="Times New Roman" panose="02020603050405020304" pitchFamily="18" charset="0"/>
              </a:rPr>
              <a:t>ideas, expertise and resources </a:t>
            </a:r>
            <a:r>
              <a:rPr lang="en-GB" sz="2400" dirty="0">
                <a:solidFill>
                  <a:srgbClr val="000000"/>
                </a:solidFill>
                <a:latin typeface="Times New Roman" panose="02020603050405020304" pitchFamily="18" charset="0"/>
                <a:cs typeface="Times New Roman" panose="02020603050405020304" pitchFamily="18" charset="0"/>
              </a:rPr>
              <a:t>accumulated through virtual forms of networking.</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model is able to effectively </a:t>
            </a:r>
            <a:r>
              <a:rPr lang="en-GB" sz="2400" b="1" dirty="0">
                <a:solidFill>
                  <a:srgbClr val="000000"/>
                </a:solidFill>
                <a:latin typeface="Times New Roman" panose="02020603050405020304" pitchFamily="18" charset="0"/>
                <a:cs typeface="Times New Roman" panose="02020603050405020304" pitchFamily="18" charset="0"/>
              </a:rPr>
              <a:t>overcome geographical institutional and bureaucratic barriers</a:t>
            </a:r>
            <a:r>
              <a:rPr lang="en-GB" sz="2400" dirty="0">
                <a:solidFill>
                  <a:srgbClr val="000000"/>
                </a:solidFill>
                <a:latin typeface="Times New Roman" panose="02020603050405020304" pitchFamily="18" charset="0"/>
                <a:cs typeface="Times New Roman" panose="02020603050405020304" pitchFamily="18" charset="0"/>
              </a:rPr>
              <a:t> to shape concerted action.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It also provides a strong virtual arm to several activities such as </a:t>
            </a:r>
            <a:r>
              <a:rPr lang="en-GB" sz="2400" b="1" dirty="0">
                <a:solidFill>
                  <a:srgbClr val="000000"/>
                </a:solidFill>
                <a:latin typeface="Times New Roman" panose="02020603050405020304" pitchFamily="18" charset="0"/>
                <a:cs typeface="Times New Roman" panose="02020603050405020304" pitchFamily="18" charset="0"/>
              </a:rPr>
              <a:t>directing campaigns against a particular individual or decision making body</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1280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411558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Mobilization and Lobbying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348786"/>
            <a:ext cx="10650069" cy="4875042"/>
          </a:xfrm>
          <a:solidFill>
            <a:schemeClr val="accent1">
              <a:lumMod val="20000"/>
              <a:lumOff val="80000"/>
            </a:schemeClr>
          </a:solidFill>
        </p:spPr>
        <p:txBody>
          <a:bodyPr>
            <a:normAutofit fontScale="92500" lnSpcReduction="20000"/>
          </a:bodyPr>
          <a:lstStyle/>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Fostering public debates on global issues, themes of upcoming conference, treaties</a:t>
            </a:r>
            <a:r>
              <a:rPr lang="en-GB" sz="2400" dirty="0">
                <a:solidFill>
                  <a:srgbClr val="000000"/>
                </a:solidFill>
                <a:latin typeface="Times New Roman" panose="02020603050405020304" pitchFamily="18" charset="0"/>
                <a:cs typeface="Times New Roman" panose="02020603050405020304" pitchFamily="18" charset="0"/>
              </a:rPr>
              <a:t>, etc.</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Formation</a:t>
            </a:r>
            <a:r>
              <a:rPr lang="en-GB" sz="2400" dirty="0">
                <a:solidFill>
                  <a:srgbClr val="000000"/>
                </a:solidFill>
                <a:latin typeface="Times New Roman" panose="02020603050405020304" pitchFamily="18" charset="0"/>
                <a:cs typeface="Times New Roman" panose="02020603050405020304" pitchFamily="18" charset="0"/>
              </a:rPr>
              <a:t> of </a:t>
            </a:r>
            <a:r>
              <a:rPr lang="en-GB" sz="2400" b="1" dirty="0">
                <a:solidFill>
                  <a:srgbClr val="000000"/>
                </a:solidFill>
                <a:latin typeface="Times New Roman" panose="02020603050405020304" pitchFamily="18" charset="0"/>
                <a:cs typeface="Times New Roman" panose="02020603050405020304" pitchFamily="18" charset="0"/>
              </a:rPr>
              <a:t>pressure groups </a:t>
            </a:r>
            <a:r>
              <a:rPr lang="en-GB" sz="2400" dirty="0">
                <a:solidFill>
                  <a:srgbClr val="000000"/>
                </a:solidFill>
                <a:latin typeface="Times New Roman" panose="02020603050405020304" pitchFamily="18" charset="0"/>
                <a:cs typeface="Times New Roman" panose="02020603050405020304" pitchFamily="18" charset="0"/>
              </a:rPr>
              <a:t>to pressurize decision-makers to take their common concerns into cognizance.</a:t>
            </a:r>
          </a:p>
          <a:p>
            <a:pPr marL="502920" indent="-457200" algn="just">
              <a:lnSpc>
                <a:spcPct val="150000"/>
              </a:lnSpc>
              <a:buFont typeface="+mj-lt"/>
              <a:buAutoNum type="arabicPeriod"/>
            </a:pPr>
            <a:r>
              <a:rPr lang="en-GB" sz="2400" b="1" dirty="0">
                <a:solidFill>
                  <a:srgbClr val="000000"/>
                </a:solidFill>
                <a:latin typeface="Times New Roman" panose="02020603050405020304" pitchFamily="18" charset="0"/>
                <a:cs typeface="Times New Roman" panose="02020603050405020304" pitchFamily="18" charset="0"/>
              </a:rPr>
              <a:t>Amplifying</a:t>
            </a:r>
            <a:r>
              <a:rPr lang="en-GB" sz="2400" dirty="0">
                <a:solidFill>
                  <a:srgbClr val="000000"/>
                </a:solidFill>
                <a:latin typeface="Times New Roman" panose="02020603050405020304" pitchFamily="18" charset="0"/>
                <a:cs typeface="Times New Roman" panose="02020603050405020304" pitchFamily="18" charset="0"/>
              </a:rPr>
              <a:t> the voices of </a:t>
            </a:r>
            <a:r>
              <a:rPr lang="en-GB" sz="2400" b="1" dirty="0">
                <a:solidFill>
                  <a:srgbClr val="000000"/>
                </a:solidFill>
                <a:latin typeface="Times New Roman" panose="02020603050405020304" pitchFamily="18" charset="0"/>
                <a:cs typeface="Times New Roman" panose="02020603050405020304" pitchFamily="18" charset="0"/>
              </a:rPr>
              <a:t>marginalized people groups </a:t>
            </a:r>
            <a:r>
              <a:rPr lang="en-GB" sz="2400" dirty="0">
                <a:solidFill>
                  <a:srgbClr val="000000"/>
                </a:solidFill>
                <a:latin typeface="Times New Roman" panose="02020603050405020304" pitchFamily="18" charset="0"/>
                <a:cs typeface="Times New Roman" panose="02020603050405020304" pitchFamily="18" charset="0"/>
              </a:rPr>
              <a:t>such as </a:t>
            </a:r>
            <a:r>
              <a:rPr lang="en-GB" sz="2400" b="1" dirty="0">
                <a:solidFill>
                  <a:srgbClr val="000000"/>
                </a:solidFill>
                <a:latin typeface="Times New Roman" panose="02020603050405020304" pitchFamily="18" charset="0"/>
                <a:cs typeface="Times New Roman" panose="02020603050405020304" pitchFamily="18" charset="0"/>
              </a:rPr>
              <a:t>backward classes </a:t>
            </a:r>
            <a:r>
              <a:rPr lang="en-GB" sz="2400" dirty="0">
                <a:solidFill>
                  <a:srgbClr val="000000"/>
                </a:solidFill>
                <a:latin typeface="Times New Roman" panose="02020603050405020304" pitchFamily="18" charset="0"/>
                <a:cs typeface="Times New Roman" panose="02020603050405020304" pitchFamily="18" charset="0"/>
              </a:rPr>
              <a:t>or </a:t>
            </a:r>
            <a:r>
              <a:rPr lang="en-GB" sz="2400" b="1" dirty="0">
                <a:solidFill>
                  <a:srgbClr val="000000"/>
                </a:solidFill>
                <a:latin typeface="Times New Roman" panose="02020603050405020304" pitchFamily="18" charset="0"/>
                <a:cs typeface="Times New Roman" panose="02020603050405020304" pitchFamily="18" charset="0"/>
              </a:rPr>
              <a:t>minorities</a:t>
            </a:r>
            <a:r>
              <a:rPr lang="en-GB" sz="2400" dirty="0">
                <a:solidFill>
                  <a:srgbClr val="000000"/>
                </a:solidFill>
                <a:latin typeface="Times New Roman" panose="02020603050405020304" pitchFamily="18" charset="0"/>
                <a:cs typeface="Times New Roman" panose="02020603050405020304" pitchFamily="18" charset="0"/>
              </a:rPr>
              <a:t> who are traditionally marginalized from the decision making process.</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Encouraging </a:t>
            </a:r>
            <a:r>
              <a:rPr lang="en-GB" sz="2400" b="1" dirty="0">
                <a:solidFill>
                  <a:srgbClr val="000000"/>
                </a:solidFill>
                <a:latin typeface="Times New Roman" panose="02020603050405020304" pitchFamily="18" charset="0"/>
                <a:cs typeface="Times New Roman" panose="02020603050405020304" pitchFamily="18" charset="0"/>
              </a:rPr>
              <a:t>wider participation </a:t>
            </a:r>
            <a:r>
              <a:rPr lang="en-GB" sz="2400" dirty="0">
                <a:solidFill>
                  <a:srgbClr val="000000"/>
                </a:solidFill>
                <a:latin typeface="Times New Roman" panose="02020603050405020304" pitchFamily="18" charset="0"/>
                <a:cs typeface="Times New Roman" panose="02020603050405020304" pitchFamily="18" charset="0"/>
              </a:rPr>
              <a:t>in decision-making processes.</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Developing </a:t>
            </a:r>
            <a:r>
              <a:rPr lang="en-GB" sz="2400" b="1" dirty="0">
                <a:solidFill>
                  <a:srgbClr val="000000"/>
                </a:solidFill>
                <a:latin typeface="Times New Roman" panose="02020603050405020304" pitchFamily="18" charset="0"/>
                <a:cs typeface="Times New Roman" panose="02020603050405020304" pitchFamily="18" charset="0"/>
              </a:rPr>
              <a:t>global expertise </a:t>
            </a:r>
            <a:r>
              <a:rPr lang="en-GB" sz="2400" dirty="0">
                <a:solidFill>
                  <a:srgbClr val="000000"/>
                </a:solidFill>
                <a:latin typeface="Times New Roman" panose="02020603050405020304" pitchFamily="18" charset="0"/>
                <a:cs typeface="Times New Roman" panose="02020603050405020304" pitchFamily="18" charset="0"/>
              </a:rPr>
              <a:t>on a particular theme in the absence of localized information to aid decision-making.</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1280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Applications</a:t>
            </a:r>
          </a:p>
        </p:txBody>
      </p:sp>
    </p:spTree>
    <p:extLst>
      <p:ext uri="{BB962C8B-B14F-4D97-AF65-F5344CB8AC3E}">
        <p14:creationId xmlns:p14="http://schemas.microsoft.com/office/powerpoint/2010/main" val="3693014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548820"/>
          </a:xfrm>
        </p:spPr>
        <p:txBody>
          <a:bodyPr>
            <a:noAutofit/>
          </a:bodyPr>
          <a:lstStyle/>
          <a:p>
            <a:r>
              <a:rPr lang="en-US" sz="3600" dirty="0">
                <a:latin typeface="Rockwell" panose="02060603020205020403" pitchFamily="18" charset="0"/>
              </a:rPr>
              <a:t>Mobilization and Lobbying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348786"/>
            <a:ext cx="10650069" cy="4875042"/>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mobilization and Lobbying Model </a:t>
            </a:r>
            <a:r>
              <a:rPr lang="en-GB" sz="2400" b="1" dirty="0">
                <a:solidFill>
                  <a:srgbClr val="000000"/>
                </a:solidFill>
                <a:latin typeface="Times New Roman" panose="02020603050405020304" pitchFamily="18" charset="0"/>
                <a:cs typeface="Times New Roman" panose="02020603050405020304" pitchFamily="18" charset="0"/>
              </a:rPr>
              <a:t>enhances the scope of participation of individuals and communities in policy issues and debates</a:t>
            </a:r>
            <a:r>
              <a:rPr lang="en-GB" sz="2400"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model also creates an effective </a:t>
            </a:r>
            <a:r>
              <a:rPr lang="en-GB" sz="2400" b="1" dirty="0">
                <a:solidFill>
                  <a:srgbClr val="000000"/>
                </a:solidFill>
                <a:latin typeface="Times New Roman" panose="02020603050405020304" pitchFamily="18" charset="0"/>
                <a:cs typeface="Times New Roman" panose="02020603050405020304" pitchFamily="18" charset="0"/>
              </a:rPr>
              <a:t>warning</a:t>
            </a:r>
            <a:r>
              <a:rPr lang="en-GB" sz="2400" dirty="0">
                <a:solidFill>
                  <a:srgbClr val="000000"/>
                </a:solidFill>
                <a:latin typeface="Times New Roman" panose="02020603050405020304" pitchFamily="18" charset="0"/>
                <a:cs typeface="Times New Roman" panose="02020603050405020304" pitchFamily="18" charset="0"/>
              </a:rPr>
              <a:t> for government bodies and individuals to be watchful in their actions in case they turn </a:t>
            </a:r>
            <a:r>
              <a:rPr lang="en-GB" sz="2400" b="1" dirty="0">
                <a:solidFill>
                  <a:srgbClr val="000000"/>
                </a:solidFill>
                <a:latin typeface="Times New Roman" panose="02020603050405020304" pitchFamily="18" charset="0"/>
                <a:cs typeface="Times New Roman" panose="02020603050405020304" pitchFamily="18" charset="0"/>
              </a:rPr>
              <a:t>opinion of local and global community against them.</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This model could be effectively used by the Government to </a:t>
            </a:r>
            <a:r>
              <a:rPr lang="en-GB" sz="2400" b="1" dirty="0">
                <a:solidFill>
                  <a:srgbClr val="000000"/>
                </a:solidFill>
                <a:latin typeface="Times New Roman" panose="02020603050405020304" pitchFamily="18" charset="0"/>
                <a:cs typeface="Times New Roman" panose="02020603050405020304" pitchFamily="18" charset="0"/>
              </a:rPr>
              <a:t>encourage public debates</a:t>
            </a:r>
            <a:r>
              <a:rPr lang="en-GB" sz="2400" dirty="0">
                <a:solidFill>
                  <a:srgbClr val="000000"/>
                </a:solidFill>
                <a:latin typeface="Times New Roman" panose="02020603050405020304" pitchFamily="18" charset="0"/>
                <a:cs typeface="Times New Roman" panose="02020603050405020304" pitchFamily="18" charset="0"/>
              </a:rPr>
              <a:t> and to </a:t>
            </a:r>
            <a:r>
              <a:rPr lang="en-GB" sz="2400" b="1" dirty="0">
                <a:solidFill>
                  <a:srgbClr val="000000"/>
                </a:solidFill>
                <a:latin typeface="Times New Roman" panose="02020603050405020304" pitchFamily="18" charset="0"/>
                <a:cs typeface="Times New Roman" panose="02020603050405020304" pitchFamily="18" charset="0"/>
              </a:rPr>
              <a:t>gauge</a:t>
            </a:r>
            <a:r>
              <a:rPr lang="en-GB" sz="2400" dirty="0">
                <a:solidFill>
                  <a:srgbClr val="000000"/>
                </a:solidFill>
                <a:latin typeface="Times New Roman" panose="02020603050405020304" pitchFamily="18" charset="0"/>
                <a:cs typeface="Times New Roman" panose="02020603050405020304" pitchFamily="18" charset="0"/>
              </a:rPr>
              <a:t> public opinion on a </a:t>
            </a:r>
            <a:r>
              <a:rPr lang="en-GB" sz="2400" b="1" dirty="0">
                <a:solidFill>
                  <a:srgbClr val="000000"/>
                </a:solidFill>
                <a:latin typeface="Times New Roman" panose="02020603050405020304" pitchFamily="18" charset="0"/>
                <a:cs typeface="Times New Roman" panose="02020603050405020304" pitchFamily="18" charset="0"/>
              </a:rPr>
              <a:t>particular issue as a part of good governance strategies</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91280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Evaluations</a:t>
            </a:r>
          </a:p>
        </p:txBody>
      </p:sp>
    </p:spTree>
    <p:extLst>
      <p:ext uri="{BB962C8B-B14F-4D97-AF65-F5344CB8AC3E}">
        <p14:creationId xmlns:p14="http://schemas.microsoft.com/office/powerpoint/2010/main" val="30915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69047"/>
            <a:ext cx="9875520" cy="937571"/>
          </a:xfrm>
        </p:spPr>
        <p:txBody>
          <a:bodyPr>
            <a:noAutofit/>
          </a:bodyPr>
          <a:lstStyle/>
          <a:p>
            <a:r>
              <a:rPr lang="en-GB" sz="3600" dirty="0">
                <a:latin typeface="Rockwell" panose="02060603020205020403" pitchFamily="18" charset="0"/>
              </a:rPr>
              <a:t>Interactive-Service Model/Government-to-Citizen-to Government Model (G2C2G)</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606730"/>
            <a:ext cx="10650069" cy="4617097"/>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Interactive-Service Model in many ways is a </a:t>
            </a:r>
            <a:r>
              <a:rPr lang="en-GB" sz="2400" b="1" dirty="0">
                <a:solidFill>
                  <a:srgbClr val="000000"/>
                </a:solidFill>
                <a:latin typeface="Times New Roman" panose="02020603050405020304" pitchFamily="18" charset="0"/>
                <a:cs typeface="Times New Roman" panose="02020603050405020304" pitchFamily="18" charset="0"/>
              </a:rPr>
              <a:t>consolidation</a:t>
            </a:r>
            <a:r>
              <a:rPr lang="en-GB" sz="2400" dirty="0">
                <a:solidFill>
                  <a:srgbClr val="000000"/>
                </a:solidFill>
                <a:latin typeface="Times New Roman" panose="02020603050405020304" pitchFamily="18" charset="0"/>
                <a:cs typeface="Times New Roman" panose="02020603050405020304" pitchFamily="18" charset="0"/>
              </a:rPr>
              <a:t> of the earlier digital governance models and opens up avenues for </a:t>
            </a:r>
            <a:r>
              <a:rPr lang="en-GB" sz="2400" b="1" dirty="0">
                <a:solidFill>
                  <a:srgbClr val="000000"/>
                </a:solidFill>
                <a:latin typeface="Times New Roman" panose="02020603050405020304" pitchFamily="18" charset="0"/>
                <a:cs typeface="Times New Roman" panose="02020603050405020304" pitchFamily="18" charset="0"/>
              </a:rPr>
              <a:t>direct participation of Individuals in the governance processes</a:t>
            </a:r>
            <a:r>
              <a:rPr lang="en-GB" sz="2400"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This model fully captures the potential of ICT and </a:t>
            </a:r>
            <a:r>
              <a:rPr lang="en-GB" sz="2400" b="1" dirty="0">
                <a:solidFill>
                  <a:srgbClr val="000000"/>
                </a:solidFill>
                <a:latin typeface="Times New Roman" panose="02020603050405020304" pitchFamily="18" charset="0"/>
                <a:cs typeface="Times New Roman" panose="02020603050405020304" pitchFamily="18" charset="0"/>
              </a:rPr>
              <a:t>leverages</a:t>
            </a:r>
            <a:r>
              <a:rPr lang="en-GB" sz="2400" dirty="0">
                <a:solidFill>
                  <a:srgbClr val="000000"/>
                </a:solidFill>
                <a:latin typeface="Times New Roman" panose="02020603050405020304" pitchFamily="18" charset="0"/>
                <a:cs typeface="Times New Roman" panose="02020603050405020304" pitchFamily="18" charset="0"/>
              </a:rPr>
              <a:t> it for greater participation, </a:t>
            </a:r>
            <a:r>
              <a:rPr lang="en-GB" sz="2400" b="1" dirty="0">
                <a:solidFill>
                  <a:srgbClr val="000000"/>
                </a:solidFill>
                <a:latin typeface="Times New Roman" panose="02020603050405020304" pitchFamily="18" charset="0"/>
                <a:cs typeface="Times New Roman" panose="02020603050405020304" pitchFamily="18" charset="0"/>
              </a:rPr>
              <a:t>efficiency and transparency </a:t>
            </a:r>
            <a:r>
              <a:rPr lang="en-GB" sz="2400" dirty="0">
                <a:solidFill>
                  <a:srgbClr val="000000"/>
                </a:solidFill>
                <a:latin typeface="Times New Roman" panose="02020603050405020304" pitchFamily="18" charset="0"/>
                <a:cs typeface="Times New Roman" panose="02020603050405020304" pitchFamily="18" charset="0"/>
              </a:rPr>
              <a:t>in the functioning of government as well as </a:t>
            </a:r>
            <a:r>
              <a:rPr lang="en-GB" sz="2400" b="1" dirty="0">
                <a:solidFill>
                  <a:srgbClr val="000000"/>
                </a:solidFill>
                <a:latin typeface="Times New Roman" panose="02020603050405020304" pitchFamily="18" charset="0"/>
                <a:cs typeface="Times New Roman" panose="02020603050405020304" pitchFamily="18" charset="0"/>
              </a:rPr>
              <a:t>savings in time and costs relating to decision-making</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2066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400237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69047"/>
            <a:ext cx="9875520" cy="937571"/>
          </a:xfrm>
        </p:spPr>
        <p:txBody>
          <a:bodyPr>
            <a:noAutofit/>
          </a:bodyPr>
          <a:lstStyle/>
          <a:p>
            <a:r>
              <a:rPr lang="en-GB" sz="3600" dirty="0">
                <a:latin typeface="Rockwell" panose="02060603020205020403" pitchFamily="18" charset="0"/>
              </a:rPr>
              <a:t>Interactive-Service Model/Government-to-Citizen-to Government Model (G2C2G)</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606730"/>
            <a:ext cx="10650069" cy="4617097"/>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The Interactive-Service Model makes possible various services offered by the government to be </a:t>
            </a:r>
            <a:r>
              <a:rPr lang="en-GB" sz="2400" b="1" dirty="0">
                <a:solidFill>
                  <a:srgbClr val="000000"/>
                </a:solidFill>
                <a:latin typeface="Times New Roman" panose="02020603050405020304" pitchFamily="18" charset="0"/>
                <a:cs typeface="Times New Roman" panose="02020603050405020304" pitchFamily="18" charset="0"/>
              </a:rPr>
              <a:t>directly accessible to citizens</a:t>
            </a:r>
            <a:r>
              <a:rPr lang="en-GB" sz="2400"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GB" sz="2400" dirty="0">
                <a:solidFill>
                  <a:srgbClr val="000000"/>
                </a:solidFill>
                <a:latin typeface="Times New Roman" panose="02020603050405020304" pitchFamily="18" charset="0"/>
                <a:cs typeface="Times New Roman" panose="02020603050405020304" pitchFamily="18" charset="0"/>
              </a:rPr>
              <a:t>It creates an interactive Government-to-Citizen-to-Government (G2C2G) channel in various functions such as </a:t>
            </a:r>
            <a:r>
              <a:rPr lang="en-GB" sz="2400" b="1" dirty="0">
                <a:solidFill>
                  <a:srgbClr val="000000"/>
                </a:solidFill>
                <a:latin typeface="Times New Roman" panose="02020603050405020304" pitchFamily="18" charset="0"/>
                <a:cs typeface="Times New Roman" panose="02020603050405020304" pitchFamily="18" charset="0"/>
              </a:rPr>
              <a:t>election of government services, sharing of concerns and providing expertise, conducting opinion polls on public issues, and grievance redressal</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2066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9822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69047"/>
            <a:ext cx="9875520" cy="937571"/>
          </a:xfrm>
        </p:spPr>
        <p:txBody>
          <a:bodyPr>
            <a:noAutofit/>
          </a:bodyPr>
          <a:lstStyle/>
          <a:p>
            <a:r>
              <a:rPr lang="en-GB" sz="3600" dirty="0">
                <a:latin typeface="Rockwell" panose="02060603020205020403" pitchFamily="18" charset="0"/>
              </a:rPr>
              <a:t>Interactive-Service Model/Government-to-Citizen-to Government Model (G2C2G)</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606730"/>
            <a:ext cx="10650069" cy="4617097"/>
          </a:xfrm>
          <a:solidFill>
            <a:schemeClr val="accent1">
              <a:lumMod val="20000"/>
              <a:lumOff val="80000"/>
            </a:schemeClr>
          </a:solidFill>
        </p:spPr>
        <p:txBody>
          <a:bodyPr>
            <a:normAutofit/>
          </a:bodyPr>
          <a:lstStyle/>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Establishing an interactive communication channel with policy-makers such as </a:t>
            </a:r>
            <a:r>
              <a:rPr lang="en-GB" sz="2400" b="1" dirty="0">
                <a:solidFill>
                  <a:srgbClr val="000000"/>
                </a:solidFill>
                <a:latin typeface="Times New Roman" panose="02020603050405020304" pitchFamily="18" charset="0"/>
                <a:cs typeface="Times New Roman" panose="02020603050405020304" pitchFamily="18" charset="0"/>
              </a:rPr>
              <a:t>videoconferencing</a:t>
            </a:r>
            <a:r>
              <a:rPr lang="en-GB" sz="2400" dirty="0">
                <a:solidFill>
                  <a:srgbClr val="000000"/>
                </a:solidFill>
                <a:latin typeface="Times New Roman" panose="02020603050405020304" pitchFamily="18" charset="0"/>
                <a:cs typeface="Times New Roman" panose="02020603050405020304" pitchFamily="18" charset="0"/>
              </a:rPr>
              <a:t> and </a:t>
            </a:r>
            <a:r>
              <a:rPr lang="en-GB" sz="2400" b="1" dirty="0">
                <a:solidFill>
                  <a:srgbClr val="000000"/>
                </a:solidFill>
                <a:latin typeface="Times New Roman" panose="02020603050405020304" pitchFamily="18" charset="0"/>
                <a:cs typeface="Times New Roman" panose="02020603050405020304" pitchFamily="18" charset="0"/>
              </a:rPr>
              <a:t>online dialoguing</a:t>
            </a:r>
            <a:r>
              <a:rPr lang="en-GB" sz="2400" dirty="0">
                <a:solidFill>
                  <a:srgbClr val="000000"/>
                </a:solidFill>
                <a:latin typeface="Times New Roman" panose="02020603050405020304" pitchFamily="18" charset="0"/>
                <a:cs typeface="Times New Roman" panose="02020603050405020304" pitchFamily="18" charset="0"/>
              </a:rPr>
              <a:t>. </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Conducting </a:t>
            </a:r>
            <a:r>
              <a:rPr lang="en-GB" sz="2400" b="1" dirty="0">
                <a:solidFill>
                  <a:srgbClr val="000000"/>
                </a:solidFill>
                <a:latin typeface="Times New Roman" panose="02020603050405020304" pitchFamily="18" charset="0"/>
                <a:cs typeface="Times New Roman" panose="02020603050405020304" pitchFamily="18" charset="0"/>
              </a:rPr>
              <a:t>electronic ballots </a:t>
            </a:r>
            <a:r>
              <a:rPr lang="en-GB" sz="2400" dirty="0">
                <a:solidFill>
                  <a:srgbClr val="000000"/>
                </a:solidFill>
                <a:latin typeface="Times New Roman" panose="02020603050405020304" pitchFamily="18" charset="0"/>
                <a:cs typeface="Times New Roman" panose="02020603050405020304" pitchFamily="18" charset="0"/>
              </a:rPr>
              <a:t>for the election of government officials and other office bearers.</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Conducting </a:t>
            </a:r>
            <a:r>
              <a:rPr lang="en-GB" sz="2400" b="1" dirty="0">
                <a:solidFill>
                  <a:srgbClr val="000000"/>
                </a:solidFill>
                <a:latin typeface="Times New Roman" panose="02020603050405020304" pitchFamily="18" charset="0"/>
                <a:cs typeface="Times New Roman" panose="02020603050405020304" pitchFamily="18" charset="0"/>
              </a:rPr>
              <a:t>public debates/opinion polls </a:t>
            </a:r>
            <a:r>
              <a:rPr lang="en-GB" sz="2400" dirty="0">
                <a:solidFill>
                  <a:srgbClr val="000000"/>
                </a:solidFill>
                <a:latin typeface="Times New Roman" panose="02020603050405020304" pitchFamily="18" charset="0"/>
                <a:cs typeface="Times New Roman" panose="02020603050405020304" pitchFamily="18" charset="0"/>
              </a:rPr>
              <a:t>on issues of </a:t>
            </a:r>
            <a:r>
              <a:rPr lang="en-GB" sz="2400" b="1" dirty="0">
                <a:solidFill>
                  <a:srgbClr val="000000"/>
                </a:solidFill>
                <a:latin typeface="Times New Roman" panose="02020603050405020304" pitchFamily="18" charset="0"/>
                <a:cs typeface="Times New Roman" panose="02020603050405020304" pitchFamily="18" charset="0"/>
              </a:rPr>
              <a:t>wider concern </a:t>
            </a:r>
            <a:r>
              <a:rPr lang="en-GB" sz="2400" dirty="0">
                <a:solidFill>
                  <a:srgbClr val="000000"/>
                </a:solidFill>
                <a:latin typeface="Times New Roman" panose="02020603050405020304" pitchFamily="18" charset="0"/>
                <a:cs typeface="Times New Roman" panose="02020603050405020304" pitchFamily="18" charset="0"/>
              </a:rPr>
              <a:t>before formulation of </a:t>
            </a:r>
            <a:r>
              <a:rPr lang="en-GB" sz="2400" b="1" dirty="0">
                <a:solidFill>
                  <a:srgbClr val="000000"/>
                </a:solidFill>
                <a:latin typeface="Times New Roman" panose="02020603050405020304" pitchFamily="18" charset="0"/>
                <a:cs typeface="Times New Roman" panose="02020603050405020304" pitchFamily="18" charset="0"/>
              </a:rPr>
              <a:t>policies</a:t>
            </a:r>
            <a:r>
              <a:rPr lang="en-GB" sz="2400" dirty="0">
                <a:solidFill>
                  <a:srgbClr val="000000"/>
                </a:solidFill>
                <a:latin typeface="Times New Roman" panose="02020603050405020304" pitchFamily="18" charset="0"/>
                <a:cs typeface="Times New Roman" panose="02020603050405020304" pitchFamily="18" charset="0"/>
              </a:rPr>
              <a:t> and </a:t>
            </a:r>
            <a:r>
              <a:rPr lang="en-GB" sz="2400" b="1" dirty="0">
                <a:solidFill>
                  <a:srgbClr val="000000"/>
                </a:solidFill>
                <a:latin typeface="Times New Roman" panose="02020603050405020304" pitchFamily="18" charset="0"/>
                <a:cs typeface="Times New Roman" panose="02020603050405020304" pitchFamily="18" charset="0"/>
              </a:rPr>
              <a:t>legislative frameworks</a:t>
            </a:r>
            <a:r>
              <a:rPr lang="en-GB" sz="2400" dirty="0">
                <a:solidFill>
                  <a:srgbClr val="000000"/>
                </a:solidFill>
                <a:latin typeface="Times New Roman" panose="02020603050405020304" pitchFamily="18" charset="0"/>
                <a:cs typeface="Times New Roman" panose="02020603050405020304" pitchFamily="18" charset="0"/>
              </a:rPr>
              <a:t>.</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2066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Application</a:t>
            </a:r>
          </a:p>
        </p:txBody>
      </p:sp>
    </p:spTree>
    <p:extLst>
      <p:ext uri="{BB962C8B-B14F-4D97-AF65-F5344CB8AC3E}">
        <p14:creationId xmlns:p14="http://schemas.microsoft.com/office/powerpoint/2010/main" val="1004727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69047"/>
            <a:ext cx="9875520" cy="937571"/>
          </a:xfrm>
        </p:spPr>
        <p:txBody>
          <a:bodyPr>
            <a:noAutofit/>
          </a:bodyPr>
          <a:lstStyle/>
          <a:p>
            <a:r>
              <a:rPr lang="en-GB" sz="3600" dirty="0">
                <a:latin typeface="Rockwell" panose="02060603020205020403" pitchFamily="18" charset="0"/>
              </a:rPr>
              <a:t>Interactive-Service Model/Government-to-Citizen-to Government Model (G2C2G)</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606730"/>
            <a:ext cx="10650069" cy="4617097"/>
          </a:xfrm>
          <a:solidFill>
            <a:schemeClr val="accent1">
              <a:lumMod val="20000"/>
              <a:lumOff val="80000"/>
            </a:schemeClr>
          </a:solidFill>
        </p:spPr>
        <p:txBody>
          <a:bodyPr>
            <a:normAutofit/>
          </a:bodyPr>
          <a:lstStyle/>
          <a:p>
            <a:pPr marL="502920" indent="-457200" algn="just">
              <a:lnSpc>
                <a:spcPct val="150000"/>
              </a:lnSpc>
              <a:buFont typeface="+mj-lt"/>
              <a:buAutoNum type="arabicPeriod" startAt="4"/>
            </a:pPr>
            <a:r>
              <a:rPr lang="en-GB" sz="2400" dirty="0">
                <a:solidFill>
                  <a:srgbClr val="000000"/>
                </a:solidFill>
                <a:latin typeface="Times New Roman" panose="02020603050405020304" pitchFamily="18" charset="0"/>
                <a:cs typeface="Times New Roman" panose="02020603050405020304" pitchFamily="18" charset="0"/>
              </a:rPr>
              <a:t>Filing of </a:t>
            </a:r>
            <a:r>
              <a:rPr lang="en-GB" sz="2400" b="1" dirty="0">
                <a:solidFill>
                  <a:srgbClr val="000000"/>
                </a:solidFill>
                <a:latin typeface="Times New Roman" panose="02020603050405020304" pitchFamily="18" charset="0"/>
                <a:cs typeface="Times New Roman" panose="02020603050405020304" pitchFamily="18" charset="0"/>
              </a:rPr>
              <a:t>grievance petitions, feedback and reports</a:t>
            </a:r>
            <a:r>
              <a:rPr lang="en-GB" sz="2400" dirty="0">
                <a:solidFill>
                  <a:srgbClr val="000000"/>
                </a:solidFill>
                <a:latin typeface="Times New Roman" panose="02020603050405020304" pitchFamily="18" charset="0"/>
                <a:cs typeface="Times New Roman" panose="02020603050405020304" pitchFamily="18" charset="0"/>
              </a:rPr>
              <a:t> by citizens with the concerned governmental body.</a:t>
            </a:r>
          </a:p>
          <a:p>
            <a:pPr marL="45720" indent="0" algn="just">
              <a:lnSpc>
                <a:spcPct val="150000"/>
              </a:lnSpc>
              <a:buNone/>
            </a:pPr>
            <a:r>
              <a:rPr lang="en-GB" sz="2400" dirty="0">
                <a:solidFill>
                  <a:srgbClr val="000000"/>
                </a:solidFill>
                <a:latin typeface="Times New Roman" panose="02020603050405020304" pitchFamily="18" charset="0"/>
                <a:cs typeface="Times New Roman" panose="02020603050405020304" pitchFamily="18" charset="0"/>
              </a:rPr>
              <a:t>5. Performing </a:t>
            </a:r>
            <a:r>
              <a:rPr lang="en-GB" sz="2400" b="1" dirty="0">
                <a:solidFill>
                  <a:srgbClr val="000000"/>
                </a:solidFill>
                <a:latin typeface="Times New Roman" panose="02020603050405020304" pitchFamily="18" charset="0"/>
                <a:cs typeface="Times New Roman" panose="02020603050405020304" pitchFamily="18" charset="0"/>
              </a:rPr>
              <a:t>governance functions online </a:t>
            </a:r>
            <a:r>
              <a:rPr lang="en-GB" sz="2400" dirty="0">
                <a:solidFill>
                  <a:srgbClr val="000000"/>
                </a:solidFill>
                <a:latin typeface="Times New Roman" panose="02020603050405020304" pitchFamily="18" charset="0"/>
                <a:cs typeface="Times New Roman" panose="02020603050405020304" pitchFamily="18" charset="0"/>
              </a:rPr>
              <a:t>such as </a:t>
            </a:r>
            <a:r>
              <a:rPr lang="en-GB" sz="2400" b="1" dirty="0">
                <a:solidFill>
                  <a:srgbClr val="000000"/>
                </a:solidFill>
                <a:latin typeface="Times New Roman" panose="02020603050405020304" pitchFamily="18" charset="0"/>
                <a:cs typeface="Times New Roman" panose="02020603050405020304" pitchFamily="18" charset="0"/>
              </a:rPr>
              <a:t>revenue collection</a:t>
            </a:r>
            <a:r>
              <a:rPr lang="en-GB" sz="2400" dirty="0">
                <a:solidFill>
                  <a:srgbClr val="000000"/>
                </a:solidFill>
                <a:latin typeface="Times New Roman" panose="02020603050405020304" pitchFamily="18" charset="0"/>
                <a:cs typeface="Times New Roman" panose="02020603050405020304" pitchFamily="18" charset="0"/>
              </a:rPr>
              <a:t>, </a:t>
            </a:r>
            <a:r>
              <a:rPr lang="en-GB" sz="2400" b="1" dirty="0">
                <a:solidFill>
                  <a:srgbClr val="000000"/>
                </a:solidFill>
                <a:latin typeface="Times New Roman" panose="02020603050405020304" pitchFamily="18" charset="0"/>
                <a:cs typeface="Times New Roman" panose="02020603050405020304" pitchFamily="18" charset="0"/>
              </a:rPr>
              <a:t>filing of   </a:t>
            </a:r>
          </a:p>
          <a:p>
            <a:pPr marL="45720" indent="0" algn="just">
              <a:lnSpc>
                <a:spcPct val="150000"/>
              </a:lnSpc>
              <a:buNone/>
            </a:pPr>
            <a:r>
              <a:rPr lang="en-GB" sz="2400" b="1" dirty="0">
                <a:solidFill>
                  <a:srgbClr val="000000"/>
                </a:solidFill>
                <a:latin typeface="Times New Roman" panose="02020603050405020304" pitchFamily="18" charset="0"/>
                <a:cs typeface="Times New Roman" panose="02020603050405020304" pitchFamily="18" charset="0"/>
              </a:rPr>
              <a:t>    taxes, governmental procurement, payment transfers</a:t>
            </a:r>
            <a:r>
              <a:rPr lang="en-GB" sz="2400" dirty="0">
                <a:solidFill>
                  <a:srgbClr val="000000"/>
                </a:solidFill>
                <a:latin typeface="Times New Roman" panose="02020603050405020304" pitchFamily="18" charset="0"/>
                <a:cs typeface="Times New Roman" panose="02020603050405020304" pitchFamily="18" charset="0"/>
              </a:rPr>
              <a:t>, etc.</a:t>
            </a:r>
          </a:p>
          <a:p>
            <a:pPr marL="45720" indent="0" algn="just">
              <a:lnSpc>
                <a:spcPct val="150000"/>
              </a:lnSpc>
              <a:buNone/>
            </a:pPr>
            <a:r>
              <a:rPr lang="en-GB" sz="2400" dirty="0">
                <a:solidFill>
                  <a:srgbClr val="000000"/>
                </a:solidFill>
                <a:latin typeface="Times New Roman" panose="02020603050405020304" pitchFamily="18" charset="0"/>
                <a:cs typeface="Times New Roman" panose="02020603050405020304" pitchFamily="18" charset="0"/>
              </a:rPr>
              <a:t>6. Carrying out </a:t>
            </a:r>
            <a:r>
              <a:rPr lang="en-GB" sz="2400" b="1" dirty="0">
                <a:solidFill>
                  <a:srgbClr val="000000"/>
                </a:solidFill>
                <a:latin typeface="Times New Roman" panose="02020603050405020304" pitchFamily="18" charset="0"/>
                <a:cs typeface="Times New Roman" panose="02020603050405020304" pitchFamily="18" charset="0"/>
              </a:rPr>
              <a:t>videoconferencing, and online discussion </a:t>
            </a:r>
            <a:r>
              <a:rPr lang="en-GB" sz="2400" dirty="0">
                <a:solidFill>
                  <a:srgbClr val="000000"/>
                </a:solidFill>
                <a:latin typeface="Times New Roman" panose="02020603050405020304" pitchFamily="18" charset="0"/>
                <a:cs typeface="Times New Roman" panose="02020603050405020304" pitchFamily="18" charset="0"/>
              </a:rPr>
              <a:t>with policy makers.</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2066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Application</a:t>
            </a:r>
          </a:p>
        </p:txBody>
      </p:sp>
    </p:spTree>
    <p:extLst>
      <p:ext uri="{BB962C8B-B14F-4D97-AF65-F5344CB8AC3E}">
        <p14:creationId xmlns:p14="http://schemas.microsoft.com/office/powerpoint/2010/main" val="3070577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69047"/>
            <a:ext cx="9875520" cy="937571"/>
          </a:xfrm>
        </p:spPr>
        <p:txBody>
          <a:bodyPr>
            <a:noAutofit/>
          </a:bodyPr>
          <a:lstStyle/>
          <a:p>
            <a:r>
              <a:rPr lang="en-GB" sz="3600" dirty="0">
                <a:latin typeface="Rockwell" panose="02060603020205020403" pitchFamily="18" charset="0"/>
              </a:rPr>
              <a:t>Interactive-Service Model/Government-to-Citizen-to Government Model (G2C2G)</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606730"/>
            <a:ext cx="10650069" cy="4617097"/>
          </a:xfrm>
          <a:solidFill>
            <a:schemeClr val="accent1">
              <a:lumMod val="20000"/>
              <a:lumOff val="80000"/>
            </a:schemeClr>
          </a:solidFill>
        </p:spPr>
        <p:txBody>
          <a:bodyPr>
            <a:normAutofit fontScale="85000" lnSpcReduction="20000"/>
          </a:bodyPr>
          <a:lstStyle/>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This model is more </a:t>
            </a:r>
            <a:r>
              <a:rPr lang="en-GB" sz="2400" b="1" dirty="0">
                <a:solidFill>
                  <a:srgbClr val="000000"/>
                </a:solidFill>
                <a:latin typeface="Times New Roman" panose="02020603050405020304" pitchFamily="18" charset="0"/>
                <a:cs typeface="Times New Roman" panose="02020603050405020304" pitchFamily="18" charset="0"/>
              </a:rPr>
              <a:t>embedded</a:t>
            </a:r>
            <a:r>
              <a:rPr lang="en-GB" sz="2400" dirty="0">
                <a:solidFill>
                  <a:srgbClr val="000000"/>
                </a:solidFill>
                <a:latin typeface="Times New Roman" panose="02020603050405020304" pitchFamily="18" charset="0"/>
                <a:cs typeface="Times New Roman" panose="02020603050405020304" pitchFamily="18" charset="0"/>
              </a:rPr>
              <a:t> in e-governance initiatives in the developed countries and has often been proposed for implementation in developing countries. Such forms of solutions transfer </a:t>
            </a:r>
            <a:r>
              <a:rPr lang="en-GB" sz="2400" b="1" dirty="0">
                <a:solidFill>
                  <a:srgbClr val="000000"/>
                </a:solidFill>
                <a:latin typeface="Times New Roman" panose="02020603050405020304" pitchFamily="18" charset="0"/>
                <a:cs typeface="Times New Roman" panose="02020603050405020304" pitchFamily="18" charset="0"/>
              </a:rPr>
              <a:t>may not </a:t>
            </a:r>
            <a:r>
              <a:rPr lang="en-GB" sz="2400" dirty="0">
                <a:solidFill>
                  <a:srgbClr val="000000"/>
                </a:solidFill>
                <a:latin typeface="Times New Roman" panose="02020603050405020304" pitchFamily="18" charset="0"/>
                <a:cs typeface="Times New Roman" panose="02020603050405020304" pitchFamily="18" charset="0"/>
              </a:rPr>
              <a:t>be very effective. </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The model is on the higher end of </a:t>
            </a:r>
            <a:r>
              <a:rPr lang="en-GB" sz="2400" b="1" dirty="0">
                <a:solidFill>
                  <a:srgbClr val="000000"/>
                </a:solidFill>
                <a:latin typeface="Times New Roman" panose="02020603050405020304" pitchFamily="18" charset="0"/>
                <a:cs typeface="Times New Roman" panose="02020603050405020304" pitchFamily="18" charset="0"/>
              </a:rPr>
              <a:t>technology reliance </a:t>
            </a:r>
            <a:r>
              <a:rPr lang="en-GB" sz="2400" dirty="0">
                <a:solidFill>
                  <a:srgbClr val="000000"/>
                </a:solidFill>
                <a:latin typeface="Times New Roman" panose="02020603050405020304" pitchFamily="18" charset="0"/>
                <a:cs typeface="Times New Roman" panose="02020603050405020304" pitchFamily="18" charset="0"/>
              </a:rPr>
              <a:t>as compared to the other models. This makes it difficult to replicate in developing countries in the </a:t>
            </a:r>
            <a:r>
              <a:rPr lang="en-GB" sz="2400" b="1" dirty="0">
                <a:solidFill>
                  <a:srgbClr val="000000"/>
                </a:solidFill>
                <a:latin typeface="Times New Roman" panose="02020603050405020304" pitchFamily="18" charset="0"/>
                <a:cs typeface="Times New Roman" panose="02020603050405020304" pitchFamily="18" charset="0"/>
              </a:rPr>
              <a:t>absence of individual and secure ICT </a:t>
            </a:r>
            <a:r>
              <a:rPr lang="en-GB" sz="2400" dirty="0">
                <a:solidFill>
                  <a:srgbClr val="000000"/>
                </a:solidFill>
                <a:latin typeface="Times New Roman" panose="02020603050405020304" pitchFamily="18" charset="0"/>
                <a:cs typeface="Times New Roman" panose="02020603050405020304" pitchFamily="18" charset="0"/>
              </a:rPr>
              <a:t>access. </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Various other issues also need to be considered carefully before such </a:t>
            </a:r>
            <a:r>
              <a:rPr lang="en-GB" sz="2400" b="1" dirty="0">
                <a:solidFill>
                  <a:srgbClr val="000000"/>
                </a:solidFill>
                <a:latin typeface="Times New Roman" panose="02020603050405020304" pitchFamily="18" charset="0"/>
                <a:cs typeface="Times New Roman" panose="02020603050405020304" pitchFamily="18" charset="0"/>
              </a:rPr>
              <a:t>blind duplication </a:t>
            </a:r>
            <a:r>
              <a:rPr lang="en-GB" sz="2400" dirty="0">
                <a:solidFill>
                  <a:srgbClr val="000000"/>
                </a:solidFill>
                <a:latin typeface="Times New Roman" panose="02020603050405020304" pitchFamily="18" charset="0"/>
                <a:cs typeface="Times New Roman" panose="02020603050405020304" pitchFamily="18" charset="0"/>
              </a:rPr>
              <a:t>can be attempted in the developing countries.</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However, the trend is definitively in this direction and sooner or later, this model will be implemented in all the countries with </a:t>
            </a:r>
            <a:r>
              <a:rPr lang="en-GB" sz="2400" b="1" dirty="0">
                <a:solidFill>
                  <a:srgbClr val="000000"/>
                </a:solidFill>
                <a:latin typeface="Times New Roman" panose="02020603050405020304" pitchFamily="18" charset="0"/>
                <a:cs typeface="Times New Roman" panose="02020603050405020304" pitchFamily="18" charset="0"/>
              </a:rPr>
              <a:t>due modifications for local adaptation</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2066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Evaluation</a:t>
            </a:r>
          </a:p>
        </p:txBody>
      </p:sp>
    </p:spTree>
    <p:extLst>
      <p:ext uri="{BB962C8B-B14F-4D97-AF65-F5344CB8AC3E}">
        <p14:creationId xmlns:p14="http://schemas.microsoft.com/office/powerpoint/2010/main" val="562156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975360" y="269047"/>
            <a:ext cx="10262794" cy="937571"/>
          </a:xfrm>
        </p:spPr>
        <p:txBody>
          <a:bodyPr>
            <a:noAutofit/>
          </a:bodyPr>
          <a:lstStyle/>
          <a:p>
            <a:r>
              <a:rPr lang="en-GB" sz="3600" dirty="0">
                <a:latin typeface="Rockwell" panose="02060603020205020403" pitchFamily="18" charset="0"/>
              </a:rPr>
              <a:t>Evolution in E-governance and Maturity Models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06618"/>
            <a:ext cx="10650069" cy="5017209"/>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 E-governance journey encounters </a:t>
            </a:r>
            <a:r>
              <a:rPr lang="en-GB" sz="2400" b="1" dirty="0">
                <a:solidFill>
                  <a:srgbClr val="000000"/>
                </a:solidFill>
                <a:latin typeface="Times New Roman" panose="02020603050405020304" pitchFamily="18" charset="0"/>
                <a:cs typeface="Times New Roman" panose="02020603050405020304" pitchFamily="18" charset="0"/>
              </a:rPr>
              <a:t>several milestones </a:t>
            </a:r>
            <a:r>
              <a:rPr lang="en-GB" sz="2400" dirty="0">
                <a:solidFill>
                  <a:srgbClr val="000000"/>
                </a:solidFill>
                <a:latin typeface="Times New Roman" panose="02020603050405020304" pitchFamily="18" charset="0"/>
                <a:cs typeface="Times New Roman" panose="02020603050405020304" pitchFamily="18" charset="0"/>
              </a:rPr>
              <a:t>that need to be identified and modelled so that efforts invested can be assessed and an appropriate course of action be taken by the organization to further its way on the path of e-governance.</a:t>
            </a:r>
          </a:p>
          <a:p>
            <a:pPr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 The E-governance Maturity Model (EMM—version 1.0) proposes </a:t>
            </a:r>
            <a:r>
              <a:rPr lang="en-GB" sz="2400" b="1" dirty="0">
                <a:solidFill>
                  <a:srgbClr val="000000"/>
                </a:solidFill>
                <a:latin typeface="Times New Roman" panose="02020603050405020304" pitchFamily="18" charset="0"/>
                <a:cs typeface="Times New Roman" panose="02020603050405020304" pitchFamily="18" charset="0"/>
              </a:rPr>
              <a:t>five levels of maturity</a:t>
            </a:r>
            <a:r>
              <a:rPr lang="en-GB" sz="2400" dirty="0">
                <a:solidFill>
                  <a:srgbClr val="000000"/>
                </a:solidFill>
                <a:latin typeface="Times New Roman" panose="02020603050405020304" pitchFamily="18" charset="0"/>
                <a:cs typeface="Times New Roman" panose="02020603050405020304" pitchFamily="18" charset="0"/>
              </a:rPr>
              <a:t>, depending on the effectiveness with which the e-governance efforts have been initiated, pursued , utilized and institutionalized. </a:t>
            </a:r>
          </a:p>
          <a:p>
            <a:pPr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 EMM 1.0 will facilitate government organizations to assess the </a:t>
            </a:r>
            <a:r>
              <a:rPr lang="en-GB" sz="2400" b="1" dirty="0">
                <a:solidFill>
                  <a:srgbClr val="000000"/>
                </a:solidFill>
                <a:latin typeface="Times New Roman" panose="02020603050405020304" pitchFamily="18" charset="0"/>
                <a:cs typeface="Times New Roman" panose="02020603050405020304" pitchFamily="18" charset="0"/>
              </a:rPr>
              <a:t>current level of e-governance initiatives</a:t>
            </a:r>
            <a:r>
              <a:rPr lang="en-GB" sz="2400" dirty="0">
                <a:solidFill>
                  <a:srgbClr val="000000"/>
                </a:solidFill>
                <a:latin typeface="Times New Roman" panose="02020603050405020304" pitchFamily="18" charset="0"/>
                <a:cs typeface="Times New Roman" panose="02020603050405020304" pitchFamily="18" charset="0"/>
              </a:rPr>
              <a:t> and accordingly </a:t>
            </a:r>
            <a:r>
              <a:rPr lang="en-GB" sz="2400" b="1" dirty="0">
                <a:solidFill>
                  <a:srgbClr val="000000"/>
                </a:solidFill>
                <a:latin typeface="Times New Roman" panose="02020603050405020304" pitchFamily="18" charset="0"/>
                <a:cs typeface="Times New Roman" panose="02020603050405020304" pitchFamily="18" charset="0"/>
              </a:rPr>
              <a:t>make efforts for the future</a:t>
            </a:r>
            <a:r>
              <a:rPr lang="en-GB" sz="2400" dirty="0">
                <a:solidFill>
                  <a:srgbClr val="000000"/>
                </a:solidFill>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05388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lstStyle/>
          <a:p>
            <a:r>
              <a:rPr lang="en-US" dirty="0">
                <a:latin typeface="Rockwell" panose="02060603020205020403" pitchFamily="18" charset="0"/>
              </a:rPr>
              <a:t>Models of Digital Governance</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05346"/>
            <a:ext cx="10650069" cy="5018482"/>
          </a:xfrm>
          <a:solidFill>
            <a:schemeClr val="accent1">
              <a:lumMod val="20000"/>
              <a:lumOff val="80000"/>
            </a:schemeClr>
          </a:solidFill>
        </p:spPr>
        <p:txBody>
          <a:bodyPr>
            <a:normAutofit/>
          </a:bodyPr>
          <a:lstStyle/>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Models of digital governance are still evolving in developing countries.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A few generic models have been shaped up, which are finding greater recognition and are being replicated.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These models are based on the </a:t>
            </a:r>
            <a:r>
              <a:rPr lang="en-GB" sz="2400" b="1" i="0" dirty="0">
                <a:solidFill>
                  <a:srgbClr val="000000"/>
                </a:solidFill>
                <a:effectLst/>
                <a:latin typeface="Times New Roman" panose="02020603050405020304" pitchFamily="18" charset="0"/>
                <a:cs typeface="Times New Roman" panose="02020603050405020304" pitchFamily="18" charset="0"/>
              </a:rPr>
              <a:t>inherent characteristics </a:t>
            </a:r>
            <a:r>
              <a:rPr lang="en-GB" sz="2400" b="0" i="0" dirty="0">
                <a:solidFill>
                  <a:srgbClr val="000000"/>
                </a:solidFill>
                <a:effectLst/>
                <a:latin typeface="Times New Roman" panose="02020603050405020304" pitchFamily="18" charset="0"/>
                <a:cs typeface="Times New Roman" panose="02020603050405020304" pitchFamily="18" charset="0"/>
              </a:rPr>
              <a:t>of ICT such as </a:t>
            </a:r>
            <a:r>
              <a:rPr lang="en-GB" sz="2400" b="1" i="0" dirty="0">
                <a:solidFill>
                  <a:srgbClr val="000000"/>
                </a:solidFill>
                <a:effectLst/>
                <a:latin typeface="Times New Roman" panose="02020603050405020304" pitchFamily="18" charset="0"/>
                <a:cs typeface="Times New Roman" panose="02020603050405020304" pitchFamily="18" charset="0"/>
              </a:rPr>
              <a:t>enabling equal access </a:t>
            </a:r>
            <a:r>
              <a:rPr lang="en-GB" sz="2400" b="0" i="0" dirty="0">
                <a:solidFill>
                  <a:srgbClr val="000000"/>
                </a:solidFill>
                <a:effectLst/>
                <a:latin typeface="Times New Roman" panose="02020603050405020304" pitchFamily="18" charset="0"/>
                <a:cs typeface="Times New Roman" panose="02020603050405020304" pitchFamily="18" charset="0"/>
              </a:rPr>
              <a:t>to information to anyone who is a part of the digital network.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In simpler terms, information does not reside at any one particular node in the Digital Governance Models but </a:t>
            </a:r>
            <a:r>
              <a:rPr lang="en-GB" sz="2400" b="1" i="0" dirty="0">
                <a:solidFill>
                  <a:srgbClr val="000000"/>
                </a:solidFill>
                <a:effectLst/>
                <a:latin typeface="Times New Roman" panose="02020603050405020304" pitchFamily="18" charset="0"/>
                <a:cs typeface="Times New Roman" panose="02020603050405020304" pitchFamily="18" charset="0"/>
              </a:rPr>
              <a:t>flows equally across all the nodes.</a:t>
            </a:r>
            <a:endParaRPr lang="en-US" b="1" dirty="0"/>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848412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975360" y="269047"/>
            <a:ext cx="10262794" cy="937571"/>
          </a:xfrm>
        </p:spPr>
        <p:txBody>
          <a:bodyPr>
            <a:noAutofit/>
          </a:bodyPr>
          <a:lstStyle/>
          <a:p>
            <a:r>
              <a:rPr lang="en-GB" sz="3600" dirty="0">
                <a:latin typeface="Rockwell" panose="02060603020205020403" pitchFamily="18" charset="0"/>
              </a:rPr>
              <a:t>Evolution in E-governance and Maturity Models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092319"/>
            <a:ext cx="10650069" cy="747912"/>
          </a:xfrm>
          <a:solidFill>
            <a:schemeClr val="accent1">
              <a:lumMod val="20000"/>
              <a:lumOff val="80000"/>
            </a:schemeClr>
          </a:solidFill>
        </p:spPr>
        <p:txBody>
          <a:bodyPr>
            <a:normAutofit/>
          </a:bodyPr>
          <a:lstStyle/>
          <a:p>
            <a:pPr marL="45720" indent="0" algn="just">
              <a:lnSpc>
                <a:spcPct val="150000"/>
              </a:lnSpc>
              <a:buNone/>
            </a:pPr>
            <a:r>
              <a:rPr lang="en-GB" sz="2400" dirty="0">
                <a:solidFill>
                  <a:srgbClr val="000000"/>
                </a:solidFill>
                <a:latin typeface="Times New Roman" panose="02020603050405020304" pitchFamily="18" charset="0"/>
                <a:cs typeface="Times New Roman" panose="02020603050405020304" pitchFamily="18" charset="0"/>
              </a:rPr>
              <a:t>E-governance maturity levels can be depicted as in the figure below:</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5" name="Picture 4">
            <a:extLst>
              <a:ext uri="{FF2B5EF4-FFF2-40B4-BE49-F238E27FC236}">
                <a16:creationId xmlns:a16="http://schemas.microsoft.com/office/drawing/2014/main" id="{F89ACB9C-E3F8-489B-869E-06253B9766C6}"/>
              </a:ext>
            </a:extLst>
          </p:cNvPr>
          <p:cNvPicPr>
            <a:picLocks noChangeAspect="1"/>
          </p:cNvPicPr>
          <p:nvPr/>
        </p:nvPicPr>
        <p:blipFill>
          <a:blip r:embed="rId3"/>
          <a:stretch>
            <a:fillRect/>
          </a:stretch>
        </p:blipFill>
        <p:spPr>
          <a:xfrm>
            <a:off x="2584292" y="1887920"/>
            <a:ext cx="7044930" cy="4288218"/>
          </a:xfrm>
          <a:prstGeom prst="rect">
            <a:avLst/>
          </a:prstGeom>
        </p:spPr>
      </p:pic>
    </p:spTree>
    <p:extLst>
      <p:ext uri="{BB962C8B-B14F-4D97-AF65-F5344CB8AC3E}">
        <p14:creationId xmlns:p14="http://schemas.microsoft.com/office/powerpoint/2010/main" val="4278569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975360" y="269047"/>
            <a:ext cx="10262794" cy="937571"/>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06618"/>
            <a:ext cx="10650069" cy="5017209"/>
          </a:xfrm>
          <a:solidFill>
            <a:schemeClr val="accent1">
              <a:lumMod val="20000"/>
              <a:lumOff val="80000"/>
            </a:schemeClr>
          </a:solidFill>
        </p:spPr>
        <p:txBody>
          <a:bodyPr>
            <a:normAutofit/>
          </a:bodyPr>
          <a:lstStyle/>
          <a:p>
            <a:pPr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 The E-governance Maturity Model (EMM—version 1.0) is based on the fact that </a:t>
            </a:r>
            <a:r>
              <a:rPr lang="en-GB" sz="2400" b="1" dirty="0">
                <a:solidFill>
                  <a:srgbClr val="000000"/>
                </a:solidFill>
                <a:latin typeface="Times New Roman" panose="02020603050405020304" pitchFamily="18" charset="0"/>
                <a:cs typeface="Times New Roman" panose="02020603050405020304" pitchFamily="18" charset="0"/>
              </a:rPr>
              <a:t>speed, openness and ubiquity </a:t>
            </a:r>
            <a:r>
              <a:rPr lang="en-GB" sz="2400" dirty="0">
                <a:solidFill>
                  <a:srgbClr val="000000"/>
                </a:solidFill>
                <a:latin typeface="Times New Roman" panose="02020603050405020304" pitchFamily="18" charset="0"/>
                <a:cs typeface="Times New Roman" panose="02020603050405020304" pitchFamily="18" charset="0"/>
              </a:rPr>
              <a:t>are some of the major capabilities of ICTs, which can be leveraged for generating </a:t>
            </a:r>
            <a:r>
              <a:rPr lang="en-GB" sz="2400" b="1" dirty="0">
                <a:solidFill>
                  <a:srgbClr val="000000"/>
                </a:solidFill>
                <a:latin typeface="Times New Roman" panose="02020603050405020304" pitchFamily="18" charset="0"/>
                <a:cs typeface="Times New Roman" panose="02020603050405020304" pitchFamily="18" charset="0"/>
              </a:rPr>
              <a:t>transparency, responsiveness and accountability in the system </a:t>
            </a:r>
            <a:r>
              <a:rPr lang="en-GB" sz="2400" dirty="0">
                <a:solidFill>
                  <a:srgbClr val="000000"/>
                </a:solidFill>
                <a:latin typeface="Times New Roman" panose="02020603050405020304" pitchFamily="18" charset="0"/>
                <a:cs typeface="Times New Roman" panose="02020603050405020304" pitchFamily="18" charset="0"/>
              </a:rPr>
              <a:t>and it also empowers the common man by providing faster access to </a:t>
            </a:r>
            <a:r>
              <a:rPr lang="en-GB" sz="2400" b="1" dirty="0">
                <a:solidFill>
                  <a:srgbClr val="000000"/>
                </a:solidFill>
                <a:latin typeface="Times New Roman" panose="02020603050405020304" pitchFamily="18" charset="0"/>
                <a:cs typeface="Times New Roman" panose="02020603050405020304" pitchFamily="18" charset="0"/>
              </a:rPr>
              <a:t>right information at the right time.</a:t>
            </a:r>
          </a:p>
          <a:p>
            <a:pPr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 It is also based on a </a:t>
            </a:r>
            <a:r>
              <a:rPr lang="en-GB" sz="2400" b="1" i="0" dirty="0">
                <a:solidFill>
                  <a:srgbClr val="000000"/>
                </a:solidFill>
                <a:effectLst/>
                <a:latin typeface="Times New Roman" panose="02020603050405020304" pitchFamily="18" charset="0"/>
                <a:cs typeface="Times New Roman" panose="02020603050405020304" pitchFamily="18" charset="0"/>
              </a:rPr>
              <a:t>service-oriented approach</a:t>
            </a:r>
            <a:r>
              <a:rPr lang="en-GB" sz="2400" i="0" dirty="0">
                <a:solidFill>
                  <a:srgbClr val="000000"/>
                </a:solidFill>
                <a:effectLst/>
                <a:latin typeface="Times New Roman" panose="02020603050405020304" pitchFamily="18" charset="0"/>
                <a:cs typeface="Times New Roman" panose="02020603050405020304" pitchFamily="18" charset="0"/>
              </a:rPr>
              <a:t>, where public administration is seen as a professional activity and efficient delivery of services to the internal and external users.</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579450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8"/>
          </a:xfrm>
          <a:solidFill>
            <a:schemeClr val="accent1">
              <a:lumMod val="20000"/>
              <a:lumOff val="80000"/>
            </a:schemeClr>
          </a:solidFill>
        </p:spPr>
        <p:txBody>
          <a:bodyPr>
            <a:normAutofit fontScale="92500" lnSpcReduction="20000"/>
          </a:bodyPr>
          <a:lstStyle/>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This is the stage when an organizations </a:t>
            </a:r>
            <a:r>
              <a:rPr lang="en-GB" sz="2400" b="1" dirty="0">
                <a:solidFill>
                  <a:srgbClr val="000000"/>
                </a:solidFill>
                <a:latin typeface="Times New Roman" panose="02020603050405020304" pitchFamily="18" charset="0"/>
                <a:cs typeface="Times New Roman" panose="02020603050405020304" pitchFamily="18" charset="0"/>
              </a:rPr>
              <a:t>does not use ICT </a:t>
            </a:r>
            <a:r>
              <a:rPr lang="en-GB" sz="2400" dirty="0">
                <a:solidFill>
                  <a:srgbClr val="000000"/>
                </a:solidFill>
                <a:latin typeface="Times New Roman" panose="02020603050405020304" pitchFamily="18" charset="0"/>
                <a:cs typeface="Times New Roman" panose="02020603050405020304" pitchFamily="18" charset="0"/>
              </a:rPr>
              <a:t>as a facilitator for good governance and has no plans to do so in the near future.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This situation may arise due to lack of exposure to ICTs and associated benefits that again may depend upon a number of reasons; </a:t>
            </a:r>
            <a:r>
              <a:rPr lang="en-GB" sz="2400" b="1" dirty="0">
                <a:solidFill>
                  <a:srgbClr val="000000"/>
                </a:solidFill>
                <a:latin typeface="Times New Roman" panose="02020603050405020304" pitchFamily="18" charset="0"/>
                <a:cs typeface="Times New Roman" panose="02020603050405020304" pitchFamily="18" charset="0"/>
              </a:rPr>
              <a:t>remoteness from the mainstream </a:t>
            </a:r>
            <a:r>
              <a:rPr lang="en-GB" sz="2400" dirty="0">
                <a:solidFill>
                  <a:srgbClr val="000000"/>
                </a:solidFill>
                <a:latin typeface="Times New Roman" panose="02020603050405020304" pitchFamily="18" charset="0"/>
                <a:cs typeface="Times New Roman" panose="02020603050405020304" pitchFamily="18" charset="0"/>
              </a:rPr>
              <a:t>in terms of location is primary, and </a:t>
            </a:r>
            <a:r>
              <a:rPr lang="en-GB" sz="2400" b="1" dirty="0">
                <a:solidFill>
                  <a:srgbClr val="000000"/>
                </a:solidFill>
                <a:latin typeface="Times New Roman" panose="02020603050405020304" pitchFamily="18" charset="0"/>
                <a:cs typeface="Times New Roman" panose="02020603050405020304" pitchFamily="18" charset="0"/>
              </a:rPr>
              <a:t>lack of resources </a:t>
            </a:r>
            <a:r>
              <a:rPr lang="en-GB" sz="2400" dirty="0">
                <a:solidFill>
                  <a:srgbClr val="000000"/>
                </a:solidFill>
                <a:latin typeface="Times New Roman" panose="02020603050405020304" pitchFamily="18" charset="0"/>
                <a:cs typeface="Times New Roman" panose="02020603050405020304" pitchFamily="18" charset="0"/>
              </a:rPr>
              <a:t>and </a:t>
            </a:r>
            <a:r>
              <a:rPr lang="en-GB" sz="2400" b="1" dirty="0">
                <a:solidFill>
                  <a:srgbClr val="000000"/>
                </a:solidFill>
                <a:latin typeface="Times New Roman" panose="02020603050405020304" pitchFamily="18" charset="0"/>
                <a:cs typeface="Times New Roman" panose="02020603050405020304" pitchFamily="18" charset="0"/>
              </a:rPr>
              <a:t>strategic thinking </a:t>
            </a:r>
            <a:r>
              <a:rPr lang="en-GB" sz="2400" dirty="0">
                <a:solidFill>
                  <a:srgbClr val="000000"/>
                </a:solidFill>
                <a:latin typeface="Times New Roman" panose="02020603050405020304" pitchFamily="18" charset="0"/>
                <a:cs typeface="Times New Roman" panose="02020603050405020304" pitchFamily="18" charset="0"/>
              </a:rPr>
              <a:t>could be some of the other issues.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As a result, the organization is 'closed' in terms of being </a:t>
            </a:r>
            <a:r>
              <a:rPr lang="en-GB" sz="2400" b="1" dirty="0">
                <a:solidFill>
                  <a:srgbClr val="000000"/>
                </a:solidFill>
                <a:latin typeface="Times New Roman" panose="02020603050405020304" pitchFamily="18" charset="0"/>
                <a:cs typeface="Times New Roman" panose="02020603050405020304" pitchFamily="18" charset="0"/>
              </a:rPr>
              <a:t>connected and sharing of information </a:t>
            </a:r>
            <a:r>
              <a:rPr lang="en-GB" sz="2400" dirty="0">
                <a:solidFill>
                  <a:srgbClr val="000000"/>
                </a:solidFill>
                <a:latin typeface="Times New Roman" panose="02020603050405020304" pitchFamily="18" charset="0"/>
                <a:cs typeface="Times New Roman" panose="02020603050405020304" pitchFamily="18" charset="0"/>
              </a:rPr>
              <a:t>in the context of 'e'-governance.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Although, the organization may be efficiently functioning in this condition, all organizations </a:t>
            </a:r>
            <a:r>
              <a:rPr lang="en-GB" sz="2400" b="1" dirty="0">
                <a:solidFill>
                  <a:srgbClr val="000000"/>
                </a:solidFill>
                <a:latin typeface="Times New Roman" panose="02020603050405020304" pitchFamily="18" charset="0"/>
                <a:cs typeface="Times New Roman" panose="02020603050405020304" pitchFamily="18" charset="0"/>
              </a:rPr>
              <a:t>may take up ICT implementations </a:t>
            </a:r>
            <a:r>
              <a:rPr lang="en-GB" sz="2400" dirty="0">
                <a:solidFill>
                  <a:srgbClr val="000000"/>
                </a:solidFill>
                <a:latin typeface="Times New Roman" panose="02020603050405020304" pitchFamily="18" charset="0"/>
                <a:cs typeface="Times New Roman" panose="02020603050405020304" pitchFamily="18" charset="0"/>
              </a:rPr>
              <a:t>sooner according to the current trend.</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32</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1 : Closed</a:t>
            </a:r>
          </a:p>
        </p:txBody>
      </p:sp>
    </p:spTree>
    <p:extLst>
      <p:ext uri="{BB962C8B-B14F-4D97-AF65-F5344CB8AC3E}">
        <p14:creationId xmlns:p14="http://schemas.microsoft.com/office/powerpoint/2010/main" val="1915703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8"/>
          </a:xfrm>
          <a:solidFill>
            <a:schemeClr val="accent1">
              <a:lumMod val="20000"/>
              <a:lumOff val="80000"/>
            </a:schemeClr>
          </a:solidFill>
        </p:spPr>
        <p:txBody>
          <a:bodyPr>
            <a:normAutofit/>
          </a:bodyPr>
          <a:lstStyle/>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This level corresponds to the stage when an organization has </a:t>
            </a:r>
            <a:r>
              <a:rPr lang="en-GB" sz="2400" b="1" dirty="0">
                <a:solidFill>
                  <a:srgbClr val="000000"/>
                </a:solidFill>
                <a:latin typeface="Times New Roman" panose="02020603050405020304" pitchFamily="18" charset="0"/>
                <a:cs typeface="Times New Roman" panose="02020603050405020304" pitchFamily="18" charset="0"/>
              </a:rPr>
              <a:t>initiated the automation of its processes </a:t>
            </a:r>
            <a:r>
              <a:rPr lang="en-GB" sz="2400" dirty="0">
                <a:solidFill>
                  <a:srgbClr val="000000"/>
                </a:solidFill>
                <a:latin typeface="Times New Roman" panose="02020603050405020304" pitchFamily="18" charset="0"/>
                <a:cs typeface="Times New Roman" panose="02020603050405020304" pitchFamily="18" charset="0"/>
              </a:rPr>
              <a:t>but on a ad-hoc basis.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No organized efforts are made to undertake the e-governance initiatives.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Also, </a:t>
            </a:r>
            <a:r>
              <a:rPr lang="en-GB" sz="2400" b="1" dirty="0">
                <a:solidFill>
                  <a:srgbClr val="000000"/>
                </a:solidFill>
                <a:latin typeface="Times New Roman" panose="02020603050405020304" pitchFamily="18" charset="0"/>
                <a:cs typeface="Times New Roman" panose="02020603050405020304" pitchFamily="18" charset="0"/>
              </a:rPr>
              <a:t>due to lack of direction </a:t>
            </a:r>
            <a:r>
              <a:rPr lang="en-GB" sz="2400" dirty="0">
                <a:solidFill>
                  <a:srgbClr val="000000"/>
                </a:solidFill>
                <a:latin typeface="Times New Roman" panose="02020603050405020304" pitchFamily="18" charset="0"/>
                <a:cs typeface="Times New Roman" panose="02020603050405020304" pitchFamily="18" charset="0"/>
              </a:rPr>
              <a:t>many such e-governance efforts are abandoned at a subsequent date</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33</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2 : Initial</a:t>
            </a:r>
          </a:p>
        </p:txBody>
      </p:sp>
    </p:spTree>
    <p:extLst>
      <p:ext uri="{BB962C8B-B14F-4D97-AF65-F5344CB8AC3E}">
        <p14:creationId xmlns:p14="http://schemas.microsoft.com/office/powerpoint/2010/main" val="1821459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8"/>
          </a:xfrm>
          <a:solidFill>
            <a:schemeClr val="accent1">
              <a:lumMod val="20000"/>
              <a:lumOff val="80000"/>
            </a:schemeClr>
          </a:solidFill>
        </p:spPr>
        <p:txBody>
          <a:bodyPr>
            <a:normAutofit fontScale="85000" lnSpcReduction="20000"/>
          </a:bodyPr>
          <a:lstStyle/>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The e-governance initiative, at this level, is undertaken with a </a:t>
            </a:r>
            <a:r>
              <a:rPr lang="en-GB" sz="2400" b="1" dirty="0">
                <a:solidFill>
                  <a:srgbClr val="000000"/>
                </a:solidFill>
                <a:latin typeface="Times New Roman" panose="02020603050405020304" pitchFamily="18" charset="0"/>
                <a:cs typeface="Times New Roman" panose="02020603050405020304" pitchFamily="18" charset="0"/>
              </a:rPr>
              <a:t>systematic approach</a:t>
            </a:r>
            <a:r>
              <a:rPr lang="en-GB" sz="2400" dirty="0">
                <a:solidFill>
                  <a:srgbClr val="000000"/>
                </a:solidFill>
                <a:latin typeface="Times New Roman" panose="02020603050405020304" pitchFamily="18" charset="0"/>
                <a:cs typeface="Times New Roman" panose="02020603050405020304" pitchFamily="18" charset="0"/>
              </a:rPr>
              <a:t>.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The organization has a clearly defined </a:t>
            </a:r>
            <a:r>
              <a:rPr lang="en-GB" sz="2400" b="1" dirty="0">
                <a:solidFill>
                  <a:srgbClr val="000000"/>
                </a:solidFill>
                <a:latin typeface="Times New Roman" panose="02020603050405020304" pitchFamily="18" charset="0"/>
                <a:cs typeface="Times New Roman" panose="02020603050405020304" pitchFamily="18" charset="0"/>
              </a:rPr>
              <a:t>vision, objectives and goals</a:t>
            </a:r>
            <a:r>
              <a:rPr lang="en-GB" sz="2400" dirty="0">
                <a:solidFill>
                  <a:srgbClr val="000000"/>
                </a:solidFill>
                <a:latin typeface="Times New Roman" panose="02020603050405020304" pitchFamily="18" charset="0"/>
                <a:cs typeface="Times New Roman" panose="02020603050405020304" pitchFamily="18" charset="0"/>
              </a:rPr>
              <a:t> for e-governance.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A </a:t>
            </a:r>
            <a:r>
              <a:rPr lang="en-GB" sz="2400" b="1" dirty="0">
                <a:solidFill>
                  <a:srgbClr val="000000"/>
                </a:solidFill>
                <a:latin typeface="Times New Roman" panose="02020603050405020304" pitchFamily="18" charset="0"/>
                <a:cs typeface="Times New Roman" panose="02020603050405020304" pitchFamily="18" charset="0"/>
              </a:rPr>
              <a:t>need assessment study </a:t>
            </a:r>
            <a:r>
              <a:rPr lang="en-GB" sz="2400" dirty="0">
                <a:solidFill>
                  <a:srgbClr val="000000"/>
                </a:solidFill>
                <a:latin typeface="Times New Roman" panose="02020603050405020304" pitchFamily="18" charset="0"/>
                <a:cs typeface="Times New Roman" panose="02020603050405020304" pitchFamily="18" charset="0"/>
              </a:rPr>
              <a:t>is conducted to prioritize areas of implementation and gauge the extent of e-readiness.</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Taking input from the </a:t>
            </a:r>
            <a:r>
              <a:rPr lang="en-GB" sz="2400" b="1" dirty="0">
                <a:solidFill>
                  <a:srgbClr val="000000"/>
                </a:solidFill>
                <a:latin typeface="Times New Roman" panose="02020603050405020304" pitchFamily="18" charset="0"/>
                <a:cs typeface="Times New Roman" panose="02020603050405020304" pitchFamily="18" charset="0"/>
              </a:rPr>
              <a:t>need, assessment study, extensive planning </a:t>
            </a:r>
            <a:r>
              <a:rPr lang="en-GB" sz="2400" dirty="0">
                <a:solidFill>
                  <a:srgbClr val="000000"/>
                </a:solidFill>
                <a:latin typeface="Times New Roman" panose="02020603050405020304" pitchFamily="18" charset="0"/>
                <a:cs typeface="Times New Roman" panose="02020603050405020304" pitchFamily="18" charset="0"/>
              </a:rPr>
              <a:t>has been carried out indicating </a:t>
            </a:r>
            <a:r>
              <a:rPr lang="en-GB" sz="2400" b="1" dirty="0">
                <a:solidFill>
                  <a:srgbClr val="000000"/>
                </a:solidFill>
                <a:latin typeface="Times New Roman" panose="02020603050405020304" pitchFamily="18" charset="0"/>
                <a:cs typeface="Times New Roman" panose="02020603050405020304" pitchFamily="18" charset="0"/>
              </a:rPr>
              <a:t>policies, strategies, various activities, stakeholders, roles and responsibilities and resources </a:t>
            </a:r>
            <a:r>
              <a:rPr lang="en-GB" sz="2400" dirty="0">
                <a:solidFill>
                  <a:srgbClr val="000000"/>
                </a:solidFill>
                <a:latin typeface="Times New Roman" panose="02020603050405020304" pitchFamily="18" charset="0"/>
                <a:cs typeface="Times New Roman" panose="02020603050405020304" pitchFamily="18" charset="0"/>
              </a:rPr>
              <a:t>required in terms of </a:t>
            </a:r>
            <a:r>
              <a:rPr lang="en-GB" sz="2400" b="1" dirty="0">
                <a:solidFill>
                  <a:srgbClr val="000000"/>
                </a:solidFill>
                <a:latin typeface="Times New Roman" panose="02020603050405020304" pitchFamily="18" charset="0"/>
                <a:cs typeface="Times New Roman" panose="02020603050405020304" pitchFamily="18" charset="0"/>
              </a:rPr>
              <a:t>time, money and manpower </a:t>
            </a:r>
            <a:r>
              <a:rPr lang="en-GB" sz="2400" dirty="0">
                <a:solidFill>
                  <a:srgbClr val="000000"/>
                </a:solidFill>
                <a:latin typeface="Times New Roman" panose="02020603050405020304" pitchFamily="18" charset="0"/>
                <a:cs typeface="Times New Roman" panose="02020603050405020304" pitchFamily="18" charset="0"/>
              </a:rPr>
              <a:t>to undertake the e-governance exercise.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However, the organization is </a:t>
            </a:r>
            <a:r>
              <a:rPr lang="en-GB" sz="2400" b="1" dirty="0">
                <a:solidFill>
                  <a:srgbClr val="000000"/>
                </a:solidFill>
                <a:latin typeface="Times New Roman" panose="02020603050405020304" pitchFamily="18" charset="0"/>
                <a:cs typeface="Times New Roman" panose="02020603050405020304" pitchFamily="18" charset="0"/>
              </a:rPr>
              <a:t>yet to enter </a:t>
            </a:r>
            <a:r>
              <a:rPr lang="en-GB" sz="2400" dirty="0">
                <a:solidFill>
                  <a:srgbClr val="000000"/>
                </a:solidFill>
                <a:latin typeface="Times New Roman" panose="02020603050405020304" pitchFamily="18" charset="0"/>
                <a:cs typeface="Times New Roman" panose="02020603050405020304" pitchFamily="18" charset="0"/>
              </a:rPr>
              <a:t>into the planned implementation of the e-governance exercise, even though all the requisite planning is completed.</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34</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3 : Planned</a:t>
            </a:r>
          </a:p>
        </p:txBody>
      </p:sp>
    </p:spTree>
    <p:extLst>
      <p:ext uri="{BB962C8B-B14F-4D97-AF65-F5344CB8AC3E}">
        <p14:creationId xmlns:p14="http://schemas.microsoft.com/office/powerpoint/2010/main" val="3122952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8"/>
          </a:xfrm>
          <a:solidFill>
            <a:schemeClr val="accent1">
              <a:lumMod val="20000"/>
              <a:lumOff val="80000"/>
            </a:schemeClr>
          </a:solidFill>
        </p:spPr>
        <p:txBody>
          <a:bodyPr>
            <a:normAutofit/>
          </a:bodyPr>
          <a:lstStyle/>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This level corresponds to the stage when the organization actually realizes the complete e-governance plan.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Consequently, an integrated system is established where all the internal processes of the organization are computerized and there is seamless information exchange among all concerned entities. </a:t>
            </a:r>
          </a:p>
          <a:p>
            <a:pPr marL="457200" indent="-411163"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The organization starts delivering the services to its external as well as internal customers/users in an effective manner.</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35</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187803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8"/>
          </a:xfrm>
          <a:solidFill>
            <a:schemeClr val="accent1">
              <a:lumMod val="20000"/>
              <a:lumOff val="80000"/>
            </a:schemeClr>
          </a:solidFill>
        </p:spPr>
        <p:txBody>
          <a:bodyPr>
            <a:normAutofit/>
          </a:bodyPr>
          <a:lstStyle/>
          <a:p>
            <a:pPr marL="457200" indent="-411163" algn="just">
              <a:lnSpc>
                <a:spcPct val="150000"/>
              </a:lnSpc>
              <a:buFont typeface="Wingdings" panose="05000000000000000000" pitchFamily="2" charset="2"/>
              <a:buChar char="v"/>
            </a:pPr>
            <a:r>
              <a:rPr lang="en-GB" sz="2800" dirty="0">
                <a:solidFill>
                  <a:srgbClr val="000000"/>
                </a:solidFill>
                <a:latin typeface="Times New Roman" panose="02020603050405020304" pitchFamily="18" charset="0"/>
                <a:cs typeface="Times New Roman" panose="02020603050405020304" pitchFamily="18" charset="0"/>
              </a:rPr>
              <a:t>A further classification within this level has been proposed that measures the extent of realization of the plan over a period of time.</a:t>
            </a:r>
          </a:p>
          <a:p>
            <a:pPr marL="731837" lvl="1" indent="-457200" algn="just">
              <a:lnSpc>
                <a:spcPct val="150000"/>
              </a:lnSpc>
              <a:buFont typeface="+mj-lt"/>
              <a:buAutoNum type="arabicPeriod"/>
            </a:pPr>
            <a:r>
              <a:rPr lang="en-GB" sz="2400" i="0" dirty="0">
                <a:solidFill>
                  <a:srgbClr val="000000"/>
                </a:solidFill>
                <a:effectLst/>
                <a:latin typeface="Times New Roman" panose="02020603050405020304" pitchFamily="18" charset="0"/>
                <a:cs typeface="Times New Roman" panose="02020603050405020304" pitchFamily="18" charset="0"/>
              </a:rPr>
              <a:t>Retrospected : At this level, the organization has retrospectively studied its business processes in view of its </a:t>
            </a:r>
            <a:r>
              <a:rPr lang="en-GB" sz="2400" b="1" i="0" dirty="0">
                <a:solidFill>
                  <a:srgbClr val="000000"/>
                </a:solidFill>
                <a:effectLst/>
                <a:latin typeface="Times New Roman" panose="02020603050405020304" pitchFamily="18" charset="0"/>
                <a:cs typeface="Times New Roman" panose="02020603050405020304" pitchFamily="18" charset="0"/>
              </a:rPr>
              <a:t>vision, objectives, the series-oriented approach </a:t>
            </a:r>
            <a:r>
              <a:rPr lang="en-GB" sz="2400" i="0" dirty="0">
                <a:solidFill>
                  <a:srgbClr val="000000"/>
                </a:solidFill>
                <a:effectLst/>
                <a:latin typeface="Times New Roman" panose="02020603050405020304" pitchFamily="18" charset="0"/>
                <a:cs typeface="Times New Roman" panose="02020603050405020304" pitchFamily="18" charset="0"/>
              </a:rPr>
              <a:t>and changes, if required, in the processes are initiated as a </a:t>
            </a:r>
            <a:r>
              <a:rPr lang="en-GB" sz="2400" b="1" i="0" dirty="0">
                <a:solidFill>
                  <a:srgbClr val="000000"/>
                </a:solidFill>
                <a:effectLst/>
                <a:latin typeface="Times New Roman" panose="02020603050405020304" pitchFamily="18" charset="0"/>
                <a:cs typeface="Times New Roman" panose="02020603050405020304" pitchFamily="18" charset="0"/>
              </a:rPr>
              <a:t>constant evolutionary process</a:t>
            </a:r>
            <a:r>
              <a:rPr lang="en-GB" sz="2400" i="0" dirty="0">
                <a:solidFill>
                  <a:srgbClr val="000000"/>
                </a:solidFill>
                <a:effectLst/>
                <a:latin typeface="Times New Roman" panose="02020603050405020304" pitchFamily="18" charset="0"/>
                <a:cs typeface="Times New Roman" panose="02020603050405020304" pitchFamily="18" charset="0"/>
              </a:rPr>
              <a:t>.</a:t>
            </a:r>
          </a:p>
          <a:p>
            <a:pPr marL="731837" lvl="1"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E- Ready : In this stage, e-readiness essentials are ensured by the organization.</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36</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1940028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8"/>
          </a:xfrm>
          <a:solidFill>
            <a:schemeClr val="accent1">
              <a:lumMod val="20000"/>
              <a:lumOff val="80000"/>
            </a:schemeClr>
          </a:solidFill>
        </p:spPr>
        <p:txBody>
          <a:bodyPr>
            <a:normAutofit lnSpcReduction="10000"/>
          </a:bodyPr>
          <a:lstStyle/>
          <a:p>
            <a:pPr marL="731837" lvl="1" indent="-457200" algn="just">
              <a:lnSpc>
                <a:spcPct val="150000"/>
              </a:lnSpc>
              <a:buFont typeface="+mj-lt"/>
              <a:buAutoNum type="arabicPeriod" startAt="3"/>
            </a:pPr>
            <a:r>
              <a:rPr lang="en-GB" sz="2400" i="0" dirty="0">
                <a:solidFill>
                  <a:srgbClr val="000000"/>
                </a:solidFill>
                <a:effectLst/>
                <a:latin typeface="Times New Roman" panose="02020603050405020304" pitchFamily="18" charset="0"/>
                <a:cs typeface="Times New Roman" panose="02020603050405020304" pitchFamily="18" charset="0"/>
              </a:rPr>
              <a:t>Partially Open : At this stage, </a:t>
            </a:r>
            <a:r>
              <a:rPr lang="en-GB" sz="2400" b="1" i="0" dirty="0">
                <a:solidFill>
                  <a:srgbClr val="000000"/>
                </a:solidFill>
                <a:effectLst/>
                <a:latin typeface="Times New Roman" panose="02020603050405020304" pitchFamily="18" charset="0"/>
                <a:cs typeface="Times New Roman" panose="02020603050405020304" pitchFamily="18" charset="0"/>
              </a:rPr>
              <a:t>some of the e-governance services are operationalized</a:t>
            </a:r>
            <a:r>
              <a:rPr lang="en-GB" sz="2400" i="0" dirty="0">
                <a:solidFill>
                  <a:srgbClr val="000000"/>
                </a:solidFill>
                <a:effectLst/>
                <a:latin typeface="Times New Roman" panose="02020603050405020304" pitchFamily="18" charset="0"/>
                <a:cs typeface="Times New Roman" panose="02020603050405020304" pitchFamily="18" charset="0"/>
              </a:rPr>
              <a:t> resulting in a partial information exchange among the entities, both within and outside the organization.</a:t>
            </a:r>
          </a:p>
          <a:p>
            <a:pPr marL="731837" lvl="1" indent="-457200" algn="just">
              <a:lnSpc>
                <a:spcPct val="150000"/>
              </a:lnSpc>
              <a:buFont typeface="+mj-lt"/>
              <a:buAutoNum type="arabicPeriod" startAt="3"/>
            </a:pPr>
            <a:r>
              <a:rPr lang="en-GB" sz="2400" dirty="0">
                <a:solidFill>
                  <a:srgbClr val="000000"/>
                </a:solidFill>
                <a:latin typeface="Times New Roman" panose="02020603050405020304" pitchFamily="18" charset="0"/>
                <a:cs typeface="Times New Roman" panose="02020603050405020304" pitchFamily="18" charset="0"/>
              </a:rPr>
              <a:t>Open : This sub-level of realized state implies </a:t>
            </a:r>
            <a:r>
              <a:rPr lang="en-GB" sz="2400" b="1" dirty="0">
                <a:solidFill>
                  <a:srgbClr val="000000"/>
                </a:solidFill>
                <a:latin typeface="Times New Roman" panose="02020603050405020304" pitchFamily="18" charset="0"/>
                <a:cs typeface="Times New Roman" panose="02020603050405020304" pitchFamily="18" charset="0"/>
              </a:rPr>
              <a:t>complete deployment </a:t>
            </a:r>
            <a:r>
              <a:rPr lang="en-GB" sz="2400" dirty="0">
                <a:solidFill>
                  <a:srgbClr val="000000"/>
                </a:solidFill>
                <a:latin typeface="Times New Roman" panose="02020603050405020304" pitchFamily="18" charset="0"/>
                <a:cs typeface="Times New Roman" panose="02020603050405020304" pitchFamily="18" charset="0"/>
              </a:rPr>
              <a:t>of e-governance services that ensure an integrated system that is open to information exchange. The focus here shifts from </a:t>
            </a:r>
            <a:r>
              <a:rPr lang="en-GB" sz="2400" b="1" dirty="0">
                <a:solidFill>
                  <a:srgbClr val="000000"/>
                </a:solidFill>
                <a:latin typeface="Times New Roman" panose="02020603050405020304" pitchFamily="18" charset="0"/>
                <a:cs typeface="Times New Roman" panose="02020603050405020304" pitchFamily="18" charset="0"/>
              </a:rPr>
              <a:t>acquiring and implementing 'e' enabling factor</a:t>
            </a:r>
            <a:r>
              <a:rPr lang="en-GB" sz="2400" dirty="0">
                <a:solidFill>
                  <a:srgbClr val="000000"/>
                </a:solidFill>
                <a:latin typeface="Times New Roman" panose="02020603050405020304" pitchFamily="18" charset="0"/>
                <a:cs typeface="Times New Roman" panose="02020603050405020304" pitchFamily="18" charset="0"/>
              </a:rPr>
              <a:t>s to effectiveness with which the services are delivered. The system </a:t>
            </a:r>
            <a:r>
              <a:rPr lang="en-GB" sz="2400" b="1" dirty="0">
                <a:solidFill>
                  <a:srgbClr val="000000"/>
                </a:solidFill>
                <a:latin typeface="Times New Roman" panose="02020603050405020304" pitchFamily="18" charset="0"/>
                <a:cs typeface="Times New Roman" panose="02020603050405020304" pitchFamily="18" charset="0"/>
              </a:rPr>
              <a:t>gains responsiveness </a:t>
            </a:r>
            <a:r>
              <a:rPr lang="en-GB" sz="2400" dirty="0">
                <a:solidFill>
                  <a:srgbClr val="000000"/>
                </a:solidFill>
                <a:latin typeface="Times New Roman" panose="02020603050405020304" pitchFamily="18" charset="0"/>
                <a:cs typeface="Times New Roman" panose="02020603050405020304" pitchFamily="18" charset="0"/>
              </a:rPr>
              <a:t>to deal with the customer needs and is accountable for its services.</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37</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504282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38</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5 : Institutionalized</a:t>
            </a:r>
          </a:p>
        </p:txBody>
      </p:sp>
      <p:pic>
        <p:nvPicPr>
          <p:cNvPr id="6" name="Picture 5">
            <a:extLst>
              <a:ext uri="{FF2B5EF4-FFF2-40B4-BE49-F238E27FC236}">
                <a16:creationId xmlns:a16="http://schemas.microsoft.com/office/drawing/2014/main" id="{AA817E09-27E7-43F5-8342-1E33564579A4}"/>
              </a:ext>
            </a:extLst>
          </p:cNvPr>
          <p:cNvPicPr>
            <a:picLocks noChangeAspect="1"/>
          </p:cNvPicPr>
          <p:nvPr/>
        </p:nvPicPr>
        <p:blipFill>
          <a:blip r:embed="rId3"/>
          <a:stretch>
            <a:fillRect/>
          </a:stretch>
        </p:blipFill>
        <p:spPr>
          <a:xfrm>
            <a:off x="1447799" y="1566103"/>
            <a:ext cx="9296400" cy="4086225"/>
          </a:xfrm>
          <a:prstGeom prst="rect">
            <a:avLst/>
          </a:prstGeom>
        </p:spPr>
      </p:pic>
    </p:spTree>
    <p:extLst>
      <p:ext uri="{BB962C8B-B14F-4D97-AF65-F5344CB8AC3E}">
        <p14:creationId xmlns:p14="http://schemas.microsoft.com/office/powerpoint/2010/main" val="2814744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Five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At this level, the organizations sustain the realized state over a period of time so that e-governance becomes part of its work culture. </a:t>
            </a:r>
          </a:p>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The e-governance services are effectively utilized and accepted by the users.</a:t>
            </a:r>
          </a:p>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Several iterations between planned and realized state lead to institutionalization, when e-governance becomes a way of life. This level needs:</a:t>
            </a:r>
          </a:p>
          <a:p>
            <a:pPr marL="1006157" lvl="2" indent="-457200" algn="just">
              <a:lnSpc>
                <a:spcPct val="150000"/>
              </a:lnSpc>
              <a:buFont typeface="+mj-lt"/>
              <a:buAutoNum type="alphaLcParenR"/>
            </a:pPr>
            <a:r>
              <a:rPr lang="en-GB" sz="2200" dirty="0">
                <a:solidFill>
                  <a:srgbClr val="000000"/>
                </a:solidFill>
                <a:latin typeface="Times New Roman" panose="02020603050405020304" pitchFamily="18" charset="0"/>
                <a:cs typeface="Times New Roman" panose="02020603050405020304" pitchFamily="18" charset="0"/>
              </a:rPr>
              <a:t>Presence of strategic thinking, leadership and commitment among top level decision makers.</a:t>
            </a:r>
            <a:endParaRPr lang="en-GB" sz="22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5 : Institutionalized</a:t>
            </a:r>
          </a:p>
        </p:txBody>
      </p:sp>
    </p:spTree>
    <p:extLst>
      <p:ext uri="{BB962C8B-B14F-4D97-AF65-F5344CB8AC3E}">
        <p14:creationId xmlns:p14="http://schemas.microsoft.com/office/powerpoint/2010/main" val="114926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lstStyle/>
          <a:p>
            <a:r>
              <a:rPr lang="en-US" dirty="0">
                <a:latin typeface="Rockwell" panose="02060603020205020403" pitchFamily="18" charset="0"/>
              </a:rPr>
              <a:t>Models of Digital Governance</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05346"/>
            <a:ext cx="10650069" cy="5018482"/>
          </a:xfrm>
          <a:solidFill>
            <a:schemeClr val="accent1">
              <a:lumMod val="20000"/>
              <a:lumOff val="80000"/>
            </a:schemeClr>
          </a:solidFill>
        </p:spPr>
        <p:txBody>
          <a:bodyPr>
            <a:normAutofit/>
          </a:bodyPr>
          <a:lstStyle/>
          <a:p>
            <a:pPr algn="just">
              <a:lnSpc>
                <a:spcPct val="150000"/>
              </a:lnSpc>
            </a:pPr>
            <a:r>
              <a:rPr lang="en-GB" sz="2400" b="1" i="0" dirty="0">
                <a:solidFill>
                  <a:srgbClr val="000000"/>
                </a:solidFill>
                <a:effectLst/>
                <a:latin typeface="Times New Roman" panose="02020603050405020304" pitchFamily="18" charset="0"/>
                <a:cs typeface="Times New Roman" panose="02020603050405020304" pitchFamily="18" charset="0"/>
              </a:rPr>
              <a:t>Hierarchy</a:t>
            </a:r>
            <a:r>
              <a:rPr lang="en-GB" sz="2400" b="0" i="0" dirty="0">
                <a:solidFill>
                  <a:srgbClr val="000000"/>
                </a:solidFill>
                <a:effectLst/>
                <a:latin typeface="Times New Roman" panose="02020603050405020304" pitchFamily="18" charset="0"/>
                <a:cs typeface="Times New Roman" panose="02020603050405020304" pitchFamily="18" charset="0"/>
              </a:rPr>
              <a:t> is inherent in the government departments. </a:t>
            </a:r>
            <a:r>
              <a:rPr lang="en-GB" sz="2400" b="1" i="0" dirty="0">
                <a:solidFill>
                  <a:srgbClr val="000000"/>
                </a:solidFill>
                <a:effectLst/>
                <a:latin typeface="Times New Roman" panose="02020603050405020304" pitchFamily="18" charset="0"/>
                <a:cs typeface="Times New Roman" panose="02020603050405020304" pitchFamily="18" charset="0"/>
              </a:rPr>
              <a:t>Equity based information </a:t>
            </a:r>
            <a:r>
              <a:rPr lang="en-GB" sz="2400" b="0" i="0" dirty="0">
                <a:solidFill>
                  <a:srgbClr val="000000"/>
                </a:solidFill>
                <a:effectLst/>
                <a:latin typeface="Times New Roman" panose="02020603050405020304" pitchFamily="18" charset="0"/>
                <a:cs typeface="Times New Roman" panose="02020603050405020304" pitchFamily="18" charset="0"/>
              </a:rPr>
              <a:t>flow may not be always compatible with government functioning. </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1026" name="Picture 2" descr="Equity Vs Equality: 20 differences between Equity and Equality ! - Public  Health Notes">
            <a:extLst>
              <a:ext uri="{FF2B5EF4-FFF2-40B4-BE49-F238E27FC236}">
                <a16:creationId xmlns:a16="http://schemas.microsoft.com/office/drawing/2014/main" id="{06C7859E-55D4-4D62-B416-ED20D5092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246" y="2507661"/>
            <a:ext cx="5415507" cy="336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2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556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041757"/>
            <a:ext cx="10650069" cy="2279470"/>
          </a:xfrm>
          <a:solidFill>
            <a:schemeClr val="accent1">
              <a:lumMod val="20000"/>
              <a:lumOff val="80000"/>
            </a:schemeClr>
          </a:solidFill>
        </p:spPr>
        <p:txBody>
          <a:bodyPr>
            <a:normAutofit/>
          </a:bodyPr>
          <a:lstStyle/>
          <a:p>
            <a:pPr marL="274637" lvl="1" indent="0" algn="just">
              <a:lnSpc>
                <a:spcPct val="150000"/>
              </a:lnSpc>
              <a:buNone/>
            </a:pPr>
            <a:r>
              <a:rPr lang="en-GB" sz="2400" i="0" dirty="0">
                <a:solidFill>
                  <a:srgbClr val="000000"/>
                </a:solidFill>
                <a:effectLst/>
                <a:latin typeface="Times New Roman" panose="02020603050405020304" pitchFamily="18" charset="0"/>
                <a:cs typeface="Times New Roman" panose="02020603050405020304" pitchFamily="18" charset="0"/>
              </a:rPr>
              <a:t>The characteristics exhibited by the organizations at various levels of maturity facilitate </a:t>
            </a:r>
            <a:r>
              <a:rPr lang="en-GB" sz="2400" b="1" i="0" dirty="0">
                <a:solidFill>
                  <a:srgbClr val="000000"/>
                </a:solidFill>
                <a:effectLst/>
                <a:latin typeface="Times New Roman" panose="02020603050405020304" pitchFamily="18" charset="0"/>
                <a:cs typeface="Times New Roman" panose="02020603050405020304" pitchFamily="18" charset="0"/>
              </a:rPr>
              <a:t>assessing the current level of e-governance </a:t>
            </a:r>
            <a:r>
              <a:rPr lang="en-GB" sz="2400" i="0" dirty="0">
                <a:solidFill>
                  <a:srgbClr val="000000"/>
                </a:solidFill>
                <a:effectLst/>
                <a:latin typeface="Times New Roman" panose="02020603050405020304" pitchFamily="18" charset="0"/>
                <a:cs typeface="Times New Roman" panose="02020603050405020304" pitchFamily="18" charset="0"/>
              </a:rPr>
              <a:t>attained by the organization. The following points describe the characteristics of the organizations at various levels:</a:t>
            </a:r>
            <a:endParaRPr lang="en-GB" sz="22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40</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3291841"/>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1 : Closed</a:t>
            </a:r>
          </a:p>
        </p:txBody>
      </p:sp>
      <p:sp>
        <p:nvSpPr>
          <p:cNvPr id="7" name="Content Placeholder 9">
            <a:extLst>
              <a:ext uri="{FF2B5EF4-FFF2-40B4-BE49-F238E27FC236}">
                <a16:creationId xmlns:a16="http://schemas.microsoft.com/office/drawing/2014/main" id="{A5EF2A9B-84CE-4030-AB2C-922A91401DEC}"/>
              </a:ext>
            </a:extLst>
          </p:cNvPr>
          <p:cNvSpPr txBox="1">
            <a:spLocks/>
          </p:cNvSpPr>
          <p:nvPr/>
        </p:nvSpPr>
        <p:spPr>
          <a:xfrm>
            <a:off x="770965" y="3789775"/>
            <a:ext cx="10650069" cy="2279470"/>
          </a:xfrm>
          <a:prstGeom prst="rect">
            <a:avLst/>
          </a:prstGeom>
          <a:solidFill>
            <a:schemeClr val="accent1">
              <a:lumMod val="20000"/>
              <a:lumOff val="80000"/>
            </a:schemeClr>
          </a:solidFill>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731837" lvl="1" indent="-457200"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Organizations are closed to e-governance. </a:t>
            </a:r>
            <a:r>
              <a:rPr lang="en-GB" sz="2400" b="1" dirty="0">
                <a:solidFill>
                  <a:srgbClr val="000000"/>
                </a:solidFill>
                <a:latin typeface="Times New Roman" panose="02020603050405020304" pitchFamily="18" charset="0"/>
                <a:cs typeface="Times New Roman" panose="02020603050405020304" pitchFamily="18" charset="0"/>
              </a:rPr>
              <a:t>No plans or vision </a:t>
            </a:r>
            <a:r>
              <a:rPr lang="en-GB" sz="2400" dirty="0">
                <a:solidFill>
                  <a:srgbClr val="000000"/>
                </a:solidFill>
                <a:latin typeface="Times New Roman" panose="02020603050405020304" pitchFamily="18" charset="0"/>
                <a:cs typeface="Times New Roman" panose="02020603050405020304" pitchFamily="18" charset="0"/>
              </a:rPr>
              <a:t>is available. They continue with </a:t>
            </a:r>
            <a:r>
              <a:rPr lang="en-GB" sz="2400" b="1" dirty="0">
                <a:solidFill>
                  <a:srgbClr val="000000"/>
                </a:solidFill>
                <a:latin typeface="Times New Roman" panose="02020603050405020304" pitchFamily="18" charset="0"/>
                <a:cs typeface="Times New Roman" panose="02020603050405020304" pitchFamily="18" charset="0"/>
              </a:rPr>
              <a:t>fully manual and conventional operations</a:t>
            </a:r>
            <a:r>
              <a:rPr lang="en-GB" sz="2400" dirty="0">
                <a:solidFill>
                  <a:srgbClr val="000000"/>
                </a:solidFill>
                <a:latin typeface="Times New Roman" panose="02020603050405020304" pitchFamily="18" charset="0"/>
                <a:cs typeface="Times New Roman" panose="02020603050405020304" pitchFamily="18" charset="0"/>
              </a:rPr>
              <a:t>.</a:t>
            </a:r>
            <a:endParaRPr lang="en-GB"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78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Organization </a:t>
            </a:r>
            <a:r>
              <a:rPr lang="en-GB" sz="2400" b="1" i="0" dirty="0">
                <a:solidFill>
                  <a:srgbClr val="000000"/>
                </a:solidFill>
                <a:effectLst/>
                <a:latin typeface="Times New Roman" panose="02020603050405020304" pitchFamily="18" charset="0"/>
                <a:cs typeface="Times New Roman" panose="02020603050405020304" pitchFamily="18" charset="0"/>
              </a:rPr>
              <a:t>lacks strategic thinking and direction </a:t>
            </a:r>
            <a:r>
              <a:rPr lang="en-GB" sz="2400" i="0" dirty="0">
                <a:solidFill>
                  <a:srgbClr val="000000"/>
                </a:solidFill>
                <a:effectLst/>
                <a:latin typeface="Times New Roman" panose="02020603050405020304" pitchFamily="18" charset="0"/>
                <a:cs typeface="Times New Roman" panose="02020603050405020304" pitchFamily="18" charset="0"/>
              </a:rPr>
              <a:t>for e-governance at top level.</a:t>
            </a:r>
          </a:p>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There are </a:t>
            </a:r>
            <a:r>
              <a:rPr lang="en-GB" sz="2400" b="1" i="0" dirty="0">
                <a:solidFill>
                  <a:srgbClr val="000000"/>
                </a:solidFill>
                <a:effectLst/>
                <a:latin typeface="Times New Roman" panose="02020603050405020304" pitchFamily="18" charset="0"/>
                <a:cs typeface="Times New Roman" panose="02020603050405020304" pitchFamily="18" charset="0"/>
              </a:rPr>
              <a:t>unorganized and isolated efforts </a:t>
            </a:r>
            <a:r>
              <a:rPr lang="en-GB" sz="2400" i="0" dirty="0">
                <a:solidFill>
                  <a:srgbClr val="000000"/>
                </a:solidFill>
                <a:effectLst/>
                <a:latin typeface="Times New Roman" panose="02020603050405020304" pitchFamily="18" charset="0"/>
                <a:cs typeface="Times New Roman" panose="02020603050405020304" pitchFamily="18" charset="0"/>
              </a:rPr>
              <a:t>of automation in some areas.</a:t>
            </a:r>
          </a:p>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Automation efforts are a result of </a:t>
            </a:r>
            <a:r>
              <a:rPr lang="en-GB" sz="2400" b="1" i="0" dirty="0">
                <a:solidFill>
                  <a:srgbClr val="000000"/>
                </a:solidFill>
                <a:effectLst/>
                <a:latin typeface="Times New Roman" panose="02020603050405020304" pitchFamily="18" charset="0"/>
                <a:cs typeface="Times New Roman" panose="02020603050405020304" pitchFamily="18" charset="0"/>
              </a:rPr>
              <a:t>individual's initiatives</a:t>
            </a:r>
            <a:r>
              <a:rPr lang="en-GB" sz="2400" i="0" dirty="0">
                <a:solidFill>
                  <a:srgbClr val="000000"/>
                </a:solidFill>
                <a:effectLst/>
                <a:latin typeface="Times New Roman" panose="02020603050405020304" pitchFamily="18" charset="0"/>
                <a:cs typeface="Times New Roman" panose="02020603050405020304" pitchFamily="18" charset="0"/>
              </a:rPr>
              <a:t>.</a:t>
            </a:r>
          </a:p>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The effort sustains as long as the enthusiasm of the individual, who </a:t>
            </a:r>
            <a:r>
              <a:rPr lang="en-GB" sz="2400" b="1" i="0" dirty="0">
                <a:solidFill>
                  <a:srgbClr val="000000"/>
                </a:solidFill>
                <a:effectLst/>
                <a:latin typeface="Times New Roman" panose="02020603050405020304" pitchFamily="18" charset="0"/>
                <a:cs typeface="Times New Roman" panose="02020603050405020304" pitchFamily="18" charset="0"/>
              </a:rPr>
              <a:t>initiated</a:t>
            </a:r>
            <a:r>
              <a:rPr lang="en-GB" sz="2400" i="0" dirty="0">
                <a:solidFill>
                  <a:srgbClr val="000000"/>
                </a:solidFill>
                <a:effectLst/>
                <a:latin typeface="Times New Roman" panose="02020603050405020304" pitchFamily="18" charset="0"/>
                <a:cs typeface="Times New Roman" panose="02020603050405020304" pitchFamily="18" charset="0"/>
              </a:rPr>
              <a:t> it. It </a:t>
            </a:r>
            <a:r>
              <a:rPr lang="en-GB" sz="2400" b="1" i="0" dirty="0">
                <a:solidFill>
                  <a:srgbClr val="000000"/>
                </a:solidFill>
                <a:effectLst/>
                <a:latin typeface="Times New Roman" panose="02020603050405020304" pitchFamily="18" charset="0"/>
                <a:cs typeface="Times New Roman" panose="02020603050405020304" pitchFamily="18" charset="0"/>
              </a:rPr>
              <a:t>remains and is often abandoned due to lack of direction</a:t>
            </a:r>
            <a:r>
              <a:rPr lang="en-GB" sz="2400" i="0" dirty="0">
                <a:solidFill>
                  <a:srgbClr val="000000"/>
                </a:solidFill>
                <a:effectLst/>
                <a:latin typeface="Times New Roman" panose="02020603050405020304" pitchFamily="18" charset="0"/>
                <a:cs typeface="Times New Roman" panose="02020603050405020304" pitchFamily="18" charset="0"/>
              </a:rPr>
              <a:t>.</a:t>
            </a:r>
          </a:p>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Such organizations generally accumulate hardware without any planning and much of it goes </a:t>
            </a:r>
            <a:r>
              <a:rPr lang="en-GB" sz="2400" b="1" i="0" dirty="0">
                <a:solidFill>
                  <a:srgbClr val="000000"/>
                </a:solidFill>
                <a:effectLst/>
                <a:latin typeface="Times New Roman" panose="02020603050405020304" pitchFamily="18" charset="0"/>
                <a:cs typeface="Times New Roman" panose="02020603050405020304" pitchFamily="18" charset="0"/>
              </a:rPr>
              <a:t>unutilized or underutilized</a:t>
            </a:r>
            <a:r>
              <a:rPr lang="en-GB" sz="2400" i="0" dirty="0">
                <a:solidFill>
                  <a:srgbClr val="000000"/>
                </a:solidFill>
                <a:effectLst/>
                <a:latin typeface="Times New Roman" panose="02020603050405020304" pitchFamily="18" charset="0"/>
                <a:cs typeface="Times New Roman" panose="02020603050405020304" pitchFamily="18" charset="0"/>
              </a:rPr>
              <a:t>.</a:t>
            </a:r>
            <a:endParaRPr lang="en-GB" sz="22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41</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2 : Initial</a:t>
            </a:r>
          </a:p>
        </p:txBody>
      </p:sp>
    </p:spTree>
    <p:extLst>
      <p:ext uri="{BB962C8B-B14F-4D97-AF65-F5344CB8AC3E}">
        <p14:creationId xmlns:p14="http://schemas.microsoft.com/office/powerpoint/2010/main" val="2045838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731837" lvl="1"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E-governance is a part of </a:t>
            </a:r>
            <a:r>
              <a:rPr lang="en-GB" sz="2400" b="1" i="0" dirty="0">
                <a:solidFill>
                  <a:srgbClr val="000000"/>
                </a:solidFill>
                <a:effectLst/>
                <a:latin typeface="Times New Roman" panose="02020603050405020304" pitchFamily="18" charset="0"/>
                <a:cs typeface="Times New Roman" panose="02020603050405020304" pitchFamily="18" charset="0"/>
              </a:rPr>
              <a:t>organization's agenda</a:t>
            </a:r>
            <a:r>
              <a:rPr lang="en-GB" sz="2400" i="0" dirty="0">
                <a:solidFill>
                  <a:srgbClr val="000000"/>
                </a:solidFill>
                <a:effectLst/>
                <a:latin typeface="Times New Roman" panose="02020603050405020304" pitchFamily="18" charset="0"/>
                <a:cs typeface="Times New Roman" panose="02020603050405020304" pitchFamily="18" charset="0"/>
              </a:rPr>
              <a:t>.</a:t>
            </a:r>
          </a:p>
          <a:p>
            <a:pPr marL="731837" lvl="1" indent="-457200" algn="just">
              <a:lnSpc>
                <a:spcPct val="150000"/>
              </a:lnSpc>
              <a:buFont typeface="Wingdings" panose="05000000000000000000" pitchFamily="2" charset="2"/>
              <a:buChar char="v"/>
            </a:pPr>
            <a:r>
              <a:rPr lang="en-GB" sz="2400" b="1" i="0" dirty="0">
                <a:solidFill>
                  <a:srgbClr val="000000"/>
                </a:solidFill>
                <a:effectLst/>
                <a:latin typeface="Times New Roman" panose="02020603050405020304" pitchFamily="18" charset="0"/>
                <a:cs typeface="Times New Roman" panose="02020603050405020304" pitchFamily="18" charset="0"/>
              </a:rPr>
              <a:t>Strategic thinking and leadership </a:t>
            </a:r>
            <a:r>
              <a:rPr lang="en-GB" sz="2400" i="0" dirty="0">
                <a:solidFill>
                  <a:srgbClr val="000000"/>
                </a:solidFill>
                <a:effectLst/>
                <a:latin typeface="Times New Roman" panose="02020603050405020304" pitchFamily="18" charset="0"/>
                <a:cs typeface="Times New Roman" panose="02020603050405020304" pitchFamily="18" charset="0"/>
              </a:rPr>
              <a:t>guide the e-governance initiatives.</a:t>
            </a:r>
          </a:p>
          <a:p>
            <a:pPr marL="731837" lvl="1" indent="-457200" algn="just">
              <a:lnSpc>
                <a:spcPct val="150000"/>
              </a:lnSpc>
              <a:buFont typeface="Wingdings" panose="05000000000000000000" pitchFamily="2" charset="2"/>
              <a:buChar char="v"/>
            </a:pPr>
            <a:r>
              <a:rPr lang="en-GB" sz="2400" b="1" i="0" dirty="0">
                <a:solidFill>
                  <a:srgbClr val="000000"/>
                </a:solidFill>
                <a:effectLst/>
                <a:latin typeface="Times New Roman" panose="02020603050405020304" pitchFamily="18" charset="0"/>
                <a:cs typeface="Times New Roman" panose="02020603050405020304" pitchFamily="18" charset="0"/>
              </a:rPr>
              <a:t>Clear understanding of e-governance </a:t>
            </a:r>
            <a:r>
              <a:rPr lang="en-GB" sz="2400" i="0" dirty="0">
                <a:solidFill>
                  <a:srgbClr val="000000"/>
                </a:solidFill>
                <a:effectLst/>
                <a:latin typeface="Times New Roman" panose="02020603050405020304" pitchFamily="18" charset="0"/>
                <a:cs typeface="Times New Roman" panose="02020603050405020304" pitchFamily="18" charset="0"/>
              </a:rPr>
              <a:t>needs as projected by the external and internal customers/users.</a:t>
            </a:r>
          </a:p>
          <a:p>
            <a:pPr marL="731837" lvl="1" indent="-457200" algn="just">
              <a:lnSpc>
                <a:spcPct val="150000"/>
              </a:lnSpc>
              <a:buFont typeface="Wingdings" panose="05000000000000000000" pitchFamily="2" charset="2"/>
              <a:buChar char="v"/>
            </a:pPr>
            <a:r>
              <a:rPr lang="en-GB" sz="2400" b="1" i="0" dirty="0">
                <a:solidFill>
                  <a:srgbClr val="000000"/>
                </a:solidFill>
                <a:effectLst/>
                <a:latin typeface="Times New Roman" panose="02020603050405020304" pitchFamily="18" charset="0"/>
                <a:cs typeface="Times New Roman" panose="02020603050405020304" pitchFamily="18" charset="0"/>
              </a:rPr>
              <a:t>Extensive plan </a:t>
            </a:r>
            <a:r>
              <a:rPr lang="en-GB" sz="2400" i="0" dirty="0">
                <a:solidFill>
                  <a:srgbClr val="000000"/>
                </a:solidFill>
                <a:effectLst/>
                <a:latin typeface="Times New Roman" panose="02020603050405020304" pitchFamily="18" charset="0"/>
                <a:cs typeface="Times New Roman" panose="02020603050405020304" pitchFamily="18" charset="0"/>
              </a:rPr>
              <a:t>is prepared for implementing e-governance, addressing all </a:t>
            </a:r>
            <a:r>
              <a:rPr lang="en-GB" sz="2400" b="1" i="0" dirty="0">
                <a:solidFill>
                  <a:srgbClr val="000000"/>
                </a:solidFill>
                <a:effectLst/>
                <a:latin typeface="Times New Roman" panose="02020603050405020304" pitchFamily="18" charset="0"/>
                <a:cs typeface="Times New Roman" panose="02020603050405020304" pitchFamily="18" charset="0"/>
              </a:rPr>
              <a:t>Key Focus Areas (KFAs)</a:t>
            </a:r>
            <a:r>
              <a:rPr lang="en-GB" sz="2400" i="0" dirty="0">
                <a:solidFill>
                  <a:srgbClr val="000000"/>
                </a:solidFill>
                <a:effectLst/>
                <a:latin typeface="Times New Roman" panose="02020603050405020304" pitchFamily="18" charset="0"/>
                <a:cs typeface="Times New Roman" panose="02020603050405020304" pitchFamily="18" charset="0"/>
              </a:rPr>
              <a:t> and other related issues</a:t>
            </a:r>
            <a:endParaRPr lang="en-GB" sz="22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3 : Planned</a:t>
            </a:r>
          </a:p>
        </p:txBody>
      </p:sp>
    </p:spTree>
    <p:extLst>
      <p:ext uri="{BB962C8B-B14F-4D97-AF65-F5344CB8AC3E}">
        <p14:creationId xmlns:p14="http://schemas.microsoft.com/office/powerpoint/2010/main" val="3393347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731837" lvl="1"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All the necessary documents for e-governance planning are </a:t>
            </a:r>
            <a:r>
              <a:rPr lang="en-GB" sz="2200" b="1" i="0" dirty="0">
                <a:solidFill>
                  <a:srgbClr val="000000"/>
                </a:solidFill>
                <a:effectLst/>
                <a:latin typeface="Times New Roman" panose="02020603050405020304" pitchFamily="18" charset="0"/>
                <a:cs typeface="Times New Roman" panose="02020603050405020304" pitchFamily="18" charset="0"/>
              </a:rPr>
              <a:t>collected</a:t>
            </a:r>
            <a:r>
              <a:rPr lang="en-GB" sz="2200" i="0" dirty="0">
                <a:solidFill>
                  <a:srgbClr val="000000"/>
                </a:solidFill>
                <a:effectLst/>
                <a:latin typeface="Times New Roman" panose="02020603050405020304" pitchFamily="18" charset="0"/>
                <a:cs typeface="Times New Roman" panose="02020603050405020304" pitchFamily="18" charset="0"/>
              </a:rPr>
              <a:t> in a place. These documents include </a:t>
            </a:r>
            <a:r>
              <a:rPr lang="en-GB" sz="2200" b="1" i="0" dirty="0">
                <a:solidFill>
                  <a:srgbClr val="000000"/>
                </a:solidFill>
                <a:effectLst/>
                <a:latin typeface="Times New Roman" panose="02020603050405020304" pitchFamily="18" charset="0"/>
                <a:cs typeface="Times New Roman" panose="02020603050405020304" pitchFamily="18" charset="0"/>
              </a:rPr>
              <a:t>Vision and Scope</a:t>
            </a:r>
            <a:r>
              <a:rPr lang="en-GB" sz="2200" i="0" dirty="0">
                <a:solidFill>
                  <a:srgbClr val="000000"/>
                </a:solidFill>
                <a:effectLst/>
                <a:latin typeface="Times New Roman" panose="02020603050405020304" pitchFamily="18" charset="0"/>
                <a:cs typeface="Times New Roman" panose="02020603050405020304" pitchFamily="18" charset="0"/>
              </a:rPr>
              <a:t>, </a:t>
            </a:r>
            <a:r>
              <a:rPr lang="en-GB" sz="2200" b="1" i="0" dirty="0">
                <a:solidFill>
                  <a:srgbClr val="000000"/>
                </a:solidFill>
                <a:effectLst/>
                <a:latin typeface="Times New Roman" panose="02020603050405020304" pitchFamily="18" charset="0"/>
                <a:cs typeface="Times New Roman" panose="02020603050405020304" pitchFamily="18" charset="0"/>
              </a:rPr>
              <a:t>Need Assessment, Survey document, Policy guidelines, and Action Plan and </a:t>
            </a:r>
            <a:r>
              <a:rPr lang="en-GB" sz="2200" b="1" dirty="0">
                <a:solidFill>
                  <a:srgbClr val="000000"/>
                </a:solidFill>
                <a:latin typeface="Times New Roman" panose="02020603050405020304" pitchFamily="18" charset="0"/>
                <a:cs typeface="Times New Roman" panose="02020603050405020304" pitchFamily="18" charset="0"/>
              </a:rPr>
              <a:t>Outsourcing guidelines </a:t>
            </a:r>
            <a:r>
              <a:rPr lang="en-GB" sz="2200" dirty="0">
                <a:solidFill>
                  <a:srgbClr val="000000"/>
                </a:solidFill>
                <a:latin typeface="Times New Roman" panose="02020603050405020304" pitchFamily="18" charset="0"/>
                <a:cs typeface="Times New Roman" panose="02020603050405020304" pitchFamily="18" charset="0"/>
              </a:rPr>
              <a:t>for e-governance.</a:t>
            </a:r>
            <a:endParaRPr lang="en-GB" sz="22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43</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3 : Planned</a:t>
            </a:r>
          </a:p>
        </p:txBody>
      </p:sp>
    </p:spTree>
    <p:extLst>
      <p:ext uri="{BB962C8B-B14F-4D97-AF65-F5344CB8AC3E}">
        <p14:creationId xmlns:p14="http://schemas.microsoft.com/office/powerpoint/2010/main" val="2965731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lnSpcReduction="10000"/>
          </a:bodyPr>
          <a:lstStyle/>
          <a:p>
            <a:pPr marL="731837" lvl="1" indent="-457200" algn="just">
              <a:lnSpc>
                <a:spcPct val="150000"/>
              </a:lnSpc>
              <a:buFont typeface="Wingdings" panose="05000000000000000000" pitchFamily="2" charset="2"/>
              <a:buChar char="v"/>
            </a:pPr>
            <a:r>
              <a:rPr lang="en-GB" sz="2400" i="0" dirty="0" err="1">
                <a:solidFill>
                  <a:srgbClr val="000000"/>
                </a:solidFill>
                <a:effectLst/>
                <a:latin typeface="Times New Roman" panose="02020603050405020304" pitchFamily="18" charset="0"/>
                <a:cs typeface="Times New Roman" panose="02020603050405020304" pitchFamily="18" charset="0"/>
              </a:rPr>
              <a:t>Retrospected</a:t>
            </a:r>
            <a:endParaRPr lang="en-GB" sz="2400" i="0" dirty="0">
              <a:solidFill>
                <a:srgbClr val="000000"/>
              </a:solidFill>
              <a:effectLst/>
              <a:latin typeface="Times New Roman" panose="02020603050405020304" pitchFamily="18" charset="0"/>
              <a:cs typeface="Times New Roman" panose="02020603050405020304" pitchFamily="18" charset="0"/>
            </a:endParaRPr>
          </a:p>
          <a:p>
            <a:pPr marL="1006157" lvl="2" indent="-457200" algn="just">
              <a:lnSpc>
                <a:spcPct val="150000"/>
              </a:lnSpc>
              <a:buFont typeface="Wingdings" panose="05000000000000000000" pitchFamily="2" charset="2"/>
              <a:buChar char="§"/>
            </a:pPr>
            <a:r>
              <a:rPr lang="en-GB" sz="2200" i="0" dirty="0">
                <a:solidFill>
                  <a:srgbClr val="000000"/>
                </a:solidFill>
                <a:effectLst/>
                <a:latin typeface="Times New Roman" panose="02020603050405020304" pitchFamily="18" charset="0"/>
                <a:cs typeface="Times New Roman" panose="02020603050405020304" pitchFamily="18" charset="0"/>
              </a:rPr>
              <a:t> </a:t>
            </a:r>
            <a:r>
              <a:rPr lang="en-GB" sz="2200" b="1" i="0" dirty="0">
                <a:solidFill>
                  <a:srgbClr val="000000"/>
                </a:solidFill>
                <a:effectLst/>
                <a:latin typeface="Times New Roman" panose="02020603050405020304" pitchFamily="18" charset="0"/>
                <a:cs typeface="Times New Roman" panose="02020603050405020304" pitchFamily="18" charset="0"/>
              </a:rPr>
              <a:t>Business processes are attuned </a:t>
            </a:r>
            <a:r>
              <a:rPr lang="en-GB" sz="2200" i="0" dirty="0">
                <a:solidFill>
                  <a:srgbClr val="000000"/>
                </a:solidFill>
                <a:effectLst/>
                <a:latin typeface="Times New Roman" panose="02020603050405020304" pitchFamily="18" charset="0"/>
                <a:cs typeface="Times New Roman" panose="02020603050405020304" pitchFamily="18" charset="0"/>
              </a:rPr>
              <a:t>with the vision and overall e-governance objectives.</a:t>
            </a:r>
          </a:p>
          <a:p>
            <a:pPr marL="891857" lvl="2" indent="-342900" algn="just">
              <a:lnSpc>
                <a:spcPct val="150000"/>
              </a:lnSpc>
            </a:pPr>
            <a:r>
              <a:rPr lang="en-GB" sz="2200" i="0" dirty="0">
                <a:solidFill>
                  <a:srgbClr val="000000"/>
                </a:solidFill>
                <a:effectLst/>
                <a:latin typeface="Times New Roman" panose="02020603050405020304" pitchFamily="18" charset="0"/>
                <a:cs typeface="Times New Roman" panose="02020603050405020304" pitchFamily="18" charset="0"/>
              </a:rPr>
              <a:t>There is </a:t>
            </a:r>
            <a:r>
              <a:rPr lang="en-GB" sz="2200" b="1" i="0" dirty="0">
                <a:solidFill>
                  <a:srgbClr val="000000"/>
                </a:solidFill>
                <a:effectLst/>
                <a:latin typeface="Times New Roman" panose="02020603050405020304" pitchFamily="18" charset="0"/>
                <a:cs typeface="Times New Roman" panose="02020603050405020304" pitchFamily="18" charset="0"/>
              </a:rPr>
              <a:t>awareness</a:t>
            </a:r>
            <a:r>
              <a:rPr lang="en-GB" sz="2200" i="0" dirty="0">
                <a:solidFill>
                  <a:srgbClr val="000000"/>
                </a:solidFill>
                <a:effectLst/>
                <a:latin typeface="Times New Roman" panose="02020603050405020304" pitchFamily="18" charset="0"/>
                <a:cs typeface="Times New Roman" panose="02020603050405020304" pitchFamily="18" charset="0"/>
              </a:rPr>
              <a:t> about e-governance among all concerned</a:t>
            </a:r>
            <a:r>
              <a:rPr lang="en-GB" sz="2200" dirty="0">
                <a:solidFill>
                  <a:srgbClr val="000000"/>
                </a:solidFill>
                <a:latin typeface="Times New Roman" panose="02020603050405020304" pitchFamily="18" charset="0"/>
                <a:cs typeface="Times New Roman" panose="02020603050405020304" pitchFamily="18" charset="0"/>
              </a:rPr>
              <a:t> </a:t>
            </a:r>
            <a:r>
              <a:rPr lang="en-GB" sz="2200" b="1" i="0" dirty="0">
                <a:solidFill>
                  <a:srgbClr val="000000"/>
                </a:solidFill>
                <a:effectLst/>
                <a:latin typeface="Times New Roman" panose="02020603050405020304" pitchFamily="18" charset="0"/>
                <a:cs typeface="Times New Roman" panose="02020603050405020304" pitchFamily="18" charset="0"/>
              </a:rPr>
              <a:t>stakeholders</a:t>
            </a:r>
            <a:r>
              <a:rPr lang="en-GB" sz="2200" i="0" dirty="0">
                <a:solidFill>
                  <a:srgbClr val="000000"/>
                </a:solidFill>
                <a:effectLst/>
                <a:latin typeface="Times New Roman" panose="02020603050405020304" pitchFamily="18" charset="0"/>
                <a:cs typeface="Times New Roman" panose="02020603050405020304" pitchFamily="18" charset="0"/>
              </a:rPr>
              <a:t> as well as the </a:t>
            </a:r>
            <a:r>
              <a:rPr lang="en-GB" sz="2200" b="1" i="0" dirty="0">
                <a:solidFill>
                  <a:srgbClr val="000000"/>
                </a:solidFill>
                <a:effectLst/>
                <a:latin typeface="Times New Roman" panose="02020603050405020304" pitchFamily="18" charset="0"/>
                <a:cs typeface="Times New Roman" panose="02020603050405020304" pitchFamily="18" charset="0"/>
              </a:rPr>
              <a:t>customers/users.</a:t>
            </a:r>
          </a:p>
          <a:p>
            <a:pPr marL="731837" lvl="1" indent="-457200"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E-Ready</a:t>
            </a:r>
          </a:p>
          <a:p>
            <a:pPr marL="891857" lvl="2" indent="-342900" algn="just">
              <a:lnSpc>
                <a:spcPct val="150000"/>
              </a:lnSpc>
            </a:pPr>
            <a:r>
              <a:rPr lang="en-GB" sz="2200" dirty="0">
                <a:solidFill>
                  <a:srgbClr val="000000"/>
                </a:solidFill>
                <a:latin typeface="Times New Roman" panose="02020603050405020304" pitchFamily="18" charset="0"/>
                <a:cs typeface="Times New Roman" panose="02020603050405020304" pitchFamily="18" charset="0"/>
              </a:rPr>
              <a:t>The organization has a </a:t>
            </a:r>
            <a:r>
              <a:rPr lang="en-GB" sz="2200" b="1" dirty="0">
                <a:solidFill>
                  <a:srgbClr val="000000"/>
                </a:solidFill>
                <a:latin typeface="Times New Roman" panose="02020603050405020304" pitchFamily="18" charset="0"/>
                <a:cs typeface="Times New Roman" panose="02020603050405020304" pitchFamily="18" charset="0"/>
              </a:rPr>
              <a:t>sound infrastructure </a:t>
            </a:r>
            <a:r>
              <a:rPr lang="en-GB" sz="2200" dirty="0">
                <a:solidFill>
                  <a:srgbClr val="000000"/>
                </a:solidFill>
                <a:latin typeface="Times New Roman" panose="02020603050405020304" pitchFamily="18" charset="0"/>
                <a:cs typeface="Times New Roman" panose="02020603050405020304" pitchFamily="18" charset="0"/>
              </a:rPr>
              <a:t>(technological, institutional, legal, and human) in place for implementing e-governance.</a:t>
            </a:r>
          </a:p>
          <a:p>
            <a:pPr marL="891857" lvl="2" indent="-342900" algn="just">
              <a:lnSpc>
                <a:spcPct val="150000"/>
              </a:lnSpc>
            </a:pPr>
            <a:r>
              <a:rPr lang="en-GB" sz="2200" dirty="0">
                <a:solidFill>
                  <a:srgbClr val="000000"/>
                </a:solidFill>
                <a:latin typeface="Times New Roman" panose="02020603050405020304" pitchFamily="18" charset="0"/>
                <a:cs typeface="Times New Roman" panose="02020603050405020304" pitchFamily="18" charset="0"/>
              </a:rPr>
              <a:t>The customers/users are </a:t>
            </a:r>
            <a:r>
              <a:rPr lang="en-GB" sz="2200" b="1" dirty="0">
                <a:solidFill>
                  <a:srgbClr val="000000"/>
                </a:solidFill>
                <a:latin typeface="Times New Roman" panose="02020603050405020304" pitchFamily="18" charset="0"/>
                <a:cs typeface="Times New Roman" panose="02020603050405020304" pitchFamily="18" charset="0"/>
              </a:rPr>
              <a:t>oriented and motivated </a:t>
            </a:r>
            <a:r>
              <a:rPr lang="en-GB" sz="2200" dirty="0">
                <a:solidFill>
                  <a:srgbClr val="000000"/>
                </a:solidFill>
                <a:latin typeface="Times New Roman" panose="02020603050405020304" pitchFamily="18" charset="0"/>
                <a:cs typeface="Times New Roman" panose="02020603050405020304" pitchFamily="18" charset="0"/>
              </a:rPr>
              <a:t>to use e-governance services.</a:t>
            </a:r>
          </a:p>
          <a:p>
            <a:pPr marL="1006157" lvl="2" indent="-457200" algn="just">
              <a:lnSpc>
                <a:spcPct val="150000"/>
              </a:lnSpc>
              <a:buFont typeface="Wingdings" panose="05000000000000000000" pitchFamily="2" charset="2"/>
              <a:buChar char="v"/>
            </a:pPr>
            <a:endParaRPr lang="en-GB" sz="2200" i="0" dirty="0">
              <a:solidFill>
                <a:srgbClr val="000000"/>
              </a:solidFill>
              <a:effectLst/>
              <a:latin typeface="Times New Roman" panose="02020603050405020304" pitchFamily="18" charset="0"/>
              <a:cs typeface="Times New Roman" panose="02020603050405020304" pitchFamily="18" charset="0"/>
            </a:endParaRPr>
          </a:p>
          <a:p>
            <a:pPr marL="731837" lvl="1" indent="-457200" algn="just">
              <a:lnSpc>
                <a:spcPct val="150000"/>
              </a:lnSpc>
              <a:buFont typeface="Wingdings" panose="05000000000000000000" pitchFamily="2" charset="2"/>
              <a:buChar char="v"/>
            </a:pP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44</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3218434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731837" lvl="1" indent="-457200"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Partially Open</a:t>
            </a:r>
            <a:endParaRPr lang="en-GB" sz="2400" i="0" dirty="0">
              <a:solidFill>
                <a:srgbClr val="000000"/>
              </a:solidFill>
              <a:effectLst/>
              <a:latin typeface="Times New Roman" panose="02020603050405020304" pitchFamily="18" charset="0"/>
              <a:cs typeface="Times New Roman" panose="02020603050405020304" pitchFamily="18" charset="0"/>
            </a:endParaRPr>
          </a:p>
          <a:p>
            <a:pPr marL="1006157" lvl="2"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Some</a:t>
            </a:r>
            <a:r>
              <a:rPr lang="en-GB" sz="2200" i="0" dirty="0">
                <a:solidFill>
                  <a:srgbClr val="000000"/>
                </a:solidFill>
                <a:effectLst/>
                <a:latin typeface="Times New Roman" panose="02020603050405020304" pitchFamily="18" charset="0"/>
                <a:cs typeface="Times New Roman" panose="02020603050405020304" pitchFamily="18" charset="0"/>
              </a:rPr>
              <a:t> of the e-governance services are deployed, leading to </a:t>
            </a:r>
            <a:r>
              <a:rPr lang="en-GB" sz="2200" b="1" i="0" dirty="0">
                <a:solidFill>
                  <a:srgbClr val="000000"/>
                </a:solidFill>
                <a:effectLst/>
                <a:latin typeface="Times New Roman" panose="02020603050405020304" pitchFamily="18" charset="0"/>
                <a:cs typeface="Times New Roman" panose="02020603050405020304" pitchFamily="18" charset="0"/>
              </a:rPr>
              <a:t>partial</a:t>
            </a:r>
            <a:r>
              <a:rPr lang="en-GB" sz="2200" i="0" dirty="0">
                <a:solidFill>
                  <a:srgbClr val="000000"/>
                </a:solidFill>
                <a:effectLst/>
                <a:latin typeface="Times New Roman" panose="02020603050405020304" pitchFamily="18" charset="0"/>
                <a:cs typeface="Times New Roman" panose="02020603050405020304" pitchFamily="18" charset="0"/>
              </a:rPr>
              <a:t> information exchange among the entities.</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Partially open organizations sometimes </a:t>
            </a:r>
            <a:r>
              <a:rPr lang="en-GB" sz="2200" b="1" i="0" dirty="0">
                <a:solidFill>
                  <a:srgbClr val="000000"/>
                </a:solidFill>
                <a:effectLst/>
                <a:latin typeface="Times New Roman" panose="02020603050405020304" pitchFamily="18" charset="0"/>
                <a:cs typeface="Times New Roman" panose="02020603050405020304" pitchFamily="18" charset="0"/>
              </a:rPr>
              <a:t>focus only on their internal or backend processes</a:t>
            </a:r>
            <a:r>
              <a:rPr lang="en-GB" sz="2200" i="0" dirty="0">
                <a:solidFill>
                  <a:srgbClr val="000000"/>
                </a:solidFill>
                <a:effectLst/>
                <a:latin typeface="Times New Roman" panose="02020603050405020304" pitchFamily="18" charset="0"/>
                <a:cs typeface="Times New Roman" panose="02020603050405020304" pitchFamily="18" charset="0"/>
              </a:rPr>
              <a:t>, allowing an information exchange within the </a:t>
            </a:r>
            <a:r>
              <a:rPr lang="en-GB" sz="2200" b="1" i="0" dirty="0">
                <a:solidFill>
                  <a:srgbClr val="000000"/>
                </a:solidFill>
                <a:effectLst/>
                <a:latin typeface="Times New Roman" panose="02020603050405020304" pitchFamily="18" charset="0"/>
                <a:cs typeface="Times New Roman" panose="02020603050405020304" pitchFamily="18" charset="0"/>
              </a:rPr>
              <a:t>confines</a:t>
            </a:r>
            <a:r>
              <a:rPr lang="en-GB" sz="2200" i="0" dirty="0">
                <a:solidFill>
                  <a:srgbClr val="000000"/>
                </a:solidFill>
                <a:effectLst/>
                <a:latin typeface="Times New Roman" panose="02020603050405020304" pitchFamily="18" charset="0"/>
                <a:cs typeface="Times New Roman" panose="02020603050405020304" pitchFamily="18" charset="0"/>
              </a:rPr>
              <a:t> of the organization thus remaining </a:t>
            </a:r>
            <a:r>
              <a:rPr lang="en-GB" sz="2200" b="1" i="0" dirty="0">
                <a:solidFill>
                  <a:srgbClr val="000000"/>
                </a:solidFill>
                <a:effectLst/>
                <a:latin typeface="Times New Roman" panose="02020603050405020304" pitchFamily="18" charset="0"/>
                <a:cs typeface="Times New Roman" panose="02020603050405020304" pitchFamily="18" charset="0"/>
              </a:rPr>
              <a:t>insulated</a:t>
            </a:r>
            <a:r>
              <a:rPr lang="en-GB" sz="2200" i="0" dirty="0">
                <a:solidFill>
                  <a:srgbClr val="000000"/>
                </a:solidFill>
                <a:effectLst/>
                <a:latin typeface="Times New Roman" panose="02020603050405020304" pitchFamily="18" charset="0"/>
                <a:cs typeface="Times New Roman" panose="02020603050405020304" pitchFamily="18" charset="0"/>
              </a:rPr>
              <a:t> from its external entities. In such cases, Government-to-Employee (</a:t>
            </a:r>
            <a:r>
              <a:rPr lang="en-GB" sz="2200" b="1" i="0" dirty="0">
                <a:solidFill>
                  <a:srgbClr val="000000"/>
                </a:solidFill>
                <a:effectLst/>
                <a:latin typeface="Times New Roman" panose="02020603050405020304" pitchFamily="18" charset="0"/>
                <a:cs typeface="Times New Roman" panose="02020603050405020304" pitchFamily="18" charset="0"/>
              </a:rPr>
              <a:t>G2E</a:t>
            </a:r>
            <a:r>
              <a:rPr lang="en-GB" sz="2200" i="0" dirty="0">
                <a:solidFill>
                  <a:srgbClr val="000000"/>
                </a:solidFill>
                <a:effectLst/>
                <a:latin typeface="Times New Roman" panose="02020603050405020304" pitchFamily="18" charset="0"/>
                <a:cs typeface="Times New Roman" panose="02020603050405020304" pitchFamily="18" charset="0"/>
              </a:rPr>
              <a:t>) interface </a:t>
            </a:r>
            <a:r>
              <a:rPr lang="en-GB" sz="2200" b="1" i="0" dirty="0">
                <a:solidFill>
                  <a:srgbClr val="000000"/>
                </a:solidFill>
                <a:effectLst/>
                <a:latin typeface="Times New Roman" panose="02020603050405020304" pitchFamily="18" charset="0"/>
                <a:cs typeface="Times New Roman" panose="02020603050405020304" pitchFamily="18" charset="0"/>
              </a:rPr>
              <a:t>is visible</a:t>
            </a:r>
            <a:r>
              <a:rPr lang="en-GB" sz="2200" i="0" dirty="0">
                <a:solidFill>
                  <a:srgbClr val="000000"/>
                </a:solidFill>
                <a:effectLst/>
                <a:latin typeface="Times New Roman" panose="02020603050405020304" pitchFamily="18" charset="0"/>
                <a:cs typeface="Times New Roman" panose="02020603050405020304" pitchFamily="18" charset="0"/>
              </a:rPr>
              <a:t>, whereas Government-to-Citizen (</a:t>
            </a:r>
            <a:r>
              <a:rPr lang="en-GB" sz="2200" b="1" i="0" dirty="0">
                <a:solidFill>
                  <a:srgbClr val="000000"/>
                </a:solidFill>
                <a:effectLst/>
                <a:latin typeface="Times New Roman" panose="02020603050405020304" pitchFamily="18" charset="0"/>
                <a:cs typeface="Times New Roman" panose="02020603050405020304" pitchFamily="18" charset="0"/>
              </a:rPr>
              <a:t>G2C</a:t>
            </a:r>
            <a:r>
              <a:rPr lang="en-GB" sz="2200" i="0" dirty="0">
                <a:solidFill>
                  <a:srgbClr val="000000"/>
                </a:solidFill>
                <a:effectLst/>
                <a:latin typeface="Times New Roman" panose="02020603050405020304" pitchFamily="18" charset="0"/>
                <a:cs typeface="Times New Roman" panose="02020603050405020304" pitchFamily="18" charset="0"/>
              </a:rPr>
              <a:t>), Government-to-Government (</a:t>
            </a:r>
            <a:r>
              <a:rPr lang="en-GB" sz="2200" b="1" i="0" dirty="0">
                <a:solidFill>
                  <a:srgbClr val="000000"/>
                </a:solidFill>
                <a:effectLst/>
                <a:latin typeface="Times New Roman" panose="02020603050405020304" pitchFamily="18" charset="0"/>
                <a:cs typeface="Times New Roman" panose="02020603050405020304" pitchFamily="18" charset="0"/>
              </a:rPr>
              <a:t>G2G</a:t>
            </a:r>
            <a:r>
              <a:rPr lang="en-GB" sz="2200" i="0" dirty="0">
                <a:solidFill>
                  <a:srgbClr val="000000"/>
                </a:solidFill>
                <a:effectLst/>
                <a:latin typeface="Times New Roman" panose="02020603050405020304" pitchFamily="18" charset="0"/>
                <a:cs typeface="Times New Roman" panose="02020603050405020304" pitchFamily="18" charset="0"/>
              </a:rPr>
              <a:t>) and Government-to-Business (</a:t>
            </a:r>
            <a:r>
              <a:rPr lang="en-GB" sz="2200" b="1" i="0" dirty="0">
                <a:solidFill>
                  <a:srgbClr val="000000"/>
                </a:solidFill>
                <a:effectLst/>
                <a:latin typeface="Times New Roman" panose="02020603050405020304" pitchFamily="18" charset="0"/>
                <a:cs typeface="Times New Roman" panose="02020603050405020304" pitchFamily="18" charset="0"/>
              </a:rPr>
              <a:t>G2B</a:t>
            </a:r>
            <a:r>
              <a:rPr lang="en-GB" sz="2200" i="0" dirty="0">
                <a:solidFill>
                  <a:srgbClr val="000000"/>
                </a:solidFill>
                <a:effectLst/>
                <a:latin typeface="Times New Roman" panose="02020603050405020304" pitchFamily="18" charset="0"/>
                <a:cs typeface="Times New Roman" panose="02020603050405020304" pitchFamily="18" charset="0"/>
              </a:rPr>
              <a:t>) interfaces </a:t>
            </a:r>
            <a:r>
              <a:rPr lang="en-GB" sz="2200" b="1" i="0" dirty="0">
                <a:solidFill>
                  <a:srgbClr val="000000"/>
                </a:solidFill>
                <a:effectLst/>
                <a:latin typeface="Times New Roman" panose="02020603050405020304" pitchFamily="18" charset="0"/>
                <a:cs typeface="Times New Roman" panose="02020603050405020304" pitchFamily="18" charset="0"/>
              </a:rPr>
              <a:t>are not yet established</a:t>
            </a:r>
            <a:r>
              <a:rPr lang="en-GB" sz="2200" i="0" dirty="0">
                <a:solidFill>
                  <a:srgbClr val="000000"/>
                </a:solidFill>
                <a:effectLst/>
                <a:latin typeface="Times New Roman" panose="02020603050405020304" pitchFamily="18" charset="0"/>
                <a:cs typeface="Times New Roman" panose="02020603050405020304" pitchFamily="18" charset="0"/>
              </a:rPr>
              <a:t>.</a:t>
            </a:r>
          </a:p>
          <a:p>
            <a:pPr marL="731837" lvl="1" indent="-457200" algn="just">
              <a:lnSpc>
                <a:spcPct val="150000"/>
              </a:lnSpc>
              <a:buFont typeface="Wingdings" panose="05000000000000000000" pitchFamily="2" charset="2"/>
              <a:buChar char="v"/>
            </a:pP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45</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425393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fontScale="92500"/>
          </a:bodyPr>
          <a:lstStyle/>
          <a:p>
            <a:pPr marL="731837" lvl="1" indent="-457200"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Partially Open</a:t>
            </a:r>
            <a:endParaRPr lang="en-GB" sz="2400" i="0" dirty="0">
              <a:solidFill>
                <a:srgbClr val="000000"/>
              </a:solidFill>
              <a:effectLst/>
              <a:latin typeface="Times New Roman" panose="02020603050405020304" pitchFamily="18" charset="0"/>
              <a:cs typeface="Times New Roman" panose="02020603050405020304" pitchFamily="18" charset="0"/>
            </a:endParaRP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Another case of partial deployment of e-governance services result in the limelight </a:t>
            </a:r>
            <a:r>
              <a:rPr lang="en-GB" sz="2200" b="1" i="0" dirty="0">
                <a:solidFill>
                  <a:srgbClr val="000000"/>
                </a:solidFill>
                <a:effectLst/>
                <a:latin typeface="Times New Roman" panose="02020603050405020304" pitchFamily="18" charset="0"/>
                <a:cs typeface="Times New Roman" panose="02020603050405020304" pitchFamily="18" charset="0"/>
              </a:rPr>
              <a:t>G2C interface </a:t>
            </a:r>
            <a:r>
              <a:rPr lang="en-GB" sz="2200" i="0" dirty="0">
                <a:solidFill>
                  <a:srgbClr val="000000"/>
                </a:solidFill>
                <a:effectLst/>
                <a:latin typeface="Times New Roman" panose="02020603050405020304" pitchFamily="18" charset="0"/>
                <a:cs typeface="Times New Roman" panose="02020603050405020304" pitchFamily="18" charset="0"/>
              </a:rPr>
              <a:t>with </a:t>
            </a:r>
            <a:r>
              <a:rPr lang="en-GB" sz="2200" b="1" i="0" dirty="0">
                <a:solidFill>
                  <a:srgbClr val="000000"/>
                </a:solidFill>
                <a:effectLst/>
                <a:latin typeface="Times New Roman" panose="02020603050405020304" pitchFamily="18" charset="0"/>
                <a:cs typeface="Times New Roman" panose="02020603050405020304" pitchFamily="18" charset="0"/>
              </a:rPr>
              <a:t>no emphasis on building G2E, G2B, or G2G </a:t>
            </a:r>
            <a:r>
              <a:rPr lang="en-GB" sz="2200" i="0" dirty="0">
                <a:solidFill>
                  <a:srgbClr val="000000"/>
                </a:solidFill>
                <a:effectLst/>
                <a:latin typeface="Times New Roman" panose="02020603050405020304" pitchFamily="18" charset="0"/>
                <a:cs typeface="Times New Roman" panose="02020603050405020304" pitchFamily="18" charset="0"/>
              </a:rPr>
              <a:t>interfaces. In an enthusiasm to quickly </a:t>
            </a:r>
            <a:r>
              <a:rPr lang="en-GB" sz="2200" b="1" i="0" dirty="0">
                <a:solidFill>
                  <a:srgbClr val="000000"/>
                </a:solidFill>
                <a:effectLst/>
                <a:latin typeface="Times New Roman" panose="02020603050405020304" pitchFamily="18" charset="0"/>
                <a:cs typeface="Times New Roman" panose="02020603050405020304" pitchFamily="18" charset="0"/>
              </a:rPr>
              <a:t>open up its front-end</a:t>
            </a:r>
            <a:r>
              <a:rPr lang="en-GB" sz="2200" i="0" dirty="0">
                <a:solidFill>
                  <a:srgbClr val="000000"/>
                </a:solidFill>
                <a:effectLst/>
                <a:latin typeface="Times New Roman" panose="02020603050405020304" pitchFamily="18" charset="0"/>
                <a:cs typeface="Times New Roman" panose="02020603050405020304" pitchFamily="18" charset="0"/>
              </a:rPr>
              <a:t>, the organization negligibly focuses on computerization of the supporting backend processes, thus creating hollowness behind the face of static web sites.</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A </a:t>
            </a:r>
            <a:r>
              <a:rPr lang="en-GB" sz="2200" b="1" i="0" dirty="0">
                <a:solidFill>
                  <a:srgbClr val="000000"/>
                </a:solidFill>
                <a:effectLst/>
                <a:latin typeface="Times New Roman" panose="02020603050405020304" pitchFamily="18" charset="0"/>
                <a:cs typeface="Times New Roman" panose="02020603050405020304" pitchFamily="18" charset="0"/>
              </a:rPr>
              <a:t>hybrid</a:t>
            </a:r>
            <a:r>
              <a:rPr lang="en-GB" sz="2200" i="0" dirty="0">
                <a:solidFill>
                  <a:srgbClr val="000000"/>
                </a:solidFill>
                <a:effectLst/>
                <a:latin typeface="Times New Roman" panose="02020603050405020304" pitchFamily="18" charset="0"/>
                <a:cs typeface="Times New Roman" panose="02020603050405020304" pitchFamily="18" charset="0"/>
              </a:rPr>
              <a:t> of the above two cases is characterized by building interfaces with external entities and simultaneously focusing on computerizing the corresponding backend processes, thus opening a </a:t>
            </a:r>
            <a:r>
              <a:rPr lang="en-GB" sz="2200" b="1" i="0" dirty="0">
                <a:solidFill>
                  <a:srgbClr val="000000"/>
                </a:solidFill>
                <a:effectLst/>
                <a:latin typeface="Times New Roman" panose="02020603050405020304" pitchFamily="18" charset="0"/>
                <a:cs typeface="Times New Roman" panose="02020603050405020304" pitchFamily="18" charset="0"/>
              </a:rPr>
              <a:t>balanced information exchange among the internal as well as the external </a:t>
            </a:r>
            <a:r>
              <a:rPr lang="en-GB" sz="2200" i="0" dirty="0">
                <a:solidFill>
                  <a:srgbClr val="000000"/>
                </a:solidFill>
                <a:effectLst/>
                <a:latin typeface="Times New Roman" panose="02020603050405020304" pitchFamily="18" charset="0"/>
                <a:cs typeface="Times New Roman" panose="02020603050405020304" pitchFamily="18" charset="0"/>
              </a:rPr>
              <a:t>customers of the organization.</a:t>
            </a:r>
          </a:p>
          <a:p>
            <a:pPr marL="731837" lvl="1" indent="-457200" algn="just">
              <a:lnSpc>
                <a:spcPct val="150000"/>
              </a:lnSpc>
              <a:buFont typeface="Wingdings" panose="05000000000000000000" pitchFamily="2" charset="2"/>
              <a:buChar char="v"/>
            </a:pP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46</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164814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731837" lvl="1" indent="-457200" algn="just">
              <a:lnSpc>
                <a:spcPct val="150000"/>
              </a:lnSpc>
              <a:buFont typeface="Wingdings" panose="05000000000000000000" pitchFamily="2" charset="2"/>
              <a:buChar char="v"/>
            </a:pPr>
            <a:r>
              <a:rPr lang="en-GB" sz="2400" dirty="0">
                <a:solidFill>
                  <a:srgbClr val="000000"/>
                </a:solidFill>
                <a:latin typeface="Times New Roman" panose="02020603050405020304" pitchFamily="18" charset="0"/>
                <a:cs typeface="Times New Roman" panose="02020603050405020304" pitchFamily="18" charset="0"/>
              </a:rPr>
              <a:t>Open</a:t>
            </a:r>
            <a:endParaRPr lang="en-GB" sz="2400" i="0" dirty="0">
              <a:solidFill>
                <a:srgbClr val="000000"/>
              </a:solidFill>
              <a:effectLst/>
              <a:latin typeface="Times New Roman" panose="02020603050405020304" pitchFamily="18" charset="0"/>
              <a:cs typeface="Times New Roman" panose="02020603050405020304" pitchFamily="18" charset="0"/>
            </a:endParaRP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The organization has an </a:t>
            </a:r>
            <a:r>
              <a:rPr lang="en-GB" sz="2200" b="1" i="0" dirty="0">
                <a:solidFill>
                  <a:srgbClr val="000000"/>
                </a:solidFill>
                <a:effectLst/>
                <a:latin typeface="Times New Roman" panose="02020603050405020304" pitchFamily="18" charset="0"/>
                <a:cs typeface="Times New Roman" panose="02020603050405020304" pitchFamily="18" charset="0"/>
              </a:rPr>
              <a:t>integrated system</a:t>
            </a:r>
            <a:r>
              <a:rPr lang="en-GB" sz="2200" i="0" dirty="0">
                <a:solidFill>
                  <a:srgbClr val="000000"/>
                </a:solidFill>
                <a:effectLst/>
                <a:latin typeface="Times New Roman" panose="02020603050405020304" pitchFamily="18" charset="0"/>
                <a:cs typeface="Times New Roman" panose="02020603050405020304" pitchFamily="18" charset="0"/>
              </a:rPr>
              <a:t>, reflective of </a:t>
            </a:r>
            <a:r>
              <a:rPr lang="en-GB" sz="2200" b="1" i="0" dirty="0">
                <a:solidFill>
                  <a:srgbClr val="000000"/>
                </a:solidFill>
                <a:effectLst/>
                <a:latin typeface="Times New Roman" panose="02020603050405020304" pitchFamily="18" charset="0"/>
                <a:cs typeface="Times New Roman" panose="02020603050405020304" pitchFamily="18" charset="0"/>
              </a:rPr>
              <a:t>smooth information exchange</a:t>
            </a:r>
            <a:r>
              <a:rPr lang="en-GB" sz="2200" i="0" dirty="0">
                <a:solidFill>
                  <a:srgbClr val="000000"/>
                </a:solidFill>
                <a:effectLst/>
                <a:latin typeface="Times New Roman" panose="02020603050405020304" pitchFamily="18" charset="0"/>
                <a:cs typeface="Times New Roman" panose="02020603050405020304" pitchFamily="18" charset="0"/>
              </a:rPr>
              <a:t> </a:t>
            </a:r>
            <a:r>
              <a:rPr lang="en-GB" sz="2200" b="1" i="0" dirty="0">
                <a:solidFill>
                  <a:srgbClr val="000000"/>
                </a:solidFill>
                <a:effectLst/>
                <a:latin typeface="Times New Roman" panose="02020603050405020304" pitchFamily="18" charset="0"/>
                <a:cs typeface="Times New Roman" panose="02020603050405020304" pitchFamily="18" charset="0"/>
              </a:rPr>
              <a:t>within and outside </a:t>
            </a:r>
            <a:r>
              <a:rPr lang="en-GB" sz="2200" i="0" dirty="0">
                <a:solidFill>
                  <a:srgbClr val="000000"/>
                </a:solidFill>
                <a:effectLst/>
                <a:latin typeface="Times New Roman" panose="02020603050405020304" pitchFamily="18" charset="0"/>
                <a:cs typeface="Times New Roman" panose="02020603050405020304" pitchFamily="18" charset="0"/>
              </a:rPr>
              <a:t>the organization, i.e. Government-to-Employee (</a:t>
            </a:r>
            <a:r>
              <a:rPr lang="en-GB" sz="2200" b="1" i="0" dirty="0">
                <a:solidFill>
                  <a:srgbClr val="000000"/>
                </a:solidFill>
                <a:effectLst/>
                <a:latin typeface="Times New Roman" panose="02020603050405020304" pitchFamily="18" charset="0"/>
                <a:cs typeface="Times New Roman" panose="02020603050405020304" pitchFamily="18" charset="0"/>
              </a:rPr>
              <a:t>G2E</a:t>
            </a:r>
            <a:r>
              <a:rPr lang="en-GB" sz="2200" i="0" dirty="0">
                <a:solidFill>
                  <a:srgbClr val="000000"/>
                </a:solidFill>
                <a:effectLst/>
                <a:latin typeface="Times New Roman" panose="02020603050405020304" pitchFamily="18" charset="0"/>
                <a:cs typeface="Times New Roman" panose="02020603050405020304" pitchFamily="18" charset="0"/>
              </a:rPr>
              <a:t>), Government-to-Citizen (</a:t>
            </a:r>
            <a:r>
              <a:rPr lang="en-GB" sz="2200" b="1" i="0" dirty="0">
                <a:solidFill>
                  <a:srgbClr val="000000"/>
                </a:solidFill>
                <a:effectLst/>
                <a:latin typeface="Times New Roman" panose="02020603050405020304" pitchFamily="18" charset="0"/>
                <a:cs typeface="Times New Roman" panose="02020603050405020304" pitchFamily="18" charset="0"/>
              </a:rPr>
              <a:t>G2C</a:t>
            </a:r>
            <a:r>
              <a:rPr lang="en-GB" sz="2200" i="0" dirty="0">
                <a:solidFill>
                  <a:srgbClr val="000000"/>
                </a:solidFill>
                <a:effectLst/>
                <a:latin typeface="Times New Roman" panose="02020603050405020304" pitchFamily="18" charset="0"/>
                <a:cs typeface="Times New Roman" panose="02020603050405020304" pitchFamily="18" charset="0"/>
              </a:rPr>
              <a:t>), Government-to-Government (</a:t>
            </a:r>
            <a:r>
              <a:rPr lang="en-GB" sz="2200" b="1" i="0" dirty="0">
                <a:solidFill>
                  <a:srgbClr val="000000"/>
                </a:solidFill>
                <a:effectLst/>
                <a:latin typeface="Times New Roman" panose="02020603050405020304" pitchFamily="18" charset="0"/>
                <a:cs typeface="Times New Roman" panose="02020603050405020304" pitchFamily="18" charset="0"/>
              </a:rPr>
              <a:t>G2G</a:t>
            </a:r>
            <a:r>
              <a:rPr lang="en-GB" sz="2200" i="0" dirty="0">
                <a:solidFill>
                  <a:srgbClr val="000000"/>
                </a:solidFill>
                <a:effectLst/>
                <a:latin typeface="Times New Roman" panose="02020603050405020304" pitchFamily="18" charset="0"/>
                <a:cs typeface="Times New Roman" panose="02020603050405020304" pitchFamily="18" charset="0"/>
              </a:rPr>
              <a:t>) and Government-to-Business (</a:t>
            </a:r>
            <a:r>
              <a:rPr lang="en-GB" sz="2200" b="1" i="0" dirty="0">
                <a:solidFill>
                  <a:srgbClr val="000000"/>
                </a:solidFill>
                <a:effectLst/>
                <a:latin typeface="Times New Roman" panose="02020603050405020304" pitchFamily="18" charset="0"/>
                <a:cs typeface="Times New Roman" panose="02020603050405020304" pitchFamily="18" charset="0"/>
              </a:rPr>
              <a:t>G2B</a:t>
            </a:r>
            <a:r>
              <a:rPr lang="en-GB" sz="2200" i="0" dirty="0">
                <a:solidFill>
                  <a:srgbClr val="000000"/>
                </a:solidFill>
                <a:effectLst/>
                <a:latin typeface="Times New Roman" panose="02020603050405020304" pitchFamily="18" charset="0"/>
                <a:cs typeface="Times New Roman" panose="02020603050405020304" pitchFamily="18" charset="0"/>
              </a:rPr>
              <a:t>) interfaces are well established over a sound foundation of e-governance building blocks (the e-readiness essentials).</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Organization focuses on </a:t>
            </a:r>
            <a:r>
              <a:rPr lang="en-GB" sz="2200" b="1" i="0" dirty="0">
                <a:solidFill>
                  <a:srgbClr val="000000"/>
                </a:solidFill>
                <a:effectLst/>
                <a:latin typeface="Times New Roman" panose="02020603050405020304" pitchFamily="18" charset="0"/>
                <a:cs typeface="Times New Roman" panose="02020603050405020304" pitchFamily="18" charset="0"/>
              </a:rPr>
              <a:t>satisfying the users </a:t>
            </a:r>
            <a:r>
              <a:rPr lang="en-GB" sz="2200" i="0" dirty="0">
                <a:solidFill>
                  <a:srgbClr val="000000"/>
                </a:solidFill>
                <a:effectLst/>
                <a:latin typeface="Times New Roman" panose="02020603050405020304" pitchFamily="18" charset="0"/>
                <a:cs typeface="Times New Roman" panose="02020603050405020304" pitchFamily="18" charset="0"/>
              </a:rPr>
              <a:t>of e-governance services.</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The internal and external customers/users of the organization start </a:t>
            </a:r>
            <a:r>
              <a:rPr lang="en-GB" sz="2200" b="1" i="0" dirty="0">
                <a:solidFill>
                  <a:srgbClr val="000000"/>
                </a:solidFill>
                <a:effectLst/>
                <a:latin typeface="Times New Roman" panose="02020603050405020304" pitchFamily="18" charset="0"/>
                <a:cs typeface="Times New Roman" panose="02020603050405020304" pitchFamily="18" charset="0"/>
              </a:rPr>
              <a:t>utilizing</a:t>
            </a:r>
            <a:r>
              <a:rPr lang="en-GB" sz="2200" i="0" dirty="0">
                <a:solidFill>
                  <a:srgbClr val="000000"/>
                </a:solidFill>
                <a:effectLst/>
                <a:latin typeface="Times New Roman" panose="02020603050405020304" pitchFamily="18" charset="0"/>
                <a:cs typeface="Times New Roman" panose="02020603050405020304" pitchFamily="18" charset="0"/>
              </a:rPr>
              <a:t> the e-governance services and </a:t>
            </a:r>
            <a:r>
              <a:rPr lang="en-GB" sz="2200" b="1" i="0" dirty="0">
                <a:solidFill>
                  <a:srgbClr val="000000"/>
                </a:solidFill>
                <a:effectLst/>
                <a:latin typeface="Times New Roman" panose="02020603050405020304" pitchFamily="18" charset="0"/>
                <a:cs typeface="Times New Roman" panose="02020603050405020304" pitchFamily="18" charset="0"/>
              </a:rPr>
              <a:t>become dependent </a:t>
            </a:r>
            <a:r>
              <a:rPr lang="en-GB" sz="2200" i="0" dirty="0">
                <a:solidFill>
                  <a:srgbClr val="000000"/>
                </a:solidFill>
                <a:effectLst/>
                <a:latin typeface="Times New Roman" panose="02020603050405020304" pitchFamily="18" charset="0"/>
                <a:cs typeface="Times New Roman" panose="02020603050405020304" pitchFamily="18" charset="0"/>
              </a:rPr>
              <a:t>on them.</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47</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4 : Realized</a:t>
            </a:r>
          </a:p>
        </p:txBody>
      </p:sp>
    </p:spTree>
    <p:extLst>
      <p:ext uri="{BB962C8B-B14F-4D97-AF65-F5344CB8AC3E}">
        <p14:creationId xmlns:p14="http://schemas.microsoft.com/office/powerpoint/2010/main" val="136156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Characteristics of Maturity Levels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006157" lvl="2" indent="-457200" algn="just">
              <a:lnSpc>
                <a:spcPct val="150000"/>
              </a:lnSpc>
              <a:buFont typeface="Wingdings" panose="05000000000000000000" pitchFamily="2" charset="2"/>
              <a:buChar char="v"/>
            </a:pPr>
            <a:endParaRPr lang="en-GB" sz="2200" i="0" dirty="0">
              <a:solidFill>
                <a:srgbClr val="000000"/>
              </a:solidFill>
              <a:effectLst/>
              <a:latin typeface="Times New Roman" panose="02020603050405020304" pitchFamily="18" charset="0"/>
              <a:cs typeface="Times New Roman" panose="02020603050405020304" pitchFamily="18" charset="0"/>
            </a:endParaRP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The e-governance system of the organization is driven by a </a:t>
            </a:r>
            <a:r>
              <a:rPr lang="en-GB" sz="2200" b="1" i="0" dirty="0">
                <a:solidFill>
                  <a:srgbClr val="000000"/>
                </a:solidFill>
                <a:effectLst/>
                <a:latin typeface="Times New Roman" panose="02020603050405020304" pitchFamily="18" charset="0"/>
                <a:cs typeface="Times New Roman" panose="02020603050405020304" pitchFamily="18" charset="0"/>
              </a:rPr>
              <a:t>well established Knowledge Management System</a:t>
            </a:r>
            <a:r>
              <a:rPr lang="en-GB" sz="2200" i="0" dirty="0">
                <a:solidFill>
                  <a:srgbClr val="000000"/>
                </a:solidFill>
                <a:effectLst/>
                <a:latin typeface="Times New Roman" panose="02020603050405020304" pitchFamily="18" charset="0"/>
                <a:cs typeface="Times New Roman" panose="02020603050405020304" pitchFamily="18" charset="0"/>
              </a:rPr>
              <a:t> that generates an ability in the organization to evolve with time in view of new requirements.</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E-governance becomes an effortless exercise for the organization and it becomes </a:t>
            </a:r>
            <a:r>
              <a:rPr lang="en-GB" sz="2200" b="1" i="0" dirty="0">
                <a:solidFill>
                  <a:srgbClr val="000000"/>
                </a:solidFill>
                <a:effectLst/>
                <a:latin typeface="Times New Roman" panose="02020603050405020304" pitchFamily="18" charset="0"/>
                <a:cs typeface="Times New Roman" panose="02020603050405020304" pitchFamily="18" charset="0"/>
              </a:rPr>
              <a:t>a way of life</a:t>
            </a:r>
            <a:r>
              <a:rPr lang="en-GB" sz="2200" i="0" dirty="0">
                <a:solidFill>
                  <a:srgbClr val="000000"/>
                </a:solidFill>
                <a:effectLst/>
                <a:latin typeface="Times New Roman" panose="02020603050405020304" pitchFamily="18" charset="0"/>
                <a:cs typeface="Times New Roman" panose="02020603050405020304" pitchFamily="18" charset="0"/>
              </a:rPr>
              <a:t> for the </a:t>
            </a:r>
            <a:r>
              <a:rPr lang="en-GB" sz="2200" b="1" i="0" dirty="0">
                <a:solidFill>
                  <a:srgbClr val="000000"/>
                </a:solidFill>
                <a:effectLst/>
                <a:latin typeface="Times New Roman" panose="02020603050405020304" pitchFamily="18" charset="0"/>
                <a:cs typeface="Times New Roman" panose="02020603050405020304" pitchFamily="18" charset="0"/>
              </a:rPr>
              <a:t>stakeholders</a:t>
            </a:r>
            <a:r>
              <a:rPr lang="en-GB" sz="2200" i="0" dirty="0">
                <a:solidFill>
                  <a:srgbClr val="000000"/>
                </a:solidFill>
                <a:effectLst/>
                <a:latin typeface="Times New Roman" panose="02020603050405020304" pitchFamily="18" charset="0"/>
                <a:cs typeface="Times New Roman" panose="02020603050405020304" pitchFamily="18" charset="0"/>
              </a:rPr>
              <a:t> and </a:t>
            </a:r>
            <a:r>
              <a:rPr lang="en-GB" sz="2200" b="1" i="0" dirty="0">
                <a:solidFill>
                  <a:srgbClr val="000000"/>
                </a:solidFill>
                <a:effectLst/>
                <a:latin typeface="Times New Roman" panose="02020603050405020304" pitchFamily="18" charset="0"/>
                <a:cs typeface="Times New Roman" panose="02020603050405020304" pitchFamily="18" charset="0"/>
              </a:rPr>
              <a:t>customers/users.</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The organization at this level is completely </a:t>
            </a:r>
            <a:r>
              <a:rPr lang="en-GB" sz="2200" b="1" i="0" dirty="0">
                <a:solidFill>
                  <a:srgbClr val="000000"/>
                </a:solidFill>
                <a:effectLst/>
                <a:latin typeface="Times New Roman" panose="02020603050405020304" pitchFamily="18" charset="0"/>
                <a:cs typeface="Times New Roman" panose="02020603050405020304" pitchFamily="18" charset="0"/>
              </a:rPr>
              <a:t>paperless</a:t>
            </a:r>
            <a:r>
              <a:rPr lang="en-GB" sz="2200" i="0" dirty="0">
                <a:solidFill>
                  <a:srgbClr val="000000"/>
                </a:solidFill>
                <a:effectLst/>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48</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Level 5 : Institutionalized</a:t>
            </a:r>
          </a:p>
        </p:txBody>
      </p:sp>
    </p:spTree>
    <p:extLst>
      <p:ext uri="{BB962C8B-B14F-4D97-AF65-F5344CB8AC3E}">
        <p14:creationId xmlns:p14="http://schemas.microsoft.com/office/powerpoint/2010/main" val="3247495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47415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006157" lvl="2" indent="-457200" algn="just">
              <a:lnSpc>
                <a:spcPct val="150000"/>
              </a:lnSpc>
              <a:buFont typeface="Wingdings" panose="05000000000000000000" pitchFamily="2" charset="2"/>
              <a:buChar char="v"/>
            </a:pPr>
            <a:endParaRPr lang="en-GB" sz="2200" i="0" dirty="0">
              <a:solidFill>
                <a:srgbClr val="000000"/>
              </a:solidFill>
              <a:effectLst/>
              <a:latin typeface="Times New Roman" panose="02020603050405020304" pitchFamily="18" charset="0"/>
              <a:cs typeface="Times New Roman" panose="02020603050405020304" pitchFamily="18" charset="0"/>
            </a:endParaRP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Key Focus Areas (KFAs) indicate the areas that need to be focused by an organization and are a set of related activities when performed collectively to achieve a particular level of maturity. </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KFAs are defined </a:t>
            </a:r>
            <a:r>
              <a:rPr lang="en-GB" sz="2200" b="1" i="0" dirty="0">
                <a:solidFill>
                  <a:srgbClr val="000000"/>
                </a:solidFill>
                <a:effectLst/>
                <a:latin typeface="Times New Roman" panose="02020603050405020304" pitchFamily="18" charset="0"/>
                <a:cs typeface="Times New Roman" panose="02020603050405020304" pitchFamily="18" charset="0"/>
              </a:rPr>
              <a:t>from level 3 (Planned) onwards</a:t>
            </a:r>
            <a:r>
              <a:rPr lang="en-GB" sz="2200" i="0" dirty="0">
                <a:solidFill>
                  <a:srgbClr val="000000"/>
                </a:solidFill>
                <a:effectLst/>
                <a:latin typeface="Times New Roman" panose="02020603050405020304" pitchFamily="18" charset="0"/>
                <a:cs typeface="Times New Roman" panose="02020603050405020304" pitchFamily="18" charset="0"/>
              </a:rPr>
              <a:t>, as this is the stage from where e-governance effort is systematically attempted.</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205592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lstStyle/>
          <a:p>
            <a:r>
              <a:rPr lang="en-US" dirty="0">
                <a:latin typeface="Rockwell" panose="02060603020205020403" pitchFamily="18" charset="0"/>
              </a:rPr>
              <a:t>Models of Digital Governance</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797924"/>
            <a:ext cx="10650069" cy="3262151"/>
          </a:xfrm>
          <a:solidFill>
            <a:schemeClr val="accent1">
              <a:lumMod val="20000"/>
              <a:lumOff val="80000"/>
            </a:schemeClr>
          </a:solidFill>
        </p:spPr>
        <p:txBody>
          <a:bodyPr>
            <a:normAutofit/>
          </a:bodyPr>
          <a:lstStyle/>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Therefore, appropriate administrative </a:t>
            </a:r>
            <a:r>
              <a:rPr lang="en-GB" sz="2400" b="1" i="0" dirty="0">
                <a:solidFill>
                  <a:srgbClr val="000000"/>
                </a:solidFill>
                <a:effectLst/>
                <a:latin typeface="Times New Roman" panose="02020603050405020304" pitchFamily="18" charset="0"/>
                <a:cs typeface="Times New Roman" panose="02020603050405020304" pitchFamily="18" charset="0"/>
              </a:rPr>
              <a:t>reforms</a:t>
            </a:r>
            <a:r>
              <a:rPr lang="en-GB" sz="2400" b="0" i="0" dirty="0">
                <a:solidFill>
                  <a:srgbClr val="000000"/>
                </a:solidFill>
                <a:effectLst/>
                <a:latin typeface="Times New Roman" panose="02020603050405020304" pitchFamily="18" charset="0"/>
                <a:cs typeface="Times New Roman" panose="02020603050405020304" pitchFamily="18" charset="0"/>
              </a:rPr>
              <a:t> and some </a:t>
            </a:r>
            <a:r>
              <a:rPr lang="en-GB" sz="2400" b="1" i="0" dirty="0">
                <a:solidFill>
                  <a:srgbClr val="000000"/>
                </a:solidFill>
                <a:effectLst/>
                <a:latin typeface="Times New Roman" panose="02020603050405020304" pitchFamily="18" charset="0"/>
                <a:cs typeface="Times New Roman" panose="02020603050405020304" pitchFamily="18" charset="0"/>
              </a:rPr>
              <a:t>reengineering</a:t>
            </a:r>
            <a:r>
              <a:rPr lang="en-GB" sz="2400" b="0" i="0" dirty="0">
                <a:solidFill>
                  <a:srgbClr val="000000"/>
                </a:solidFill>
                <a:effectLst/>
                <a:latin typeface="Times New Roman" panose="02020603050405020304" pitchFamily="18" charset="0"/>
                <a:cs typeface="Times New Roman" panose="02020603050405020304" pitchFamily="18" charset="0"/>
              </a:rPr>
              <a:t> may be required before e-governance may be really implemented.</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These models of governance are </a:t>
            </a:r>
            <a:r>
              <a:rPr lang="en-GB" sz="2400" b="1" i="0" dirty="0">
                <a:solidFill>
                  <a:srgbClr val="000000"/>
                </a:solidFill>
                <a:effectLst/>
                <a:latin typeface="Times New Roman" panose="02020603050405020304" pitchFamily="18" charset="0"/>
                <a:cs typeface="Times New Roman" panose="02020603050405020304" pitchFamily="18" charset="0"/>
              </a:rPr>
              <a:t>fundamentally different </a:t>
            </a:r>
            <a:r>
              <a:rPr lang="en-GB" sz="2400" b="0" i="0" dirty="0">
                <a:solidFill>
                  <a:srgbClr val="000000"/>
                </a:solidFill>
                <a:effectLst/>
                <a:latin typeface="Times New Roman" panose="02020603050405020304" pitchFamily="18" charset="0"/>
                <a:cs typeface="Times New Roman" panose="02020603050405020304" pitchFamily="18" charset="0"/>
              </a:rPr>
              <a:t>from those which are popular in developed countries due to differences in the basic conditions, and perspectives and expectations from good governance.</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563588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a calculable vision for the e-governance exercise.</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Conduct a Needs Assessment Survey in view of objectives covering the following areas:</a:t>
            </a:r>
          </a:p>
          <a:p>
            <a:pPr marL="1280477" lvl="3" indent="-457200" algn="just">
              <a:lnSpc>
                <a:spcPct val="150000"/>
              </a:lnSpc>
              <a:buFont typeface="Wingdings" panose="05000000000000000000" pitchFamily="2" charset="2"/>
              <a:buChar char="v"/>
            </a:pPr>
            <a:r>
              <a:rPr lang="en-GB" sz="2000" b="1" i="0" dirty="0">
                <a:solidFill>
                  <a:srgbClr val="000000"/>
                </a:solidFill>
                <a:effectLst/>
                <a:latin typeface="Times New Roman" panose="02020603050405020304" pitchFamily="18" charset="0"/>
                <a:cs typeface="Times New Roman" panose="02020603050405020304" pitchFamily="18" charset="0"/>
              </a:rPr>
              <a:t>Survey of requirements </a:t>
            </a:r>
            <a:r>
              <a:rPr lang="en-GB" sz="2000" i="0" dirty="0">
                <a:solidFill>
                  <a:srgbClr val="000000"/>
                </a:solidFill>
                <a:effectLst/>
                <a:latin typeface="Times New Roman" panose="02020603050405020304" pitchFamily="18" charset="0"/>
                <a:cs typeface="Times New Roman" panose="02020603050405020304" pitchFamily="18" charset="0"/>
              </a:rPr>
              <a:t>both within and outside the organization</a:t>
            </a:r>
          </a:p>
          <a:p>
            <a:pPr marL="1280477" lvl="3"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Analyse the requirements </a:t>
            </a:r>
            <a:r>
              <a:rPr lang="en-GB" sz="2200" i="0" dirty="0">
                <a:solidFill>
                  <a:srgbClr val="000000"/>
                </a:solidFill>
                <a:effectLst/>
                <a:latin typeface="Times New Roman" panose="02020603050405020304" pitchFamily="18" charset="0"/>
                <a:cs typeface="Times New Roman" panose="02020603050405020304" pitchFamily="18" charset="0"/>
              </a:rPr>
              <a:t>to identify priority areas for initiating e-governance exercise.</a:t>
            </a:r>
          </a:p>
          <a:p>
            <a:pPr marL="1280477" lvl="3"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Assess the extent of e-readiness </a:t>
            </a:r>
            <a:r>
              <a:rPr lang="en-GB" sz="2200" i="0" dirty="0">
                <a:solidFill>
                  <a:srgbClr val="000000"/>
                </a:solidFill>
                <a:effectLst/>
                <a:latin typeface="Times New Roman" panose="02020603050405020304" pitchFamily="18" charset="0"/>
                <a:cs typeface="Times New Roman" panose="02020603050405020304" pitchFamily="18" charset="0"/>
              </a:rPr>
              <a:t>to identify areas and requirements to achieve the desired level of e-readiness.</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50</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Planned</a:t>
            </a:r>
          </a:p>
        </p:txBody>
      </p:sp>
    </p:spTree>
    <p:extLst>
      <p:ext uri="{BB962C8B-B14F-4D97-AF65-F5344CB8AC3E}">
        <p14:creationId xmlns:p14="http://schemas.microsoft.com/office/powerpoint/2010/main" val="3852289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Prepare </a:t>
            </a:r>
            <a:r>
              <a:rPr lang="en-GB" sz="2200" b="1" i="0" dirty="0">
                <a:solidFill>
                  <a:srgbClr val="000000"/>
                </a:solidFill>
                <a:effectLst/>
                <a:latin typeface="Times New Roman" panose="02020603050405020304" pitchFamily="18" charset="0"/>
                <a:cs typeface="Times New Roman" panose="02020603050405020304" pitchFamily="18" charset="0"/>
              </a:rPr>
              <a:t>an extensive plan </a:t>
            </a:r>
            <a:r>
              <a:rPr lang="en-GB" sz="2200" i="0" dirty="0">
                <a:solidFill>
                  <a:srgbClr val="000000"/>
                </a:solidFill>
                <a:effectLst/>
                <a:latin typeface="Times New Roman" panose="02020603050405020304" pitchFamily="18" charset="0"/>
                <a:cs typeface="Times New Roman" panose="02020603050405020304" pitchFamily="18" charset="0"/>
              </a:rPr>
              <a:t>on e-governance that includes the following areas:</a:t>
            </a:r>
          </a:p>
          <a:p>
            <a:pPr marL="1280477" lvl="3" indent="-457200" algn="just">
              <a:lnSpc>
                <a:spcPct val="150000"/>
              </a:lnSpc>
              <a:buFont typeface="Wingdings" panose="05000000000000000000" pitchFamily="2" charset="2"/>
              <a:buChar char="v"/>
            </a:pPr>
            <a:r>
              <a:rPr lang="en-GB" sz="2000" i="0" dirty="0">
                <a:solidFill>
                  <a:srgbClr val="000000"/>
                </a:solidFill>
                <a:effectLst/>
                <a:latin typeface="Times New Roman" panose="02020603050405020304" pitchFamily="18" charset="0"/>
                <a:cs typeface="Times New Roman" panose="02020603050405020304" pitchFamily="18" charset="0"/>
              </a:rPr>
              <a:t>Define </a:t>
            </a:r>
            <a:r>
              <a:rPr lang="en-GB" sz="2000" b="1" i="0" dirty="0">
                <a:solidFill>
                  <a:srgbClr val="000000"/>
                </a:solidFill>
                <a:effectLst/>
                <a:latin typeface="Times New Roman" panose="02020603050405020304" pitchFamily="18" charset="0"/>
                <a:cs typeface="Times New Roman" panose="02020603050405020304" pitchFamily="18" charset="0"/>
              </a:rPr>
              <a:t>objectives and goals </a:t>
            </a:r>
            <a:r>
              <a:rPr lang="en-GB" sz="2000" i="0" dirty="0">
                <a:solidFill>
                  <a:srgbClr val="000000"/>
                </a:solidFill>
                <a:effectLst/>
                <a:latin typeface="Times New Roman" panose="02020603050405020304" pitchFamily="18" charset="0"/>
                <a:cs typeface="Times New Roman" panose="02020603050405020304" pitchFamily="18" charset="0"/>
              </a:rPr>
              <a:t>for the e-governance exercise.</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Design </a:t>
            </a:r>
            <a:r>
              <a:rPr lang="en-GB" sz="2200" b="1" i="0" dirty="0">
                <a:solidFill>
                  <a:srgbClr val="000000"/>
                </a:solidFill>
                <a:effectLst/>
                <a:latin typeface="Times New Roman" panose="02020603050405020304" pitchFamily="18" charset="0"/>
                <a:cs typeface="Times New Roman" panose="02020603050405020304" pitchFamily="18" charset="0"/>
              </a:rPr>
              <a:t>policies and strategies </a:t>
            </a:r>
            <a:r>
              <a:rPr lang="en-GB" sz="2200" i="0" dirty="0">
                <a:solidFill>
                  <a:srgbClr val="000000"/>
                </a:solidFill>
                <a:effectLst/>
                <a:latin typeface="Times New Roman" panose="02020603050405020304" pitchFamily="18" charset="0"/>
                <a:cs typeface="Times New Roman" panose="02020603050405020304" pitchFamily="18" charset="0"/>
              </a:rPr>
              <a:t>for implementing e-governance.</a:t>
            </a:r>
          </a:p>
          <a:p>
            <a:pPr marL="1280477" lvl="3"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Decompose</a:t>
            </a:r>
            <a:r>
              <a:rPr lang="en-GB" sz="2200" i="0" dirty="0">
                <a:solidFill>
                  <a:srgbClr val="000000"/>
                </a:solidFill>
                <a:effectLst/>
                <a:latin typeface="Times New Roman" panose="02020603050405020304" pitchFamily="18" charset="0"/>
                <a:cs typeface="Times New Roman" panose="02020603050405020304" pitchFamily="18" charset="0"/>
              </a:rPr>
              <a:t> the e-governance exercise into various activities.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Project the resource requirements in terms of </a:t>
            </a:r>
            <a:r>
              <a:rPr lang="en-GB" sz="2200" b="1" i="0" dirty="0">
                <a:solidFill>
                  <a:srgbClr val="000000"/>
                </a:solidFill>
                <a:effectLst/>
                <a:latin typeface="Times New Roman" panose="02020603050405020304" pitchFamily="18" charset="0"/>
                <a:cs typeface="Times New Roman" panose="02020603050405020304" pitchFamily="18" charset="0"/>
              </a:rPr>
              <a:t>time, money and manpower</a:t>
            </a:r>
            <a:r>
              <a:rPr lang="en-GB" sz="2200" i="0" dirty="0">
                <a:solidFill>
                  <a:srgbClr val="000000"/>
                </a:solidFill>
                <a:effectLst/>
                <a:latin typeface="Times New Roman" panose="02020603050405020304" pitchFamily="18" charset="0"/>
                <a:cs typeface="Times New Roman" panose="02020603050405020304" pitchFamily="18" charset="0"/>
              </a:rPr>
              <a:t>.</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Identify stakeholders and </a:t>
            </a:r>
            <a:r>
              <a:rPr lang="en-GB" sz="2200" b="1" i="0" dirty="0">
                <a:solidFill>
                  <a:srgbClr val="000000"/>
                </a:solidFill>
                <a:effectLst/>
                <a:latin typeface="Times New Roman" panose="02020603050405020304" pitchFamily="18" charset="0"/>
                <a:cs typeface="Times New Roman" panose="02020603050405020304" pitchFamily="18" charset="0"/>
              </a:rPr>
              <a:t>assign roles and responsibilities</a:t>
            </a:r>
            <a:r>
              <a:rPr lang="en-GB" sz="2200" i="0" dirty="0">
                <a:solidFill>
                  <a:srgbClr val="000000"/>
                </a:solidFill>
                <a:effectLst/>
                <a:latin typeface="Times New Roman" panose="02020603050405020304" pitchFamily="18" charset="0"/>
                <a:cs typeface="Times New Roman" panose="02020603050405020304" pitchFamily="18" charset="0"/>
              </a:rPr>
              <a:t>. </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a:t>
            </a:r>
            <a:r>
              <a:rPr lang="en-GB" sz="2200" b="1" i="0" dirty="0">
                <a:solidFill>
                  <a:srgbClr val="000000"/>
                </a:solidFill>
                <a:effectLst/>
                <a:latin typeface="Times New Roman" panose="02020603050405020304" pitchFamily="18" charset="0"/>
                <a:cs typeface="Times New Roman" panose="02020603050405020304" pitchFamily="18" charset="0"/>
              </a:rPr>
              <a:t>implementation methodology</a:t>
            </a:r>
            <a:r>
              <a:rPr lang="en-GB" sz="2200" i="0" dirty="0">
                <a:solidFill>
                  <a:srgbClr val="000000"/>
                </a:solidFill>
                <a:effectLst/>
                <a:latin typeface="Times New Roman" panose="02020603050405020304" pitchFamily="18" charset="0"/>
                <a:cs typeface="Times New Roman" panose="02020603050405020304" pitchFamily="18" charset="0"/>
              </a:rPr>
              <a:t>.</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a:t>
            </a:r>
            <a:r>
              <a:rPr lang="en-GB" sz="2200" b="1" i="0" dirty="0">
                <a:solidFill>
                  <a:srgbClr val="000000"/>
                </a:solidFill>
                <a:effectLst/>
                <a:latin typeface="Times New Roman" panose="02020603050405020304" pitchFamily="18" charset="0"/>
                <a:cs typeface="Times New Roman" panose="02020603050405020304" pitchFamily="18" charset="0"/>
              </a:rPr>
              <a:t>measures for attaining required level of e-readiness</a:t>
            </a:r>
            <a:r>
              <a:rPr lang="en-GB" sz="2200" i="0" dirty="0">
                <a:solidFill>
                  <a:srgbClr val="000000"/>
                </a:solidFill>
                <a:effectLst/>
                <a:latin typeface="Times New Roman" panose="02020603050405020304" pitchFamily="18" charset="0"/>
                <a:cs typeface="Times New Roman" panose="02020603050405020304" pitchFamily="18" charset="0"/>
              </a:rPr>
              <a:t>.</a:t>
            </a:r>
            <a:endParaRPr lang="en-GB" sz="24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51</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Planned</a:t>
            </a:r>
          </a:p>
        </p:txBody>
      </p:sp>
    </p:spTree>
    <p:extLst>
      <p:ext uri="{BB962C8B-B14F-4D97-AF65-F5344CB8AC3E}">
        <p14:creationId xmlns:p14="http://schemas.microsoft.com/office/powerpoint/2010/main" val="2177298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Prepare an extensive plan on e-governance that includes the following areas: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measures for creating </a:t>
            </a:r>
            <a:r>
              <a:rPr lang="en-GB" sz="2200" b="1" i="0" dirty="0">
                <a:solidFill>
                  <a:srgbClr val="000000"/>
                </a:solidFill>
                <a:effectLst/>
                <a:latin typeface="Times New Roman" panose="02020603050405020304" pitchFamily="18" charset="0"/>
                <a:cs typeface="Times New Roman" panose="02020603050405020304" pitchFamily="18" charset="0"/>
              </a:rPr>
              <a:t>awareness</a:t>
            </a:r>
            <a:r>
              <a:rPr lang="en-GB" sz="2200" i="0" dirty="0">
                <a:solidFill>
                  <a:srgbClr val="000000"/>
                </a:solidFill>
                <a:effectLst/>
                <a:latin typeface="Times New Roman" panose="02020603050405020304" pitchFamily="18" charset="0"/>
                <a:cs typeface="Times New Roman" panose="02020603050405020304" pitchFamily="18" charset="0"/>
              </a:rPr>
              <a:t> and change in mindset among the external and internal customers/users of the organizations for effective implementation of e-governance. Identify risk factors and propose risk mitigation plan.</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the </a:t>
            </a:r>
            <a:r>
              <a:rPr lang="en-GB" sz="2200" b="1" i="0" dirty="0">
                <a:solidFill>
                  <a:srgbClr val="000000"/>
                </a:solidFill>
                <a:effectLst/>
                <a:latin typeface="Times New Roman" panose="02020603050405020304" pitchFamily="18" charset="0"/>
                <a:cs typeface="Times New Roman" panose="02020603050405020304" pitchFamily="18" charset="0"/>
              </a:rPr>
              <a:t>expected impact </a:t>
            </a:r>
            <a:r>
              <a:rPr lang="en-GB" sz="2200" i="0" dirty="0">
                <a:solidFill>
                  <a:srgbClr val="000000"/>
                </a:solidFill>
                <a:effectLst/>
                <a:latin typeface="Times New Roman" panose="02020603050405020304" pitchFamily="18" charset="0"/>
                <a:cs typeface="Times New Roman" panose="02020603050405020304" pitchFamily="18" charset="0"/>
              </a:rPr>
              <a:t>and propose an impact assignment methodology.</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Identify external sources of </a:t>
            </a:r>
            <a:r>
              <a:rPr lang="en-GB" sz="2200" b="1" i="0" dirty="0">
                <a:solidFill>
                  <a:srgbClr val="000000"/>
                </a:solidFill>
                <a:effectLst/>
                <a:latin typeface="Times New Roman" panose="02020603050405020304" pitchFamily="18" charset="0"/>
                <a:cs typeface="Times New Roman" panose="02020603050405020304" pitchFamily="18" charset="0"/>
              </a:rPr>
              <a:t>funds</a:t>
            </a:r>
            <a:r>
              <a:rPr lang="en-GB" sz="2200" i="0" dirty="0">
                <a:solidFill>
                  <a:srgbClr val="000000"/>
                </a:solidFill>
                <a:effectLst/>
                <a:latin typeface="Times New Roman" panose="02020603050405020304" pitchFamily="18" charset="0"/>
                <a:cs typeface="Times New Roman" panose="02020603050405020304" pitchFamily="18" charset="0"/>
              </a:rPr>
              <a:t>, if required.</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52</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Planned</a:t>
            </a:r>
          </a:p>
        </p:txBody>
      </p:sp>
    </p:spTree>
    <p:extLst>
      <p:ext uri="{BB962C8B-B14F-4D97-AF65-F5344CB8AC3E}">
        <p14:creationId xmlns:p14="http://schemas.microsoft.com/office/powerpoint/2010/main" val="2083249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Prepare an extensive plan on e-governance that includes the following areas: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a:t>
            </a:r>
            <a:r>
              <a:rPr lang="en-GB" sz="2200" b="1" i="0" dirty="0">
                <a:solidFill>
                  <a:srgbClr val="000000"/>
                </a:solidFill>
                <a:effectLst/>
                <a:latin typeface="Times New Roman" panose="02020603050405020304" pitchFamily="18" charset="0"/>
                <a:cs typeface="Times New Roman" panose="02020603050405020304" pitchFamily="18" charset="0"/>
              </a:rPr>
              <a:t>mechanisms</a:t>
            </a:r>
            <a:r>
              <a:rPr lang="en-GB" sz="2200" i="0" dirty="0">
                <a:solidFill>
                  <a:srgbClr val="000000"/>
                </a:solidFill>
                <a:effectLst/>
                <a:latin typeface="Times New Roman" panose="02020603050405020304" pitchFamily="18" charset="0"/>
                <a:cs typeface="Times New Roman" panose="02020603050405020304" pitchFamily="18" charset="0"/>
              </a:rPr>
              <a:t> (</a:t>
            </a:r>
            <a:r>
              <a:rPr lang="en-GB" sz="2200" b="1" i="0" dirty="0">
                <a:solidFill>
                  <a:srgbClr val="000000"/>
                </a:solidFill>
                <a:effectLst/>
                <a:latin typeface="Times New Roman" panose="02020603050405020304" pitchFamily="18" charset="0"/>
                <a:cs typeface="Times New Roman" panose="02020603050405020304" pitchFamily="18" charset="0"/>
              </a:rPr>
              <a:t>Research and Development</a:t>
            </a:r>
            <a:r>
              <a:rPr lang="en-GB" sz="2200" i="0" dirty="0">
                <a:solidFill>
                  <a:srgbClr val="000000"/>
                </a:solidFill>
                <a:effectLst/>
                <a:latin typeface="Times New Roman" panose="02020603050405020304" pitchFamily="18" charset="0"/>
                <a:cs typeface="Times New Roman" panose="02020603050405020304" pitchFamily="18" charset="0"/>
              </a:rPr>
              <a:t>, </a:t>
            </a:r>
            <a:r>
              <a:rPr lang="en-GB" sz="2200" b="1" i="0" dirty="0">
                <a:solidFill>
                  <a:srgbClr val="000000"/>
                </a:solidFill>
                <a:effectLst/>
                <a:latin typeface="Times New Roman" panose="02020603050405020304" pitchFamily="18" charset="0"/>
                <a:cs typeface="Times New Roman" panose="02020603050405020304" pitchFamily="18" charset="0"/>
              </a:rPr>
              <a:t>Knowledge Management Initiatives</a:t>
            </a:r>
            <a:r>
              <a:rPr lang="en-GB" sz="2200" i="0" dirty="0">
                <a:solidFill>
                  <a:srgbClr val="000000"/>
                </a:solidFill>
                <a:effectLst/>
                <a:latin typeface="Times New Roman" panose="02020603050405020304" pitchFamily="18" charset="0"/>
                <a:cs typeface="Times New Roman" panose="02020603050405020304" pitchFamily="18" charset="0"/>
              </a:rPr>
              <a:t>) for developing innovative ways of delivering services within the organization and outside it.</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Define the </a:t>
            </a:r>
            <a:r>
              <a:rPr lang="en-GB" sz="2200" b="1" i="0" dirty="0">
                <a:solidFill>
                  <a:srgbClr val="000000"/>
                </a:solidFill>
                <a:effectLst/>
                <a:latin typeface="Times New Roman" panose="02020603050405020304" pitchFamily="18" charset="0"/>
                <a:cs typeface="Times New Roman" panose="02020603050405020304" pitchFamily="18" charset="0"/>
              </a:rPr>
              <a:t>time</a:t>
            </a:r>
            <a:r>
              <a:rPr lang="en-GB" sz="2200" i="0" dirty="0">
                <a:solidFill>
                  <a:srgbClr val="000000"/>
                </a:solidFill>
                <a:effectLst/>
                <a:latin typeface="Times New Roman" panose="02020603050405020304" pitchFamily="18" charset="0"/>
                <a:cs typeface="Times New Roman" panose="02020603050405020304" pitchFamily="18" charset="0"/>
              </a:rPr>
              <a:t> for which the plan is valid.</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Prepare </a:t>
            </a:r>
            <a:r>
              <a:rPr lang="en-GB" sz="2200" b="1" i="0" dirty="0">
                <a:solidFill>
                  <a:srgbClr val="000000"/>
                </a:solidFill>
                <a:effectLst/>
                <a:latin typeface="Times New Roman" panose="02020603050405020304" pitchFamily="18" charset="0"/>
                <a:cs typeface="Times New Roman" panose="02020603050405020304" pitchFamily="18" charset="0"/>
              </a:rPr>
              <a:t>all the necessary documentation </a:t>
            </a:r>
            <a:r>
              <a:rPr lang="en-GB" sz="2200" i="0" dirty="0">
                <a:solidFill>
                  <a:srgbClr val="000000"/>
                </a:solidFill>
                <a:effectLst/>
                <a:latin typeface="Times New Roman" panose="02020603050405020304" pitchFamily="18" charset="0"/>
                <a:cs typeface="Times New Roman" panose="02020603050405020304" pitchFamily="18" charset="0"/>
              </a:rPr>
              <a:t>including Vision and Scope document for e-governance, Need Assessment, Survey document, Policy guidelines, Action Plan and Outsourcing guidelines.</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53</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Planned</a:t>
            </a:r>
          </a:p>
        </p:txBody>
      </p:sp>
    </p:spTree>
    <p:extLst>
      <p:ext uri="{BB962C8B-B14F-4D97-AF65-F5344CB8AC3E}">
        <p14:creationId xmlns:p14="http://schemas.microsoft.com/office/powerpoint/2010/main" val="3059534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fontScale="92500" lnSpcReduction="20000"/>
          </a:bodyPr>
          <a:lstStyle/>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Arrange </a:t>
            </a:r>
            <a:r>
              <a:rPr lang="en-GB" sz="2200" b="1" i="0" dirty="0">
                <a:solidFill>
                  <a:srgbClr val="000000"/>
                </a:solidFill>
                <a:effectLst/>
                <a:latin typeface="Times New Roman" panose="02020603050405020304" pitchFamily="18" charset="0"/>
                <a:cs typeface="Times New Roman" panose="02020603050405020304" pitchFamily="18" charset="0"/>
              </a:rPr>
              <a:t>resource</a:t>
            </a:r>
            <a:r>
              <a:rPr lang="en-GB" sz="2200" i="0" dirty="0">
                <a:solidFill>
                  <a:srgbClr val="000000"/>
                </a:solidFill>
                <a:effectLst/>
                <a:latin typeface="Times New Roman" panose="02020603050405020304" pitchFamily="18" charset="0"/>
                <a:cs typeface="Times New Roman" panose="02020603050405020304" pitchFamily="18" charset="0"/>
              </a:rPr>
              <a:t> required to implement the e-governance initiative.</a:t>
            </a:r>
          </a:p>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Develop a </a:t>
            </a:r>
            <a:r>
              <a:rPr lang="en-GB" sz="2200" b="1" i="0" dirty="0">
                <a:solidFill>
                  <a:srgbClr val="000000"/>
                </a:solidFill>
                <a:effectLst/>
                <a:latin typeface="Times New Roman" panose="02020603050405020304" pitchFamily="18" charset="0"/>
                <a:cs typeface="Times New Roman" panose="02020603050405020304" pitchFamily="18" charset="0"/>
              </a:rPr>
              <a:t>high level awareness and commitment </a:t>
            </a:r>
            <a:r>
              <a:rPr lang="en-GB" sz="2200" i="0" dirty="0">
                <a:solidFill>
                  <a:srgbClr val="000000"/>
                </a:solidFill>
                <a:effectLst/>
                <a:latin typeface="Times New Roman" panose="02020603050405020304" pitchFamily="18" charset="0"/>
                <a:cs typeface="Times New Roman" panose="02020603050405020304" pitchFamily="18" charset="0"/>
              </a:rPr>
              <a:t>among decision-makers, stakeholders and users to initiate and carry forward the e-governance objectives.</a:t>
            </a:r>
          </a:p>
          <a:p>
            <a:pPr marL="1006157" lvl="2"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Select vendors for outsourced activities </a:t>
            </a:r>
            <a:r>
              <a:rPr lang="en-GB" sz="2200" i="0" dirty="0">
                <a:solidFill>
                  <a:srgbClr val="000000"/>
                </a:solidFill>
                <a:effectLst/>
                <a:latin typeface="Times New Roman" panose="02020603050405020304" pitchFamily="18" charset="0"/>
                <a:cs typeface="Times New Roman" panose="02020603050405020304" pitchFamily="18" charset="0"/>
              </a:rPr>
              <a:t>and formalize terms and conditions with all the stakeholders, clearly assigning roles, responsibilities and ownership.</a:t>
            </a:r>
          </a:p>
          <a:p>
            <a:pPr marL="1006157" lvl="2"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Set up management committees </a:t>
            </a:r>
            <a:r>
              <a:rPr lang="en-GB" sz="2200" i="0" dirty="0">
                <a:solidFill>
                  <a:srgbClr val="000000"/>
                </a:solidFill>
                <a:effectLst/>
                <a:latin typeface="Times New Roman" panose="02020603050405020304" pitchFamily="18" charset="0"/>
                <a:cs typeface="Times New Roman" panose="02020603050405020304" pitchFamily="18" charset="0"/>
              </a:rPr>
              <a:t>with appropriate representation of all stakeholders for executing and monitoring the e-governance exercise.</a:t>
            </a:r>
          </a:p>
          <a:p>
            <a:pPr marL="1006157" lvl="2"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Conduct a detailed study and review </a:t>
            </a:r>
            <a:r>
              <a:rPr lang="en-GB" sz="2200" i="0" dirty="0">
                <a:solidFill>
                  <a:srgbClr val="000000"/>
                </a:solidFill>
                <a:effectLst/>
                <a:latin typeface="Times New Roman" panose="02020603050405020304" pitchFamily="18" charset="0"/>
                <a:cs typeface="Times New Roman" panose="02020603050405020304" pitchFamily="18" charset="0"/>
              </a:rPr>
              <a:t>of the existing business processes in view of e-governance objectives.</a:t>
            </a:r>
          </a:p>
          <a:p>
            <a:pPr marL="1006157" lvl="2"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Initiate the change in business processes </a:t>
            </a:r>
            <a:r>
              <a:rPr lang="en-GB" sz="2200" i="0" dirty="0">
                <a:solidFill>
                  <a:srgbClr val="000000"/>
                </a:solidFill>
                <a:effectLst/>
                <a:latin typeface="Times New Roman" panose="02020603050405020304" pitchFamily="18" charset="0"/>
                <a:cs typeface="Times New Roman" panose="02020603050405020304" pitchFamily="18" charset="0"/>
              </a:rPr>
              <a:t>wherever required, and bring in suitable legislation to make it effective.</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54</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Realized</a:t>
            </a:r>
          </a:p>
        </p:txBody>
      </p:sp>
    </p:spTree>
    <p:extLst>
      <p:ext uri="{BB962C8B-B14F-4D97-AF65-F5344CB8AC3E}">
        <p14:creationId xmlns:p14="http://schemas.microsoft.com/office/powerpoint/2010/main" val="4110934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fontScale="92500" lnSpcReduction="10000"/>
          </a:bodyPr>
          <a:lstStyle/>
          <a:p>
            <a:pPr marL="1006157" lvl="2"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Acquire and/or design, develop, test and deploy e-governance services with the following issues in mind:</a:t>
            </a:r>
          </a:p>
          <a:p>
            <a:pPr marL="1280477" lvl="3" indent="-457200" algn="just">
              <a:lnSpc>
                <a:spcPct val="150000"/>
              </a:lnSpc>
              <a:buFont typeface="Wingdings" panose="05000000000000000000" pitchFamily="2" charset="2"/>
              <a:buChar char="v"/>
            </a:pPr>
            <a:r>
              <a:rPr lang="en-GB" sz="2000" b="1" i="0" dirty="0">
                <a:solidFill>
                  <a:srgbClr val="000000"/>
                </a:solidFill>
                <a:effectLst/>
                <a:latin typeface="Times New Roman" panose="02020603050405020304" pitchFamily="18" charset="0"/>
                <a:cs typeface="Times New Roman" panose="02020603050405020304" pitchFamily="18" charset="0"/>
              </a:rPr>
              <a:t>Address information needs of common man </a:t>
            </a:r>
            <a:r>
              <a:rPr lang="en-GB" sz="2000" i="0" dirty="0">
                <a:solidFill>
                  <a:srgbClr val="000000"/>
                </a:solidFill>
                <a:effectLst/>
                <a:latin typeface="Times New Roman" panose="02020603050405020304" pitchFamily="18" charset="0"/>
                <a:cs typeface="Times New Roman" panose="02020603050405020304" pitchFamily="18" charset="0"/>
              </a:rPr>
              <a:t>in local language with </a:t>
            </a:r>
            <a:r>
              <a:rPr lang="en-GB" sz="2200" i="0" dirty="0">
                <a:solidFill>
                  <a:srgbClr val="000000"/>
                </a:solidFill>
                <a:effectLst/>
                <a:latin typeface="Times New Roman" panose="02020603050405020304" pitchFamily="18" charset="0"/>
                <a:cs typeface="Times New Roman" panose="02020603050405020304" pitchFamily="18" charset="0"/>
              </a:rPr>
              <a:t>easy to use interface.</a:t>
            </a:r>
          </a:p>
          <a:p>
            <a:pPr marL="1280477" lvl="3" indent="-457200" algn="just">
              <a:lnSpc>
                <a:spcPct val="150000"/>
              </a:lnSpc>
              <a:buFont typeface="Wingdings" panose="05000000000000000000" pitchFamily="2" charset="2"/>
              <a:buChar char="v"/>
            </a:pPr>
            <a:r>
              <a:rPr lang="en-GB" sz="2000" b="1" i="0" dirty="0">
                <a:solidFill>
                  <a:srgbClr val="000000"/>
                </a:solidFill>
                <a:effectLst/>
                <a:latin typeface="Times New Roman" panose="02020603050405020304" pitchFamily="18" charset="0"/>
                <a:cs typeface="Times New Roman" panose="02020603050405020304" pitchFamily="18" charset="0"/>
              </a:rPr>
              <a:t>Address the issues related to standardization of content and data </a:t>
            </a:r>
            <a:r>
              <a:rPr lang="en-GB" sz="2000" i="0" dirty="0">
                <a:solidFill>
                  <a:srgbClr val="000000"/>
                </a:solidFill>
                <a:effectLst/>
                <a:latin typeface="Times New Roman" panose="02020603050405020304" pitchFamily="18" charset="0"/>
                <a:cs typeface="Times New Roman" panose="02020603050405020304" pitchFamily="18" charset="0"/>
              </a:rPr>
              <a:t>to </a:t>
            </a:r>
            <a:r>
              <a:rPr lang="en-GB" sz="2200" i="0" dirty="0">
                <a:solidFill>
                  <a:srgbClr val="000000"/>
                </a:solidFill>
                <a:effectLst/>
                <a:latin typeface="Times New Roman" panose="02020603050405020304" pitchFamily="18" charset="0"/>
                <a:cs typeface="Times New Roman" panose="02020603050405020304" pitchFamily="18" charset="0"/>
              </a:rPr>
              <a:t>facilitate seamless flow of information among concerned entities.</a:t>
            </a:r>
          </a:p>
          <a:p>
            <a:pPr marL="1280477" lvl="3"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Ensure interoperability </a:t>
            </a:r>
            <a:r>
              <a:rPr lang="en-GB" sz="2200" i="0" dirty="0">
                <a:solidFill>
                  <a:srgbClr val="000000"/>
                </a:solidFill>
                <a:effectLst/>
                <a:latin typeface="Times New Roman" panose="02020603050405020304" pitchFamily="18" charset="0"/>
                <a:cs typeface="Times New Roman" panose="02020603050405020304" pitchFamily="18" charset="0"/>
              </a:rPr>
              <a:t>in terms of interconnectivity, data integration and information access.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Use </a:t>
            </a:r>
            <a:r>
              <a:rPr lang="en-GB" sz="2200" b="1" i="0" dirty="0">
                <a:solidFill>
                  <a:srgbClr val="000000"/>
                </a:solidFill>
                <a:effectLst/>
                <a:latin typeface="Times New Roman" panose="02020603050405020304" pitchFamily="18" charset="0"/>
                <a:cs typeface="Times New Roman" panose="02020603050405020304" pitchFamily="18" charset="0"/>
              </a:rPr>
              <a:t>open standards</a:t>
            </a:r>
            <a:r>
              <a:rPr lang="en-GB" sz="2200" i="0" dirty="0">
                <a:solidFill>
                  <a:srgbClr val="000000"/>
                </a:solidFill>
                <a:effectLst/>
                <a:latin typeface="Times New Roman" panose="02020603050405020304" pitchFamily="18" charset="0"/>
                <a:cs typeface="Times New Roman" panose="02020603050405020304" pitchFamily="18" charset="0"/>
              </a:rPr>
              <a:t>.</a:t>
            </a:r>
          </a:p>
          <a:p>
            <a:pPr marL="1280477" lvl="3"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Ensure</a:t>
            </a:r>
            <a:r>
              <a:rPr lang="en-GB" sz="2200" i="0" dirty="0">
                <a:solidFill>
                  <a:srgbClr val="000000"/>
                </a:solidFill>
                <a:effectLst/>
                <a:latin typeface="Times New Roman" panose="02020603050405020304" pitchFamily="18" charset="0"/>
                <a:cs typeface="Times New Roman" panose="02020603050405020304" pitchFamily="18" charset="0"/>
              </a:rPr>
              <a:t> easy accessibility to information.</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Provide </a:t>
            </a:r>
            <a:r>
              <a:rPr lang="en-GB" sz="2200" b="1" i="0" dirty="0">
                <a:solidFill>
                  <a:srgbClr val="000000"/>
                </a:solidFill>
                <a:effectLst/>
                <a:latin typeface="Times New Roman" panose="02020603050405020304" pitchFamily="18" charset="0"/>
                <a:cs typeface="Times New Roman" panose="02020603050405020304" pitchFamily="18" charset="0"/>
              </a:rPr>
              <a:t>efficient data communication</a:t>
            </a:r>
            <a:r>
              <a:rPr lang="en-GB" sz="2200" i="0" dirty="0">
                <a:solidFill>
                  <a:srgbClr val="000000"/>
                </a:solidFill>
                <a:effectLst/>
                <a:latin typeface="Times New Roman" panose="02020603050405020304" pitchFamily="18" charset="0"/>
                <a:cs typeface="Times New Roman" panose="02020603050405020304" pitchFamily="18" charset="0"/>
              </a:rPr>
              <a:t>.</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55</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Realized</a:t>
            </a:r>
          </a:p>
        </p:txBody>
      </p:sp>
    </p:spTree>
    <p:extLst>
      <p:ext uri="{BB962C8B-B14F-4D97-AF65-F5344CB8AC3E}">
        <p14:creationId xmlns:p14="http://schemas.microsoft.com/office/powerpoint/2010/main" val="1750819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fontScale="85000" lnSpcReduction="20000"/>
          </a:bodyPr>
          <a:lstStyle/>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Build </a:t>
            </a:r>
            <a:r>
              <a:rPr lang="en-GB" sz="2200" b="1" i="0" dirty="0">
                <a:solidFill>
                  <a:srgbClr val="000000"/>
                </a:solidFill>
                <a:effectLst/>
                <a:latin typeface="Times New Roman" panose="02020603050405020304" pitchFamily="18" charset="0"/>
                <a:cs typeface="Times New Roman" panose="02020603050405020304" pitchFamily="18" charset="0"/>
              </a:rPr>
              <a:t>scalable</a:t>
            </a:r>
            <a:r>
              <a:rPr lang="en-GB" sz="2200" i="0" dirty="0">
                <a:solidFill>
                  <a:srgbClr val="000000"/>
                </a:solidFill>
                <a:effectLst/>
                <a:latin typeface="Times New Roman" panose="02020603050405020304" pitchFamily="18" charset="0"/>
                <a:cs typeface="Times New Roman" panose="02020603050405020304" pitchFamily="18" charset="0"/>
              </a:rPr>
              <a:t> architecture.</a:t>
            </a:r>
          </a:p>
          <a:p>
            <a:pPr marL="1280477" lvl="3" indent="-457200" algn="just">
              <a:lnSpc>
                <a:spcPct val="150000"/>
              </a:lnSpc>
              <a:buFont typeface="Wingdings" panose="05000000000000000000" pitchFamily="2" charset="2"/>
              <a:buChar char="v"/>
            </a:pPr>
            <a:r>
              <a:rPr lang="en-GB" sz="2200" b="1" i="0" dirty="0">
                <a:solidFill>
                  <a:srgbClr val="000000"/>
                </a:solidFill>
                <a:effectLst/>
                <a:latin typeface="Times New Roman" panose="02020603050405020304" pitchFamily="18" charset="0"/>
                <a:cs typeface="Times New Roman" panose="02020603050405020304" pitchFamily="18" charset="0"/>
              </a:rPr>
              <a:t>Ensure wide market support </a:t>
            </a:r>
            <a:r>
              <a:rPr lang="en-GB" sz="2200" i="0" dirty="0">
                <a:solidFill>
                  <a:srgbClr val="000000"/>
                </a:solidFill>
                <a:effectLst/>
                <a:latin typeface="Times New Roman" panose="02020603050405020304" pitchFamily="18" charset="0"/>
                <a:cs typeface="Times New Roman" panose="02020603050405020304" pitchFamily="18" charset="0"/>
              </a:rPr>
              <a:t>(supply from multiple vendors).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Ensure wide product support (interconnection between products from diverse vendors).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Ensure </a:t>
            </a:r>
            <a:r>
              <a:rPr lang="en-GB" sz="2200" b="1" i="0" dirty="0">
                <a:solidFill>
                  <a:srgbClr val="000000"/>
                </a:solidFill>
                <a:effectLst/>
                <a:latin typeface="Times New Roman" panose="02020603050405020304" pitchFamily="18" charset="0"/>
                <a:cs typeface="Times New Roman" panose="02020603050405020304" pitchFamily="18" charset="0"/>
              </a:rPr>
              <a:t>cost effectiveness</a:t>
            </a:r>
            <a:r>
              <a:rPr lang="en-GB" sz="2200" i="0" dirty="0">
                <a:solidFill>
                  <a:srgbClr val="000000"/>
                </a:solidFill>
                <a:effectLst/>
                <a:latin typeface="Times New Roman" panose="02020603050405020304" pitchFamily="18" charset="0"/>
                <a:cs typeface="Times New Roman" panose="02020603050405020304" pitchFamily="18" charset="0"/>
              </a:rPr>
              <a:t>.</a:t>
            </a:r>
          </a:p>
          <a:p>
            <a:pPr marL="1006157" lvl="2"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Conduct </a:t>
            </a:r>
            <a:r>
              <a:rPr lang="en-GB" sz="2400" b="1" i="0" dirty="0">
                <a:solidFill>
                  <a:srgbClr val="000000"/>
                </a:solidFill>
                <a:effectLst/>
                <a:latin typeface="Times New Roman" panose="02020603050405020304" pitchFamily="18" charset="0"/>
                <a:cs typeface="Times New Roman" panose="02020603050405020304" pitchFamily="18" charset="0"/>
              </a:rPr>
              <a:t>extensive training </a:t>
            </a:r>
            <a:r>
              <a:rPr lang="en-GB" sz="2400" i="0" dirty="0">
                <a:solidFill>
                  <a:srgbClr val="000000"/>
                </a:solidFill>
                <a:effectLst/>
                <a:latin typeface="Times New Roman" panose="02020603050405020304" pitchFamily="18" charset="0"/>
                <a:cs typeface="Times New Roman" panose="02020603050405020304" pitchFamily="18" charset="0"/>
              </a:rPr>
              <a:t>for customers/users and </a:t>
            </a:r>
            <a:r>
              <a:rPr lang="en-GB" sz="2400" b="1" i="0" dirty="0">
                <a:solidFill>
                  <a:srgbClr val="000000"/>
                </a:solidFill>
                <a:effectLst/>
                <a:latin typeface="Times New Roman" panose="02020603050405020304" pitchFamily="18" charset="0"/>
                <a:cs typeface="Times New Roman" panose="02020603050405020304" pitchFamily="18" charset="0"/>
              </a:rPr>
              <a:t>administrators</a:t>
            </a:r>
            <a:r>
              <a:rPr lang="en-GB" sz="2400" i="0" dirty="0">
                <a:solidFill>
                  <a:srgbClr val="000000"/>
                </a:solidFill>
                <a:effectLst/>
                <a:latin typeface="Times New Roman" panose="02020603050405020304" pitchFamily="18" charset="0"/>
                <a:cs typeface="Times New Roman" panose="02020603050405020304" pitchFamily="18" charset="0"/>
              </a:rPr>
              <a:t> for effective operationalization and </a:t>
            </a:r>
            <a:r>
              <a:rPr lang="en-GB" sz="2400" b="1" i="0" dirty="0">
                <a:solidFill>
                  <a:srgbClr val="000000"/>
                </a:solidFill>
                <a:effectLst/>
                <a:latin typeface="Times New Roman" panose="02020603050405020304" pitchFamily="18" charset="0"/>
                <a:cs typeface="Times New Roman" panose="02020603050405020304" pitchFamily="18" charset="0"/>
              </a:rPr>
              <a:t>utilization</a:t>
            </a:r>
            <a:r>
              <a:rPr lang="en-GB" sz="2400" i="0" dirty="0">
                <a:solidFill>
                  <a:srgbClr val="000000"/>
                </a:solidFill>
                <a:effectLst/>
                <a:latin typeface="Times New Roman" panose="02020603050405020304" pitchFamily="18" charset="0"/>
                <a:cs typeface="Times New Roman" panose="02020603050405020304" pitchFamily="18" charset="0"/>
              </a:rPr>
              <a:t> of e-governance services.</a:t>
            </a:r>
          </a:p>
          <a:p>
            <a:pPr marL="1006157" lvl="2"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Collect, compile, validate, and update data/content.</a:t>
            </a:r>
          </a:p>
          <a:p>
            <a:pPr marL="1006157" lvl="2" indent="-457200" algn="just">
              <a:lnSpc>
                <a:spcPct val="150000"/>
              </a:lnSpc>
              <a:buFont typeface="Wingdings" panose="05000000000000000000" pitchFamily="2" charset="2"/>
              <a:buChar char="v"/>
            </a:pPr>
            <a:r>
              <a:rPr lang="en-GB" sz="2400" b="1" i="0" dirty="0">
                <a:solidFill>
                  <a:srgbClr val="000000"/>
                </a:solidFill>
                <a:effectLst/>
                <a:latin typeface="Times New Roman" panose="02020603050405020304" pitchFamily="18" charset="0"/>
                <a:cs typeface="Times New Roman" panose="02020603050405020304" pitchFamily="18" charset="0"/>
              </a:rPr>
              <a:t>Maintenance activities</a:t>
            </a:r>
            <a:r>
              <a:rPr lang="en-GB" sz="2400" i="0" dirty="0">
                <a:solidFill>
                  <a:srgbClr val="000000"/>
                </a:solidFill>
                <a:effectLst/>
                <a:latin typeface="Times New Roman" panose="02020603050405020304" pitchFamily="18" charset="0"/>
                <a:cs typeface="Times New Roman" panose="02020603050405020304" pitchFamily="18" charset="0"/>
              </a:rPr>
              <a:t>.</a:t>
            </a:r>
          </a:p>
          <a:p>
            <a:pPr marL="1006157" lvl="2"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Conduct an Impact Analysis to </a:t>
            </a:r>
            <a:r>
              <a:rPr lang="en-GB" sz="2400" b="1" i="0" dirty="0">
                <a:solidFill>
                  <a:srgbClr val="000000"/>
                </a:solidFill>
                <a:effectLst/>
                <a:latin typeface="Times New Roman" panose="02020603050405020304" pitchFamily="18" charset="0"/>
                <a:cs typeface="Times New Roman" panose="02020603050405020304" pitchFamily="18" charset="0"/>
              </a:rPr>
              <a:t>assess</a:t>
            </a:r>
            <a:r>
              <a:rPr lang="en-GB" sz="2400" i="0" dirty="0">
                <a:solidFill>
                  <a:srgbClr val="000000"/>
                </a:solidFill>
                <a:effectLst/>
                <a:latin typeface="Times New Roman" panose="02020603050405020304" pitchFamily="18" charset="0"/>
                <a:cs typeface="Times New Roman" panose="02020603050405020304" pitchFamily="18" charset="0"/>
              </a:rPr>
              <a:t> the </a:t>
            </a:r>
            <a:r>
              <a:rPr lang="en-GB" sz="2400" b="1" i="0" dirty="0">
                <a:solidFill>
                  <a:srgbClr val="000000"/>
                </a:solidFill>
                <a:effectLst/>
                <a:latin typeface="Times New Roman" panose="02020603050405020304" pitchFamily="18" charset="0"/>
                <a:cs typeface="Times New Roman" panose="02020603050405020304" pitchFamily="18" charset="0"/>
              </a:rPr>
              <a:t>effectiveness of service delivery</a:t>
            </a:r>
            <a:r>
              <a:rPr lang="en-GB" sz="2400" i="0" dirty="0">
                <a:solidFill>
                  <a:srgbClr val="000000"/>
                </a:solidFill>
                <a:effectLst/>
                <a:latin typeface="Times New Roman" panose="02020603050405020304" pitchFamily="18" charset="0"/>
                <a:cs typeface="Times New Roman" panose="02020603050405020304" pitchFamily="18" charset="0"/>
              </a:rPr>
              <a:t>.</a:t>
            </a:r>
          </a:p>
          <a:p>
            <a:pPr marL="1006157" lvl="2" indent="-457200" algn="just">
              <a:lnSpc>
                <a:spcPct val="150000"/>
              </a:lnSpc>
              <a:buFont typeface="Wingdings" panose="05000000000000000000" pitchFamily="2" charset="2"/>
              <a:buChar char="v"/>
            </a:pPr>
            <a:r>
              <a:rPr lang="en-GB" sz="2400" b="1" i="0" dirty="0">
                <a:solidFill>
                  <a:srgbClr val="000000"/>
                </a:solidFill>
                <a:effectLst/>
                <a:latin typeface="Times New Roman" panose="02020603050405020304" pitchFamily="18" charset="0"/>
                <a:cs typeface="Times New Roman" panose="02020603050405020304" pitchFamily="18" charset="0"/>
              </a:rPr>
              <a:t>Initiate activities </a:t>
            </a:r>
            <a:r>
              <a:rPr lang="en-GB" sz="2400" i="0" dirty="0">
                <a:solidFill>
                  <a:srgbClr val="000000"/>
                </a:solidFill>
                <a:effectLst/>
                <a:latin typeface="Times New Roman" panose="02020603050405020304" pitchFamily="18" charset="0"/>
                <a:cs typeface="Times New Roman" panose="02020603050405020304" pitchFamily="18" charset="0"/>
              </a:rPr>
              <a:t>(surveys, research and development, knowledge management initiatives) to devise more innovative ways of developing and delivering e-governance services.</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56</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Realized</a:t>
            </a:r>
          </a:p>
        </p:txBody>
      </p:sp>
    </p:spTree>
    <p:extLst>
      <p:ext uri="{BB962C8B-B14F-4D97-AF65-F5344CB8AC3E}">
        <p14:creationId xmlns:p14="http://schemas.microsoft.com/office/powerpoint/2010/main" val="2242317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600" dirty="0">
                <a:latin typeface="Rockwell" panose="02060603020205020403" pitchFamily="18" charset="0"/>
              </a:rPr>
              <a:t>Key Focus Areas</a:t>
            </a:r>
            <a:endParaRPr lang="en-US" sz="36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63830"/>
            <a:ext cx="10650069" cy="4959997"/>
          </a:xfrm>
          <a:solidFill>
            <a:schemeClr val="accent1">
              <a:lumMod val="20000"/>
              <a:lumOff val="80000"/>
            </a:schemeClr>
          </a:solidFill>
        </p:spPr>
        <p:txBody>
          <a:bodyPr>
            <a:normAutofit/>
          </a:bodyPr>
          <a:lstStyle/>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Address the </a:t>
            </a:r>
            <a:r>
              <a:rPr lang="en-GB" sz="2200" b="1" i="0" dirty="0">
                <a:solidFill>
                  <a:srgbClr val="000000"/>
                </a:solidFill>
                <a:effectLst/>
                <a:latin typeface="Times New Roman" panose="02020603050405020304" pitchFamily="18" charset="0"/>
                <a:cs typeface="Times New Roman" panose="02020603050405020304" pitchFamily="18" charset="0"/>
              </a:rPr>
              <a:t>design-reality gaps</a:t>
            </a:r>
            <a:r>
              <a:rPr lang="en-GB" sz="2200" i="0" dirty="0">
                <a:solidFill>
                  <a:srgbClr val="000000"/>
                </a:solidFill>
                <a:effectLst/>
                <a:latin typeface="Times New Roman" panose="02020603050405020304" pitchFamily="18" charset="0"/>
                <a:cs typeface="Times New Roman" panose="02020603050405020304" pitchFamily="18" charset="0"/>
              </a:rPr>
              <a:t>, if any, by </a:t>
            </a:r>
            <a:r>
              <a:rPr lang="en-GB" sz="2200" b="1" i="0" dirty="0">
                <a:solidFill>
                  <a:srgbClr val="000000"/>
                </a:solidFill>
                <a:effectLst/>
                <a:latin typeface="Times New Roman" panose="02020603050405020304" pitchFamily="18" charset="0"/>
                <a:cs typeface="Times New Roman" panose="02020603050405020304" pitchFamily="18" charset="0"/>
              </a:rPr>
              <a:t>iterating between planning and realization phases.</a:t>
            </a:r>
          </a:p>
          <a:p>
            <a:pPr marL="1280477" lvl="3" indent="-457200" algn="just">
              <a:lnSpc>
                <a:spcPct val="150000"/>
              </a:lnSpc>
              <a:buFont typeface="Wingdings" panose="05000000000000000000" pitchFamily="2" charset="2"/>
              <a:buChar char="v"/>
            </a:pPr>
            <a:r>
              <a:rPr lang="en-GB" sz="2200" i="0" dirty="0">
                <a:solidFill>
                  <a:srgbClr val="000000"/>
                </a:solidFill>
                <a:effectLst/>
                <a:latin typeface="Times New Roman" panose="02020603050405020304" pitchFamily="18" charset="0"/>
                <a:cs typeface="Times New Roman" panose="02020603050405020304" pitchFamily="18" charset="0"/>
              </a:rPr>
              <a:t>Evolve a </a:t>
            </a:r>
            <a:r>
              <a:rPr lang="en-GB" sz="2200" b="1" i="0" dirty="0">
                <a:solidFill>
                  <a:srgbClr val="000000"/>
                </a:solidFill>
                <a:effectLst/>
                <a:latin typeface="Times New Roman" panose="02020603050405020304" pitchFamily="18" charset="0"/>
                <a:cs typeface="Times New Roman" panose="02020603050405020304" pitchFamily="18" charset="0"/>
              </a:rPr>
              <a:t>mechanism</a:t>
            </a:r>
            <a:r>
              <a:rPr lang="en-GB" sz="2200" i="0" dirty="0">
                <a:solidFill>
                  <a:srgbClr val="000000"/>
                </a:solidFill>
                <a:effectLst/>
                <a:latin typeface="Times New Roman" panose="02020603050405020304" pitchFamily="18" charset="0"/>
                <a:cs typeface="Times New Roman" panose="02020603050405020304" pitchFamily="18" charset="0"/>
              </a:rPr>
              <a:t> (knowledge management system, research and development initiatives and surveys) to make a e-governance an </a:t>
            </a:r>
            <a:r>
              <a:rPr lang="en-GB" sz="2200" b="1" i="0" dirty="0">
                <a:solidFill>
                  <a:srgbClr val="000000"/>
                </a:solidFill>
                <a:effectLst/>
                <a:latin typeface="Times New Roman" panose="02020603050405020304" pitchFamily="18" charset="0"/>
                <a:cs typeface="Times New Roman" panose="02020603050405020304" pitchFamily="18" charset="0"/>
              </a:rPr>
              <a:t>effortless</a:t>
            </a:r>
            <a:r>
              <a:rPr lang="en-GB" sz="2200" i="0" dirty="0">
                <a:solidFill>
                  <a:srgbClr val="000000"/>
                </a:solidFill>
                <a:effectLst/>
                <a:latin typeface="Times New Roman" panose="02020603050405020304" pitchFamily="18" charset="0"/>
                <a:cs typeface="Times New Roman" panose="02020603050405020304" pitchFamily="18" charset="0"/>
              </a:rPr>
              <a:t> so that the entire system develops an ability to </a:t>
            </a:r>
            <a:r>
              <a:rPr lang="en-GB" sz="2200" b="1" i="0" dirty="0">
                <a:solidFill>
                  <a:srgbClr val="000000"/>
                </a:solidFill>
                <a:effectLst/>
                <a:latin typeface="Times New Roman" panose="02020603050405020304" pitchFamily="18" charset="0"/>
                <a:cs typeface="Times New Roman" panose="02020603050405020304" pitchFamily="18" charset="0"/>
              </a:rPr>
              <a:t>evolve and scale up with time and new requirements.</a:t>
            </a:r>
            <a:endParaRPr lang="en-GB"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57</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86371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Institutionalized</a:t>
            </a:r>
          </a:p>
        </p:txBody>
      </p:sp>
    </p:spTree>
    <p:extLst>
      <p:ext uri="{BB962C8B-B14F-4D97-AF65-F5344CB8AC3E}">
        <p14:creationId xmlns:p14="http://schemas.microsoft.com/office/powerpoint/2010/main" val="2214861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200" dirty="0">
                <a:latin typeface="Rockwell" panose="02060603020205020403" pitchFamily="18" charset="0"/>
              </a:rPr>
              <a:t>Towards Good Governance through E-Governance</a:t>
            </a:r>
            <a:endParaRPr lang="en-US" sz="32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971550"/>
            <a:ext cx="10650069" cy="5252277"/>
          </a:xfrm>
          <a:solidFill>
            <a:schemeClr val="accent1">
              <a:lumMod val="20000"/>
              <a:lumOff val="80000"/>
            </a:schemeClr>
          </a:solidFill>
        </p:spPr>
        <p:txBody>
          <a:bodyPr>
            <a:normAutofit/>
          </a:bodyPr>
          <a:lstStyle/>
          <a:p>
            <a:pPr marL="914400" lvl="3" indent="-4572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The digital governance models bring about a </a:t>
            </a:r>
            <a:r>
              <a:rPr lang="en-GB" sz="2400" b="1" i="0" dirty="0">
                <a:solidFill>
                  <a:srgbClr val="000000"/>
                </a:solidFill>
                <a:effectLst/>
                <a:latin typeface="Times New Roman" panose="02020603050405020304" pitchFamily="18" charset="0"/>
                <a:cs typeface="Times New Roman" panose="02020603050405020304" pitchFamily="18" charset="0"/>
              </a:rPr>
              <a:t>transformation</a:t>
            </a:r>
            <a:r>
              <a:rPr lang="en-GB" sz="2400" i="0" dirty="0">
                <a:solidFill>
                  <a:srgbClr val="000000"/>
                </a:solidFill>
                <a:effectLst/>
                <a:latin typeface="Times New Roman" panose="02020603050405020304" pitchFamily="18" charset="0"/>
                <a:cs typeface="Times New Roman" panose="02020603050405020304" pitchFamily="18" charset="0"/>
              </a:rPr>
              <a:t> in the existing forms of governance as they change the </a:t>
            </a:r>
            <a:r>
              <a:rPr lang="en-GB" sz="2400" b="1" i="0" dirty="0">
                <a:solidFill>
                  <a:srgbClr val="000000"/>
                </a:solidFill>
                <a:effectLst/>
                <a:latin typeface="Times New Roman" panose="02020603050405020304" pitchFamily="18" charset="0"/>
                <a:cs typeface="Times New Roman" panose="02020603050405020304" pitchFamily="18" charset="0"/>
              </a:rPr>
              <a:t>nature of citizen-governance relationship</a:t>
            </a:r>
            <a:r>
              <a:rPr lang="en-GB" sz="2400" i="0" dirty="0">
                <a:solidFill>
                  <a:srgbClr val="000000"/>
                </a:solidFill>
                <a:effectLst/>
                <a:latin typeface="Times New Roman" panose="02020603050405020304" pitchFamily="18" charset="0"/>
                <a:cs typeface="Times New Roman" panose="02020603050405020304" pitchFamily="18" charset="0"/>
              </a:rPr>
              <a:t> and bring </a:t>
            </a:r>
            <a:r>
              <a:rPr lang="en-GB" sz="2400" b="1" i="0" dirty="0">
                <a:solidFill>
                  <a:srgbClr val="000000"/>
                </a:solidFill>
                <a:effectLst/>
                <a:latin typeface="Times New Roman" panose="02020603050405020304" pitchFamily="18" charset="0"/>
                <a:cs typeface="Times New Roman" panose="02020603050405020304" pitchFamily="18" charset="0"/>
              </a:rPr>
              <a:t>new agenda and mechanisms</a:t>
            </a:r>
            <a:r>
              <a:rPr lang="en-GB" sz="2400" i="0" dirty="0">
                <a:solidFill>
                  <a:srgbClr val="000000"/>
                </a:solidFill>
                <a:effectLst/>
                <a:latin typeface="Times New Roman" panose="02020603050405020304" pitchFamily="18" charset="0"/>
                <a:cs typeface="Times New Roman" panose="02020603050405020304" pitchFamily="18" charset="0"/>
              </a:rPr>
              <a:t> to influence the governance processes. </a:t>
            </a:r>
          </a:p>
          <a:p>
            <a:pPr marL="914400" lvl="3" indent="-40005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They </a:t>
            </a:r>
            <a:r>
              <a:rPr lang="en-GB" sz="2400" b="1" i="0" dirty="0">
                <a:solidFill>
                  <a:srgbClr val="000000"/>
                </a:solidFill>
                <a:effectLst/>
                <a:latin typeface="Times New Roman" panose="02020603050405020304" pitchFamily="18" charset="0"/>
                <a:cs typeface="Times New Roman" panose="02020603050405020304" pitchFamily="18" charset="0"/>
              </a:rPr>
              <a:t>foster</a:t>
            </a:r>
            <a:r>
              <a:rPr lang="en-GB" sz="2400" i="0" dirty="0">
                <a:solidFill>
                  <a:srgbClr val="000000"/>
                </a:solidFill>
                <a:effectLst/>
                <a:latin typeface="Times New Roman" panose="02020603050405020304" pitchFamily="18" charset="0"/>
                <a:cs typeface="Times New Roman" panose="02020603050405020304" pitchFamily="18" charset="0"/>
              </a:rPr>
              <a:t> </a:t>
            </a:r>
            <a:r>
              <a:rPr lang="en-GB" sz="2400" b="1" i="0" dirty="0">
                <a:solidFill>
                  <a:srgbClr val="000000"/>
                </a:solidFill>
                <a:effectLst/>
                <a:latin typeface="Times New Roman" panose="02020603050405020304" pitchFamily="18" charset="0"/>
                <a:cs typeface="Times New Roman" panose="02020603050405020304" pitchFamily="18" charset="0"/>
              </a:rPr>
              <a:t>democratic</a:t>
            </a:r>
            <a:r>
              <a:rPr lang="en-GB" sz="2400" i="0" dirty="0">
                <a:solidFill>
                  <a:srgbClr val="000000"/>
                </a:solidFill>
                <a:effectLst/>
                <a:latin typeface="Times New Roman" panose="02020603050405020304" pitchFamily="18" charset="0"/>
                <a:cs typeface="Times New Roman" panose="02020603050405020304" pitchFamily="18" charset="0"/>
              </a:rPr>
              <a:t> control over the </a:t>
            </a:r>
            <a:r>
              <a:rPr lang="en-GB" sz="2400" b="1" i="0" dirty="0">
                <a:solidFill>
                  <a:srgbClr val="000000"/>
                </a:solidFill>
                <a:effectLst/>
                <a:latin typeface="Times New Roman" panose="02020603050405020304" pitchFamily="18" charset="0"/>
                <a:cs typeface="Times New Roman" panose="02020603050405020304" pitchFamily="18" charset="0"/>
              </a:rPr>
              <a:t>governments' economic</a:t>
            </a:r>
            <a:r>
              <a:rPr lang="en-GB" sz="2400" i="0" dirty="0">
                <a:solidFill>
                  <a:srgbClr val="000000"/>
                </a:solidFill>
                <a:effectLst/>
                <a:latin typeface="Times New Roman" panose="02020603050405020304" pitchFamily="18" charset="0"/>
                <a:cs typeface="Times New Roman" panose="02020603050405020304" pitchFamily="18" charset="0"/>
              </a:rPr>
              <a:t>, </a:t>
            </a:r>
            <a:r>
              <a:rPr lang="en-GB" sz="2400" b="1" i="0" dirty="0">
                <a:solidFill>
                  <a:srgbClr val="000000"/>
                </a:solidFill>
                <a:effectLst/>
                <a:latin typeface="Times New Roman" panose="02020603050405020304" pitchFamily="18" charset="0"/>
                <a:cs typeface="Times New Roman" panose="02020603050405020304" pitchFamily="18" charset="0"/>
              </a:rPr>
              <a:t>social and welfare policies</a:t>
            </a:r>
            <a:r>
              <a:rPr lang="en-GB" sz="2400" i="0" dirty="0">
                <a:solidFill>
                  <a:srgbClr val="000000"/>
                </a:solidFill>
                <a:effectLst/>
                <a:latin typeface="Times New Roman" panose="02020603050405020304" pitchFamily="18" charset="0"/>
                <a:cs typeface="Times New Roman" panose="02020603050405020304" pitchFamily="18" charset="0"/>
              </a:rPr>
              <a:t> by citizens and civil society organizations—a key process requirement for good and </a:t>
            </a:r>
            <a:r>
              <a:rPr lang="en-GB" sz="2400" b="1" i="0" dirty="0">
                <a:solidFill>
                  <a:srgbClr val="000000"/>
                </a:solidFill>
                <a:effectLst/>
                <a:latin typeface="Times New Roman" panose="02020603050405020304" pitchFamily="18" charset="0"/>
                <a:cs typeface="Times New Roman" panose="02020603050405020304" pitchFamily="18" charset="0"/>
              </a:rPr>
              <a:t>responsive</a:t>
            </a:r>
            <a:r>
              <a:rPr lang="en-GB" sz="2400" i="0" dirty="0">
                <a:solidFill>
                  <a:srgbClr val="000000"/>
                </a:solidFill>
                <a:effectLst/>
                <a:latin typeface="Times New Roman" panose="02020603050405020304" pitchFamily="18" charset="0"/>
                <a:cs typeface="Times New Roman" panose="02020603050405020304" pitchFamily="18" charset="0"/>
              </a:rPr>
              <a:t> governance.</a:t>
            </a:r>
            <a:endParaRPr lang="en-GB" sz="28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1434143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200" dirty="0">
                <a:latin typeface="Rockwell" panose="02060603020205020403" pitchFamily="18" charset="0"/>
              </a:rPr>
              <a:t>Towards Good Governance through E-Governance</a:t>
            </a:r>
            <a:endParaRPr lang="en-US" sz="32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971550"/>
            <a:ext cx="10650069" cy="5252277"/>
          </a:xfrm>
          <a:solidFill>
            <a:schemeClr val="accent1">
              <a:lumMod val="20000"/>
              <a:lumOff val="80000"/>
            </a:schemeClr>
          </a:solidFill>
        </p:spPr>
        <p:txBody>
          <a:bodyPr>
            <a:normAutofit/>
          </a:bodyPr>
          <a:lstStyle/>
          <a:p>
            <a:pPr marL="285750" lvl="3" indent="0" algn="just">
              <a:lnSpc>
                <a:spcPct val="150000"/>
              </a:lnSpc>
              <a:buNone/>
            </a:pPr>
            <a:r>
              <a:rPr lang="en-GB" sz="2400" i="0" dirty="0">
                <a:solidFill>
                  <a:srgbClr val="000000"/>
                </a:solidFill>
                <a:effectLst/>
                <a:latin typeface="Times New Roman" panose="02020603050405020304" pitchFamily="18" charset="0"/>
                <a:cs typeface="Times New Roman" panose="02020603050405020304" pitchFamily="18" charset="0"/>
              </a:rPr>
              <a:t>The changes brought about in the citizen-governance relationship through digital governance are fourfold:</a:t>
            </a:r>
          </a:p>
          <a:p>
            <a:pPr marL="800100" lvl="3" indent="-514350" algn="just">
              <a:lnSpc>
                <a:spcPct val="150000"/>
              </a:lnSpc>
              <a:buFont typeface="+mj-lt"/>
              <a:buAutoNum type="arabicPeriod"/>
            </a:pPr>
            <a:r>
              <a:rPr lang="en-GB" sz="2400" i="0" dirty="0">
                <a:solidFill>
                  <a:srgbClr val="000000"/>
                </a:solidFill>
                <a:effectLst/>
                <a:latin typeface="Times New Roman" panose="02020603050405020304" pitchFamily="18" charset="0"/>
                <a:cs typeface="Times New Roman" panose="02020603050405020304" pitchFamily="18" charset="0"/>
              </a:rPr>
              <a:t>They open up </a:t>
            </a:r>
            <a:r>
              <a:rPr lang="en-GB" sz="2400" b="1" i="0" dirty="0">
                <a:solidFill>
                  <a:srgbClr val="000000"/>
                </a:solidFill>
                <a:effectLst/>
                <a:latin typeface="Times New Roman" panose="02020603050405020304" pitchFamily="18" charset="0"/>
                <a:cs typeface="Times New Roman" panose="02020603050405020304" pitchFamily="18" charset="0"/>
              </a:rPr>
              <a:t>avenues for flow of information </a:t>
            </a:r>
            <a:r>
              <a:rPr lang="en-GB" sz="2400" i="0" dirty="0">
                <a:solidFill>
                  <a:srgbClr val="000000"/>
                </a:solidFill>
                <a:effectLst/>
                <a:latin typeface="Times New Roman" panose="02020603050405020304" pitchFamily="18" charset="0"/>
                <a:cs typeface="Times New Roman" panose="02020603050405020304" pitchFamily="18" charset="0"/>
              </a:rPr>
              <a:t>both </a:t>
            </a:r>
            <a:r>
              <a:rPr lang="en-GB" sz="2400" b="1" i="0" dirty="0">
                <a:solidFill>
                  <a:srgbClr val="000000"/>
                </a:solidFill>
                <a:effectLst/>
                <a:latin typeface="Times New Roman" panose="02020603050405020304" pitchFamily="18" charset="0"/>
                <a:cs typeface="Times New Roman" panose="02020603050405020304" pitchFamily="18" charset="0"/>
              </a:rPr>
              <a:t>vertically</a:t>
            </a:r>
            <a:r>
              <a:rPr lang="en-GB" sz="2400" i="0" dirty="0">
                <a:solidFill>
                  <a:srgbClr val="000000"/>
                </a:solidFill>
                <a:effectLst/>
                <a:latin typeface="Times New Roman" panose="02020603050405020304" pitchFamily="18" charset="0"/>
                <a:cs typeface="Times New Roman" panose="02020603050405020304" pitchFamily="18" charset="0"/>
              </a:rPr>
              <a:t> and </a:t>
            </a:r>
            <a:r>
              <a:rPr lang="en-GB" sz="2400" b="1" i="0" dirty="0">
                <a:solidFill>
                  <a:srgbClr val="000000"/>
                </a:solidFill>
                <a:effectLst/>
                <a:latin typeface="Times New Roman" panose="02020603050405020304" pitchFamily="18" charset="0"/>
                <a:cs typeface="Times New Roman" panose="02020603050405020304" pitchFamily="18" charset="0"/>
              </a:rPr>
              <a:t>laterally</a:t>
            </a:r>
            <a:r>
              <a:rPr lang="en-GB" sz="2400" i="0" dirty="0">
                <a:solidFill>
                  <a:srgbClr val="000000"/>
                </a:solidFill>
                <a:effectLst/>
                <a:latin typeface="Times New Roman" panose="02020603050405020304" pitchFamily="18" charset="0"/>
                <a:cs typeface="Times New Roman" panose="02020603050405020304" pitchFamily="18" charset="0"/>
              </a:rPr>
              <a:t> to encompass a </a:t>
            </a:r>
            <a:r>
              <a:rPr lang="en-GB" sz="2400" b="1" i="0" dirty="0">
                <a:solidFill>
                  <a:srgbClr val="000000"/>
                </a:solidFill>
                <a:effectLst/>
                <a:latin typeface="Times New Roman" panose="02020603050405020304" pitchFamily="18" charset="0"/>
                <a:cs typeface="Times New Roman" panose="02020603050405020304" pitchFamily="18" charset="0"/>
              </a:rPr>
              <a:t>wider foundation </a:t>
            </a:r>
            <a:r>
              <a:rPr lang="en-GB" sz="2400" i="0" dirty="0">
                <a:solidFill>
                  <a:srgbClr val="000000"/>
                </a:solidFill>
                <a:effectLst/>
                <a:latin typeface="Times New Roman" panose="02020603050405020304" pitchFamily="18" charset="0"/>
                <a:cs typeface="Times New Roman" panose="02020603050405020304" pitchFamily="18" charset="0"/>
              </a:rPr>
              <a:t>of the civil society. The </a:t>
            </a:r>
            <a:r>
              <a:rPr lang="en-GB" sz="2400" b="1" i="0" dirty="0">
                <a:solidFill>
                  <a:srgbClr val="000000"/>
                </a:solidFill>
                <a:effectLst/>
                <a:latin typeface="Times New Roman" panose="02020603050405020304" pitchFamily="18" charset="0"/>
                <a:cs typeface="Times New Roman" panose="02020603050405020304" pitchFamily="18" charset="0"/>
              </a:rPr>
              <a:t>right to voice </a:t>
            </a:r>
            <a:r>
              <a:rPr lang="en-GB" sz="2400" i="0" dirty="0">
                <a:solidFill>
                  <a:srgbClr val="000000"/>
                </a:solidFill>
                <a:effectLst/>
                <a:latin typeface="Times New Roman" panose="02020603050405020304" pitchFamily="18" charset="0"/>
                <a:cs typeface="Times New Roman" panose="02020603050405020304" pitchFamily="18" charset="0"/>
              </a:rPr>
              <a:t>and </a:t>
            </a:r>
            <a:r>
              <a:rPr lang="en-GB" sz="2400" b="1" i="0" dirty="0">
                <a:solidFill>
                  <a:srgbClr val="000000"/>
                </a:solidFill>
                <a:effectLst/>
                <a:latin typeface="Times New Roman" panose="02020603050405020304" pitchFamily="18" charset="0"/>
                <a:cs typeface="Times New Roman" panose="02020603050405020304" pitchFamily="18" charset="0"/>
              </a:rPr>
              <a:t>expression</a:t>
            </a:r>
            <a:r>
              <a:rPr lang="en-GB" sz="2400" i="0" dirty="0">
                <a:solidFill>
                  <a:srgbClr val="000000"/>
                </a:solidFill>
                <a:effectLst/>
                <a:latin typeface="Times New Roman" panose="02020603050405020304" pitchFamily="18" charset="0"/>
                <a:cs typeface="Times New Roman" panose="02020603050405020304" pitchFamily="18" charset="0"/>
              </a:rPr>
              <a:t> gets gradually embedded among citizens through </a:t>
            </a:r>
            <a:r>
              <a:rPr lang="en-GB" sz="2400" b="1" i="0" dirty="0">
                <a:solidFill>
                  <a:srgbClr val="000000"/>
                </a:solidFill>
                <a:effectLst/>
                <a:latin typeface="Times New Roman" panose="02020603050405020304" pitchFamily="18" charset="0"/>
                <a:cs typeface="Times New Roman" panose="02020603050405020304" pitchFamily="18" charset="0"/>
              </a:rPr>
              <a:t>digital</a:t>
            </a:r>
            <a:r>
              <a:rPr lang="en-GB" sz="2400" i="0" dirty="0">
                <a:solidFill>
                  <a:srgbClr val="000000"/>
                </a:solidFill>
                <a:effectLst/>
                <a:latin typeface="Times New Roman" panose="02020603050405020304" pitchFamily="18" charset="0"/>
                <a:cs typeface="Times New Roman" panose="02020603050405020304" pitchFamily="18" charset="0"/>
              </a:rPr>
              <a:t> means.</a:t>
            </a:r>
          </a:p>
          <a:p>
            <a:pPr marL="800100" lvl="3" indent="-514350" algn="just">
              <a:lnSpc>
                <a:spcPct val="150000"/>
              </a:lnSpc>
              <a:buFont typeface="+mj-lt"/>
              <a:buAutoNum type="arabicPeriod"/>
            </a:pPr>
            <a:r>
              <a:rPr lang="en-GB" sz="2400" i="0" dirty="0">
                <a:solidFill>
                  <a:srgbClr val="000000"/>
                </a:solidFill>
                <a:effectLst/>
                <a:latin typeface="Times New Roman" panose="02020603050405020304" pitchFamily="18" charset="0"/>
                <a:cs typeface="Times New Roman" panose="02020603050405020304" pitchFamily="18" charset="0"/>
              </a:rPr>
              <a:t>Information becomes </a:t>
            </a:r>
            <a:r>
              <a:rPr lang="en-GB" sz="2400" b="1" i="0" dirty="0">
                <a:solidFill>
                  <a:srgbClr val="000000"/>
                </a:solidFill>
                <a:effectLst/>
                <a:latin typeface="Times New Roman" panose="02020603050405020304" pitchFamily="18" charset="0"/>
                <a:cs typeface="Times New Roman" panose="02020603050405020304" pitchFamily="18" charset="0"/>
              </a:rPr>
              <a:t>difficult to be capitalized </a:t>
            </a:r>
            <a:r>
              <a:rPr lang="en-GB" sz="2400" i="0" dirty="0">
                <a:solidFill>
                  <a:srgbClr val="000000"/>
                </a:solidFill>
                <a:effectLst/>
                <a:latin typeface="Times New Roman" panose="02020603050405020304" pitchFamily="18" charset="0"/>
                <a:cs typeface="Times New Roman" panose="02020603050405020304" pitchFamily="18" charset="0"/>
              </a:rPr>
              <a:t>by a few for political gains at the expense of ignorance of citizens. The </a:t>
            </a:r>
            <a:r>
              <a:rPr lang="en-GB" sz="2400" b="1" i="0" dirty="0">
                <a:solidFill>
                  <a:srgbClr val="000000"/>
                </a:solidFill>
                <a:effectLst/>
                <a:latin typeface="Times New Roman" panose="02020603050405020304" pitchFamily="18" charset="0"/>
                <a:cs typeface="Times New Roman" panose="02020603050405020304" pitchFamily="18" charset="0"/>
              </a:rPr>
              <a:t>power equations shift </a:t>
            </a:r>
            <a:r>
              <a:rPr lang="en-GB" sz="2400" i="0" dirty="0">
                <a:solidFill>
                  <a:srgbClr val="000000"/>
                </a:solidFill>
                <a:effectLst/>
                <a:latin typeface="Times New Roman" panose="02020603050405020304" pitchFamily="18" charset="0"/>
                <a:cs typeface="Times New Roman" panose="02020603050405020304" pitchFamily="18" charset="0"/>
              </a:rPr>
              <a:t>from being concentrated at select nodes to its even distributions among </a:t>
            </a:r>
            <a:r>
              <a:rPr lang="en-GB" sz="2400" b="1" i="0" dirty="0">
                <a:solidFill>
                  <a:srgbClr val="000000"/>
                </a:solidFill>
                <a:effectLst/>
                <a:latin typeface="Times New Roman" panose="02020603050405020304" pitchFamily="18" charset="0"/>
                <a:cs typeface="Times New Roman" panose="02020603050405020304" pitchFamily="18" charset="0"/>
              </a:rPr>
              <a:t>citizens</a:t>
            </a:r>
            <a:r>
              <a:rPr lang="en-GB" sz="2400" i="0" dirty="0">
                <a:solidFill>
                  <a:srgbClr val="000000"/>
                </a:solidFill>
                <a:effectLst/>
                <a:latin typeface="Times New Roman" panose="02020603050405020304" pitchFamily="18" charset="0"/>
                <a:cs typeface="Times New Roman" panose="02020603050405020304" pitchFamily="18" charset="0"/>
              </a:rPr>
              <a:t>, </a:t>
            </a:r>
            <a:r>
              <a:rPr lang="en-GB" sz="2400" b="1" i="0" dirty="0">
                <a:solidFill>
                  <a:srgbClr val="000000"/>
                </a:solidFill>
                <a:effectLst/>
                <a:latin typeface="Times New Roman" panose="02020603050405020304" pitchFamily="18" charset="0"/>
                <a:cs typeface="Times New Roman" panose="02020603050405020304" pitchFamily="18" charset="0"/>
              </a:rPr>
              <a:t>opposition parties </a:t>
            </a:r>
            <a:r>
              <a:rPr lang="en-GB" sz="2400" i="0" dirty="0">
                <a:solidFill>
                  <a:srgbClr val="000000"/>
                </a:solidFill>
                <a:effectLst/>
                <a:latin typeface="Times New Roman" panose="02020603050405020304" pitchFamily="18" charset="0"/>
                <a:cs typeface="Times New Roman" panose="02020603050405020304" pitchFamily="18" charset="0"/>
              </a:rPr>
              <a:t>and </a:t>
            </a:r>
            <a:r>
              <a:rPr lang="en-GB" sz="2400" b="1" i="0" dirty="0">
                <a:solidFill>
                  <a:srgbClr val="000000"/>
                </a:solidFill>
                <a:effectLst/>
                <a:latin typeface="Times New Roman" panose="02020603050405020304" pitchFamily="18" charset="0"/>
                <a:cs typeface="Times New Roman" panose="02020603050405020304" pitchFamily="18" charset="0"/>
              </a:rPr>
              <a:t>watchguard groups</a:t>
            </a:r>
            <a:r>
              <a:rPr lang="en-GB" sz="2400" i="0" dirty="0">
                <a:solidFill>
                  <a:srgbClr val="000000"/>
                </a:solidFill>
                <a:effectLst/>
                <a:latin typeface="Times New Roman" panose="02020603050405020304" pitchFamily="18" charset="0"/>
                <a:cs typeface="Times New Roman" panose="02020603050405020304" pitchFamily="18" charset="0"/>
              </a:rPr>
              <a:t>.</a:t>
            </a:r>
          </a:p>
          <a:p>
            <a:pPr marL="800100" lvl="3" indent="-514350" algn="just">
              <a:lnSpc>
                <a:spcPct val="150000"/>
              </a:lnSpc>
              <a:buFont typeface="+mj-lt"/>
              <a:buAutoNum type="arabicPeriod"/>
            </a:pPr>
            <a:endParaRPr lang="en-GB" sz="20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362470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lstStyle/>
          <a:p>
            <a:r>
              <a:rPr lang="en-US" dirty="0">
                <a:latin typeface="Rockwell" panose="02060603020205020403" pitchFamily="18" charset="0"/>
              </a:rPr>
              <a:t>Models of Digital Governance</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205346"/>
            <a:ext cx="10650069" cy="5018482"/>
          </a:xfrm>
          <a:solidFill>
            <a:schemeClr val="accent1">
              <a:lumMod val="20000"/>
              <a:lumOff val="80000"/>
            </a:schemeClr>
          </a:solidFill>
        </p:spPr>
        <p:txBody>
          <a:bodyPr>
            <a:normAutofit fontScale="92500" lnSpcReduction="10000"/>
          </a:bodyPr>
          <a:lstStyle/>
          <a:p>
            <a:pPr algn="just">
              <a:lnSpc>
                <a:spcPct val="150000"/>
              </a:lnSpc>
            </a:pPr>
            <a:r>
              <a:rPr lang="en-GB" sz="2600" b="0" i="0" dirty="0">
                <a:solidFill>
                  <a:srgbClr val="000000"/>
                </a:solidFill>
                <a:effectLst/>
                <a:latin typeface="Times New Roman" panose="02020603050405020304" pitchFamily="18" charset="0"/>
                <a:cs typeface="Times New Roman" panose="02020603050405020304" pitchFamily="18" charset="0"/>
              </a:rPr>
              <a:t>The six generic models of digital governance in developing countries are:</a:t>
            </a:r>
          </a:p>
          <a:p>
            <a:pPr lvl="1" algn="just">
              <a:lnSpc>
                <a:spcPct val="150000"/>
              </a:lnSpc>
            </a:pPr>
            <a:r>
              <a:rPr lang="en-GB" sz="2400" dirty="0">
                <a:solidFill>
                  <a:schemeClr val="tx1"/>
                </a:solidFill>
              </a:rPr>
              <a:t>Broadcasting/Wider Dissemination Model</a:t>
            </a:r>
          </a:p>
          <a:p>
            <a:pPr lvl="1" algn="just">
              <a:lnSpc>
                <a:spcPct val="150000"/>
              </a:lnSpc>
            </a:pPr>
            <a:r>
              <a:rPr lang="en-GB" sz="2400" dirty="0">
                <a:solidFill>
                  <a:schemeClr val="tx1"/>
                </a:solidFill>
              </a:rPr>
              <a:t>Critical Flow Model</a:t>
            </a:r>
          </a:p>
          <a:p>
            <a:pPr lvl="1" algn="just">
              <a:lnSpc>
                <a:spcPct val="150000"/>
              </a:lnSpc>
            </a:pPr>
            <a:r>
              <a:rPr lang="en-GB" sz="2400" dirty="0">
                <a:solidFill>
                  <a:schemeClr val="tx1"/>
                </a:solidFill>
              </a:rPr>
              <a:t>Comparative Analysis Model</a:t>
            </a:r>
          </a:p>
          <a:p>
            <a:pPr lvl="1" algn="just">
              <a:lnSpc>
                <a:spcPct val="150000"/>
              </a:lnSpc>
            </a:pPr>
            <a:r>
              <a:rPr lang="en-GB" sz="2400" dirty="0">
                <a:solidFill>
                  <a:schemeClr val="tx1"/>
                </a:solidFill>
              </a:rPr>
              <a:t>Mobilization and Lobbying Model</a:t>
            </a:r>
          </a:p>
          <a:p>
            <a:pPr lvl="1" algn="just">
              <a:lnSpc>
                <a:spcPct val="150000"/>
              </a:lnSpc>
            </a:pPr>
            <a:r>
              <a:rPr lang="en-GB" sz="2400" dirty="0">
                <a:solidFill>
                  <a:schemeClr val="tx1"/>
                </a:solidFill>
              </a:rPr>
              <a:t>Interactive Service Model</a:t>
            </a:r>
          </a:p>
          <a:p>
            <a:pPr lvl="1" algn="just">
              <a:lnSpc>
                <a:spcPct val="150000"/>
              </a:lnSpc>
            </a:pPr>
            <a:r>
              <a:rPr lang="en-GB" sz="2400" dirty="0">
                <a:solidFill>
                  <a:schemeClr val="tx1"/>
                </a:solidFill>
              </a:rPr>
              <a:t>E-Governance Maturity Model</a:t>
            </a:r>
          </a:p>
          <a:p>
            <a:pPr marL="274320" lvl="1" indent="0" algn="just">
              <a:lnSpc>
                <a:spcPct val="150000"/>
              </a:lnSpc>
              <a:buNone/>
            </a:pPr>
            <a:r>
              <a:rPr lang="en-GB" sz="2600" b="1" dirty="0">
                <a:solidFill>
                  <a:schemeClr val="tx1"/>
                </a:solidFill>
              </a:rPr>
              <a:t>These models exhibits several variations dependent on the local situation and the governance functions.</a:t>
            </a:r>
            <a:endParaRPr lang="en-US" sz="2600" b="1" dirty="0">
              <a:solidFill>
                <a:schemeClr val="tx1"/>
              </a:solidFill>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29865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200" dirty="0">
                <a:latin typeface="Rockwell" panose="02060603020205020403" pitchFamily="18" charset="0"/>
              </a:rPr>
              <a:t>Towards Good Governance through E-Governance</a:t>
            </a:r>
            <a:endParaRPr lang="en-US" sz="32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971550"/>
            <a:ext cx="10650069" cy="5252277"/>
          </a:xfrm>
          <a:solidFill>
            <a:schemeClr val="accent1">
              <a:lumMod val="20000"/>
              <a:lumOff val="80000"/>
            </a:schemeClr>
          </a:solidFill>
        </p:spPr>
        <p:txBody>
          <a:bodyPr>
            <a:normAutofit/>
          </a:bodyPr>
          <a:lstStyle/>
          <a:p>
            <a:pPr marL="285750" lvl="3" indent="0" algn="just">
              <a:lnSpc>
                <a:spcPct val="150000"/>
              </a:lnSpc>
              <a:buNone/>
            </a:pPr>
            <a:r>
              <a:rPr lang="en-GB" sz="2400" i="0" dirty="0">
                <a:solidFill>
                  <a:srgbClr val="000000"/>
                </a:solidFill>
                <a:effectLst/>
                <a:latin typeface="Times New Roman" panose="02020603050405020304" pitchFamily="18" charset="0"/>
                <a:cs typeface="Times New Roman" panose="02020603050405020304" pitchFamily="18" charset="0"/>
              </a:rPr>
              <a:t>The changes brought about in the citizen-governance relationship through digital governance are fourfold:</a:t>
            </a:r>
          </a:p>
          <a:p>
            <a:pPr marL="285750" lvl="3" indent="0" algn="just">
              <a:lnSpc>
                <a:spcPct val="150000"/>
              </a:lnSpc>
              <a:buNone/>
            </a:pPr>
            <a:r>
              <a:rPr lang="en-GB" sz="2000" i="0" dirty="0">
                <a:solidFill>
                  <a:srgbClr val="000000"/>
                </a:solidFill>
                <a:effectLst/>
                <a:latin typeface="Times New Roman" panose="02020603050405020304" pitchFamily="18" charset="0"/>
                <a:cs typeface="Times New Roman" panose="02020603050405020304" pitchFamily="18" charset="0"/>
              </a:rPr>
              <a:t>3. There is a greater scope influence </a:t>
            </a:r>
            <a:r>
              <a:rPr lang="en-GB" sz="2000" b="1" i="0" dirty="0">
                <a:solidFill>
                  <a:srgbClr val="000000"/>
                </a:solidFill>
                <a:effectLst/>
                <a:latin typeface="Times New Roman" panose="02020603050405020304" pitchFamily="18" charset="0"/>
                <a:cs typeface="Times New Roman" panose="02020603050405020304" pitchFamily="18" charset="0"/>
              </a:rPr>
              <a:t>policy-makers</a:t>
            </a:r>
            <a:r>
              <a:rPr lang="en-GB" sz="2000" i="0" dirty="0">
                <a:solidFill>
                  <a:srgbClr val="000000"/>
                </a:solidFill>
                <a:effectLst/>
                <a:latin typeface="Times New Roman" panose="02020603050405020304" pitchFamily="18" charset="0"/>
                <a:cs typeface="Times New Roman" panose="02020603050405020304" pitchFamily="18" charset="0"/>
              </a:rPr>
              <a:t> and </a:t>
            </a:r>
            <a:r>
              <a:rPr lang="en-GB" sz="2000" b="1" i="0" dirty="0">
                <a:solidFill>
                  <a:srgbClr val="000000"/>
                </a:solidFill>
                <a:effectLst/>
                <a:latin typeface="Times New Roman" panose="02020603050405020304" pitchFamily="18" charset="0"/>
                <a:cs typeface="Times New Roman" panose="02020603050405020304" pitchFamily="18" charset="0"/>
              </a:rPr>
              <a:t>members of civil society </a:t>
            </a:r>
            <a:r>
              <a:rPr lang="en-GB" sz="2000" i="0" dirty="0">
                <a:solidFill>
                  <a:srgbClr val="000000"/>
                </a:solidFill>
                <a:effectLst/>
                <a:latin typeface="Times New Roman" panose="02020603050405020304" pitchFamily="18" charset="0"/>
                <a:cs typeface="Times New Roman" panose="02020603050405020304" pitchFamily="18" charset="0"/>
              </a:rPr>
              <a:t>through </a:t>
            </a:r>
            <a:r>
              <a:rPr lang="en-GB" sz="2000" b="1" i="0" dirty="0">
                <a:solidFill>
                  <a:srgbClr val="000000"/>
                </a:solidFill>
                <a:effectLst/>
                <a:latin typeface="Times New Roman" panose="02020603050405020304" pitchFamily="18" charset="0"/>
                <a:cs typeface="Times New Roman" panose="02020603050405020304" pitchFamily="18" charset="0"/>
              </a:rPr>
              <a:t>collective opinion</a:t>
            </a:r>
            <a:r>
              <a:rPr lang="en-GB" sz="2000" i="0" dirty="0">
                <a:solidFill>
                  <a:srgbClr val="000000"/>
                </a:solidFill>
                <a:effectLst/>
                <a:latin typeface="Times New Roman" panose="02020603050405020304" pitchFamily="18" charset="0"/>
                <a:cs typeface="Times New Roman" panose="02020603050405020304" pitchFamily="18" charset="0"/>
              </a:rPr>
              <a:t>, </a:t>
            </a:r>
            <a:r>
              <a:rPr lang="en-GB" sz="2000" b="1" i="0" dirty="0">
                <a:solidFill>
                  <a:srgbClr val="000000"/>
                </a:solidFill>
                <a:effectLst/>
                <a:latin typeface="Times New Roman" panose="02020603050405020304" pitchFamily="18" charset="0"/>
                <a:cs typeface="Times New Roman" panose="02020603050405020304" pitchFamily="18" charset="0"/>
              </a:rPr>
              <a:t>direct participation</a:t>
            </a:r>
            <a:r>
              <a:rPr lang="en-GB" sz="2000" i="0" dirty="0">
                <a:solidFill>
                  <a:srgbClr val="000000"/>
                </a:solidFill>
                <a:effectLst/>
                <a:latin typeface="Times New Roman" panose="02020603050405020304" pitchFamily="18" charset="0"/>
                <a:cs typeface="Times New Roman" panose="02020603050405020304" pitchFamily="18" charset="0"/>
              </a:rPr>
              <a:t>, </a:t>
            </a:r>
            <a:r>
              <a:rPr lang="en-GB" sz="2000" b="1" i="0" dirty="0">
                <a:solidFill>
                  <a:srgbClr val="000000"/>
                </a:solidFill>
                <a:effectLst/>
                <a:latin typeface="Times New Roman" panose="02020603050405020304" pitchFamily="18" charset="0"/>
                <a:cs typeface="Times New Roman" panose="02020603050405020304" pitchFamily="18" charset="0"/>
              </a:rPr>
              <a:t>participation in public debates </a:t>
            </a:r>
            <a:r>
              <a:rPr lang="en-GB" sz="2000" i="0" dirty="0">
                <a:solidFill>
                  <a:srgbClr val="000000"/>
                </a:solidFill>
                <a:effectLst/>
                <a:latin typeface="Times New Roman" panose="02020603050405020304" pitchFamily="18" charset="0"/>
                <a:cs typeface="Times New Roman" panose="02020603050405020304" pitchFamily="18" charset="0"/>
              </a:rPr>
              <a:t>and </a:t>
            </a:r>
            <a:r>
              <a:rPr lang="en-GB" sz="2000" b="1" i="0" dirty="0">
                <a:solidFill>
                  <a:srgbClr val="000000"/>
                </a:solidFill>
                <a:effectLst/>
                <a:latin typeface="Times New Roman" panose="02020603050405020304" pitchFamily="18" charset="0"/>
                <a:cs typeface="Times New Roman" panose="02020603050405020304" pitchFamily="18" charset="0"/>
              </a:rPr>
              <a:t>use of advocacy tools.</a:t>
            </a:r>
          </a:p>
          <a:p>
            <a:pPr marL="285750" lvl="3" indent="0" algn="just">
              <a:lnSpc>
                <a:spcPct val="150000"/>
              </a:lnSpc>
              <a:buNone/>
            </a:pPr>
            <a:r>
              <a:rPr lang="en-GB" sz="2000" b="1" dirty="0">
                <a:solidFill>
                  <a:srgbClr val="000000"/>
                </a:solidFill>
                <a:latin typeface="Times New Roman" panose="02020603050405020304" pitchFamily="18" charset="0"/>
                <a:cs typeface="Times New Roman" panose="02020603050405020304" pitchFamily="18" charset="0"/>
              </a:rPr>
              <a:t>4. </a:t>
            </a:r>
            <a:r>
              <a:rPr lang="en-GB" sz="2000" b="1" i="0" dirty="0">
                <a:solidFill>
                  <a:srgbClr val="000000"/>
                </a:solidFill>
                <a:effectLst/>
                <a:latin typeface="Times New Roman" panose="02020603050405020304" pitchFamily="18" charset="0"/>
                <a:cs typeface="Times New Roman" panose="02020603050405020304" pitchFamily="18" charset="0"/>
              </a:rPr>
              <a:t>Policy-makers become more aware of the voices of people </a:t>
            </a:r>
            <a:r>
              <a:rPr lang="en-GB" sz="2000" i="0" dirty="0">
                <a:solidFill>
                  <a:srgbClr val="000000"/>
                </a:solidFill>
                <a:effectLst/>
                <a:latin typeface="Times New Roman" panose="02020603050405020304" pitchFamily="18" charset="0"/>
                <a:cs typeface="Times New Roman" panose="02020603050405020304" pitchFamily="18" charset="0"/>
              </a:rPr>
              <a:t>and can effectively involve them in policy-making mechanisms. They realize that </a:t>
            </a:r>
            <a:r>
              <a:rPr lang="en-GB" sz="2000" b="1" i="0" dirty="0">
                <a:solidFill>
                  <a:srgbClr val="000000"/>
                </a:solidFill>
                <a:effectLst/>
                <a:latin typeface="Times New Roman" panose="02020603050405020304" pitchFamily="18" charset="0"/>
                <a:cs typeface="Times New Roman" panose="02020603050405020304" pitchFamily="18" charset="0"/>
              </a:rPr>
              <a:t>their actions </a:t>
            </a:r>
            <a:r>
              <a:rPr lang="en-GB" sz="2000" i="0" dirty="0">
                <a:solidFill>
                  <a:srgbClr val="000000"/>
                </a:solidFill>
                <a:effectLst/>
                <a:latin typeface="Times New Roman" panose="02020603050405020304" pitchFamily="18" charset="0"/>
                <a:cs typeface="Times New Roman" panose="02020603050405020304" pitchFamily="18" charset="0"/>
              </a:rPr>
              <a:t>are under the </a:t>
            </a:r>
            <a:r>
              <a:rPr lang="en-GB" sz="2000" b="1" i="0" dirty="0">
                <a:solidFill>
                  <a:srgbClr val="000000"/>
                </a:solidFill>
                <a:effectLst/>
                <a:latin typeface="Times New Roman" panose="02020603050405020304" pitchFamily="18" charset="0"/>
                <a:cs typeface="Times New Roman" panose="02020603050405020304" pitchFamily="18" charset="0"/>
              </a:rPr>
              <a:t>scrutiny</a:t>
            </a:r>
            <a:r>
              <a:rPr lang="en-GB" sz="2000" i="0" dirty="0">
                <a:solidFill>
                  <a:srgbClr val="000000"/>
                </a:solidFill>
                <a:effectLst/>
                <a:latin typeface="Times New Roman" panose="02020603050405020304" pitchFamily="18" charset="0"/>
                <a:cs typeface="Times New Roman" panose="02020603050405020304" pitchFamily="18" charset="0"/>
              </a:rPr>
              <a:t> of many more </a:t>
            </a:r>
            <a:r>
              <a:rPr lang="en-GB" sz="2000" b="1" i="0" dirty="0">
                <a:solidFill>
                  <a:srgbClr val="000000"/>
                </a:solidFill>
                <a:effectLst/>
                <a:latin typeface="Times New Roman" panose="02020603050405020304" pitchFamily="18" charset="0"/>
                <a:cs typeface="Times New Roman" panose="02020603050405020304" pitchFamily="18" charset="0"/>
              </a:rPr>
              <a:t>watchguard organizations </a:t>
            </a:r>
            <a:r>
              <a:rPr lang="en-GB" sz="2000" i="0" dirty="0">
                <a:solidFill>
                  <a:srgbClr val="000000"/>
                </a:solidFill>
                <a:effectLst/>
                <a:latin typeface="Times New Roman" panose="02020603050405020304" pitchFamily="18" charset="0"/>
                <a:cs typeface="Times New Roman" panose="02020603050405020304" pitchFamily="18" charset="0"/>
              </a:rPr>
              <a:t>and there are greater avenues available with people to obtain any information.</a:t>
            </a:r>
          </a:p>
          <a:p>
            <a:pPr marL="800100" lvl="3" indent="-514350" algn="just">
              <a:lnSpc>
                <a:spcPct val="150000"/>
              </a:lnSpc>
              <a:buFont typeface="+mj-lt"/>
              <a:buAutoNum type="arabicPeriod"/>
            </a:pPr>
            <a:endParaRPr lang="en-GB" sz="20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425652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200" dirty="0">
                <a:latin typeface="Rockwell" panose="02060603020205020403" pitchFamily="18" charset="0"/>
              </a:rPr>
              <a:t>Towards Good Governance through E-Governance</a:t>
            </a:r>
            <a:endParaRPr lang="en-US" sz="32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971550"/>
            <a:ext cx="10650069" cy="5252277"/>
          </a:xfrm>
          <a:solidFill>
            <a:schemeClr val="accent1">
              <a:lumMod val="20000"/>
              <a:lumOff val="80000"/>
            </a:schemeClr>
          </a:solidFill>
        </p:spPr>
        <p:txBody>
          <a:bodyPr>
            <a:normAutofit/>
          </a:bodyPr>
          <a:lstStyle/>
          <a:p>
            <a:pPr marL="285750" lvl="3" indent="0" algn="just">
              <a:lnSpc>
                <a:spcPct val="150000"/>
              </a:lnSpc>
              <a:buNone/>
            </a:pPr>
            <a:r>
              <a:rPr lang="en-GB" sz="2000" i="0" dirty="0">
                <a:solidFill>
                  <a:srgbClr val="000000"/>
                </a:solidFill>
                <a:effectLst/>
                <a:latin typeface="Times New Roman" panose="02020603050405020304" pitchFamily="18" charset="0"/>
                <a:cs typeface="Times New Roman" panose="02020603050405020304" pitchFamily="18" charset="0"/>
              </a:rPr>
              <a:t>The following table summarizes the nature of people's participation in e-governance.</a:t>
            </a: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61</a:t>
            </a:fld>
            <a:endParaRPr lang="en-US" dirty="0"/>
          </a:p>
        </p:txBody>
      </p:sp>
      <p:pic>
        <p:nvPicPr>
          <p:cNvPr id="5" name="Picture 4">
            <a:extLst>
              <a:ext uri="{FF2B5EF4-FFF2-40B4-BE49-F238E27FC236}">
                <a16:creationId xmlns:a16="http://schemas.microsoft.com/office/drawing/2014/main" id="{A9FC72F2-155B-4A13-A751-60F93E73DCF1}"/>
              </a:ext>
            </a:extLst>
          </p:cNvPr>
          <p:cNvPicPr>
            <a:picLocks noChangeAspect="1"/>
          </p:cNvPicPr>
          <p:nvPr/>
        </p:nvPicPr>
        <p:blipFill>
          <a:blip r:embed="rId3"/>
          <a:stretch>
            <a:fillRect/>
          </a:stretch>
        </p:blipFill>
        <p:spPr>
          <a:xfrm>
            <a:off x="952499" y="2215515"/>
            <a:ext cx="10287000" cy="2952750"/>
          </a:xfrm>
          <a:prstGeom prst="rect">
            <a:avLst/>
          </a:prstGeom>
        </p:spPr>
      </p:pic>
    </p:spTree>
    <p:extLst>
      <p:ext uri="{BB962C8B-B14F-4D97-AF65-F5344CB8AC3E}">
        <p14:creationId xmlns:p14="http://schemas.microsoft.com/office/powerpoint/2010/main" val="1559483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200" dirty="0">
                <a:latin typeface="Rockwell" panose="02060603020205020403" pitchFamily="18" charset="0"/>
              </a:rPr>
              <a:t>Towards Good Governance through E-Governance</a:t>
            </a:r>
            <a:endParaRPr lang="en-US" sz="32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971550"/>
            <a:ext cx="10650069" cy="5252277"/>
          </a:xfrm>
          <a:solidFill>
            <a:schemeClr val="accent1">
              <a:lumMod val="20000"/>
              <a:lumOff val="80000"/>
            </a:schemeClr>
          </a:solidFill>
        </p:spPr>
        <p:txBody>
          <a:bodyPr>
            <a:normAutofit/>
          </a:bodyPr>
          <a:lstStyle/>
          <a:p>
            <a:pPr marL="628650" lvl="3" indent="-3429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Since ICT-enabled governance models can </a:t>
            </a:r>
            <a:r>
              <a:rPr lang="en-GB" sz="2400" b="1" i="0" dirty="0">
                <a:solidFill>
                  <a:srgbClr val="000000"/>
                </a:solidFill>
                <a:effectLst/>
                <a:latin typeface="Times New Roman" panose="02020603050405020304" pitchFamily="18" charset="0"/>
                <a:cs typeface="Times New Roman" panose="02020603050405020304" pitchFamily="18" charset="0"/>
              </a:rPr>
              <a:t>directly connect individuals with officials</a:t>
            </a:r>
            <a:r>
              <a:rPr lang="en-GB" sz="2400" i="0" dirty="0">
                <a:solidFill>
                  <a:srgbClr val="000000"/>
                </a:solidFill>
                <a:effectLst/>
                <a:latin typeface="Times New Roman" panose="02020603050405020304" pitchFamily="18" charset="0"/>
                <a:cs typeface="Times New Roman" panose="02020603050405020304" pitchFamily="18" charset="0"/>
              </a:rPr>
              <a:t> in the government and decision-makers, the impact is </a:t>
            </a:r>
            <a:r>
              <a:rPr lang="en-GB" sz="2400" b="1" i="0" dirty="0">
                <a:solidFill>
                  <a:srgbClr val="000000"/>
                </a:solidFill>
                <a:effectLst/>
                <a:latin typeface="Times New Roman" panose="02020603050405020304" pitchFamily="18" charset="0"/>
                <a:cs typeface="Times New Roman" panose="02020603050405020304" pitchFamily="18" charset="0"/>
              </a:rPr>
              <a:t>immediate</a:t>
            </a:r>
            <a:r>
              <a:rPr lang="en-GB" sz="2400" i="0" dirty="0">
                <a:solidFill>
                  <a:srgbClr val="000000"/>
                </a:solidFill>
                <a:effectLst/>
                <a:latin typeface="Times New Roman" panose="02020603050405020304" pitchFamily="18" charset="0"/>
                <a:cs typeface="Times New Roman" panose="02020603050405020304" pitchFamily="18" charset="0"/>
              </a:rPr>
              <a:t>, and puts greater assess and control over governance mechanism in the hands of individuals. </a:t>
            </a:r>
          </a:p>
          <a:p>
            <a:pPr marL="628650" lvl="3" indent="-3429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This process makes the government more </a:t>
            </a:r>
            <a:r>
              <a:rPr lang="en-GB" sz="2400" b="1" i="0" dirty="0">
                <a:solidFill>
                  <a:srgbClr val="000000"/>
                </a:solidFill>
                <a:effectLst/>
                <a:latin typeface="Times New Roman" panose="02020603050405020304" pitchFamily="18" charset="0"/>
                <a:cs typeface="Times New Roman" panose="02020603050405020304" pitchFamily="18" charset="0"/>
              </a:rPr>
              <a:t>responsible and accountable </a:t>
            </a:r>
            <a:r>
              <a:rPr lang="en-GB" sz="2400" i="0" dirty="0">
                <a:solidFill>
                  <a:srgbClr val="000000"/>
                </a:solidFill>
                <a:effectLst/>
                <a:latin typeface="Times New Roman" panose="02020603050405020304" pitchFamily="18" charset="0"/>
                <a:cs typeface="Times New Roman" panose="02020603050405020304" pitchFamily="18" charset="0"/>
              </a:rPr>
              <a:t>to its citizens.</a:t>
            </a:r>
          </a:p>
          <a:p>
            <a:pPr marL="628650" lvl="3" indent="-3429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Digital governance models bring with them the potential to bring in </a:t>
            </a:r>
            <a:r>
              <a:rPr lang="en-GB" sz="2400" b="1" i="0" dirty="0">
                <a:solidFill>
                  <a:srgbClr val="000000"/>
                </a:solidFill>
                <a:effectLst/>
                <a:latin typeface="Times New Roman" panose="02020603050405020304" pitchFamily="18" charset="0"/>
                <a:cs typeface="Times New Roman" panose="02020603050405020304" pitchFamily="18" charset="0"/>
              </a:rPr>
              <a:t>far-reaching changes</a:t>
            </a:r>
            <a:r>
              <a:rPr lang="en-GB" sz="2400" i="0" dirty="0">
                <a:solidFill>
                  <a:srgbClr val="000000"/>
                </a:solidFill>
                <a:effectLst/>
                <a:latin typeface="Times New Roman" panose="02020603050405020304" pitchFamily="18" charset="0"/>
                <a:cs typeface="Times New Roman" panose="02020603050405020304" pitchFamily="18" charset="0"/>
              </a:rPr>
              <a:t> in governance structures in developing countries. </a:t>
            </a:r>
          </a:p>
          <a:p>
            <a:pPr marL="628650" lvl="3" indent="-342900" algn="just">
              <a:lnSpc>
                <a:spcPct val="150000"/>
              </a:lnSpc>
              <a:buFont typeface="Wingdings" panose="05000000000000000000" pitchFamily="2" charset="2"/>
              <a:buChar char="v"/>
            </a:pPr>
            <a:endParaRPr lang="en-GB" sz="20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1417823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9843"/>
            <a:ext cx="9875520" cy="572445"/>
          </a:xfrm>
        </p:spPr>
        <p:txBody>
          <a:bodyPr>
            <a:noAutofit/>
          </a:bodyPr>
          <a:lstStyle/>
          <a:p>
            <a:r>
              <a:rPr lang="en-GB" sz="3200" dirty="0">
                <a:latin typeface="Rockwell" panose="02060603020205020403" pitchFamily="18" charset="0"/>
              </a:rPr>
              <a:t>Towards Good Governance through E-Governance</a:t>
            </a:r>
            <a:endParaRPr lang="en-US" sz="3200" dirty="0">
              <a:latin typeface="Rockwell" panose="02060603020205020403" pitchFamily="18" charset="0"/>
            </a:endParaRP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971550"/>
            <a:ext cx="10650069" cy="5252277"/>
          </a:xfrm>
          <a:solidFill>
            <a:schemeClr val="accent1">
              <a:lumMod val="20000"/>
              <a:lumOff val="80000"/>
            </a:schemeClr>
          </a:solidFill>
        </p:spPr>
        <p:txBody>
          <a:bodyPr>
            <a:normAutofit/>
          </a:bodyPr>
          <a:lstStyle/>
          <a:p>
            <a:pPr marL="628650" lvl="3" indent="-3429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Creativity lies in the use of information and blending it with the potential offered by ICT to create </a:t>
            </a:r>
            <a:r>
              <a:rPr lang="en-GB" sz="2400" b="1" i="0" dirty="0">
                <a:solidFill>
                  <a:srgbClr val="000000"/>
                </a:solidFill>
                <a:effectLst/>
                <a:latin typeface="Times New Roman" panose="02020603050405020304" pitchFamily="18" charset="0"/>
                <a:cs typeface="Times New Roman" panose="02020603050405020304" pitchFamily="18" charset="0"/>
              </a:rPr>
              <a:t>customized low-cost digital governance models</a:t>
            </a:r>
            <a:r>
              <a:rPr lang="en-GB" sz="2400" i="0" dirty="0">
                <a:solidFill>
                  <a:srgbClr val="000000"/>
                </a:solidFill>
                <a:effectLst/>
                <a:latin typeface="Times New Roman" panose="02020603050405020304" pitchFamily="18" charset="0"/>
                <a:cs typeface="Times New Roman" panose="02020603050405020304" pitchFamily="18" charset="0"/>
              </a:rPr>
              <a:t>. </a:t>
            </a:r>
          </a:p>
          <a:p>
            <a:pPr marL="628650" lvl="3" indent="-342900" algn="just">
              <a:lnSpc>
                <a:spcPct val="150000"/>
              </a:lnSpc>
              <a:buFont typeface="Wingdings" panose="05000000000000000000" pitchFamily="2" charset="2"/>
              <a:buChar char="v"/>
            </a:pPr>
            <a:r>
              <a:rPr lang="en-GB" sz="2400" i="0" dirty="0">
                <a:solidFill>
                  <a:srgbClr val="000000"/>
                </a:solidFill>
                <a:effectLst/>
                <a:latin typeface="Times New Roman" panose="02020603050405020304" pitchFamily="18" charset="0"/>
                <a:cs typeface="Times New Roman" panose="02020603050405020304" pitchFamily="18" charset="0"/>
              </a:rPr>
              <a:t>Solutions may often emerge by analysis of reasons behind governance failures by the people themselves and then imaginatively using digital governance models to focus on the </a:t>
            </a:r>
            <a:r>
              <a:rPr lang="en-GB" sz="2400" b="1" i="0" dirty="0">
                <a:solidFill>
                  <a:srgbClr val="000000"/>
                </a:solidFill>
                <a:effectLst/>
                <a:latin typeface="Times New Roman" panose="02020603050405020304" pitchFamily="18" charset="0"/>
                <a:cs typeface="Times New Roman" panose="02020603050405020304" pitchFamily="18" charset="0"/>
              </a:rPr>
              <a:t>weakest spot</a:t>
            </a:r>
            <a:r>
              <a:rPr lang="en-GB" sz="2400" i="0" dirty="0">
                <a:solidFill>
                  <a:srgbClr val="000000"/>
                </a:solidFill>
                <a:effectLst/>
                <a:latin typeface="Times New Roman" panose="02020603050405020304" pitchFamily="18" charset="0"/>
                <a:cs typeface="Times New Roman" panose="02020603050405020304" pitchFamily="18" charset="0"/>
              </a:rPr>
              <a:t> to bring gradual improvements in governance. </a:t>
            </a:r>
          </a:p>
          <a:p>
            <a:pPr marL="628650" lvl="3" indent="-342900" algn="just">
              <a:lnSpc>
                <a:spcPct val="150000"/>
              </a:lnSpc>
              <a:buFont typeface="Wingdings" panose="05000000000000000000" pitchFamily="2" charset="2"/>
              <a:buChar char="v"/>
            </a:pPr>
            <a:r>
              <a:rPr lang="en-GB" sz="2400" b="1" i="0" dirty="0">
                <a:solidFill>
                  <a:srgbClr val="000000"/>
                </a:solidFill>
                <a:effectLst/>
                <a:latin typeface="Times New Roman" panose="02020603050405020304" pitchFamily="18" charset="0"/>
                <a:cs typeface="Times New Roman" panose="02020603050405020304" pitchFamily="18" charset="0"/>
              </a:rPr>
              <a:t>Small businesses are significant landmarks </a:t>
            </a:r>
            <a:r>
              <a:rPr lang="en-GB" sz="2400" i="0" dirty="0">
                <a:solidFill>
                  <a:srgbClr val="000000"/>
                </a:solidFill>
                <a:effectLst/>
                <a:latin typeface="Times New Roman" panose="02020603050405020304" pitchFamily="18" charset="0"/>
                <a:cs typeface="Times New Roman" panose="02020603050405020304" pitchFamily="18" charset="0"/>
              </a:rPr>
              <a:t>in the path of transformation to good governance.</a:t>
            </a:r>
            <a:endParaRPr lang="en-GB" sz="2000" i="0" dirty="0">
              <a:solidFill>
                <a:srgbClr val="000000"/>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123071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9F68BE-A023-4E87-9947-E0ABD064B6ED}"/>
              </a:ext>
            </a:extLst>
          </p:cNvPr>
          <p:cNvSpPr txBox="1">
            <a:spLocks/>
          </p:cNvSpPr>
          <p:nvPr/>
        </p:nvSpPr>
        <p:spPr>
          <a:xfrm>
            <a:off x="5088691" y="2990388"/>
            <a:ext cx="2014618" cy="8772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GB" sz="2800" dirty="0">
                <a:latin typeface="Rockwell" panose="02060603020205020403" pitchFamily="18" charset="0"/>
              </a:rPr>
              <a:t>Thank you</a:t>
            </a:r>
            <a:endParaRPr lang="en-US" sz="2800" dirty="0">
              <a:latin typeface="Rockwell" panose="02060603020205020403" pitchFamily="18" charset="0"/>
            </a:endParaRPr>
          </a:p>
        </p:txBody>
      </p:sp>
      <p:sp>
        <p:nvSpPr>
          <p:cNvPr id="8" name="Footer Placeholder 7">
            <a:extLst>
              <a:ext uri="{FF2B5EF4-FFF2-40B4-BE49-F238E27FC236}">
                <a16:creationId xmlns:a16="http://schemas.microsoft.com/office/drawing/2014/main" id="{E9201DC4-AF8B-4E7A-A53A-A9AD3DF16849}"/>
              </a:ext>
            </a:extLst>
          </p:cNvPr>
          <p:cNvSpPr>
            <a:spLocks noGrp="1"/>
          </p:cNvSpPr>
          <p:nvPr>
            <p:ph type="ftr" sz="quarter" idx="11"/>
          </p:nvPr>
        </p:nvSpPr>
        <p:spPr/>
        <p:txBody>
          <a:bodyPr/>
          <a:lstStyle/>
          <a:p>
            <a:r>
              <a:rPr lang="en-GB"/>
              <a:t>Prepared by: Dr. Binod Kumar Adhikari</a:t>
            </a:r>
            <a:endParaRPr lang="en-US" dirty="0"/>
          </a:p>
        </p:txBody>
      </p:sp>
      <p:sp>
        <p:nvSpPr>
          <p:cNvPr id="9" name="Slide Number Placeholder 8">
            <a:extLst>
              <a:ext uri="{FF2B5EF4-FFF2-40B4-BE49-F238E27FC236}">
                <a16:creationId xmlns:a16="http://schemas.microsoft.com/office/drawing/2014/main" id="{5CE699BC-9194-4FFE-9E95-220DD887BB7A}"/>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348314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noAutofit/>
          </a:bodyPr>
          <a:lstStyle/>
          <a:p>
            <a:r>
              <a:rPr lang="en-US" sz="3600" dirty="0">
                <a:latin typeface="Rockwell" panose="02060603020205020403" pitchFamily="18" charset="0"/>
              </a:rPr>
              <a:t>Broadcasting/Wider Dissemination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565328"/>
            <a:ext cx="10650069" cy="4658499"/>
          </a:xfrm>
          <a:solidFill>
            <a:schemeClr val="accent1">
              <a:lumMod val="20000"/>
              <a:lumOff val="80000"/>
            </a:schemeClr>
          </a:solidFill>
        </p:spPr>
        <p:txBody>
          <a:bodyPr>
            <a:normAutofit fontScale="92500"/>
          </a:bodyPr>
          <a:lstStyle/>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 model is based on </a:t>
            </a:r>
            <a:r>
              <a:rPr lang="en-GB" sz="2400" b="1" i="0" dirty="0">
                <a:solidFill>
                  <a:srgbClr val="000000"/>
                </a:solidFill>
                <a:effectLst/>
                <a:latin typeface="Times New Roman" panose="02020603050405020304" pitchFamily="18" charset="0"/>
                <a:cs typeface="Times New Roman" panose="02020603050405020304" pitchFamily="18" charset="0"/>
              </a:rPr>
              <a:t>dissemination of information </a:t>
            </a:r>
            <a:r>
              <a:rPr lang="en-GB" sz="2400" b="0" i="0" dirty="0">
                <a:solidFill>
                  <a:srgbClr val="000000"/>
                </a:solidFill>
                <a:effectLst/>
                <a:latin typeface="Times New Roman" panose="02020603050405020304" pitchFamily="18" charset="0"/>
                <a:cs typeface="Times New Roman" panose="02020603050405020304" pitchFamily="18" charset="0"/>
              </a:rPr>
              <a:t>relevant to better governance that is already in the public domain into wider public domain through the use of ICT and convergent media.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 </a:t>
            </a:r>
            <a:r>
              <a:rPr lang="en-GB" sz="2400" b="1" i="0" dirty="0">
                <a:solidFill>
                  <a:srgbClr val="000000"/>
                </a:solidFill>
                <a:effectLst/>
                <a:latin typeface="Times New Roman" panose="02020603050405020304" pitchFamily="18" charset="0"/>
                <a:cs typeface="Times New Roman" panose="02020603050405020304" pitchFamily="18" charset="0"/>
              </a:rPr>
              <a:t>rationale</a:t>
            </a:r>
            <a:r>
              <a:rPr lang="en-GB" sz="2400" b="0" i="0" dirty="0">
                <a:solidFill>
                  <a:srgbClr val="000000"/>
                </a:solidFill>
                <a:effectLst/>
                <a:latin typeface="Times New Roman" panose="02020603050405020304" pitchFamily="18" charset="0"/>
                <a:cs typeface="Times New Roman" panose="02020603050405020304" pitchFamily="18" charset="0"/>
              </a:rPr>
              <a:t> behind the model is that a more informed citizenry is able to </a:t>
            </a:r>
            <a:r>
              <a:rPr lang="en-GB" sz="2400" b="1" i="0" dirty="0">
                <a:solidFill>
                  <a:srgbClr val="000000"/>
                </a:solidFill>
                <a:effectLst/>
                <a:latin typeface="Times New Roman" panose="02020603050405020304" pitchFamily="18" charset="0"/>
                <a:cs typeface="Times New Roman" panose="02020603050405020304" pitchFamily="18" charset="0"/>
              </a:rPr>
              <a:t>understand better the governance mechanisms </a:t>
            </a:r>
            <a:r>
              <a:rPr lang="en-GB" sz="2400" b="0" i="0" dirty="0">
                <a:solidFill>
                  <a:srgbClr val="000000"/>
                </a:solidFill>
                <a:effectLst/>
                <a:latin typeface="Times New Roman" panose="02020603050405020304" pitchFamily="18" charset="0"/>
                <a:cs typeface="Times New Roman" panose="02020603050405020304" pitchFamily="18" charset="0"/>
              </a:rPr>
              <a:t>and is more empowered </a:t>
            </a:r>
            <a:r>
              <a:rPr lang="en-GB" sz="2400" b="1" i="0" dirty="0">
                <a:solidFill>
                  <a:srgbClr val="000000"/>
                </a:solidFill>
                <a:effectLst/>
                <a:latin typeface="Times New Roman" panose="02020603050405020304" pitchFamily="18" charset="0"/>
                <a:cs typeface="Times New Roman" panose="02020603050405020304" pitchFamily="18" charset="0"/>
              </a:rPr>
              <a:t>to make informed choices</a:t>
            </a:r>
            <a:r>
              <a:rPr lang="en-GB" sz="2400" b="0" i="0" dirty="0">
                <a:solidFill>
                  <a:srgbClr val="000000"/>
                </a:solidFill>
                <a:effectLst/>
                <a:latin typeface="Times New Roman" panose="02020603050405020304" pitchFamily="18" charset="0"/>
                <a:cs typeface="Times New Roman" panose="02020603050405020304" pitchFamily="18" charset="0"/>
              </a:rPr>
              <a:t> and </a:t>
            </a:r>
            <a:r>
              <a:rPr lang="en-GB" sz="2400" b="1" i="0" dirty="0">
                <a:solidFill>
                  <a:srgbClr val="000000"/>
                </a:solidFill>
                <a:effectLst/>
                <a:latin typeface="Times New Roman" panose="02020603050405020304" pitchFamily="18" charset="0"/>
                <a:cs typeface="Times New Roman" panose="02020603050405020304" pitchFamily="18" charset="0"/>
              </a:rPr>
              <a:t>exercise its rights and responsibilities</a:t>
            </a:r>
            <a:r>
              <a:rPr lang="en-GB" sz="24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Further, there is a greater likelihood that the society in which the individuals are </a:t>
            </a:r>
            <a:r>
              <a:rPr lang="en-GB" sz="2400" b="1" i="0" dirty="0">
                <a:solidFill>
                  <a:srgbClr val="000000"/>
                </a:solidFill>
                <a:effectLst/>
                <a:latin typeface="Times New Roman" panose="02020603050405020304" pitchFamily="18" charset="0"/>
                <a:cs typeface="Times New Roman" panose="02020603050405020304" pitchFamily="18" charset="0"/>
              </a:rPr>
              <a:t>equally informed </a:t>
            </a:r>
            <a:r>
              <a:rPr lang="en-GB" sz="2400" b="0" i="0" dirty="0">
                <a:solidFill>
                  <a:srgbClr val="000000"/>
                </a:solidFill>
                <a:effectLst/>
                <a:latin typeface="Times New Roman" panose="02020603050405020304" pitchFamily="18" charset="0"/>
                <a:cs typeface="Times New Roman" panose="02020603050405020304" pitchFamily="18" charset="0"/>
              </a:rPr>
              <a:t>will ensure that the agenda and </a:t>
            </a:r>
            <a:r>
              <a:rPr lang="en-GB" sz="2400" b="1" i="0" dirty="0">
                <a:solidFill>
                  <a:srgbClr val="000000"/>
                </a:solidFill>
                <a:effectLst/>
                <a:latin typeface="Times New Roman" panose="02020603050405020304" pitchFamily="18" charset="0"/>
                <a:cs typeface="Times New Roman" panose="02020603050405020304" pitchFamily="18" charset="0"/>
              </a:rPr>
              <a:t>forms of governance are not biased.</a:t>
            </a:r>
            <a:endParaRPr lang="en-US" b="1" dirty="0">
              <a:solidFill>
                <a:schemeClr val="tx1"/>
              </a:solidFill>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TextBox 4">
            <a:extLst>
              <a:ext uri="{FF2B5EF4-FFF2-40B4-BE49-F238E27FC236}">
                <a16:creationId xmlns:a16="http://schemas.microsoft.com/office/drawing/2014/main" id="{F638E4C5-83F3-4B37-993C-DC499F0855D0}"/>
              </a:ext>
            </a:extLst>
          </p:cNvPr>
          <p:cNvSpPr txBox="1"/>
          <p:nvPr/>
        </p:nvSpPr>
        <p:spPr>
          <a:xfrm>
            <a:off x="770965" y="1165217"/>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33245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noAutofit/>
          </a:bodyPr>
          <a:lstStyle/>
          <a:p>
            <a:r>
              <a:rPr lang="en-US" sz="3600" dirty="0">
                <a:latin typeface="Rockwell" panose="02060603020205020403" pitchFamily="18" charset="0"/>
              </a:rPr>
              <a:t>Broadcasting/Wider Dissemination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766802"/>
            <a:ext cx="10650069" cy="4329515"/>
          </a:xfrm>
          <a:solidFill>
            <a:schemeClr val="accent1">
              <a:lumMod val="20000"/>
              <a:lumOff val="80000"/>
            </a:schemeClr>
          </a:solidFill>
        </p:spPr>
        <p:txBody>
          <a:bodyPr>
            <a:normAutofit/>
          </a:bodyPr>
          <a:lstStyle/>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 wider dissemination models opens up an alternative channel for people to </a:t>
            </a:r>
            <a:r>
              <a:rPr lang="en-GB" sz="2400" b="1" i="0" dirty="0">
                <a:solidFill>
                  <a:srgbClr val="000000"/>
                </a:solidFill>
                <a:effectLst/>
                <a:latin typeface="Times New Roman" panose="02020603050405020304" pitchFamily="18" charset="0"/>
                <a:cs typeface="Times New Roman" panose="02020603050405020304" pitchFamily="18" charset="0"/>
              </a:rPr>
              <a:t>access information </a:t>
            </a:r>
            <a:r>
              <a:rPr lang="en-GB" sz="2400" b="0" i="0" dirty="0">
                <a:solidFill>
                  <a:srgbClr val="000000"/>
                </a:solidFill>
                <a:effectLst/>
                <a:latin typeface="Times New Roman" panose="02020603050405020304" pitchFamily="18" charset="0"/>
                <a:cs typeface="Times New Roman" panose="02020603050405020304" pitchFamily="18" charset="0"/>
              </a:rPr>
              <a:t>as well as </a:t>
            </a:r>
            <a:r>
              <a:rPr lang="en-GB" sz="2400" b="1" i="0" dirty="0">
                <a:solidFill>
                  <a:srgbClr val="000000"/>
                </a:solidFill>
                <a:effectLst/>
                <a:latin typeface="Times New Roman" panose="02020603050405020304" pitchFamily="18" charset="0"/>
                <a:cs typeface="Times New Roman" panose="02020603050405020304" pitchFamily="18" charset="0"/>
              </a:rPr>
              <a:t>validate information </a:t>
            </a:r>
            <a:r>
              <a:rPr lang="en-GB" sz="2400" b="0" i="0" dirty="0">
                <a:solidFill>
                  <a:srgbClr val="000000"/>
                </a:solidFill>
                <a:effectLst/>
                <a:latin typeface="Times New Roman" panose="02020603050405020304" pitchFamily="18" charset="0"/>
                <a:cs typeface="Times New Roman" panose="02020603050405020304" pitchFamily="18" charset="0"/>
              </a:rPr>
              <a:t>available in the local domain from external sources. </a:t>
            </a:r>
          </a:p>
          <a:p>
            <a:pPr algn="just">
              <a:lnSpc>
                <a:spcPct val="150000"/>
              </a:lnSpc>
            </a:pPr>
            <a:r>
              <a:rPr lang="en-GB" sz="2400" b="0" i="0" dirty="0">
                <a:solidFill>
                  <a:srgbClr val="000000"/>
                </a:solidFill>
                <a:effectLst/>
                <a:latin typeface="Times New Roman" panose="02020603050405020304" pitchFamily="18" charset="0"/>
                <a:cs typeface="Times New Roman" panose="02020603050405020304" pitchFamily="18" charset="0"/>
              </a:rPr>
              <a:t>The widespread application of this model gradually </a:t>
            </a:r>
            <a:r>
              <a:rPr lang="en-GB" sz="2400" b="1" i="0" dirty="0">
                <a:solidFill>
                  <a:srgbClr val="000000"/>
                </a:solidFill>
                <a:effectLst/>
                <a:latin typeface="Times New Roman" panose="02020603050405020304" pitchFamily="18" charset="0"/>
                <a:cs typeface="Times New Roman" panose="02020603050405020304" pitchFamily="18" charset="0"/>
              </a:rPr>
              <a:t>corrects the situation of information failure</a:t>
            </a:r>
            <a:r>
              <a:rPr lang="en-GB" sz="2400" b="0" i="0" dirty="0">
                <a:solidFill>
                  <a:srgbClr val="000000"/>
                </a:solidFill>
                <a:effectLst/>
                <a:latin typeface="Times New Roman" panose="02020603050405020304" pitchFamily="18" charset="0"/>
                <a:cs typeface="Times New Roman" panose="02020603050405020304" pitchFamily="18" charset="0"/>
              </a:rPr>
              <a:t> and provides people with the basic government-related information to come to a common understanding and decide upon the future course of action.</a:t>
            </a:r>
            <a:endParaRPr lang="en-US" b="1" dirty="0">
              <a:solidFill>
                <a:schemeClr val="tx1"/>
              </a:solidFill>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30469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Principal</a:t>
            </a:r>
          </a:p>
        </p:txBody>
      </p:sp>
    </p:spTree>
    <p:extLst>
      <p:ext uri="{BB962C8B-B14F-4D97-AF65-F5344CB8AC3E}">
        <p14:creationId xmlns:p14="http://schemas.microsoft.com/office/powerpoint/2010/main" val="425835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328122"/>
            <a:ext cx="9875520" cy="877224"/>
          </a:xfrm>
        </p:spPr>
        <p:txBody>
          <a:bodyPr>
            <a:noAutofit/>
          </a:bodyPr>
          <a:lstStyle/>
          <a:p>
            <a:r>
              <a:rPr lang="en-US" sz="3600" dirty="0">
                <a:latin typeface="Rockwell" panose="02060603020205020403" pitchFamily="18" charset="0"/>
              </a:rPr>
              <a:t>Broadcasting/Wider Dissemination Model</a:t>
            </a:r>
          </a:p>
        </p:txBody>
      </p:sp>
      <p:sp>
        <p:nvSpPr>
          <p:cNvPr id="10" name="Content Placeholder 9">
            <a:extLst>
              <a:ext uri="{FF2B5EF4-FFF2-40B4-BE49-F238E27FC236}">
                <a16:creationId xmlns:a16="http://schemas.microsoft.com/office/drawing/2014/main" id="{C4401A1A-89F7-44CF-8767-3656A8E49A81}"/>
              </a:ext>
            </a:extLst>
          </p:cNvPr>
          <p:cNvSpPr>
            <a:spLocks noGrp="1"/>
          </p:cNvSpPr>
          <p:nvPr>
            <p:ph idx="1"/>
          </p:nvPr>
        </p:nvSpPr>
        <p:spPr>
          <a:xfrm>
            <a:off x="770965" y="1766802"/>
            <a:ext cx="10650069" cy="4329515"/>
          </a:xfrm>
          <a:solidFill>
            <a:schemeClr val="accent1">
              <a:lumMod val="20000"/>
              <a:lumOff val="80000"/>
            </a:schemeClr>
          </a:solidFill>
        </p:spPr>
        <p:txBody>
          <a:bodyPr>
            <a:normAutofit lnSpcReduction="10000"/>
          </a:bodyPr>
          <a:lstStyle/>
          <a:p>
            <a:pPr marL="502920" indent="-457200" algn="just">
              <a:lnSpc>
                <a:spcPct val="150000"/>
              </a:lnSpc>
              <a:buFont typeface="+mj-lt"/>
              <a:buAutoNum type="arabicPeriod"/>
            </a:pPr>
            <a:r>
              <a:rPr lang="en-GB" sz="2400" b="0" i="0" dirty="0">
                <a:solidFill>
                  <a:srgbClr val="000000"/>
                </a:solidFill>
                <a:effectLst/>
                <a:latin typeface="Times New Roman" panose="02020603050405020304" pitchFamily="18" charset="0"/>
                <a:cs typeface="Times New Roman" panose="02020603050405020304" pitchFamily="18" charset="0"/>
              </a:rPr>
              <a:t>Putting government laws and legislation online.</a:t>
            </a:r>
          </a:p>
          <a:p>
            <a:pPr marL="502920" indent="-457200" algn="just">
              <a:lnSpc>
                <a:spcPct val="150000"/>
              </a:lnSpc>
              <a:buFont typeface="+mj-lt"/>
              <a:buAutoNum type="arabicPeriod"/>
            </a:pPr>
            <a:r>
              <a:rPr lang="en-GB" sz="2400" b="0" i="0" dirty="0">
                <a:solidFill>
                  <a:srgbClr val="000000"/>
                </a:solidFill>
                <a:effectLst/>
                <a:latin typeface="Times New Roman" panose="02020603050405020304" pitchFamily="18" charset="0"/>
                <a:cs typeface="Times New Roman" panose="02020603050405020304" pitchFamily="18" charset="0"/>
              </a:rPr>
              <a:t>Making available the names, contact addresses, e-mails, and fax numbers of local governmental officials online.</a:t>
            </a:r>
          </a:p>
          <a:p>
            <a:pPr marL="502920" indent="-457200" algn="just">
              <a:lnSpc>
                <a:spcPct val="150000"/>
              </a:lnSpc>
              <a:buFont typeface="+mj-lt"/>
              <a:buAutoNum type="arabicPeriod"/>
            </a:pPr>
            <a:r>
              <a:rPr lang="en-GB" sz="2400" b="0" i="0" dirty="0">
                <a:solidFill>
                  <a:srgbClr val="000000"/>
                </a:solidFill>
                <a:effectLst/>
                <a:latin typeface="Times New Roman" panose="02020603050405020304" pitchFamily="18" charset="0"/>
                <a:cs typeface="Times New Roman" panose="02020603050405020304" pitchFamily="18" charset="0"/>
              </a:rPr>
              <a:t>Making available key information pertaining to governmental plans, budgets, expenditures, and performances online.</a:t>
            </a:r>
          </a:p>
          <a:p>
            <a:pPr marL="502920" indent="-457200" algn="just">
              <a:lnSpc>
                <a:spcPct val="150000"/>
              </a:lnSpc>
              <a:buFont typeface="+mj-lt"/>
              <a:buAutoNum type="arabicPeriod"/>
            </a:pPr>
            <a:r>
              <a:rPr lang="en-GB" sz="2400" dirty="0">
                <a:solidFill>
                  <a:srgbClr val="000000"/>
                </a:solidFill>
                <a:latin typeface="Times New Roman" panose="02020603050405020304" pitchFamily="18" charset="0"/>
                <a:cs typeface="Times New Roman" panose="02020603050405020304" pitchFamily="18" charset="0"/>
              </a:rPr>
              <a:t>Putting key court judgment/judicial statements that are of value to common citizens and creating precedence for future actions online</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988757B-01E7-49CD-A93F-3C0CBBF0A780}"/>
              </a:ext>
            </a:extLst>
          </p:cNvPr>
          <p:cNvSpPr>
            <a:spLocks noGrp="1"/>
          </p:cNvSpPr>
          <p:nvPr>
            <p:ph type="ftr" sz="quarter" idx="11"/>
          </p:nvPr>
        </p:nvSpPr>
        <p:spPr/>
        <p:txBody>
          <a:bodyPr/>
          <a:lstStyle/>
          <a:p>
            <a:r>
              <a:rPr lang="en-GB"/>
              <a:t>Prepared by: Dr. Binod Kumar Adhikari</a:t>
            </a:r>
            <a:endParaRPr lang="en-US" dirty="0"/>
          </a:p>
        </p:txBody>
      </p:sp>
      <p:sp>
        <p:nvSpPr>
          <p:cNvPr id="4" name="Slide Number Placeholder 3">
            <a:extLst>
              <a:ext uri="{FF2B5EF4-FFF2-40B4-BE49-F238E27FC236}">
                <a16:creationId xmlns:a16="http://schemas.microsoft.com/office/drawing/2014/main" id="{9213DD2A-5A1D-43B3-8E31-39DF26476C89}"/>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BFDD0DFB-1062-423B-A19D-7D67AFD8BC95}"/>
              </a:ext>
            </a:extLst>
          </p:cNvPr>
          <p:cNvSpPr txBox="1"/>
          <p:nvPr/>
        </p:nvSpPr>
        <p:spPr>
          <a:xfrm>
            <a:off x="770965" y="1304699"/>
            <a:ext cx="10650069" cy="400110"/>
          </a:xfrm>
          <a:prstGeom prst="rect">
            <a:avLst/>
          </a:prstGeom>
          <a:solidFill>
            <a:srgbClr val="4A66A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1" dirty="0">
                <a:solidFill>
                  <a:schemeClr val="bg1"/>
                </a:solidFill>
              </a:rPr>
              <a:t>Application</a:t>
            </a:r>
          </a:p>
        </p:txBody>
      </p:sp>
    </p:spTree>
    <p:extLst>
      <p:ext uri="{BB962C8B-B14F-4D97-AF65-F5344CB8AC3E}">
        <p14:creationId xmlns:p14="http://schemas.microsoft.com/office/powerpoint/2010/main" val="384792435"/>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3D6CA70E-ED75-4FF0-A862-8EF12B737755}">
  <ds:schemaRefs>
    <ds:schemaRef ds:uri="http://schemas.microsoft.com/office/infopath/2007/PartnerControls"/>
    <ds:schemaRef ds:uri="http://purl.org/dc/elements/1.1/"/>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1656</TotalTime>
  <Words>5610</Words>
  <Application>Microsoft Office PowerPoint</Application>
  <PresentationFormat>Widescreen</PresentationFormat>
  <Paragraphs>522</Paragraphs>
  <Slides>64</Slides>
  <Notes>62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Calibri</vt:lpstr>
      <vt:lpstr>Corbel</vt:lpstr>
      <vt:lpstr>Rockwell</vt:lpstr>
      <vt:lpstr>Tahoma</vt:lpstr>
      <vt:lpstr>Times New Roman</vt:lpstr>
      <vt:lpstr>Wingdings</vt:lpstr>
      <vt:lpstr>Basis</vt:lpstr>
      <vt:lpstr>E-Governance</vt:lpstr>
      <vt:lpstr>E-Governance Models</vt:lpstr>
      <vt:lpstr>Models of Digital Governance</vt:lpstr>
      <vt:lpstr>Models of Digital Governance</vt:lpstr>
      <vt:lpstr>Models of Digital Governance</vt:lpstr>
      <vt:lpstr>Models of Digital Governance</vt:lpstr>
      <vt:lpstr>Broadcasting/Wider Dissemination Model</vt:lpstr>
      <vt:lpstr>Broadcasting/Wider Dissemination Model</vt:lpstr>
      <vt:lpstr>Broadcasting/Wider Dissemination Model</vt:lpstr>
      <vt:lpstr>Broadcasting/Wider Dissemination Model</vt:lpstr>
      <vt:lpstr>Critical Flow Model</vt:lpstr>
      <vt:lpstr>Critical Flow Model</vt:lpstr>
      <vt:lpstr>Critical Flow Model</vt:lpstr>
      <vt:lpstr>Critical Flow Model</vt:lpstr>
      <vt:lpstr>Critical Flow Model</vt:lpstr>
      <vt:lpstr>Comparative Analysis Model</vt:lpstr>
      <vt:lpstr>Comparative Analysis Model</vt:lpstr>
      <vt:lpstr>Comparative Analysis Model</vt:lpstr>
      <vt:lpstr>Comparative Analysis Model</vt:lpstr>
      <vt:lpstr>Mobilization and Lobbying Model</vt:lpstr>
      <vt:lpstr>Mobilization and Lobbying Model</vt:lpstr>
      <vt:lpstr>Mobilization and Lobbying Model</vt:lpstr>
      <vt:lpstr>Mobilization and Lobbying Model</vt:lpstr>
      <vt:lpstr>Interactive-Service Model/Government-to-Citizen-to Government Model (G2C2G)</vt:lpstr>
      <vt:lpstr>Interactive-Service Model/Government-to-Citizen-to Government Model (G2C2G)</vt:lpstr>
      <vt:lpstr>Interactive-Service Model/Government-to-Citizen-to Government Model (G2C2G)</vt:lpstr>
      <vt:lpstr>Interactive-Service Model/Government-to-Citizen-to Government Model (G2C2G)</vt:lpstr>
      <vt:lpstr>Interactive-Service Model/Government-to-Citizen-to Government Model (G2C2G)</vt:lpstr>
      <vt:lpstr>Evolution in E-governance and Maturity Models</vt:lpstr>
      <vt:lpstr>Evolution in E-governance and Maturity Models</vt:lpstr>
      <vt:lpstr>Five Maturity Levels</vt:lpstr>
      <vt:lpstr>Five Maturity Levels</vt:lpstr>
      <vt:lpstr>Five Maturity Levels</vt:lpstr>
      <vt:lpstr>Five Maturity Levels</vt:lpstr>
      <vt:lpstr>Five Maturity Levels</vt:lpstr>
      <vt:lpstr>Five Maturity Levels</vt:lpstr>
      <vt:lpstr>Five Maturity Levels</vt:lpstr>
      <vt:lpstr>Five Maturity Levels</vt:lpstr>
      <vt:lpstr>Five Maturity Levels</vt:lpstr>
      <vt:lpstr>Characteristics of Maturity Levels</vt:lpstr>
      <vt:lpstr>Characteristics of Maturity Levels</vt:lpstr>
      <vt:lpstr>Characteristics of Maturity Levels</vt:lpstr>
      <vt:lpstr>Characteristics of Maturity Levels</vt:lpstr>
      <vt:lpstr>Characteristics of Maturity Levels</vt:lpstr>
      <vt:lpstr>Characteristics of Maturity Levels</vt:lpstr>
      <vt:lpstr>Characteristics of Maturity Levels</vt:lpstr>
      <vt:lpstr>Characteristics of Maturity Levels</vt:lpstr>
      <vt:lpstr>Characteristics of Maturity Levels</vt:lpstr>
      <vt:lpstr>Key Focus Areas</vt:lpstr>
      <vt:lpstr>Key Focus Areas</vt:lpstr>
      <vt:lpstr>Key Focus Areas</vt:lpstr>
      <vt:lpstr>Key Focus Areas</vt:lpstr>
      <vt:lpstr>Key Focus Areas</vt:lpstr>
      <vt:lpstr>Key Focus Areas</vt:lpstr>
      <vt:lpstr>Key Focus Areas</vt:lpstr>
      <vt:lpstr>Key Focus Areas</vt:lpstr>
      <vt:lpstr>Key Focus Areas</vt:lpstr>
      <vt:lpstr>Towards Good Governance through E-Governance</vt:lpstr>
      <vt:lpstr>Towards Good Governance through E-Governance</vt:lpstr>
      <vt:lpstr>Towards Good Governance through E-Governance</vt:lpstr>
      <vt:lpstr>Towards Good Governance through E-Governance</vt:lpstr>
      <vt:lpstr>Towards Good Governance through E-Governance</vt:lpstr>
      <vt:lpstr>Towards Good Governance through E-Governance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dc:title>
  <dc:creator>Binod Adhikari</dc:creator>
  <cp:lastModifiedBy>Binod Adhikari</cp:lastModifiedBy>
  <cp:revision>98</cp:revision>
  <dcterms:created xsi:type="dcterms:W3CDTF">2020-09-08T05:22:31Z</dcterms:created>
  <dcterms:modified xsi:type="dcterms:W3CDTF">2022-06-05T03:03:39Z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