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embeddedFontLst>
    <p:embeddedFont>
      <p:font typeface="Corbel"/>
      <p:regular r:id="rId15"/>
      <p:bold r:id="rId16"/>
      <p:italic r:id="rId17"/>
      <p:boldItalic r:id="rId18"/>
    </p:embeddedFont>
    <p:embeddedFont>
      <p:font typeface="Tahoma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1" roundtripDataSignature="AMtx7mhGqZuLKsZGWGynQsdqvBrlRBkwT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Tahoma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customschemas.google.com/relationships/presentationmetadata" Target="meta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Corbel-regular.fntdata"/><Relationship Id="rId14" Type="http://schemas.openxmlformats.org/officeDocument/2006/relationships/slide" Target="slides/slide10.xml"/><Relationship Id="rId17" Type="http://schemas.openxmlformats.org/officeDocument/2006/relationships/font" Target="fonts/Corbel-italic.fntdata"/><Relationship Id="rId16" Type="http://schemas.openxmlformats.org/officeDocument/2006/relationships/font" Target="fonts/Corbel-bold.fntdata"/><Relationship Id="rId5" Type="http://schemas.openxmlformats.org/officeDocument/2006/relationships/slide" Target="slides/slide1.xml"/><Relationship Id="rId19" Type="http://schemas.openxmlformats.org/officeDocument/2006/relationships/font" Target="fonts/Tahoma-regular.fntdata"/><Relationship Id="rId6" Type="http://schemas.openxmlformats.org/officeDocument/2006/relationships/slide" Target="slides/slide2.xml"/><Relationship Id="rId18" Type="http://schemas.openxmlformats.org/officeDocument/2006/relationships/font" Target="fonts/Corbel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ahoma"/>
                <a:ea typeface="Tahoma"/>
                <a:cs typeface="Tahoma"/>
                <a:sym typeface="Tahoma"/>
              </a:rPr>
              <a:t>Are your classroom colors different than what you see in this template? That’s OK! Click on Design -&gt; Variants (the down arrow) -&gt; Pick the color scheme that works for you!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ahoma"/>
                <a:ea typeface="Tahoma"/>
                <a:cs typeface="Tahoma"/>
                <a:sym typeface="Tahoma"/>
              </a:rPr>
              <a:t>Feel free to change any “You will…” and “I will…” statements to ensure they align with your classroom procedures and rules!</a:t>
            </a:r>
            <a:endParaRPr/>
          </a:p>
        </p:txBody>
      </p:sp>
      <p:sp>
        <p:nvSpPr>
          <p:cNvPr id="91" name="Google Shape;91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2"/>
          <p:cNvSpPr/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12"/>
          <p:cNvSpPr txBox="1"/>
          <p:nvPr>
            <p:ph type="ctrTitle"/>
          </p:nvPr>
        </p:nvSpPr>
        <p:spPr>
          <a:xfrm>
            <a:off x="1109980" y="882376"/>
            <a:ext cx="9966960" cy="29260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Corbel"/>
              <a:buNone/>
              <a:defRPr b="1" sz="7200" cap="none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" type="subTitle"/>
          </p:nvPr>
        </p:nvSpPr>
        <p:spPr>
          <a:xfrm>
            <a:off x="1709530" y="3869634"/>
            <a:ext cx="8767860" cy="1388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  <a:defRPr sz="2200">
                <a:solidFill>
                  <a:srgbClr val="FFFFFF"/>
                </a:solidFill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76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6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2000"/>
            </a:lvl9pPr>
          </a:lstStyle>
          <a:p/>
        </p:txBody>
      </p:sp>
      <p:sp>
        <p:nvSpPr>
          <p:cNvPr id="20" name="Google Shape;20;p12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2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2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23" name="Google Shape;23;p12"/>
          <p:cNvCxnSpPr/>
          <p:nvPr/>
        </p:nvCxnSpPr>
        <p:spPr>
          <a:xfrm>
            <a:off x="1978660" y="3733800"/>
            <a:ext cx="8229601" cy="0"/>
          </a:xfrm>
          <a:prstGeom prst="straightConnector1">
            <a:avLst/>
          </a:prstGeom>
          <a:noFill/>
          <a:ln cap="flat" cmpd="sng" w="100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1"/>
          <p:cNvSpPr txBox="1"/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1" type="body"/>
          </p:nvPr>
        </p:nvSpPr>
        <p:spPr>
          <a:xfrm rot="5400000">
            <a:off x="4060136" y="-859735"/>
            <a:ext cx="4038600" cy="98728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indent="-32004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40"/>
              <a:buChar char="•"/>
              <a:defRPr/>
            </a:lvl2pPr>
            <a:lvl3pPr indent="-320039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4pPr>
            <a:lvl5pPr indent="-320039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5pPr>
            <a:lvl6pPr indent="-320039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6pPr>
            <a:lvl7pPr indent="-320039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7pPr>
            <a:lvl8pPr indent="-32004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8pPr>
            <a:lvl9pPr indent="-32004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40"/>
              <a:buChar char="•"/>
              <a:defRPr/>
            </a:lvl9pPr>
          </a:lstStyle>
          <a:p/>
        </p:txBody>
      </p:sp>
      <p:sp>
        <p:nvSpPr>
          <p:cNvPr id="79" name="Google Shape;79;p21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1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1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2"/>
          <p:cNvSpPr txBox="1"/>
          <p:nvPr>
            <p:ph type="title"/>
          </p:nvPr>
        </p:nvSpPr>
        <p:spPr>
          <a:xfrm rot="5400000">
            <a:off x="7181850" y="2305050"/>
            <a:ext cx="5410200" cy="232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2"/>
          <p:cNvSpPr txBox="1"/>
          <p:nvPr>
            <p:ph idx="1" type="body"/>
          </p:nvPr>
        </p:nvSpPr>
        <p:spPr>
          <a:xfrm rot="5400000">
            <a:off x="2152650" y="-247650"/>
            <a:ext cx="5410200" cy="74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indent="-32004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40"/>
              <a:buChar char="•"/>
              <a:defRPr/>
            </a:lvl2pPr>
            <a:lvl3pPr indent="-320039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4pPr>
            <a:lvl5pPr indent="-320039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5pPr>
            <a:lvl6pPr indent="-320039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6pPr>
            <a:lvl7pPr indent="-320039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7pPr>
            <a:lvl8pPr indent="-32004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8pPr>
            <a:lvl9pPr indent="-32004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40"/>
              <a:buChar char="•"/>
              <a:defRPr/>
            </a:lvl9pPr>
          </a:lstStyle>
          <a:p/>
        </p:txBody>
      </p:sp>
      <p:sp>
        <p:nvSpPr>
          <p:cNvPr id="85" name="Google Shape;85;p22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2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2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3"/>
          <p:cNvSpPr txBox="1"/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3"/>
          <p:cNvSpPr txBox="1"/>
          <p:nvPr>
            <p:ph idx="1" type="body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indent="-32004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40"/>
              <a:buChar char="•"/>
              <a:defRPr/>
            </a:lvl2pPr>
            <a:lvl3pPr indent="-320039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4pPr>
            <a:lvl5pPr indent="-320039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5pPr>
            <a:lvl6pPr indent="-320039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6pPr>
            <a:lvl7pPr indent="-320039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7pPr>
            <a:lvl8pPr indent="-32004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8pPr>
            <a:lvl9pPr indent="-32004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40"/>
              <a:buChar char="•"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3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3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4"/>
          <p:cNvSpPr txBox="1"/>
          <p:nvPr>
            <p:ph type="title"/>
          </p:nvPr>
        </p:nvSpPr>
        <p:spPr>
          <a:xfrm>
            <a:off x="1106424" y="1173575"/>
            <a:ext cx="9966960" cy="29260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Corbel"/>
              <a:buNone/>
              <a:defRPr b="0" sz="72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1" type="body"/>
          </p:nvPr>
        </p:nvSpPr>
        <p:spPr>
          <a:xfrm>
            <a:off x="1709928" y="4154520"/>
            <a:ext cx="8769096" cy="13638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  <a:defRPr sz="22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" name="Google Shape;33;p14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4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36" name="Google Shape;36;p14"/>
          <p:cNvCxnSpPr/>
          <p:nvPr/>
        </p:nvCxnSpPr>
        <p:spPr>
          <a:xfrm>
            <a:off x="1981200" y="4020408"/>
            <a:ext cx="8229601" cy="0"/>
          </a:xfrm>
          <a:prstGeom prst="straightConnector1">
            <a:avLst/>
          </a:prstGeom>
          <a:noFill/>
          <a:ln cap="flat" cmpd="sng" w="100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5"/>
          <p:cNvSpPr txBox="1"/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5"/>
          <p:cNvSpPr txBox="1"/>
          <p:nvPr>
            <p:ph idx="1" type="body"/>
          </p:nvPr>
        </p:nvSpPr>
        <p:spPr>
          <a:xfrm>
            <a:off x="1143000" y="2057399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036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•"/>
              <a:defRPr sz="2200"/>
            </a:lvl1pPr>
            <a:lvl2pPr indent="-3302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Char char="•"/>
              <a:defRPr sz="2000"/>
            </a:lvl2pPr>
            <a:lvl3pPr indent="-320039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 sz="1800"/>
            </a:lvl3pPr>
            <a:lvl4pPr indent="-30988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4pPr>
            <a:lvl5pPr indent="-309879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5pPr>
            <a:lvl6pPr indent="-309879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6pPr>
            <a:lvl7pPr indent="-309879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7pPr>
            <a:lvl8pPr indent="-30987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8pPr>
            <a:lvl9pPr indent="-309879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280"/>
              <a:buChar char="•"/>
              <a:defRPr sz="1600"/>
            </a:lvl9pPr>
          </a:lstStyle>
          <a:p/>
        </p:txBody>
      </p:sp>
      <p:sp>
        <p:nvSpPr>
          <p:cNvPr id="40" name="Google Shape;40;p15"/>
          <p:cNvSpPr txBox="1"/>
          <p:nvPr>
            <p:ph idx="2" type="body"/>
          </p:nvPr>
        </p:nvSpPr>
        <p:spPr>
          <a:xfrm>
            <a:off x="6267612" y="2057400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036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•"/>
              <a:defRPr sz="2200"/>
            </a:lvl1pPr>
            <a:lvl2pPr indent="-3302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Char char="•"/>
              <a:defRPr sz="2000"/>
            </a:lvl2pPr>
            <a:lvl3pPr indent="-320039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 sz="1800"/>
            </a:lvl3pPr>
            <a:lvl4pPr indent="-30988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4pPr>
            <a:lvl5pPr indent="-309879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5pPr>
            <a:lvl6pPr indent="-309879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6pPr>
            <a:lvl7pPr indent="-309879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7pPr>
            <a:lvl8pPr indent="-30987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8pPr>
            <a:lvl9pPr indent="-309879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280"/>
              <a:buChar char="•"/>
              <a:defRPr sz="1600"/>
            </a:lvl9pPr>
          </a:lstStyle>
          <a:p/>
        </p:txBody>
      </p:sp>
      <p:sp>
        <p:nvSpPr>
          <p:cNvPr id="41" name="Google Shape;41;p15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5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6"/>
          <p:cNvSpPr txBox="1"/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6"/>
          <p:cNvSpPr txBox="1"/>
          <p:nvPr>
            <p:ph idx="1" type="body"/>
          </p:nvPr>
        </p:nvSpPr>
        <p:spPr>
          <a:xfrm>
            <a:off x="1143000" y="2001511"/>
            <a:ext cx="4754880" cy="777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47" name="Google Shape;47;p16"/>
          <p:cNvSpPr txBox="1"/>
          <p:nvPr>
            <p:ph idx="2" type="body"/>
          </p:nvPr>
        </p:nvSpPr>
        <p:spPr>
          <a:xfrm>
            <a:off x="1143000" y="2721483"/>
            <a:ext cx="4754880" cy="3383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036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•"/>
              <a:defRPr sz="2200"/>
            </a:lvl1pPr>
            <a:lvl2pPr indent="-3302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Char char="•"/>
              <a:defRPr sz="2000"/>
            </a:lvl2pPr>
            <a:lvl3pPr indent="-320039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 sz="1800"/>
            </a:lvl3pPr>
            <a:lvl4pPr indent="-30988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4pPr>
            <a:lvl5pPr indent="-309879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5pPr>
            <a:lvl6pPr indent="-309879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6pPr>
            <a:lvl7pPr indent="-309879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7pPr>
            <a:lvl8pPr indent="-30987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8pPr>
            <a:lvl9pPr indent="-309879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280"/>
              <a:buChar char="•"/>
              <a:defRPr sz="1600"/>
            </a:lvl9pPr>
          </a:lstStyle>
          <a:p/>
        </p:txBody>
      </p:sp>
      <p:sp>
        <p:nvSpPr>
          <p:cNvPr id="48" name="Google Shape;48;p16"/>
          <p:cNvSpPr txBox="1"/>
          <p:nvPr>
            <p:ph idx="3" type="body"/>
          </p:nvPr>
        </p:nvSpPr>
        <p:spPr>
          <a:xfrm>
            <a:off x="6269173" y="1999032"/>
            <a:ext cx="4754880" cy="777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49" name="Google Shape;49;p16"/>
          <p:cNvSpPr txBox="1"/>
          <p:nvPr>
            <p:ph idx="4" type="body"/>
          </p:nvPr>
        </p:nvSpPr>
        <p:spPr>
          <a:xfrm>
            <a:off x="6269173" y="2719322"/>
            <a:ext cx="4754880" cy="3383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036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•"/>
              <a:defRPr sz="2200"/>
            </a:lvl1pPr>
            <a:lvl2pPr indent="-3302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Char char="•"/>
              <a:defRPr sz="2000"/>
            </a:lvl2pPr>
            <a:lvl3pPr indent="-320039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 sz="1800"/>
            </a:lvl3pPr>
            <a:lvl4pPr indent="-30988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4pPr>
            <a:lvl5pPr indent="-309879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5pPr>
            <a:lvl6pPr indent="-309879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6pPr>
            <a:lvl7pPr indent="-309879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7pPr>
            <a:lvl8pPr indent="-30987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8pPr>
            <a:lvl9pPr indent="-309879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280"/>
              <a:buChar char="•"/>
              <a:defRPr sz="1600"/>
            </a:lvl9pPr>
          </a:lstStyle>
          <a:p/>
        </p:txBody>
      </p:sp>
      <p:sp>
        <p:nvSpPr>
          <p:cNvPr id="50" name="Google Shape;50;p16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6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7"/>
          <p:cNvSpPr txBox="1"/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7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7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8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8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9"/>
          <p:cNvSpPr txBox="1"/>
          <p:nvPr>
            <p:ph type="title"/>
          </p:nvPr>
        </p:nvSpPr>
        <p:spPr>
          <a:xfrm>
            <a:off x="1143000" y="1097280"/>
            <a:ext cx="3931920" cy="17373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orbel"/>
              <a:buNone/>
              <a:defRPr b="0"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9"/>
          <p:cNvSpPr txBox="1"/>
          <p:nvPr>
            <p:ph idx="1" type="body"/>
          </p:nvPr>
        </p:nvSpPr>
        <p:spPr>
          <a:xfrm>
            <a:off x="5852159" y="1097280"/>
            <a:ext cx="5212080" cy="46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116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560"/>
              <a:buChar char="•"/>
              <a:defRPr sz="3200"/>
            </a:lvl1pPr>
            <a:lvl2pPr indent="-37084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240"/>
              <a:buChar char="•"/>
              <a:defRPr sz="2800"/>
            </a:lvl2pPr>
            <a:lvl3pPr indent="-350519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920"/>
              <a:buChar char="•"/>
              <a:defRPr sz="2400"/>
            </a:lvl3pPr>
            <a:lvl4pPr indent="-3302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  <a:defRPr sz="2000"/>
            </a:lvl4pPr>
            <a:lvl5pPr indent="-3302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  <a:defRPr sz="2000"/>
            </a:lvl5pPr>
            <a:lvl6pPr indent="-3302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  <a:defRPr sz="2000"/>
            </a:lvl6pPr>
            <a:lvl7pPr indent="-3302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  <a:defRPr sz="2000"/>
            </a:lvl7pPr>
            <a:lvl8pPr indent="-3302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  <a:defRPr sz="2000"/>
            </a:lvl8pPr>
            <a:lvl9pPr indent="-3302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Char char="•"/>
              <a:defRPr sz="2000"/>
            </a:lvl9pPr>
          </a:lstStyle>
          <a:p/>
        </p:txBody>
      </p:sp>
      <p:sp>
        <p:nvSpPr>
          <p:cNvPr id="65" name="Google Shape;65;p19"/>
          <p:cNvSpPr txBox="1"/>
          <p:nvPr>
            <p:ph idx="2" type="body"/>
          </p:nvPr>
        </p:nvSpPr>
        <p:spPr>
          <a:xfrm>
            <a:off x="1143000" y="2834640"/>
            <a:ext cx="3931920" cy="3017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60"/>
              <a:buNone/>
              <a:defRPr sz="1700"/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66" name="Google Shape;66;p19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9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9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0"/>
          <p:cNvSpPr txBox="1"/>
          <p:nvPr>
            <p:ph type="title"/>
          </p:nvPr>
        </p:nvSpPr>
        <p:spPr>
          <a:xfrm>
            <a:off x="1143000" y="1097280"/>
            <a:ext cx="3931920" cy="17373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orbel"/>
              <a:buNone/>
              <a:defRPr b="0"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0"/>
          <p:cNvSpPr/>
          <p:nvPr>
            <p:ph idx="2" type="pic"/>
          </p:nvPr>
        </p:nvSpPr>
        <p:spPr>
          <a:xfrm>
            <a:off x="5413248" y="1069847"/>
            <a:ext cx="6099048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274300" spcFirstLastPara="1" rIns="91425" wrap="square" tIns="1828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Corbel"/>
              <a:buNone/>
              <a:defRPr b="0" i="0" sz="28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Corbel"/>
              <a:buNone/>
              <a:defRPr b="0" i="0" sz="28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Corbel"/>
              <a:buNone/>
              <a:defRPr b="0" i="0" sz="24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orbel"/>
              <a:buNone/>
              <a:defRPr b="0" i="0" sz="20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orbel"/>
              <a:buNone/>
              <a:defRPr b="0" i="0" sz="20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orbel"/>
              <a:buNone/>
              <a:defRPr b="0" i="0" sz="20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orbel"/>
              <a:buNone/>
              <a:defRPr b="0" i="0" sz="20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orbel"/>
              <a:buNone/>
              <a:defRPr b="0" i="0" sz="20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600"/>
              <a:buFont typeface="Corbel"/>
              <a:buNone/>
              <a:defRPr b="0" i="0" sz="20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2" name="Google Shape;72;p20"/>
          <p:cNvSpPr txBox="1"/>
          <p:nvPr>
            <p:ph idx="1" type="body"/>
          </p:nvPr>
        </p:nvSpPr>
        <p:spPr>
          <a:xfrm>
            <a:off x="1143000" y="2834640"/>
            <a:ext cx="3931920" cy="2880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60"/>
              <a:buNone/>
              <a:defRPr sz="1700"/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73" name="Google Shape;73;p20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0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0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/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1"/>
          <p:cNvSpPr txBox="1"/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orbel"/>
              <a:buNone/>
              <a:defRPr b="0" i="0" sz="44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11"/>
          <p:cNvSpPr txBox="1"/>
          <p:nvPr>
            <p:ph idx="1" type="body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036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Corbel"/>
              <a:buChar char="•"/>
              <a:defRPr b="0" i="0" sz="2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orbel"/>
              <a:buChar char="•"/>
              <a:defRPr b="0" i="0" sz="20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20039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Corbel"/>
              <a:buChar char="•"/>
              <a:defRPr b="0" i="0" sz="18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0988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Corbel"/>
              <a:buChar char="•"/>
              <a:defRPr b="0" i="0" sz="16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09879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Corbel"/>
              <a:buChar char="•"/>
              <a:defRPr b="0" i="0" sz="16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09879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Corbel"/>
              <a:buChar char="•"/>
              <a:defRPr b="0" i="0" sz="16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09879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Corbel"/>
              <a:buChar char="•"/>
              <a:defRPr b="0" i="0" sz="16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09879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Corbel"/>
              <a:buChar char="•"/>
              <a:defRPr b="0" i="0" sz="16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09879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280"/>
              <a:buFont typeface="Corbel"/>
              <a:buChar char="•"/>
              <a:defRPr b="0" i="0" sz="16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3" name="Google Shape;13;p11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4" name="Google Shape;14;p11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5" name="Google Shape;15;p11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"/>
          <p:cNvSpPr txBox="1"/>
          <p:nvPr>
            <p:ph type="ctrTitle"/>
          </p:nvPr>
        </p:nvSpPr>
        <p:spPr>
          <a:xfrm>
            <a:off x="1109980" y="882376"/>
            <a:ext cx="9966960" cy="29260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Rockwell"/>
              <a:buNone/>
            </a:pPr>
            <a:r>
              <a:rPr lang="en-GB">
                <a:latin typeface="Rockwell"/>
                <a:ea typeface="Rockwell"/>
                <a:cs typeface="Rockwell"/>
                <a:sym typeface="Rockwell"/>
              </a:rPr>
              <a:t>CHAPTER - 3</a:t>
            </a:r>
            <a:endParaRPr/>
          </a:p>
        </p:txBody>
      </p:sp>
      <p:sp>
        <p:nvSpPr>
          <p:cNvPr id="94" name="Google Shape;94;p1"/>
          <p:cNvSpPr txBox="1"/>
          <p:nvPr>
            <p:ph idx="1" type="subTitle"/>
          </p:nvPr>
        </p:nvSpPr>
        <p:spPr>
          <a:xfrm>
            <a:off x="1709530" y="3869634"/>
            <a:ext cx="8767860" cy="1388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rPr lang="en-GB">
                <a:latin typeface="Tahoma"/>
                <a:ea typeface="Tahoma"/>
                <a:cs typeface="Tahoma"/>
                <a:sym typeface="Tahoma"/>
              </a:rPr>
              <a:t>E-Governance </a:t>
            </a:r>
            <a:r>
              <a:rPr lang="en-GB">
                <a:latin typeface="Tahoma"/>
                <a:ea typeface="Tahoma"/>
                <a:cs typeface="Tahoma"/>
                <a:sym typeface="Tahoma"/>
              </a:rPr>
              <a:t>Infrastructure</a:t>
            </a:r>
            <a:r>
              <a:rPr lang="en-GB">
                <a:latin typeface="Tahoma"/>
                <a:ea typeface="Tahoma"/>
                <a:cs typeface="Tahoma"/>
                <a:sym typeface="Tahoma"/>
              </a:rPr>
              <a:t> Development</a:t>
            </a:r>
            <a:endParaRPr/>
          </a:p>
        </p:txBody>
      </p:sp>
      <p:sp>
        <p:nvSpPr>
          <p:cNvPr id="95" name="Google Shape;95;p1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Prepared by: Dr. Binod Kumar Adhikari</a:t>
            </a:r>
            <a:endParaRPr/>
          </a:p>
        </p:txBody>
      </p:sp>
      <p:sp>
        <p:nvSpPr>
          <p:cNvPr id="96" name="Google Shape;96;p1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0"/>
          <p:cNvSpPr txBox="1"/>
          <p:nvPr/>
        </p:nvSpPr>
        <p:spPr>
          <a:xfrm>
            <a:off x="5088691" y="2990388"/>
            <a:ext cx="2014618" cy="8772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ckwell"/>
              <a:buNone/>
            </a:pPr>
            <a:r>
              <a:rPr b="0" i="0" lang="en-GB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rPr>
              <a:t>Thank you</a:t>
            </a:r>
            <a:endParaRPr b="0" i="0" sz="2800" u="none" cap="none" strike="noStrike">
              <a:solidFill>
                <a:schemeClr val="accen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67" name="Google Shape;167;p10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Prepared by: Dr. Binod Kumar Adhikari</a:t>
            </a:r>
            <a:endParaRPr/>
          </a:p>
        </p:txBody>
      </p:sp>
      <p:sp>
        <p:nvSpPr>
          <p:cNvPr id="168" name="Google Shape;168;p10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"/>
          <p:cNvSpPr txBox="1"/>
          <p:nvPr>
            <p:ph type="title"/>
          </p:nvPr>
        </p:nvSpPr>
        <p:spPr>
          <a:xfrm>
            <a:off x="1158240" y="328122"/>
            <a:ext cx="9875520" cy="7451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59"/>
              <a:buFont typeface="Rockwell"/>
              <a:buNone/>
            </a:pPr>
            <a:r>
              <a:rPr lang="en-GB" sz="3959">
                <a:latin typeface="Rockwell"/>
                <a:ea typeface="Rockwell"/>
                <a:cs typeface="Rockwell"/>
                <a:sym typeface="Rockwell"/>
              </a:rPr>
              <a:t>E-Readiness: Data Systems Infrastructure</a:t>
            </a:r>
            <a:endParaRPr/>
          </a:p>
        </p:txBody>
      </p:sp>
      <p:sp>
        <p:nvSpPr>
          <p:cNvPr id="102" name="Google Shape;102;p2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Prepared by: Dr. Binod Kumar Adhikari</a:t>
            </a:r>
            <a:endParaRPr/>
          </a:p>
        </p:txBody>
      </p:sp>
      <p:sp>
        <p:nvSpPr>
          <p:cNvPr id="103" name="Google Shape;103;p2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4" name="Google Shape;104;p2"/>
          <p:cNvSpPr txBox="1"/>
          <p:nvPr>
            <p:ph idx="1" type="body"/>
          </p:nvPr>
        </p:nvSpPr>
        <p:spPr>
          <a:xfrm>
            <a:off x="770965" y="1205346"/>
            <a:ext cx="10650069" cy="4886361"/>
          </a:xfrm>
          <a:prstGeom prst="rect">
            <a:avLst/>
          </a:prstGeom>
          <a:solidFill>
            <a:srgbClr val="D8DFEF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2286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920"/>
              <a:buFont typeface="Noto Sans Symbols"/>
              <a:buChar char="⮚"/>
            </a:pPr>
            <a:r>
              <a:rPr lang="en-GB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core of e-governance is </a:t>
            </a:r>
            <a:r>
              <a:rPr b="1" lang="en-GB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e-MIS</a:t>
            </a:r>
            <a:r>
              <a:rPr lang="en-GB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holds the entire database of any organization. </a:t>
            </a:r>
            <a:endParaRPr/>
          </a:p>
          <a:p>
            <a:pPr indent="-182880" lvl="0" marL="228600" rtl="0" algn="just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1920"/>
              <a:buFont typeface="Noto Sans Symbols"/>
              <a:buChar char="⮚"/>
            </a:pPr>
            <a:r>
              <a:rPr lang="en-GB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data that were managed manually need to be </a:t>
            </a:r>
            <a:r>
              <a:rPr b="1" lang="en-GB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computerized</a:t>
            </a:r>
            <a:r>
              <a:rPr lang="en-GB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or </a:t>
            </a:r>
            <a:r>
              <a:rPr b="1" lang="en-GB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brought into electronic form</a:t>
            </a:r>
            <a:r>
              <a:rPr lang="en-GB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which means that the preparedness of </a:t>
            </a:r>
            <a:r>
              <a:rPr b="1" lang="en-GB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computerized database </a:t>
            </a:r>
            <a:r>
              <a:rPr lang="en-GB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</a:t>
            </a:r>
            <a:r>
              <a:rPr b="1" lang="en-GB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data warehouse is required. </a:t>
            </a:r>
            <a:endParaRPr/>
          </a:p>
          <a:p>
            <a:pPr indent="-182880" lvl="0" marL="228600" rtl="0" algn="just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1920"/>
              <a:buFont typeface="Noto Sans Symbols"/>
              <a:buChar char="⮚"/>
            </a:pPr>
            <a:r>
              <a:rPr lang="en-GB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GB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quality </a:t>
            </a:r>
            <a:r>
              <a:rPr lang="en-GB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r>
              <a:rPr b="1" lang="en-GB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security </a:t>
            </a:r>
            <a:r>
              <a:rPr lang="en-GB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are of prime concern here as most of the government infrastructures are not up to the mark in developing countries. </a:t>
            </a:r>
            <a:endParaRPr/>
          </a:p>
          <a:p>
            <a:pPr indent="-182880" lvl="0" marL="228600" rtl="0" algn="just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1920"/>
              <a:buFont typeface="Noto Sans Symbols"/>
              <a:buChar char="⮚"/>
            </a:pPr>
            <a:r>
              <a:rPr lang="en-GB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major question that arises here is “Are all the requisite </a:t>
            </a:r>
            <a:r>
              <a:rPr b="1" lang="en-GB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management information systems</a:t>
            </a:r>
            <a:r>
              <a:rPr lang="en-GB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1" lang="en-GB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records</a:t>
            </a:r>
            <a:r>
              <a:rPr lang="en-GB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1" lang="en-GB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databases</a:t>
            </a:r>
            <a:r>
              <a:rPr lang="en-GB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1" lang="en-GB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 processes </a:t>
            </a:r>
            <a:r>
              <a:rPr lang="en-GB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proper place so as to provide the quantity and quality of data to support the move to e-governance?”. </a:t>
            </a:r>
            <a:endParaRPr/>
          </a:p>
          <a:p>
            <a:pPr indent="-182880" lvl="0" marL="228600" rtl="0" algn="just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1920"/>
              <a:buFont typeface="Noto Sans Symbols"/>
              <a:buChar char="⮚"/>
            </a:pPr>
            <a:r>
              <a:rPr lang="en-GB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is the core computerization activity of any government process which may take several years to reach this stage.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 txBox="1"/>
          <p:nvPr>
            <p:ph type="title"/>
          </p:nvPr>
        </p:nvSpPr>
        <p:spPr>
          <a:xfrm>
            <a:off x="1158240" y="328122"/>
            <a:ext cx="9875520" cy="7451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ckwell"/>
              <a:buNone/>
            </a:pPr>
            <a:r>
              <a:rPr lang="en-GB">
                <a:latin typeface="Rockwell"/>
                <a:ea typeface="Rockwell"/>
                <a:cs typeface="Rockwell"/>
                <a:sym typeface="Rockwell"/>
              </a:rPr>
              <a:t>E-Readiness: Legal Infrastructure</a:t>
            </a:r>
            <a:endParaRPr/>
          </a:p>
        </p:txBody>
      </p:sp>
      <p:sp>
        <p:nvSpPr>
          <p:cNvPr id="110" name="Google Shape;110;p3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Prepared by: Dr. Binod Kumar Adhikari</a:t>
            </a:r>
            <a:endParaRPr/>
          </a:p>
        </p:txBody>
      </p:sp>
      <p:sp>
        <p:nvSpPr>
          <p:cNvPr id="111" name="Google Shape;111;p3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2" name="Google Shape;112;p3"/>
          <p:cNvSpPr txBox="1"/>
          <p:nvPr>
            <p:ph idx="1" type="body"/>
          </p:nvPr>
        </p:nvSpPr>
        <p:spPr>
          <a:xfrm>
            <a:off x="770965" y="1205346"/>
            <a:ext cx="10650069" cy="4886361"/>
          </a:xfrm>
          <a:prstGeom prst="rect">
            <a:avLst/>
          </a:prstGeom>
          <a:solidFill>
            <a:srgbClr val="D8DFEF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76"/>
              <a:buFont typeface="Noto Sans Symbols"/>
              <a:buChar char="⮚"/>
            </a:pPr>
            <a:r>
              <a:rPr lang="en-GB" sz="222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manual processes in government are usually obsolete, inefficient and bureaucratic.</a:t>
            </a:r>
            <a:endParaRPr/>
          </a:p>
          <a:p>
            <a:pPr indent="-182880" lvl="0" marL="22860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76"/>
              <a:buFont typeface="Noto Sans Symbols"/>
              <a:buChar char="⮚"/>
            </a:pPr>
            <a:r>
              <a:rPr lang="en-GB" sz="222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Though they have transformed to computerization practices, they continue to have poor and inefficient performance and this is due to lack of administrative reforms and lack of business process reengineering.</a:t>
            </a:r>
            <a:endParaRPr/>
          </a:p>
          <a:p>
            <a:pPr indent="-182880" lvl="0" marL="22860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76"/>
              <a:buFont typeface="Noto Sans Symbols"/>
              <a:buChar char="⮚"/>
            </a:pPr>
            <a:r>
              <a:rPr lang="en-GB" sz="222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They lack requisite legislation and legal infrastructure to enable such reforms or reengineering of the existing business practices, rules and regulations within the government at various levels.</a:t>
            </a:r>
            <a:endParaRPr/>
          </a:p>
          <a:p>
            <a:pPr indent="-182880" lvl="0" marL="22860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76"/>
              <a:buFont typeface="Noto Sans Symbols"/>
              <a:buChar char="⮚"/>
            </a:pPr>
            <a:r>
              <a:rPr lang="en-GB" sz="222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This seems to be emphasised in developing countries while developed countries have been significantly successful in administrative reforms and business reengineering.</a:t>
            </a:r>
            <a:endParaRPr/>
          </a:p>
          <a:p>
            <a:pPr indent="-182880" lvl="0" marL="22860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76"/>
              <a:buFont typeface="Noto Sans Symbols"/>
              <a:buChar char="⮚"/>
            </a:pPr>
            <a:r>
              <a:rPr lang="en-GB" sz="222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fundamental question that arises here is “ Are the laws and regulations required to permit and support the move towards e- governance initiatives in place?</a:t>
            </a:r>
            <a:endParaRPr/>
          </a:p>
          <a:p>
            <a:pPr indent="-182880" lvl="0" marL="22860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76"/>
              <a:buFont typeface="Noto Sans Symbols"/>
              <a:buChar char="⮚"/>
            </a:pPr>
            <a:r>
              <a:rPr lang="en-GB" sz="222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E.g Digital Signature Act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"/>
          <p:cNvSpPr txBox="1"/>
          <p:nvPr>
            <p:ph type="title"/>
          </p:nvPr>
        </p:nvSpPr>
        <p:spPr>
          <a:xfrm>
            <a:off x="1158240" y="328122"/>
            <a:ext cx="9875520" cy="7451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59"/>
              <a:buFont typeface="Rockwell"/>
              <a:buNone/>
            </a:pPr>
            <a:r>
              <a:rPr lang="en-GB" sz="3959">
                <a:latin typeface="Rockwell"/>
                <a:ea typeface="Rockwell"/>
                <a:cs typeface="Rockwell"/>
                <a:sym typeface="Rockwell"/>
              </a:rPr>
              <a:t>E-Readiness: Institutional Infrastructure</a:t>
            </a:r>
            <a:endParaRPr/>
          </a:p>
        </p:txBody>
      </p:sp>
      <p:sp>
        <p:nvSpPr>
          <p:cNvPr id="118" name="Google Shape;118;p4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Prepared by: Dr. Binod Kumar Adhikari</a:t>
            </a:r>
            <a:endParaRPr/>
          </a:p>
        </p:txBody>
      </p:sp>
      <p:sp>
        <p:nvSpPr>
          <p:cNvPr id="119" name="Google Shape;119;p4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20" name="Google Shape;120;p4"/>
          <p:cNvSpPr txBox="1"/>
          <p:nvPr>
            <p:ph idx="1" type="body"/>
          </p:nvPr>
        </p:nvSpPr>
        <p:spPr>
          <a:xfrm>
            <a:off x="770965" y="1205346"/>
            <a:ext cx="10650069" cy="4886361"/>
          </a:xfrm>
          <a:prstGeom prst="rect">
            <a:avLst/>
          </a:prstGeom>
          <a:solidFill>
            <a:srgbClr val="D8DFEF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Font typeface="Noto Sans Symbols"/>
              <a:buChar char="⮚"/>
            </a:pPr>
            <a:r>
              <a:rPr lang="en-GB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any government to implement a successful e-governance project, the required institutional infrastructure must be in place which most of the government lack.</a:t>
            </a:r>
            <a:endParaRPr/>
          </a:p>
          <a:p>
            <a:pPr indent="-182880" lvl="0" marL="22860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920"/>
              <a:buFont typeface="Noto Sans Symbols"/>
              <a:buChar char="⮚"/>
            </a:pPr>
            <a:r>
              <a:rPr lang="en-GB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government body has to establish a </a:t>
            </a:r>
            <a:r>
              <a:rPr b="1" lang="en-GB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separate IT department </a:t>
            </a:r>
            <a:r>
              <a:rPr lang="en-GB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which basically </a:t>
            </a:r>
            <a:r>
              <a:rPr b="1" lang="en-GB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coordinates</a:t>
            </a:r>
            <a:r>
              <a:rPr lang="en-GB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with facilitators for e-government projects within the nation.</a:t>
            </a:r>
            <a:endParaRPr/>
          </a:p>
          <a:p>
            <a:pPr indent="-182880" lvl="0" marL="22860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920"/>
              <a:buFont typeface="Noto Sans Symbols"/>
              <a:buChar char="⮚"/>
            </a:pPr>
            <a:r>
              <a:rPr lang="en-GB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IT department works out for the </a:t>
            </a:r>
            <a:r>
              <a:rPr b="1" lang="en-GB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hardware selection and procurement</a:t>
            </a:r>
            <a:r>
              <a:rPr lang="en-GB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1" lang="en-GB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network or software development </a:t>
            </a:r>
            <a:r>
              <a:rPr lang="en-GB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implementation and also the </a:t>
            </a:r>
            <a:r>
              <a:rPr b="1" lang="en-GB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training of staff at various levels of the government</a:t>
            </a:r>
            <a:r>
              <a:rPr lang="en-GB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182880" lvl="0" marL="22860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920"/>
              <a:buFont typeface="Noto Sans Symbols"/>
              <a:buChar char="⮚"/>
            </a:pPr>
            <a:r>
              <a:rPr lang="en-GB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Many countries still lack the institutional infrastructure.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"/>
          <p:cNvSpPr txBox="1"/>
          <p:nvPr>
            <p:ph type="title"/>
          </p:nvPr>
        </p:nvSpPr>
        <p:spPr>
          <a:xfrm>
            <a:off x="1158240" y="328122"/>
            <a:ext cx="9875520" cy="7451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ckwell"/>
              <a:buNone/>
            </a:pPr>
            <a:r>
              <a:rPr lang="en-GB">
                <a:latin typeface="Rockwell"/>
                <a:ea typeface="Rockwell"/>
                <a:cs typeface="Rockwell"/>
                <a:sym typeface="Rockwell"/>
              </a:rPr>
              <a:t>E-Readiness: Human Infrastructure</a:t>
            </a:r>
            <a:endParaRPr/>
          </a:p>
        </p:txBody>
      </p:sp>
      <p:sp>
        <p:nvSpPr>
          <p:cNvPr id="126" name="Google Shape;126;p5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Prepared by: Dr. Binod Kumar Adhikari</a:t>
            </a:r>
            <a:endParaRPr/>
          </a:p>
        </p:txBody>
      </p:sp>
      <p:sp>
        <p:nvSpPr>
          <p:cNvPr id="127" name="Google Shape;127;p5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28" name="Google Shape;128;p5"/>
          <p:cNvSpPr txBox="1"/>
          <p:nvPr>
            <p:ph idx="1" type="body"/>
          </p:nvPr>
        </p:nvSpPr>
        <p:spPr>
          <a:xfrm>
            <a:off x="770965" y="1205346"/>
            <a:ext cx="10650069" cy="4886361"/>
          </a:xfrm>
          <a:prstGeom prst="rect">
            <a:avLst/>
          </a:prstGeom>
          <a:solidFill>
            <a:srgbClr val="D8DFEF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2286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776"/>
              <a:buFont typeface="Noto Sans Symbols"/>
              <a:buChar char="⮚"/>
            </a:pPr>
            <a:r>
              <a:rPr lang="en-GB" sz="222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Human resource development by </a:t>
            </a:r>
            <a:r>
              <a:rPr b="1" lang="en-GB" sz="222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training</a:t>
            </a:r>
            <a:r>
              <a:rPr lang="en-GB" sz="222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an essential requirement which comes from </a:t>
            </a:r>
            <a:r>
              <a:rPr b="1" lang="en-GB" sz="222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well trained manpower </a:t>
            </a:r>
            <a:r>
              <a:rPr lang="en-GB" sz="222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both technical and non-technical.</a:t>
            </a:r>
            <a:endParaRPr/>
          </a:p>
          <a:p>
            <a:pPr indent="-182880" lvl="0" marL="228600" rtl="0" algn="just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1776"/>
              <a:buFont typeface="Noto Sans Symbols"/>
              <a:buChar char="⮚"/>
            </a:pPr>
            <a:r>
              <a:rPr lang="en-GB" sz="222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technical manpower resources are essential for </a:t>
            </a:r>
            <a:r>
              <a:rPr b="1" lang="en-GB" sz="222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the phases of e- governance </a:t>
            </a:r>
            <a:r>
              <a:rPr lang="en-GB" sz="222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related </a:t>
            </a:r>
            <a:r>
              <a:rPr b="1" lang="en-GB" sz="222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information system life cycle </a:t>
            </a:r>
            <a:r>
              <a:rPr lang="en-GB" sz="222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comprising systems analysis, design, programming, implementation, operation and documentation.</a:t>
            </a:r>
            <a:endParaRPr/>
          </a:p>
          <a:p>
            <a:pPr indent="-182880" lvl="0" marL="228600" rtl="0" algn="just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1776"/>
              <a:buFont typeface="Noto Sans Symbols"/>
              <a:buChar char="⮚"/>
            </a:pPr>
            <a:r>
              <a:rPr lang="en-GB" sz="222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Both private and government institutions should play a major role in this regard.</a:t>
            </a:r>
            <a:endParaRPr/>
          </a:p>
          <a:p>
            <a:pPr indent="-182880" lvl="0" marL="228600" rtl="0" algn="just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1776"/>
              <a:buFont typeface="Noto Sans Symbols"/>
              <a:buChar char="⮚"/>
            </a:pPr>
            <a:r>
              <a:rPr lang="en-GB" sz="222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Apart from technical human infrastructure, there is a need for the </a:t>
            </a:r>
            <a:r>
              <a:rPr b="1" lang="en-GB" sz="222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crucial training </a:t>
            </a:r>
            <a:r>
              <a:rPr lang="en-GB" sz="222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r>
              <a:rPr b="1" lang="en-GB" sz="222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orientation</a:t>
            </a:r>
            <a:r>
              <a:rPr lang="en-GB" sz="222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user personnel i.e. government staff in e- governance project.</a:t>
            </a:r>
            <a:endParaRPr/>
          </a:p>
          <a:p>
            <a:pPr indent="-182880" lvl="0" marL="228600" rtl="0" algn="just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1776"/>
              <a:buFont typeface="Noto Sans Symbols"/>
              <a:buChar char="⮚"/>
            </a:pPr>
            <a:r>
              <a:rPr lang="en-GB" sz="222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government employees and staff who are the stake-holders in all e- government projects as the end users are to be appropriately trained and oriented for change management from a manual government environment to e-governance environment.</a:t>
            </a:r>
            <a:endParaRPr/>
          </a:p>
          <a:p>
            <a:pPr indent="-182880" lvl="0" marL="228600" rtl="0" algn="just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1776"/>
              <a:buFont typeface="Noto Sans Symbols"/>
              <a:buChar char="⮚"/>
            </a:pPr>
            <a:r>
              <a:rPr lang="en-GB" sz="222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Such training will make them competent and capable of handling e- governance projects at </a:t>
            </a:r>
            <a:r>
              <a:rPr b="1" lang="en-GB" sz="222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operational level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"/>
          <p:cNvSpPr txBox="1"/>
          <p:nvPr>
            <p:ph type="title"/>
          </p:nvPr>
        </p:nvSpPr>
        <p:spPr>
          <a:xfrm>
            <a:off x="1158240" y="328122"/>
            <a:ext cx="9875520" cy="7451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59"/>
              <a:buFont typeface="Rockwell"/>
              <a:buNone/>
            </a:pPr>
            <a:r>
              <a:rPr lang="en-GB" sz="3959">
                <a:latin typeface="Rockwell"/>
                <a:ea typeface="Rockwell"/>
                <a:cs typeface="Rockwell"/>
                <a:sym typeface="Rockwell"/>
              </a:rPr>
              <a:t>E-Readiness: Technological Infrastructure</a:t>
            </a:r>
            <a:endParaRPr/>
          </a:p>
        </p:txBody>
      </p:sp>
      <p:sp>
        <p:nvSpPr>
          <p:cNvPr id="134" name="Google Shape;134;p6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Prepared by: Dr. Binod Kumar Adhikari</a:t>
            </a:r>
            <a:endParaRPr/>
          </a:p>
        </p:txBody>
      </p:sp>
      <p:sp>
        <p:nvSpPr>
          <p:cNvPr id="135" name="Google Shape;135;p6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36" name="Google Shape;136;p6"/>
          <p:cNvSpPr txBox="1"/>
          <p:nvPr>
            <p:ph idx="1" type="body"/>
          </p:nvPr>
        </p:nvSpPr>
        <p:spPr>
          <a:xfrm>
            <a:off x="770965" y="1205346"/>
            <a:ext cx="10650069" cy="4886361"/>
          </a:xfrm>
          <a:prstGeom prst="rect">
            <a:avLst/>
          </a:prstGeom>
          <a:solidFill>
            <a:srgbClr val="D8DFEF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2286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920"/>
              <a:buFont typeface="Noto Sans Symbols"/>
              <a:buChar char="⮚"/>
            </a:pPr>
            <a:r>
              <a:rPr lang="en-GB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Technology is fast changing in </a:t>
            </a:r>
            <a:r>
              <a:rPr b="1" lang="en-GB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ICT</a:t>
            </a:r>
            <a:r>
              <a:rPr lang="en-GB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domain and there is a rapid obsolescence of software as well as hardware which require great financial support time and again.</a:t>
            </a:r>
            <a:endParaRPr/>
          </a:p>
          <a:p>
            <a:pPr indent="-182880" lvl="0" marL="228600" rtl="0" algn="just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1920"/>
              <a:buFont typeface="Noto Sans Symbols"/>
              <a:buChar char="⮚"/>
            </a:pPr>
            <a:r>
              <a:rPr lang="en-GB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Government organizations encounter this situation especially as their procedures to procure hardware or software are very inefficient and slow.</a:t>
            </a:r>
            <a:endParaRPr/>
          </a:p>
          <a:p>
            <a:pPr indent="-182880" lvl="0" marL="228600" rtl="0" algn="just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1920"/>
              <a:buFont typeface="Noto Sans Symbols"/>
              <a:buChar char="⮚"/>
            </a:pPr>
            <a:r>
              <a:rPr lang="en-GB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technological infrastructure in developing countries including computing and telecommunication is absent. As a result software and hardware may not be compatible.</a:t>
            </a:r>
            <a:endParaRPr/>
          </a:p>
          <a:p>
            <a:pPr indent="-182880" lvl="0" marL="228600" rtl="0" algn="just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1920"/>
              <a:buFont typeface="Noto Sans Symbols"/>
              <a:buChar char="⮚"/>
            </a:pPr>
            <a:r>
              <a:rPr lang="en-GB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major reasons are</a:t>
            </a:r>
            <a:endParaRPr/>
          </a:p>
          <a:p>
            <a:pPr indent="-182879" lvl="1" marL="457200" rtl="0" algn="just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SzPts val="1760"/>
              <a:buFont typeface="Noto Sans Symbols"/>
              <a:buChar char="⮚"/>
            </a:pPr>
            <a:r>
              <a:rPr lang="en-GB"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cost of technology</a:t>
            </a:r>
            <a:endParaRPr/>
          </a:p>
          <a:p>
            <a:pPr indent="-182879" lvl="1" marL="457200" rtl="0" algn="just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760"/>
              <a:buFont typeface="Noto Sans Symbols"/>
              <a:buChar char="⮚"/>
            </a:pPr>
            <a:r>
              <a:rPr lang="en-GB"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Adaptability</a:t>
            </a:r>
            <a:endParaRPr/>
          </a:p>
          <a:p>
            <a:pPr indent="-182879" lvl="1" marL="457200" rtl="0" algn="just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760"/>
              <a:buFont typeface="Noto Sans Symbols"/>
              <a:buChar char="⮚"/>
            </a:pPr>
            <a:r>
              <a:rPr lang="en-GB"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Obsolescence</a:t>
            </a:r>
            <a:endParaRPr/>
          </a:p>
          <a:p>
            <a:pPr indent="-182880" lvl="0" marL="228600" rtl="0" algn="just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SzPts val="1920"/>
              <a:buFont typeface="Noto Sans Symbols"/>
              <a:buChar char="⮚"/>
            </a:pPr>
            <a:r>
              <a:rPr lang="en-GB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This is a serious limitation to e-governance implementation.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"/>
          <p:cNvSpPr txBox="1"/>
          <p:nvPr>
            <p:ph type="title"/>
          </p:nvPr>
        </p:nvSpPr>
        <p:spPr>
          <a:xfrm>
            <a:off x="1158240" y="328122"/>
            <a:ext cx="9875520" cy="7451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ckwell"/>
              <a:buNone/>
            </a:pPr>
            <a:r>
              <a:rPr lang="en-GB" sz="3200">
                <a:latin typeface="Rockwell"/>
                <a:ea typeface="Rockwell"/>
                <a:cs typeface="Rockwell"/>
                <a:sym typeface="Rockwell"/>
              </a:rPr>
              <a:t>E-Readiness: Leadership and Strategic Planning</a:t>
            </a:r>
            <a:endParaRPr sz="3200"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42" name="Google Shape;142;p7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Prepared by: Dr. Binod Kumar Adhikari</a:t>
            </a:r>
            <a:endParaRPr/>
          </a:p>
        </p:txBody>
      </p:sp>
      <p:sp>
        <p:nvSpPr>
          <p:cNvPr id="143" name="Google Shape;143;p7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44" name="Google Shape;144;p7"/>
          <p:cNvSpPr txBox="1"/>
          <p:nvPr>
            <p:ph idx="1" type="body"/>
          </p:nvPr>
        </p:nvSpPr>
        <p:spPr>
          <a:xfrm>
            <a:off x="770966" y="1073225"/>
            <a:ext cx="10262794" cy="2248215"/>
          </a:xfrm>
          <a:prstGeom prst="rect">
            <a:avLst/>
          </a:prstGeom>
          <a:solidFill>
            <a:srgbClr val="D8DFEF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Font typeface="Noto Sans Symbols"/>
              <a:buChar char="⮚"/>
            </a:pPr>
            <a:r>
              <a:rPr lang="en-GB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Leadership</a:t>
            </a:r>
            <a:endParaRPr/>
          </a:p>
          <a:p>
            <a:pPr indent="-182879" lvl="1" marL="457200" rtl="0" algn="just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760"/>
              <a:buFont typeface="Noto Sans Symbols"/>
              <a:buChar char="⮚"/>
            </a:pPr>
            <a:r>
              <a:rPr lang="en-GB"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ability to positively influence people and systems to have a meaningful impact and achieve results.</a:t>
            </a:r>
            <a:endParaRPr/>
          </a:p>
          <a:p>
            <a:pPr indent="-182880" lvl="1" marL="4572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920"/>
              <a:buFont typeface="Noto Sans Symbols"/>
              <a:buChar char="⮚"/>
            </a:pPr>
            <a:r>
              <a:rPr lang="en-GB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Strategic Planning</a:t>
            </a:r>
            <a:endParaRPr/>
          </a:p>
          <a:p>
            <a:pPr indent="-182880" lvl="1" marL="4572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920"/>
              <a:buFont typeface="Noto Sans Symbols"/>
              <a:buChar char="⮚"/>
            </a:pPr>
            <a:r>
              <a:rPr lang="en-GB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process of envisioning an organization’s future and developing the necessary procedures and operations to achieve that future.</a:t>
            </a:r>
            <a:endParaRPr/>
          </a:p>
          <a:p>
            <a:pPr indent="-60959" lvl="0" marL="228600" rtl="0" algn="just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920"/>
              <a:buFont typeface="Noto Sans Symbols"/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5" name="Google Shape;14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47733" y="3536561"/>
            <a:ext cx="4896533" cy="22482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"/>
          <p:cNvSpPr txBox="1"/>
          <p:nvPr>
            <p:ph type="title"/>
          </p:nvPr>
        </p:nvSpPr>
        <p:spPr>
          <a:xfrm>
            <a:off x="1158240" y="328122"/>
            <a:ext cx="9875520" cy="7451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ckwell"/>
              <a:buNone/>
            </a:pPr>
            <a:r>
              <a:rPr lang="en-GB" sz="3200">
                <a:latin typeface="Rockwell"/>
                <a:ea typeface="Rockwell"/>
                <a:cs typeface="Rockwell"/>
                <a:sym typeface="Rockwell"/>
              </a:rPr>
              <a:t>Strategic Planning Process</a:t>
            </a:r>
            <a:endParaRPr sz="3200"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51" name="Google Shape;151;p8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Prepared by: Dr. Binod Kumar Adhikari</a:t>
            </a:r>
            <a:endParaRPr/>
          </a:p>
        </p:txBody>
      </p:sp>
      <p:sp>
        <p:nvSpPr>
          <p:cNvPr id="152" name="Google Shape;152;p8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53" name="Google Shape;15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16731" y="1073225"/>
            <a:ext cx="8758538" cy="50450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"/>
          <p:cNvSpPr txBox="1"/>
          <p:nvPr>
            <p:ph type="title"/>
          </p:nvPr>
        </p:nvSpPr>
        <p:spPr>
          <a:xfrm>
            <a:off x="1158240" y="328122"/>
            <a:ext cx="9875520" cy="7451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ckwell"/>
              <a:buNone/>
            </a:pPr>
            <a:r>
              <a:rPr lang="en-GB" sz="3200">
                <a:latin typeface="Rockwell"/>
                <a:ea typeface="Rockwell"/>
                <a:cs typeface="Rockwell"/>
                <a:sym typeface="Rockwell"/>
              </a:rPr>
              <a:t>Leading Practices - Strategic Planning</a:t>
            </a:r>
            <a:endParaRPr sz="3200"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59" name="Google Shape;159;p9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Prepared by: Dr. Binod Kumar Adhikari</a:t>
            </a:r>
            <a:endParaRPr/>
          </a:p>
        </p:txBody>
      </p:sp>
      <p:sp>
        <p:nvSpPr>
          <p:cNvPr id="160" name="Google Shape;160;p9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61" name="Google Shape;161;p9"/>
          <p:cNvSpPr txBox="1"/>
          <p:nvPr>
            <p:ph idx="1" type="body"/>
          </p:nvPr>
        </p:nvSpPr>
        <p:spPr>
          <a:xfrm>
            <a:off x="770965" y="1570471"/>
            <a:ext cx="10650069" cy="2671195"/>
          </a:xfrm>
          <a:prstGeom prst="rect">
            <a:avLst/>
          </a:prstGeom>
          <a:solidFill>
            <a:srgbClr val="D8DFEF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Font typeface="Noto Sans Symbols"/>
              <a:buChar char="⮚"/>
            </a:pPr>
            <a:r>
              <a:rPr lang="en-GB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Active participation of top management, employees, customers, suppliers</a:t>
            </a:r>
            <a:endParaRPr/>
          </a:p>
          <a:p>
            <a:pPr indent="-182880" lvl="0" marL="22860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920"/>
              <a:buFont typeface="Noto Sans Symbols"/>
              <a:buChar char="⮚"/>
            </a:pPr>
            <a:r>
              <a:rPr lang="en-GB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Systematic planning systems for strategy development and deployment, including measurement, feedback, and review</a:t>
            </a:r>
            <a:endParaRPr/>
          </a:p>
          <a:p>
            <a:pPr indent="-182880" lvl="0" marL="22860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920"/>
              <a:buFont typeface="Noto Sans Symbols"/>
              <a:buChar char="⮚"/>
            </a:pPr>
            <a:r>
              <a:rPr lang="en-GB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Use of a variety of external and internal data</a:t>
            </a:r>
            <a:endParaRPr/>
          </a:p>
          <a:p>
            <a:pPr indent="-182880" lvl="0" marL="22860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920"/>
              <a:buFont typeface="Noto Sans Symbols"/>
              <a:buChar char="⮚"/>
            </a:pPr>
            <a:r>
              <a:rPr lang="en-GB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Align short-term action plans with long-term strategic objectives, communicate them, and track progress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asis">
  <a:themeElements>
    <a:clrScheme name="Blue Warm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2020-09-08T05:22:31Z</dcterms:created>
  <dc:creator>Binod Adhikari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