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3.gif" ContentType="image/gif"/>
  <Override PartName="/ppt/media/image14.png" ContentType="image/png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0424160" y="52920"/>
            <a:ext cx="1647360" cy="58932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3" descr=""/>
          <p:cNvPicPr/>
          <p:nvPr/>
        </p:nvPicPr>
        <p:blipFill>
          <a:blip r:embed="rId3"/>
          <a:stretch/>
        </p:blipFill>
        <p:spPr>
          <a:xfrm>
            <a:off x="10424160" y="52920"/>
            <a:ext cx="1647360" cy="58932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3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4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6" descr=""/>
          <p:cNvPicPr/>
          <p:nvPr/>
        </p:nvPicPr>
        <p:blipFill>
          <a:blip r:embed="rId2"/>
          <a:stretch/>
        </p:blipFill>
        <p:spPr>
          <a:xfrm>
            <a:off x="10424160" y="52920"/>
            <a:ext cx="1647360" cy="58932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Picture 3" descr=""/>
          <p:cNvPicPr/>
          <p:nvPr/>
        </p:nvPicPr>
        <p:blipFill>
          <a:blip r:embed="rId3"/>
          <a:stretch/>
        </p:blipFill>
        <p:spPr>
          <a:xfrm>
            <a:off x="10424160" y="52920"/>
            <a:ext cx="1647360" cy="58932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6" descr=""/>
          <p:cNvPicPr/>
          <p:nvPr/>
        </p:nvPicPr>
        <p:blipFill>
          <a:blip r:embed="rId2"/>
          <a:stretch/>
        </p:blipFill>
        <p:spPr>
          <a:xfrm>
            <a:off x="10424160" y="52920"/>
            <a:ext cx="1647360" cy="589320"/>
          </a:xfrm>
          <a:prstGeom prst="rect">
            <a:avLst/>
          </a:prstGeom>
          <a:ln>
            <a:noFill/>
          </a:ln>
        </p:spPr>
      </p:pic>
      <p:sp>
        <p:nvSpPr>
          <p:cNvPr id="87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Picture 3" descr=""/>
          <p:cNvPicPr/>
          <p:nvPr/>
        </p:nvPicPr>
        <p:blipFill>
          <a:blip r:embed="rId3"/>
          <a:stretch/>
        </p:blipFill>
        <p:spPr>
          <a:xfrm>
            <a:off x="10424160" y="52920"/>
            <a:ext cx="1647360" cy="589320"/>
          </a:xfrm>
          <a:prstGeom prst="rect">
            <a:avLst/>
          </a:prstGeom>
          <a:ln>
            <a:noFill/>
          </a:ln>
        </p:spPr>
      </p:pic>
      <p:sp>
        <p:nvSpPr>
          <p:cNvPr id="89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gif"/><Relationship Id="rId6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523880" y="140724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IN" sz="5400" spc="-1" strike="noStrike">
                <a:solidFill>
                  <a:srgbClr val="bf9000"/>
                </a:solidFill>
                <a:latin typeface="Calibri"/>
                <a:ea typeface="DejaVu Sans"/>
              </a:rPr>
              <a:t>Rugged Board </a:t>
            </a:r>
            <a:endParaRPr b="0" lang="en-IN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bf9000"/>
                </a:solidFill>
                <a:latin typeface="Calibri"/>
                <a:ea typeface="DejaVu Sans"/>
              </a:rPr>
              <a:t>SPI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23880" y="4481640"/>
            <a:ext cx="9209160" cy="11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ed7d31"/>
                </a:solidFill>
                <a:latin typeface="Arial"/>
                <a:ea typeface="DejaVu Sans"/>
              </a:rPr>
              <a:t>https://community.ruggedboard.com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42200" y="53640"/>
            <a:ext cx="10092600" cy="56196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95959"/>
                </a:solidFill>
                <a:latin typeface="Calibri"/>
                <a:ea typeface="DejaVu Sans"/>
              </a:rPr>
              <a:t>RB-SPI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14520" y="1000800"/>
            <a:ext cx="11067120" cy="50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140760" y="1137240"/>
            <a:ext cx="6470640" cy="301572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Since the SPI dev interface was introduced into the kernel, it is easy to access the SPI device in user space via the device node “/dev/spidev”.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4161600" y="3540240"/>
            <a:ext cx="7279560" cy="25282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The device node below is used to access the SPI bus driver. The first number 3 indicates bus number 3, the second 0 indicates the CS number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7057440" y="5603760"/>
            <a:ext cx="2379600" cy="822600"/>
          </a:xfrm>
          <a:prstGeom prst="rect">
            <a:avLst/>
          </a:prstGeom>
          <a:gradFill rotWithShape="0"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solidFill>
              <a:srgbClr val="98b855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/dev/spidev3.0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42200" y="53640"/>
            <a:ext cx="10092600" cy="56196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95959"/>
                </a:solidFill>
                <a:latin typeface="Calibri"/>
                <a:ea typeface="DejaVu Sans"/>
              </a:rPr>
              <a:t>RB-SPI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290520" y="4712400"/>
            <a:ext cx="11124720" cy="1894680"/>
          </a:xfrm>
          <a:prstGeom prst="rect">
            <a:avLst/>
          </a:prstGeom>
          <a:ln>
            <a:noFill/>
          </a:ln>
        </p:spPr>
      </p:pic>
      <p:pic>
        <p:nvPicPr>
          <p:cNvPr id="137" name="Picture 3" descr=""/>
          <p:cNvPicPr/>
          <p:nvPr/>
        </p:nvPicPr>
        <p:blipFill>
          <a:blip r:embed="rId2"/>
          <a:stretch/>
        </p:blipFill>
        <p:spPr>
          <a:xfrm>
            <a:off x="5764320" y="1034280"/>
            <a:ext cx="5580000" cy="346608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196200" y="1559520"/>
            <a:ext cx="5385240" cy="25290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RuggedBoard Mikro Bus MOSI MISO 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ffffff"/>
                </a:solidFill>
                <a:latin typeface="Calibri"/>
                <a:ea typeface="DejaVu Sans"/>
              </a:rPr>
              <a:t>loopback connection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2200" y="53640"/>
            <a:ext cx="10092600" cy="56196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595959"/>
                </a:solidFill>
                <a:latin typeface="Calibri"/>
                <a:ea typeface="DejaVu Sans"/>
              </a:rPr>
              <a:t>RB-SPI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14520" y="1000800"/>
            <a:ext cx="11067120" cy="50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1489320" y="1575720"/>
            <a:ext cx="8910720" cy="3932280"/>
          </a:xfrm>
          <a:prstGeom prst="rect">
            <a:avLst/>
          </a:prstGeom>
          <a:gradFill rotWithShape="0"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0000"/>
                </a:solidFill>
                <a:latin typeface="Calibri"/>
                <a:ea typeface="Arial"/>
              </a:rPr>
              <a:t>Sample Code Logic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Calibri"/>
                <a:ea typeface="Arial"/>
              </a:rPr>
              <a:t>struct spi_ioc_transfer trx;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Calibri"/>
                <a:ea typeface="Arial"/>
              </a:rPr>
              <a:t>uint32_t scratch32;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Calibri"/>
                <a:ea typeface="DejaVu Sans"/>
              </a:rPr>
              <a:t>open("</a:t>
            </a:r>
            <a:r>
              <a:rPr b="0" lang="en-US" sz="2400" spc="-1" strike="noStrike">
                <a:solidFill>
                  <a:srgbClr val="0070c0"/>
                </a:solidFill>
                <a:latin typeface="Arial"/>
                <a:ea typeface="Arial"/>
              </a:rPr>
              <a:t>/dev/spidev3.0</a:t>
            </a:r>
            <a:r>
              <a:rPr b="0" lang="en-US" sz="2400" spc="-1" strike="noStrike">
                <a:solidFill>
                  <a:srgbClr val="0070c0"/>
                </a:solidFill>
                <a:latin typeface="Calibri"/>
                <a:ea typeface="DejaVu Sans"/>
              </a:rPr>
              <a:t> ",O_RDWR);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Arial"/>
                <a:ea typeface="Arial"/>
              </a:rPr>
              <a:t>ioctl(fd, SPI_IOC_RD_MODE32, &amp;scratch32)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"/>
                <a:ea typeface="Arial"/>
              </a:rPr>
              <a:t>ioctl(fd, SPI_IOC_WR_MODE32, &amp;scratch32)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Arial"/>
                <a:ea typeface="Arial"/>
              </a:rPr>
              <a:t>ioctl(fd, SPI_IOC_RD_MAX_SPEED_HZ, &amp;scratch32)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latin typeface="Arial"/>
                <a:ea typeface="Arial"/>
              </a:rPr>
              <a:t>ioctl(fd, SPI_IOC_WR_MAX_SPEED_HZ, &amp;scratch32)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c00000"/>
                </a:solidFill>
                <a:latin typeface="Arial"/>
                <a:ea typeface="Arial"/>
              </a:rPr>
              <a:t>ioctl(fd, SPI_IOC_MESSAGE(1), &amp;trx)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23880" y="2438280"/>
            <a:ext cx="9142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2e75b6"/>
                </a:solidFill>
                <a:latin typeface="Calibri"/>
                <a:ea typeface="DejaVu Sans"/>
              </a:rPr>
              <a:t>Open Discussions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90440" y="-27000"/>
            <a:ext cx="10476360" cy="74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7f7f7f"/>
                </a:solidFill>
                <a:latin typeface="Calibri"/>
                <a:ea typeface="DejaVu Sans"/>
              </a:rPr>
              <a:t>Connect-us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747720" y="970920"/>
            <a:ext cx="1622880" cy="1622880"/>
          </a:xfrm>
          <a:prstGeom prst="rect">
            <a:avLst/>
          </a:prstGeom>
          <a:ln>
            <a:noFill/>
          </a:ln>
        </p:spPr>
      </p:pic>
      <p:pic>
        <p:nvPicPr>
          <p:cNvPr id="145" name="Picture 5" descr=""/>
          <p:cNvPicPr/>
          <p:nvPr/>
        </p:nvPicPr>
        <p:blipFill>
          <a:blip r:embed="rId2"/>
          <a:stretch/>
        </p:blipFill>
        <p:spPr>
          <a:xfrm>
            <a:off x="9709560" y="1783080"/>
            <a:ext cx="2106360" cy="2106360"/>
          </a:xfrm>
          <a:prstGeom prst="rect">
            <a:avLst/>
          </a:prstGeom>
          <a:ln>
            <a:noFill/>
          </a:ln>
        </p:spPr>
      </p:pic>
      <p:pic>
        <p:nvPicPr>
          <p:cNvPr id="146" name="Picture 9" descr=""/>
          <p:cNvPicPr/>
          <p:nvPr/>
        </p:nvPicPr>
        <p:blipFill>
          <a:blip r:embed="rId3"/>
          <a:stretch/>
        </p:blipFill>
        <p:spPr>
          <a:xfrm>
            <a:off x="6435360" y="864000"/>
            <a:ext cx="1904040" cy="1837080"/>
          </a:xfrm>
          <a:prstGeom prst="rect">
            <a:avLst/>
          </a:prstGeom>
          <a:ln>
            <a:noFill/>
          </a:ln>
        </p:spPr>
      </p:pic>
      <p:pic>
        <p:nvPicPr>
          <p:cNvPr id="147" name="Picture 13" descr=""/>
          <p:cNvPicPr/>
          <p:nvPr/>
        </p:nvPicPr>
        <p:blipFill>
          <a:blip r:embed="rId4"/>
          <a:stretch/>
        </p:blipFill>
        <p:spPr>
          <a:xfrm>
            <a:off x="3543480" y="1884240"/>
            <a:ext cx="1904040" cy="1904040"/>
          </a:xfrm>
          <a:prstGeom prst="rect">
            <a:avLst/>
          </a:prstGeom>
          <a:ln>
            <a:noFill/>
          </a:ln>
        </p:spPr>
      </p:pic>
      <p:pic>
        <p:nvPicPr>
          <p:cNvPr id="148" name="Picture 15" descr=""/>
          <p:cNvPicPr/>
          <p:nvPr/>
        </p:nvPicPr>
        <p:blipFill>
          <a:blip r:embed="rId5"/>
          <a:stretch/>
        </p:blipFill>
        <p:spPr>
          <a:xfrm>
            <a:off x="5444640" y="4442040"/>
            <a:ext cx="5790240" cy="186588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380880" y="4263120"/>
            <a:ext cx="3351600" cy="1865880"/>
          </a:xfrm>
          <a:prstGeom prst="rect">
            <a:avLst/>
          </a:prstGeom>
          <a:solidFill>
            <a:srgbClr val="ed7d31"/>
          </a:solidFill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Developer 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Wiki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 descr=""/>
          <p:cNvPicPr/>
          <p:nvPr/>
        </p:nvPicPr>
        <p:blipFill>
          <a:blip r:embed="rId1"/>
          <a:stretch/>
        </p:blipFill>
        <p:spPr>
          <a:xfrm>
            <a:off x="2171160" y="943200"/>
            <a:ext cx="7848720" cy="547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3" ma:contentTypeDescription="Create a new document." ma:contentTypeScope="" ma:versionID="88126f8914ab7a2af1b1ad014a21596a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38d3385599443195b62c675f3d1807a4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6799DD-EEEE-486B-92C6-4A6C00BB9E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60D5-B637-46F2-91ED-AA56878D9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7632FE-E3AD-4653-81B3-A1171FA4E8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20186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2020-07-17T21:01:28Z</dcterms:created>
  <dc:creator>arif</dc:creator>
  <dc:description/>
  <dc:language>en-US</dc:language>
  <cp:lastModifiedBy/>
  <dcterms:modified xsi:type="dcterms:W3CDTF">2022-10-19T10:33:20Z</dcterms:modified>
  <cp:revision>1121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