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3.gif" ContentType="image/gif"/>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24160" y="52920"/>
            <a:ext cx="1647360" cy="589320"/>
          </a:xfrm>
          <a:prstGeom prst="rect">
            <a:avLst/>
          </a:prstGeom>
          <a:ln>
            <a:noFill/>
          </a:ln>
        </p:spPr>
      </p:pic>
      <p:sp>
        <p:nvSpPr>
          <p:cNvPr id="1"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2" name="Picture 3" descr=""/>
          <p:cNvPicPr/>
          <p:nvPr/>
        </p:nvPicPr>
        <p:blipFill>
          <a:blip r:embed="rId3"/>
          <a:stretch/>
        </p:blipFill>
        <p:spPr>
          <a:xfrm>
            <a:off x="10424160" y="52920"/>
            <a:ext cx="1647360" cy="589320"/>
          </a:xfrm>
          <a:prstGeom prst="rect">
            <a:avLst/>
          </a:prstGeom>
          <a:ln>
            <a:noFill/>
          </a:ln>
        </p:spPr>
      </p:pic>
      <p:sp>
        <p:nvSpPr>
          <p:cNvPr id="3"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4" name="Line 3"/>
          <p:cNvSpPr/>
          <p:nvPr/>
        </p:nvSpPr>
        <p:spPr>
          <a:xfrm>
            <a:off x="4894920" y="4236840"/>
            <a:ext cx="2401920" cy="7200"/>
          </a:xfrm>
          <a:prstGeom prst="line">
            <a:avLst/>
          </a:prstGeom>
          <a:ln w="57240">
            <a:solidFill>
              <a:srgbClr val="ed7d31"/>
            </a:solidFill>
            <a:miter/>
          </a:ln>
        </p:spPr>
        <p:style>
          <a:lnRef idx="0"/>
          <a:fillRef idx="0"/>
          <a:effectRef idx="0"/>
          <a:fontRef idx="minor"/>
        </p:style>
      </p:sp>
      <p:sp>
        <p:nvSpPr>
          <p:cNvPr id="5" name="Line 4"/>
          <p:cNvSpPr/>
          <p:nvPr/>
        </p:nvSpPr>
        <p:spPr>
          <a:xfrm>
            <a:off x="4894920" y="4236840"/>
            <a:ext cx="2401920" cy="7200"/>
          </a:xfrm>
          <a:prstGeom prst="line">
            <a:avLst/>
          </a:prstGeom>
          <a:ln w="57240">
            <a:solidFill>
              <a:srgbClr val="ed7d31"/>
            </a:solidFill>
            <a:miter/>
          </a:ln>
        </p:spPr>
        <p:style>
          <a:lnRef idx="0"/>
          <a:fillRef idx="0"/>
          <a:effectRef idx="0"/>
          <a:fontRef idx="minor"/>
        </p:style>
      </p:sp>
      <p:sp>
        <p:nvSpPr>
          <p:cNvPr id="6" name="PlaceHolder 5"/>
          <p:cNvSpPr>
            <a:spLocks noGrp="1"/>
          </p:cNvSpPr>
          <p:nvPr>
            <p:ph type="title"/>
          </p:nvPr>
        </p:nvSpPr>
        <p:spPr>
          <a:xfrm>
            <a:off x="609480" y="273600"/>
            <a:ext cx="10972080" cy="11444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 name="PlaceHolder 6"/>
          <p:cNvSpPr>
            <a:spLocks noGrp="1"/>
          </p:cNvSpPr>
          <p:nvPr>
            <p:ph type="body"/>
          </p:nvPr>
        </p:nvSpPr>
        <p:spPr>
          <a:xfrm>
            <a:off x="609480" y="1604520"/>
            <a:ext cx="10972080" cy="397692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Picture 6" descr=""/>
          <p:cNvPicPr/>
          <p:nvPr/>
        </p:nvPicPr>
        <p:blipFill>
          <a:blip r:embed="rId2"/>
          <a:stretch/>
        </p:blipFill>
        <p:spPr>
          <a:xfrm>
            <a:off x="10424160" y="52920"/>
            <a:ext cx="1647360" cy="589320"/>
          </a:xfrm>
          <a:prstGeom prst="rect">
            <a:avLst/>
          </a:prstGeom>
          <a:ln>
            <a:noFill/>
          </a:ln>
        </p:spPr>
      </p:pic>
      <p:sp>
        <p:nvSpPr>
          <p:cNvPr id="45"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46" name="Picture 3" descr=""/>
          <p:cNvPicPr/>
          <p:nvPr/>
        </p:nvPicPr>
        <p:blipFill>
          <a:blip r:embed="rId3"/>
          <a:stretch/>
        </p:blipFill>
        <p:spPr>
          <a:xfrm>
            <a:off x="10424160" y="52920"/>
            <a:ext cx="1647360" cy="589320"/>
          </a:xfrm>
          <a:prstGeom prst="rect">
            <a:avLst/>
          </a:prstGeom>
          <a:ln>
            <a:noFill/>
          </a:ln>
        </p:spPr>
      </p:pic>
      <p:sp>
        <p:nvSpPr>
          <p:cNvPr id="47"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48"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9"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6" descr=""/>
          <p:cNvPicPr/>
          <p:nvPr/>
        </p:nvPicPr>
        <p:blipFill>
          <a:blip r:embed="rId2"/>
          <a:stretch/>
        </p:blipFill>
        <p:spPr>
          <a:xfrm>
            <a:off x="10424160" y="52920"/>
            <a:ext cx="1647360" cy="589320"/>
          </a:xfrm>
          <a:prstGeom prst="rect">
            <a:avLst/>
          </a:prstGeom>
          <a:ln>
            <a:noFill/>
          </a:ln>
        </p:spPr>
      </p:pic>
      <p:sp>
        <p:nvSpPr>
          <p:cNvPr id="87"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88" name="Picture 3" descr=""/>
          <p:cNvPicPr/>
          <p:nvPr/>
        </p:nvPicPr>
        <p:blipFill>
          <a:blip r:embed="rId3"/>
          <a:stretch/>
        </p:blipFill>
        <p:spPr>
          <a:xfrm>
            <a:off x="10424160" y="52920"/>
            <a:ext cx="1647360" cy="589320"/>
          </a:xfrm>
          <a:prstGeom prst="rect">
            <a:avLst/>
          </a:prstGeom>
          <a:ln>
            <a:noFill/>
          </a:ln>
        </p:spPr>
      </p:pic>
      <p:sp>
        <p:nvSpPr>
          <p:cNvPr id="89"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90"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1"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gif"/><Relationship Id="rId6"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23880" y="1407240"/>
            <a:ext cx="9142920" cy="23864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IN" sz="5400" spc="-1" strike="noStrike">
                <a:solidFill>
                  <a:srgbClr val="bf9000"/>
                </a:solidFill>
                <a:latin typeface="Calibri"/>
                <a:ea typeface="Arial"/>
              </a:rPr>
              <a:t>Rugged Board </a:t>
            </a:r>
            <a:endParaRPr b="0" lang="en-IN" sz="5400" spc="-1" strike="noStrike">
              <a:latin typeface="Arial"/>
            </a:endParaRPr>
          </a:p>
          <a:p>
            <a:pPr>
              <a:lnSpc>
                <a:spcPct val="100000"/>
              </a:lnSpc>
            </a:pPr>
            <a:r>
              <a:rPr b="1" lang="en-IN" sz="5400" spc="-1" strike="noStrike">
                <a:solidFill>
                  <a:srgbClr val="bf9000"/>
                </a:solidFill>
                <a:latin typeface="Calibri"/>
                <a:ea typeface="Arial"/>
              </a:rPr>
              <a:t>                      </a:t>
            </a:r>
            <a:r>
              <a:rPr b="1" lang="en-IN" sz="5400" spc="-1" strike="noStrike">
                <a:solidFill>
                  <a:srgbClr val="bf9000"/>
                </a:solidFill>
                <a:latin typeface="Calibri"/>
                <a:ea typeface="Arial"/>
              </a:rPr>
              <a:t>CAN</a:t>
            </a:r>
            <a:endParaRPr b="0" lang="en-IN" sz="5400" spc="-1" strike="noStrike">
              <a:latin typeface="Arial"/>
            </a:endParaRPr>
          </a:p>
        </p:txBody>
      </p:sp>
      <p:sp>
        <p:nvSpPr>
          <p:cNvPr id="129" name="CustomShape 2"/>
          <p:cNvSpPr/>
          <p:nvPr/>
        </p:nvSpPr>
        <p:spPr>
          <a:xfrm>
            <a:off x="1523880" y="4481640"/>
            <a:ext cx="9209160" cy="1149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3200" spc="-1" strike="noStrike">
                <a:solidFill>
                  <a:srgbClr val="ed7d31"/>
                </a:solidFill>
                <a:latin typeface="Arial"/>
                <a:ea typeface="DejaVu Sans"/>
              </a:rPr>
              <a:t>https://community.ruggedboard.com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523880" y="2438280"/>
            <a:ext cx="9142920" cy="6382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3600" spc="-1" strike="noStrike">
                <a:solidFill>
                  <a:srgbClr val="2e75b6"/>
                </a:solidFill>
                <a:latin typeface="Calibri"/>
                <a:ea typeface="DejaVu Sans"/>
              </a:rPr>
              <a:t>Open Discussions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2" descr=""/>
          <p:cNvPicPr/>
          <p:nvPr/>
        </p:nvPicPr>
        <p:blipFill>
          <a:blip r:embed="rId1"/>
          <a:stretch/>
        </p:blipFill>
        <p:spPr>
          <a:xfrm>
            <a:off x="2171160" y="943200"/>
            <a:ext cx="7848720" cy="54766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42200" y="53640"/>
            <a:ext cx="10092600" cy="561960"/>
          </a:xfrm>
          <a:prstGeom prst="rect">
            <a:avLst/>
          </a:prstGeom>
          <a:noFill/>
          <a:ln w="19080">
            <a:solidFill>
              <a:schemeClr val="bg1"/>
            </a:solidFill>
            <a:miter/>
          </a:ln>
        </p:spPr>
        <p:style>
          <a:lnRef idx="0"/>
          <a:fillRef idx="0"/>
          <a:effectRef idx="0"/>
          <a:fontRef idx="minor"/>
        </p:style>
        <p:txBody>
          <a:bodyPr lIns="90000" rIns="90000" tIns="45000" bIns="45000">
            <a:noAutofit/>
          </a:bodyPr>
          <a:p>
            <a:pPr>
              <a:lnSpc>
                <a:spcPct val="100000"/>
              </a:lnSpc>
            </a:pPr>
            <a:r>
              <a:rPr b="1" lang="en-IN" sz="3600" spc="-1" strike="noStrike">
                <a:solidFill>
                  <a:srgbClr val="595959"/>
                </a:solidFill>
                <a:latin typeface="Calibri"/>
                <a:ea typeface="DejaVu Sans"/>
              </a:rPr>
              <a:t>RB-CAN</a:t>
            </a:r>
            <a:endParaRPr b="0" lang="en-IN" sz="3600" spc="-1" strike="noStrike">
              <a:latin typeface="Arial"/>
            </a:endParaRPr>
          </a:p>
        </p:txBody>
      </p:sp>
      <p:sp>
        <p:nvSpPr>
          <p:cNvPr id="131" name="CustomShape 2"/>
          <p:cNvSpPr/>
          <p:nvPr/>
        </p:nvSpPr>
        <p:spPr>
          <a:xfrm>
            <a:off x="614520" y="1000800"/>
            <a:ext cx="11067120" cy="5067360"/>
          </a:xfrm>
          <a:prstGeom prst="rect">
            <a:avLst/>
          </a:prstGeom>
          <a:noFill/>
          <a:ln>
            <a:noFill/>
          </a:ln>
        </p:spPr>
        <p:style>
          <a:lnRef idx="0"/>
          <a:fillRef idx="0"/>
          <a:effectRef idx="0"/>
          <a:fontRef idx="minor"/>
        </p:style>
      </p:sp>
      <p:sp>
        <p:nvSpPr>
          <p:cNvPr id="132" name="CustomShape 3"/>
          <p:cNvSpPr/>
          <p:nvPr/>
        </p:nvSpPr>
        <p:spPr>
          <a:xfrm>
            <a:off x="635400" y="1000800"/>
            <a:ext cx="10662840" cy="667332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00000"/>
              </a:lnSpc>
              <a:buClr>
                <a:srgbClr val="ff0000"/>
              </a:buClr>
              <a:buFont typeface="Arial"/>
              <a:buChar char="•"/>
            </a:pPr>
            <a:r>
              <a:rPr b="0" lang="en-US" sz="2400" spc="-1" strike="noStrike">
                <a:solidFill>
                  <a:srgbClr val="ff0000"/>
                </a:solidFill>
                <a:latin typeface="Calibri"/>
                <a:ea typeface="DejaVu Sans"/>
              </a:rPr>
              <a:t>Development of the CAN bus started in 1983 at Robert Bosch GmbH.</a:t>
            </a:r>
            <a:endParaRPr b="0" lang="en-IN" sz="2400" spc="-1" strike="noStrike">
              <a:latin typeface="Arial"/>
            </a:endParaRPr>
          </a:p>
          <a:p>
            <a:pPr marL="285840" indent="-285480" algn="just">
              <a:lnSpc>
                <a:spcPct val="100000"/>
              </a:lnSpc>
              <a:buClr>
                <a:srgbClr val="00b050"/>
              </a:buClr>
              <a:buFont typeface="Arial"/>
              <a:buChar char="•"/>
            </a:pPr>
            <a:r>
              <a:rPr b="0" lang="en-US" sz="2400" spc="-1" strike="noStrike">
                <a:solidFill>
                  <a:srgbClr val="00b050"/>
                </a:solidFill>
                <a:latin typeface="Calibri"/>
                <a:ea typeface="DejaVu Sans"/>
              </a:rPr>
              <a:t>The protocol was officially released in 1986 at the Society of Automotive Engineers (SAE) conference in Detroit, Michigan.</a:t>
            </a:r>
            <a:endParaRPr b="0" lang="en-IN" sz="2400" spc="-1" strike="noStrike">
              <a:latin typeface="Arial"/>
            </a:endParaRPr>
          </a:p>
          <a:p>
            <a:pPr marL="285840" indent="-285480" algn="just">
              <a:lnSpc>
                <a:spcPct val="100000"/>
              </a:lnSpc>
              <a:buClr>
                <a:srgbClr val="ff0000"/>
              </a:buClr>
              <a:buFont typeface="Arial"/>
              <a:buChar char="•"/>
            </a:pPr>
            <a:r>
              <a:rPr b="0" lang="en-US" sz="2400" spc="-1" strike="noStrike">
                <a:solidFill>
                  <a:srgbClr val="ff0000"/>
                </a:solidFill>
                <a:latin typeface="Calibri"/>
                <a:ea typeface="DejaVu Sans"/>
              </a:rPr>
              <a:t>The first CAN controller chips were introduced by Intel in 1987, and shortly thereafter by Philips. Released in 1991, the Mercedes-Benz W140 was the first production vehicle to feature a CAN-based multiplex wiring system.</a:t>
            </a:r>
            <a:endParaRPr b="0" lang="en-IN" sz="2400" spc="-1" strike="noStrike">
              <a:latin typeface="Arial"/>
            </a:endParaRPr>
          </a:p>
          <a:p>
            <a:pPr marL="285840" indent="-285480" algn="just">
              <a:lnSpc>
                <a:spcPct val="100000"/>
              </a:lnSpc>
              <a:buClr>
                <a:srgbClr val="00b050"/>
              </a:buClr>
              <a:buFont typeface="Arial"/>
              <a:buChar char="•"/>
            </a:pPr>
            <a:r>
              <a:rPr b="0" lang="en-US" sz="2400" spc="-1" strike="noStrike">
                <a:solidFill>
                  <a:srgbClr val="00b050"/>
                </a:solidFill>
                <a:latin typeface="Calibri"/>
                <a:ea typeface="DejaVu Sans"/>
              </a:rPr>
              <a:t>Bosch published several versions of the CAN specification and the latest is CAN 2.0 published in 1991. </a:t>
            </a:r>
            <a:endParaRPr b="0" lang="en-IN" sz="2400" spc="-1" strike="noStrike">
              <a:latin typeface="Arial"/>
            </a:endParaRPr>
          </a:p>
          <a:p>
            <a:pPr marL="285840" indent="-285480" algn="just">
              <a:lnSpc>
                <a:spcPct val="100000"/>
              </a:lnSpc>
              <a:buClr>
                <a:srgbClr val="ff0000"/>
              </a:buClr>
              <a:buFont typeface="Arial"/>
              <a:buChar char="•"/>
            </a:pPr>
            <a:r>
              <a:rPr b="0" lang="en-US" sz="2400" spc="-1" strike="noStrike">
                <a:solidFill>
                  <a:srgbClr val="ff0000"/>
                </a:solidFill>
                <a:latin typeface="Calibri"/>
                <a:ea typeface="DejaVu Sans"/>
              </a:rPr>
              <a:t>This specification has two parts; part A is for the standard format with an 11-bit identifier, and part B is for the extended format with a 29-bit identifier.</a:t>
            </a:r>
            <a:endParaRPr b="0" lang="en-IN" sz="2400" spc="-1" strike="noStrike">
              <a:latin typeface="Arial"/>
            </a:endParaRPr>
          </a:p>
          <a:p>
            <a:pPr marL="285840" indent="-285480" algn="just">
              <a:lnSpc>
                <a:spcPct val="100000"/>
              </a:lnSpc>
              <a:buClr>
                <a:srgbClr val="00b050"/>
              </a:buClr>
              <a:buFont typeface="Arial"/>
              <a:buChar char="•"/>
            </a:pPr>
            <a:r>
              <a:rPr b="0" lang="en-US" sz="2400" spc="-1" strike="noStrike">
                <a:solidFill>
                  <a:srgbClr val="00b050"/>
                </a:solidFill>
                <a:latin typeface="Calibri"/>
                <a:ea typeface="DejaVu Sans"/>
              </a:rPr>
              <a:t>A CAN device that uses 11-bit identifiers is commonly called CAN 2.0A and a CAN device that uses 29-bit identifiers is commonly called CAN 2.0B. </a:t>
            </a:r>
            <a:endParaRPr b="0" lang="en-IN" sz="2400" spc="-1" strike="noStrike">
              <a:latin typeface="Arial"/>
            </a:endParaRPr>
          </a:p>
          <a:p>
            <a:pPr marL="285840" indent="-285480" algn="just">
              <a:lnSpc>
                <a:spcPct val="100000"/>
              </a:lnSpc>
              <a:buClr>
                <a:srgbClr val="ff0000"/>
              </a:buClr>
              <a:buFont typeface="Arial"/>
              <a:buChar char="•"/>
            </a:pPr>
            <a:r>
              <a:rPr b="0" lang="en-US" sz="2400" spc="-1" strike="noStrike">
                <a:solidFill>
                  <a:srgbClr val="ff0000"/>
                </a:solidFill>
                <a:latin typeface="Calibri"/>
                <a:ea typeface="DejaVu Sans"/>
              </a:rPr>
              <a:t>These standards are freely available from Bosch along with other specifications and white papers.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42200" y="53640"/>
            <a:ext cx="10092600" cy="561960"/>
          </a:xfrm>
          <a:prstGeom prst="rect">
            <a:avLst/>
          </a:prstGeom>
          <a:noFill/>
          <a:ln w="19080">
            <a:solidFill>
              <a:schemeClr val="bg1"/>
            </a:solidFill>
            <a:miter/>
          </a:ln>
        </p:spPr>
        <p:style>
          <a:lnRef idx="0"/>
          <a:fillRef idx="0"/>
          <a:effectRef idx="0"/>
          <a:fontRef idx="minor"/>
        </p:style>
        <p:txBody>
          <a:bodyPr lIns="90000" rIns="90000" tIns="45000" bIns="45000">
            <a:noAutofit/>
          </a:bodyPr>
          <a:p>
            <a:pPr>
              <a:lnSpc>
                <a:spcPct val="100000"/>
              </a:lnSpc>
            </a:pPr>
            <a:r>
              <a:rPr b="1" lang="en-IN" sz="3600" spc="-1" strike="noStrike">
                <a:solidFill>
                  <a:srgbClr val="595959"/>
                </a:solidFill>
                <a:latin typeface="Calibri"/>
                <a:ea typeface="DejaVu Sans"/>
              </a:rPr>
              <a:t>RB-CAN</a:t>
            </a:r>
            <a:endParaRPr b="0" lang="en-IN" sz="3600" spc="-1" strike="noStrike">
              <a:latin typeface="Arial"/>
            </a:endParaRPr>
          </a:p>
        </p:txBody>
      </p:sp>
      <p:sp>
        <p:nvSpPr>
          <p:cNvPr id="134" name="CustomShape 2"/>
          <p:cNvSpPr/>
          <p:nvPr/>
        </p:nvSpPr>
        <p:spPr>
          <a:xfrm>
            <a:off x="614520" y="1000800"/>
            <a:ext cx="11067120" cy="5067360"/>
          </a:xfrm>
          <a:prstGeom prst="rect">
            <a:avLst/>
          </a:prstGeom>
          <a:noFill/>
          <a:ln>
            <a:noFill/>
          </a:ln>
        </p:spPr>
        <p:style>
          <a:lnRef idx="0"/>
          <a:fillRef idx="0"/>
          <a:effectRef idx="0"/>
          <a:fontRef idx="minor"/>
        </p:style>
      </p:sp>
      <p:pic>
        <p:nvPicPr>
          <p:cNvPr id="135" name="Picture 2" descr=""/>
          <p:cNvPicPr/>
          <p:nvPr/>
        </p:nvPicPr>
        <p:blipFill>
          <a:blip r:embed="rId1"/>
          <a:stretch/>
        </p:blipFill>
        <p:spPr>
          <a:xfrm>
            <a:off x="1523880" y="1219320"/>
            <a:ext cx="8229240" cy="4848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42200" y="53640"/>
            <a:ext cx="10092600" cy="561960"/>
          </a:xfrm>
          <a:prstGeom prst="rect">
            <a:avLst/>
          </a:prstGeom>
          <a:noFill/>
          <a:ln w="19080">
            <a:solidFill>
              <a:schemeClr val="bg1"/>
            </a:solidFill>
            <a:miter/>
          </a:ln>
        </p:spPr>
        <p:style>
          <a:lnRef idx="0"/>
          <a:fillRef idx="0"/>
          <a:effectRef idx="0"/>
          <a:fontRef idx="minor"/>
        </p:style>
        <p:txBody>
          <a:bodyPr lIns="90000" rIns="90000" tIns="45000" bIns="45000">
            <a:noAutofit/>
          </a:bodyPr>
          <a:p>
            <a:pPr>
              <a:lnSpc>
                <a:spcPct val="100000"/>
              </a:lnSpc>
            </a:pPr>
            <a:r>
              <a:rPr b="1" lang="en-IN" sz="3600" spc="-1" strike="noStrike">
                <a:solidFill>
                  <a:srgbClr val="595959"/>
                </a:solidFill>
                <a:latin typeface="Calibri"/>
                <a:ea typeface="DejaVu Sans"/>
              </a:rPr>
              <a:t>RB-CAN</a:t>
            </a:r>
            <a:endParaRPr b="0" lang="en-IN" sz="3600" spc="-1" strike="noStrike">
              <a:latin typeface="Arial"/>
            </a:endParaRPr>
          </a:p>
        </p:txBody>
      </p:sp>
      <p:sp>
        <p:nvSpPr>
          <p:cNvPr id="137" name="CustomShape 2"/>
          <p:cNvSpPr/>
          <p:nvPr/>
        </p:nvSpPr>
        <p:spPr>
          <a:xfrm>
            <a:off x="614520" y="1000800"/>
            <a:ext cx="11067120" cy="5067360"/>
          </a:xfrm>
          <a:prstGeom prst="rect">
            <a:avLst/>
          </a:prstGeom>
          <a:noFill/>
          <a:ln>
            <a:noFill/>
          </a:ln>
        </p:spPr>
        <p:style>
          <a:lnRef idx="0"/>
          <a:fillRef idx="0"/>
          <a:effectRef idx="0"/>
          <a:fontRef idx="minor"/>
        </p:style>
      </p:sp>
      <p:pic>
        <p:nvPicPr>
          <p:cNvPr id="138" name="Picture 3" descr=""/>
          <p:cNvPicPr/>
          <p:nvPr/>
        </p:nvPicPr>
        <p:blipFill>
          <a:blip r:embed="rId1"/>
          <a:stretch/>
        </p:blipFill>
        <p:spPr>
          <a:xfrm>
            <a:off x="1219320" y="1591560"/>
            <a:ext cx="9586440" cy="3885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42200" y="53640"/>
            <a:ext cx="10092600" cy="561960"/>
          </a:xfrm>
          <a:prstGeom prst="rect">
            <a:avLst/>
          </a:prstGeom>
          <a:noFill/>
          <a:ln w="19080">
            <a:solidFill>
              <a:schemeClr val="bg1"/>
            </a:solidFill>
            <a:miter/>
          </a:ln>
        </p:spPr>
        <p:style>
          <a:lnRef idx="0"/>
          <a:fillRef idx="0"/>
          <a:effectRef idx="0"/>
          <a:fontRef idx="minor"/>
        </p:style>
        <p:txBody>
          <a:bodyPr lIns="90000" rIns="90000" tIns="45000" bIns="45000">
            <a:noAutofit/>
          </a:bodyPr>
          <a:p>
            <a:pPr>
              <a:lnSpc>
                <a:spcPct val="100000"/>
              </a:lnSpc>
            </a:pPr>
            <a:r>
              <a:rPr b="1" lang="en-IN" sz="3600" spc="-1" strike="noStrike">
                <a:solidFill>
                  <a:srgbClr val="595959"/>
                </a:solidFill>
                <a:latin typeface="Calibri"/>
                <a:ea typeface="DejaVu Sans"/>
              </a:rPr>
              <a:t>RB-CAN</a:t>
            </a:r>
            <a:endParaRPr b="0" lang="en-IN" sz="3600" spc="-1" strike="noStrike">
              <a:latin typeface="Arial"/>
            </a:endParaRPr>
          </a:p>
        </p:txBody>
      </p:sp>
      <p:sp>
        <p:nvSpPr>
          <p:cNvPr id="140" name="CustomShape 2"/>
          <p:cNvSpPr/>
          <p:nvPr/>
        </p:nvSpPr>
        <p:spPr>
          <a:xfrm>
            <a:off x="614520" y="1000800"/>
            <a:ext cx="11067120" cy="5067360"/>
          </a:xfrm>
          <a:prstGeom prst="rect">
            <a:avLst/>
          </a:prstGeom>
          <a:noFill/>
          <a:ln>
            <a:noFill/>
          </a:ln>
        </p:spPr>
        <p:style>
          <a:lnRef idx="0"/>
          <a:fillRef idx="0"/>
          <a:effectRef idx="0"/>
          <a:fontRef idx="minor"/>
        </p:style>
      </p:sp>
      <p:sp>
        <p:nvSpPr>
          <p:cNvPr id="141" name="CustomShape 3"/>
          <p:cNvSpPr/>
          <p:nvPr/>
        </p:nvSpPr>
        <p:spPr>
          <a:xfrm>
            <a:off x="649080" y="1295280"/>
            <a:ext cx="10434240" cy="423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3200" spc="-1" strike="noStrike">
                <a:solidFill>
                  <a:srgbClr val="000000"/>
                </a:solidFill>
                <a:latin typeface="Calibri"/>
                <a:ea typeface="DejaVu Sans"/>
              </a:rPr>
              <a:t> </a:t>
            </a:r>
            <a:r>
              <a:rPr b="1" lang="en-US" sz="3200" spc="-1" strike="noStrike">
                <a:solidFill>
                  <a:srgbClr val="ff0000"/>
                </a:solidFill>
                <a:latin typeface="Calibri"/>
                <a:ea typeface="DejaVu Sans"/>
              </a:rPr>
              <a:t>SocketCAN</a:t>
            </a:r>
            <a:endParaRPr b="0" lang="en-IN" sz="3200" spc="-1" strike="noStrike">
              <a:latin typeface="Arial"/>
            </a:endParaRPr>
          </a:p>
          <a:p>
            <a:pPr algn="just">
              <a:lnSpc>
                <a:spcPct val="100000"/>
              </a:lnSpc>
            </a:pPr>
            <a:endParaRPr b="0" lang="en-IN" sz="3200" spc="-1" strike="noStrike">
              <a:latin typeface="Arial"/>
            </a:endParaRPr>
          </a:p>
          <a:p>
            <a:pPr marL="343080" indent="-342720" algn="just">
              <a:lnSpc>
                <a:spcPct val="100000"/>
              </a:lnSpc>
              <a:buClr>
                <a:srgbClr val="ff0000"/>
              </a:buClr>
              <a:buFont typeface="Arial"/>
              <a:buChar char="•"/>
            </a:pPr>
            <a:r>
              <a:rPr b="0" lang="en-US" sz="2400" spc="-1" strike="noStrike">
                <a:solidFill>
                  <a:srgbClr val="ff0000"/>
                </a:solidFill>
                <a:latin typeface="Calibri"/>
                <a:ea typeface="DejaVu Sans"/>
              </a:rPr>
              <a:t>The socketcan package is an implementation of CAN protocols (Controller Area Network) for Linux. </a:t>
            </a:r>
            <a:endParaRPr b="0" lang="en-IN" sz="2400" spc="-1" strike="noStrike">
              <a:latin typeface="Arial"/>
            </a:endParaRPr>
          </a:p>
          <a:p>
            <a:pPr marL="343080" indent="-342720" algn="just">
              <a:lnSpc>
                <a:spcPct val="100000"/>
              </a:lnSpc>
              <a:buClr>
                <a:srgbClr val="00b050"/>
              </a:buClr>
              <a:buFont typeface="Arial"/>
              <a:buChar char="•"/>
            </a:pPr>
            <a:r>
              <a:rPr b="0" lang="en-US" sz="2400" spc="-1" strike="noStrike">
                <a:solidFill>
                  <a:srgbClr val="00b050"/>
                </a:solidFill>
                <a:latin typeface="Calibri"/>
                <a:ea typeface="DejaVu Sans"/>
              </a:rPr>
              <a:t>While there have been other CAN implementations for Linux based on character devices, SocketCAN uses the Berkeley socket API, the Linux network stack and implements the CAN device drivers as network interfaces. </a:t>
            </a:r>
            <a:endParaRPr b="0" lang="en-IN" sz="2400" spc="-1" strike="noStrike">
              <a:latin typeface="Arial"/>
            </a:endParaRPr>
          </a:p>
          <a:p>
            <a:pPr marL="343080" indent="-342720" algn="just">
              <a:lnSpc>
                <a:spcPct val="100000"/>
              </a:lnSpc>
              <a:buClr>
                <a:srgbClr val="ff0000"/>
              </a:buClr>
              <a:buFont typeface="Arial"/>
              <a:buChar char="•"/>
            </a:pPr>
            <a:r>
              <a:rPr b="0" lang="en-US" sz="2400" spc="-1" strike="noStrike">
                <a:solidFill>
                  <a:srgbClr val="ff0000"/>
                </a:solidFill>
                <a:latin typeface="Calibri"/>
                <a:ea typeface="DejaVu Sans"/>
              </a:rPr>
              <a:t>The CAN socket API has been designed as similar as possible to the TCP/IP protocols to allow programmers, familiar with network programming, to easily learn how to use CAN sockets.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2200" y="53640"/>
            <a:ext cx="10092600" cy="561960"/>
          </a:xfrm>
          <a:prstGeom prst="rect">
            <a:avLst/>
          </a:prstGeom>
          <a:noFill/>
          <a:ln w="19080">
            <a:solidFill>
              <a:schemeClr val="bg1"/>
            </a:solidFill>
            <a:miter/>
          </a:ln>
        </p:spPr>
        <p:style>
          <a:lnRef idx="0"/>
          <a:fillRef idx="0"/>
          <a:effectRef idx="0"/>
          <a:fontRef idx="minor"/>
        </p:style>
        <p:txBody>
          <a:bodyPr lIns="90000" rIns="90000" tIns="45000" bIns="45000">
            <a:noAutofit/>
          </a:bodyPr>
          <a:p>
            <a:pPr>
              <a:lnSpc>
                <a:spcPct val="100000"/>
              </a:lnSpc>
            </a:pPr>
            <a:r>
              <a:rPr b="1" lang="en-IN" sz="3600" spc="-1" strike="noStrike">
                <a:solidFill>
                  <a:srgbClr val="595959"/>
                </a:solidFill>
                <a:latin typeface="Calibri"/>
                <a:ea typeface="DejaVu Sans"/>
              </a:rPr>
              <a:t>RB-CAN</a:t>
            </a:r>
            <a:endParaRPr b="0" lang="en-IN" sz="3600" spc="-1" strike="noStrike">
              <a:latin typeface="Arial"/>
            </a:endParaRPr>
          </a:p>
        </p:txBody>
      </p:sp>
      <p:sp>
        <p:nvSpPr>
          <p:cNvPr id="143" name="CustomShape 2"/>
          <p:cNvSpPr/>
          <p:nvPr/>
        </p:nvSpPr>
        <p:spPr>
          <a:xfrm>
            <a:off x="614520" y="1000800"/>
            <a:ext cx="11067120" cy="5067360"/>
          </a:xfrm>
          <a:prstGeom prst="rect">
            <a:avLst/>
          </a:prstGeom>
          <a:noFill/>
          <a:ln>
            <a:noFill/>
          </a:ln>
        </p:spPr>
        <p:style>
          <a:lnRef idx="0"/>
          <a:fillRef idx="0"/>
          <a:effectRef idx="0"/>
          <a:fontRef idx="minor"/>
        </p:style>
      </p:sp>
      <p:sp>
        <p:nvSpPr>
          <p:cNvPr id="144" name="CustomShape 3"/>
          <p:cNvSpPr/>
          <p:nvPr/>
        </p:nvSpPr>
        <p:spPr>
          <a:xfrm>
            <a:off x="838080" y="1363680"/>
            <a:ext cx="9925200" cy="4906440"/>
          </a:xfrm>
          <a:prstGeom prst="rect">
            <a:avLst/>
          </a:prstGeom>
          <a:noFill/>
          <a:ln>
            <a:noFill/>
          </a:ln>
        </p:spPr>
        <p:style>
          <a:lnRef idx="0"/>
          <a:fillRef idx="0"/>
          <a:effectRef idx="0"/>
          <a:fontRef idx="minor"/>
        </p:style>
        <p:txBody>
          <a:bodyPr anchor="ctr">
            <a:spAutoFit/>
          </a:bodyPr>
          <a:p>
            <a:pPr algn="just">
              <a:lnSpc>
                <a:spcPct val="100000"/>
              </a:lnSpc>
              <a:tabLst>
                <a:tab algn="l" pos="0"/>
              </a:tabLst>
            </a:pPr>
            <a:r>
              <a:rPr b="1" lang="en-US" sz="2800" spc="-1" strike="noStrike">
                <a:solidFill>
                  <a:srgbClr val="ff0000"/>
                </a:solidFill>
                <a:latin typeface="Calibri"/>
                <a:ea typeface="DejaVu Sans"/>
              </a:rPr>
              <a:t>How to use SocketCAN? </a:t>
            </a:r>
            <a:endParaRPr b="0" lang="en-IN" sz="2800" spc="-1" strike="noStrike">
              <a:latin typeface="Arial"/>
            </a:endParaRPr>
          </a:p>
          <a:p>
            <a:pPr algn="just">
              <a:lnSpc>
                <a:spcPct val="100000"/>
              </a:lnSpc>
              <a:tabLst>
                <a:tab algn="l" pos="0"/>
              </a:tabLst>
            </a:pPr>
            <a:endParaRPr b="0" lang="en-IN" sz="2800" spc="-1" strike="noStrike">
              <a:latin typeface="Arial"/>
            </a:endParaRPr>
          </a:p>
          <a:p>
            <a:pPr algn="just">
              <a:lnSpc>
                <a:spcPct val="100000"/>
              </a:lnSpc>
              <a:tabLst>
                <a:tab algn="l" pos="0"/>
              </a:tabLst>
            </a:pPr>
            <a:r>
              <a:rPr b="0" lang="en-US" sz="2400" spc="-1" strike="noStrike">
                <a:solidFill>
                  <a:srgbClr val="ff0000"/>
                </a:solidFill>
                <a:latin typeface="Calibri"/>
                <a:ea typeface="DejaVu Sans"/>
              </a:rPr>
              <a:t>Like TCP/IP, first need to open a socket for communicating over a CAN network.</a:t>
            </a:r>
            <a:endParaRPr b="0" lang="en-IN" sz="2400" spc="-1" strike="noStrike">
              <a:latin typeface="Arial"/>
            </a:endParaRPr>
          </a:p>
          <a:p>
            <a:pPr algn="just">
              <a:lnSpc>
                <a:spcPct val="100000"/>
              </a:lnSpc>
              <a:tabLst>
                <a:tab algn="l" pos="0"/>
              </a:tabLst>
            </a:pPr>
            <a:endParaRPr b="0" lang="en-IN" sz="2400" spc="-1" strike="noStrike">
              <a:latin typeface="Arial"/>
            </a:endParaRPr>
          </a:p>
          <a:p>
            <a:pPr algn="just">
              <a:lnSpc>
                <a:spcPct val="100000"/>
              </a:lnSpc>
              <a:tabLst>
                <a:tab algn="l" pos="0"/>
              </a:tabLst>
            </a:pPr>
            <a:r>
              <a:rPr b="1" lang="en-US" sz="2400" spc="-1" strike="noStrike">
                <a:solidFill>
                  <a:srgbClr val="00b050"/>
                </a:solidFill>
                <a:latin typeface="Calibri"/>
                <a:ea typeface="DejaVu Sans"/>
              </a:rPr>
              <a:t>int socket(int </a:t>
            </a:r>
            <a:r>
              <a:rPr b="0" i="1" lang="en-US" sz="2400" spc="-1" strike="noStrike">
                <a:solidFill>
                  <a:srgbClr val="00b050"/>
                </a:solidFill>
                <a:latin typeface="Calibri"/>
                <a:ea typeface="DejaVu Sans"/>
              </a:rPr>
              <a:t>domain</a:t>
            </a:r>
            <a:r>
              <a:rPr b="1" lang="en-US" sz="2400" spc="-1" strike="noStrike">
                <a:solidFill>
                  <a:srgbClr val="00b050"/>
                </a:solidFill>
                <a:latin typeface="Calibri"/>
                <a:ea typeface="DejaVu Sans"/>
              </a:rPr>
              <a:t>, int </a:t>
            </a:r>
            <a:r>
              <a:rPr b="0" i="1" lang="en-US" sz="2400" spc="-1" strike="noStrike">
                <a:solidFill>
                  <a:srgbClr val="00b050"/>
                </a:solidFill>
                <a:latin typeface="Calibri"/>
                <a:ea typeface="DejaVu Sans"/>
              </a:rPr>
              <a:t>type</a:t>
            </a:r>
            <a:r>
              <a:rPr b="1" lang="en-US" sz="2400" spc="-1" strike="noStrike">
                <a:solidFill>
                  <a:srgbClr val="00b050"/>
                </a:solidFill>
                <a:latin typeface="Calibri"/>
                <a:ea typeface="DejaVu Sans"/>
              </a:rPr>
              <a:t>, int </a:t>
            </a:r>
            <a:r>
              <a:rPr b="0" i="1" lang="en-US" sz="2400" spc="-1" strike="noStrike">
                <a:solidFill>
                  <a:srgbClr val="00b050"/>
                </a:solidFill>
                <a:latin typeface="Calibri"/>
                <a:ea typeface="DejaVu Sans"/>
              </a:rPr>
              <a:t>protocol</a:t>
            </a:r>
            <a:r>
              <a:rPr b="1" lang="en-US" sz="2400" spc="-1" strike="noStrike">
                <a:solidFill>
                  <a:srgbClr val="00b050"/>
                </a:solidFill>
                <a:latin typeface="Calibri"/>
                <a:ea typeface="DejaVu Sans"/>
              </a:rPr>
              <a:t>);</a:t>
            </a:r>
            <a:endParaRPr b="0" lang="en-IN" sz="2400" spc="-1" strike="noStrike">
              <a:latin typeface="Arial"/>
            </a:endParaRPr>
          </a:p>
          <a:p>
            <a:pPr algn="just">
              <a:lnSpc>
                <a:spcPct val="100000"/>
              </a:lnSpc>
              <a:tabLst>
                <a:tab algn="l" pos="0"/>
              </a:tabLst>
            </a:pPr>
            <a:endParaRPr b="0" lang="en-IN" sz="2400" spc="-1" strike="noStrike">
              <a:latin typeface="Arial"/>
            </a:endParaRPr>
          </a:p>
          <a:p>
            <a:pPr algn="just">
              <a:lnSpc>
                <a:spcPct val="100000"/>
              </a:lnSpc>
              <a:tabLst>
                <a:tab algn="l" pos="0"/>
              </a:tabLst>
            </a:pPr>
            <a:r>
              <a:rPr b="0" lang="en-US" sz="2400" spc="-1" strike="noStrike">
                <a:solidFill>
                  <a:srgbClr val="ff0000"/>
                </a:solidFill>
                <a:latin typeface="Calibri"/>
                <a:ea typeface="DejaVu Sans"/>
              </a:rPr>
              <a:t>Since SocketCAN implements a new protocol family, </a:t>
            </a:r>
            <a:endParaRPr b="0" lang="en-IN" sz="2400" spc="-1" strike="noStrike">
              <a:latin typeface="Arial"/>
            </a:endParaRPr>
          </a:p>
          <a:p>
            <a:pPr algn="just">
              <a:lnSpc>
                <a:spcPct val="100000"/>
              </a:lnSpc>
              <a:tabLst>
                <a:tab algn="l" pos="0"/>
              </a:tabLst>
            </a:pPr>
            <a:r>
              <a:rPr b="0" lang="en-US" sz="2400" spc="-1" strike="noStrike">
                <a:solidFill>
                  <a:srgbClr val="ff0000"/>
                </a:solidFill>
                <a:latin typeface="Calibri"/>
                <a:ea typeface="DejaVu Sans"/>
              </a:rPr>
              <a:t>First argument </a:t>
            </a:r>
            <a:r>
              <a:rPr b="0" lang="en-US" sz="2400" spc="-1" strike="noStrike">
                <a:solidFill>
                  <a:srgbClr val="00b050"/>
                </a:solidFill>
                <a:latin typeface="Calibri"/>
                <a:ea typeface="DejaVu Sans"/>
              </a:rPr>
              <a:t>PF_CAN</a:t>
            </a:r>
            <a:endParaRPr b="0" lang="en-IN" sz="2400" spc="-1" strike="noStrike">
              <a:latin typeface="Arial"/>
            </a:endParaRPr>
          </a:p>
          <a:p>
            <a:pPr algn="just">
              <a:lnSpc>
                <a:spcPct val="100000"/>
              </a:lnSpc>
              <a:tabLst>
                <a:tab algn="l" pos="0"/>
              </a:tabLst>
            </a:pPr>
            <a:r>
              <a:rPr b="0" lang="en-US" sz="2400" spc="-1" strike="noStrike">
                <a:solidFill>
                  <a:srgbClr val="ff0000"/>
                </a:solidFill>
                <a:latin typeface="Calibri"/>
                <a:ea typeface="DejaVu Sans"/>
              </a:rPr>
              <a:t>Second argument  </a:t>
            </a:r>
            <a:r>
              <a:rPr b="0" lang="en-US" sz="2400" spc="-1" strike="noStrike">
                <a:solidFill>
                  <a:srgbClr val="00b050"/>
                </a:solidFill>
                <a:latin typeface="Calibri"/>
                <a:ea typeface="DejaVu Sans"/>
              </a:rPr>
              <a:t>SOCK_RAW</a:t>
            </a:r>
            <a:endParaRPr b="0" lang="en-IN" sz="2400" spc="-1" strike="noStrike">
              <a:latin typeface="Arial"/>
            </a:endParaRPr>
          </a:p>
          <a:p>
            <a:pPr algn="just">
              <a:lnSpc>
                <a:spcPct val="100000"/>
              </a:lnSpc>
              <a:tabLst>
                <a:tab algn="l" pos="0"/>
              </a:tabLst>
            </a:pPr>
            <a:r>
              <a:rPr b="0" lang="en-US" sz="2400" spc="-1" strike="noStrike">
                <a:solidFill>
                  <a:srgbClr val="ff0000"/>
                </a:solidFill>
                <a:latin typeface="Calibri"/>
                <a:ea typeface="DejaVu Sans"/>
              </a:rPr>
              <a:t>Third argument  </a:t>
            </a:r>
            <a:r>
              <a:rPr b="0" lang="en-US" sz="2400" spc="-1" strike="noStrike">
                <a:solidFill>
                  <a:srgbClr val="00b050"/>
                </a:solidFill>
                <a:latin typeface="Calibri"/>
                <a:ea typeface="DejaVu Sans"/>
              </a:rPr>
              <a:t>CAN_RAW</a:t>
            </a:r>
            <a:endParaRPr b="0" lang="en-IN" sz="2400" spc="-1" strike="noStrike">
              <a:latin typeface="Arial"/>
            </a:endParaRPr>
          </a:p>
          <a:p>
            <a:pPr algn="just">
              <a:lnSpc>
                <a:spcPct val="100000"/>
              </a:lnSpc>
              <a:tabLst>
                <a:tab algn="l" pos="0"/>
              </a:tabLst>
            </a:pPr>
            <a:endParaRPr b="0" lang="en-IN" sz="2400" spc="-1" strike="noStrike">
              <a:latin typeface="Arial"/>
            </a:endParaRPr>
          </a:p>
          <a:p>
            <a:pPr algn="just">
              <a:lnSpc>
                <a:spcPct val="100000"/>
              </a:lnSpc>
              <a:tabLst>
                <a:tab algn="l" pos="0"/>
              </a:tabLst>
            </a:pPr>
            <a:r>
              <a:rPr b="0" lang="en-US" sz="2400" spc="-1" strike="noStrike">
                <a:solidFill>
                  <a:srgbClr val="00b050"/>
                </a:solidFill>
                <a:latin typeface="Calibri"/>
                <a:ea typeface="DejaVu Sans"/>
              </a:rPr>
              <a:t>socket(PF_CAN, SOCK_RAW, CAN_RAW);</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42200" y="53640"/>
            <a:ext cx="10092600" cy="561960"/>
          </a:xfrm>
          <a:prstGeom prst="rect">
            <a:avLst/>
          </a:prstGeom>
          <a:noFill/>
          <a:ln w="19080">
            <a:solidFill>
              <a:schemeClr val="bg1"/>
            </a:solidFill>
            <a:miter/>
          </a:ln>
        </p:spPr>
        <p:style>
          <a:lnRef idx="0"/>
          <a:fillRef idx="0"/>
          <a:effectRef idx="0"/>
          <a:fontRef idx="minor"/>
        </p:style>
        <p:txBody>
          <a:bodyPr lIns="90000" rIns="90000" tIns="45000" bIns="45000">
            <a:noAutofit/>
          </a:bodyPr>
          <a:p>
            <a:pPr>
              <a:lnSpc>
                <a:spcPct val="100000"/>
              </a:lnSpc>
            </a:pPr>
            <a:r>
              <a:rPr b="1" lang="en-IN" sz="3600" spc="-1" strike="noStrike">
                <a:solidFill>
                  <a:srgbClr val="595959"/>
                </a:solidFill>
                <a:latin typeface="Calibri"/>
                <a:ea typeface="DejaVu Sans"/>
              </a:rPr>
              <a:t>RB-CAN</a:t>
            </a:r>
            <a:endParaRPr b="0" lang="en-IN" sz="3600" spc="-1" strike="noStrike">
              <a:latin typeface="Arial"/>
            </a:endParaRPr>
          </a:p>
        </p:txBody>
      </p:sp>
      <p:sp>
        <p:nvSpPr>
          <p:cNvPr id="146" name="CustomShape 2"/>
          <p:cNvSpPr/>
          <p:nvPr/>
        </p:nvSpPr>
        <p:spPr>
          <a:xfrm>
            <a:off x="457200" y="844560"/>
            <a:ext cx="10203480" cy="5755320"/>
          </a:xfrm>
          <a:prstGeom prst="rect">
            <a:avLst/>
          </a:prstGeom>
          <a:noFill/>
          <a:ln>
            <a:noFill/>
          </a:ln>
        </p:spPr>
        <p:style>
          <a:lnRef idx="0"/>
          <a:fillRef idx="0"/>
          <a:effectRef idx="0"/>
          <a:fontRef idx="minor"/>
        </p:style>
        <p:txBody>
          <a:bodyPr anchor="ctr">
            <a:spAutoFit/>
          </a:bodyPr>
          <a:p>
            <a:pPr marL="343080" indent="-342720" algn="just">
              <a:lnSpc>
                <a:spcPct val="100000"/>
              </a:lnSpc>
              <a:buClr>
                <a:srgbClr val="ff0000"/>
              </a:buClr>
              <a:buFont typeface="Arial"/>
              <a:buChar char="•"/>
            </a:pPr>
            <a:r>
              <a:rPr b="0" lang="en-US" sz="2000" spc="-1" strike="noStrike">
                <a:solidFill>
                  <a:srgbClr val="ff0000"/>
                </a:solidFill>
                <a:latin typeface="Calibri"/>
                <a:ea typeface="DejaVu Sans"/>
              </a:rPr>
              <a:t>After the successful creation of the socket, use the bind(2) system call to bind the socket to a CAN interface</a:t>
            </a:r>
            <a:endParaRPr b="0" lang="en-IN" sz="2000" spc="-1" strike="noStrike">
              <a:latin typeface="Arial"/>
            </a:endParaRPr>
          </a:p>
          <a:p>
            <a:pPr marL="343080" indent="-342720" algn="just">
              <a:lnSpc>
                <a:spcPct val="100000"/>
              </a:lnSpc>
              <a:buClr>
                <a:srgbClr val="ff0000"/>
              </a:buClr>
              <a:buFont typeface="Arial"/>
              <a:buChar char="•"/>
            </a:pPr>
            <a:r>
              <a:rPr b="0" lang="en-US" sz="2000" spc="-1" strike="noStrike">
                <a:solidFill>
                  <a:srgbClr val="ff0000"/>
                </a:solidFill>
                <a:latin typeface="Calibri"/>
                <a:ea typeface="DejaVu Sans"/>
              </a:rPr>
              <a:t>After binding (CAN_RAW) the socket, we can read(2) and write(2) from/to the socket </a:t>
            </a:r>
            <a:endParaRPr b="0" lang="en-IN" sz="2000" spc="-1" strike="noStrike">
              <a:latin typeface="Arial"/>
            </a:endParaRPr>
          </a:p>
          <a:p>
            <a:pPr algn="just">
              <a:lnSpc>
                <a:spcPct val="100000"/>
              </a:lnSpc>
            </a:pPr>
            <a:endParaRPr b="0" lang="en-IN" sz="2000" spc="-1" strike="noStrike">
              <a:latin typeface="Arial"/>
            </a:endParaRPr>
          </a:p>
          <a:p>
            <a:pPr algn="just">
              <a:lnSpc>
                <a:spcPct val="100000"/>
              </a:lnSpc>
            </a:pPr>
            <a:r>
              <a:rPr b="0" lang="en-US" sz="1100" spc="-1" strike="noStrike">
                <a:solidFill>
                  <a:srgbClr val="ff0000"/>
                </a:solidFill>
                <a:latin typeface="Calibri"/>
                <a:ea typeface="DejaVu Sans"/>
              </a:rPr>
              <a:t>The basic CAN frame structure and the sockaddr structure are defined in include/linux/can.h: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struct can_frame {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          </a:t>
            </a:r>
            <a:r>
              <a:rPr b="0" lang="en-US" sz="1100" spc="-1" strike="noStrike">
                <a:solidFill>
                  <a:srgbClr val="00b050"/>
                </a:solidFill>
                <a:latin typeface="Calibri"/>
                <a:ea typeface="DejaVu Sans"/>
              </a:rPr>
              <a:t>canid_t can_id; /* 32 bit CAN_ID + EFF/RTR/ERR flags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         </a:t>
            </a:r>
            <a:r>
              <a:rPr b="0" lang="en-US" sz="1100" spc="-1" strike="noStrike">
                <a:solidFill>
                  <a:srgbClr val="00b050"/>
                </a:solidFill>
                <a:latin typeface="Calibri"/>
                <a:ea typeface="DejaVu Sans"/>
              </a:rPr>
              <a:t>__u8 can_dlc; /* frame payload length in byte (0 .. 8)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         </a:t>
            </a:r>
            <a:r>
              <a:rPr b="0" lang="en-US" sz="1100" spc="-1" strike="noStrike">
                <a:solidFill>
                  <a:srgbClr val="00b050"/>
                </a:solidFill>
                <a:latin typeface="Calibri"/>
                <a:ea typeface="DejaVu Sans"/>
              </a:rPr>
              <a:t>__u8 __pad; /* padding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         </a:t>
            </a:r>
            <a:r>
              <a:rPr b="0" lang="en-US" sz="1100" spc="-1" strike="noStrike">
                <a:solidFill>
                  <a:srgbClr val="00b050"/>
                </a:solidFill>
                <a:latin typeface="Calibri"/>
                <a:ea typeface="DejaVu Sans"/>
              </a:rPr>
              <a:t>__u8 __res0; /* reserved / padding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         </a:t>
            </a:r>
            <a:r>
              <a:rPr b="0" lang="en-US" sz="1100" spc="-1" strike="noStrike">
                <a:solidFill>
                  <a:srgbClr val="00b050"/>
                </a:solidFill>
                <a:latin typeface="Calibri"/>
                <a:ea typeface="DejaVu Sans"/>
              </a:rPr>
              <a:t>__u8 __res1; /* reserved / padding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         </a:t>
            </a:r>
            <a:r>
              <a:rPr b="0" lang="en-US" sz="1100" spc="-1" strike="noStrike">
                <a:solidFill>
                  <a:srgbClr val="00b050"/>
                </a:solidFill>
                <a:latin typeface="Calibri"/>
                <a:ea typeface="DejaVu Sans"/>
              </a:rPr>
              <a:t>__u8 data[8] __attribute__((aligned(8))); </a:t>
            </a:r>
            <a:endParaRPr b="0" lang="en-IN" sz="1100" spc="-1" strike="noStrike">
              <a:latin typeface="Arial"/>
            </a:endParaRPr>
          </a:p>
          <a:p>
            <a:pPr algn="just">
              <a:lnSpc>
                <a:spcPct val="100000"/>
              </a:lnSpc>
            </a:pPr>
            <a:r>
              <a:rPr b="0" lang="en-US" sz="1100" spc="-1" strike="noStrike">
                <a:solidFill>
                  <a:srgbClr val="00b050"/>
                </a:solidFill>
                <a:latin typeface="Calibri"/>
                <a:ea typeface="DejaVu Sans"/>
              </a:rPr>
              <a:t>};</a:t>
            </a:r>
            <a:endParaRPr b="0" lang="en-IN" sz="1100" spc="-1" strike="noStrike">
              <a:latin typeface="Arial"/>
            </a:endParaRPr>
          </a:p>
          <a:p>
            <a:pPr algn="just">
              <a:lnSpc>
                <a:spcPct val="100000"/>
              </a:lnSpc>
            </a:pPr>
            <a:endParaRPr b="0" lang="en-IN" sz="1100" spc="-1" strike="noStrike">
              <a:latin typeface="Arial"/>
            </a:endParaRPr>
          </a:p>
          <a:p>
            <a:pPr>
              <a:lnSpc>
                <a:spcPct val="100000"/>
              </a:lnSpc>
            </a:pPr>
            <a:r>
              <a:rPr b="0" lang="en-US" sz="1400" spc="-1" strike="noStrike">
                <a:solidFill>
                  <a:srgbClr val="ff0000"/>
                </a:solidFill>
                <a:latin typeface="Calibri"/>
                <a:ea typeface="DejaVu Sans"/>
              </a:rPr>
              <a:t>The sockaddr_can structure has an interface index like the PF_PACKET socket, that also binds to a specific interface: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struct sockaddr_can {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        </a:t>
            </a:r>
            <a:r>
              <a:rPr b="0" lang="en-US" sz="1400" spc="-1" strike="noStrike">
                <a:solidFill>
                  <a:srgbClr val="00b050"/>
                </a:solidFill>
                <a:latin typeface="Calibri"/>
                <a:ea typeface="DejaVu Sans"/>
              </a:rPr>
              <a:t>sa_family_t can_family;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       </a:t>
            </a:r>
            <a:r>
              <a:rPr b="0" lang="en-US" sz="1400" spc="-1" strike="noStrike">
                <a:solidFill>
                  <a:srgbClr val="00b050"/>
                </a:solidFill>
                <a:latin typeface="Calibri"/>
                <a:ea typeface="DejaVu Sans"/>
              </a:rPr>
              <a:t>int can_ifindex;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       </a:t>
            </a:r>
            <a:r>
              <a:rPr b="0" lang="en-US" sz="1400" spc="-1" strike="noStrike">
                <a:solidFill>
                  <a:srgbClr val="00b050"/>
                </a:solidFill>
                <a:latin typeface="Calibri"/>
                <a:ea typeface="DejaVu Sans"/>
              </a:rPr>
              <a:t>union {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                      </a:t>
            </a:r>
            <a:r>
              <a:rPr b="0" lang="en-US" sz="1400" spc="-1" strike="noStrike">
                <a:solidFill>
                  <a:srgbClr val="00b050"/>
                </a:solidFill>
                <a:latin typeface="Calibri"/>
                <a:ea typeface="DejaVu Sans"/>
              </a:rPr>
              <a:t>/* transport protocol class address info (e.g. ISOTP)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                      </a:t>
            </a:r>
            <a:r>
              <a:rPr b="0" lang="en-US" sz="1400" spc="-1" strike="noStrike">
                <a:solidFill>
                  <a:srgbClr val="00b050"/>
                </a:solidFill>
                <a:latin typeface="Calibri"/>
                <a:ea typeface="DejaVu Sans"/>
              </a:rPr>
              <a:t>struct { canid_t rx_id, tx_id; } tp;</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                     </a:t>
            </a:r>
            <a:r>
              <a:rPr b="0" lang="en-US" sz="1400" spc="-1" strike="noStrike">
                <a:solidFill>
                  <a:srgbClr val="00b050"/>
                </a:solidFill>
                <a:latin typeface="Calibri"/>
                <a:ea typeface="DejaVu Sans"/>
              </a:rPr>
              <a:t>/* reserved for future CAN protocols address information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        </a:t>
            </a:r>
            <a:r>
              <a:rPr b="0" lang="en-US" sz="1400" spc="-1" strike="noStrike">
                <a:solidFill>
                  <a:srgbClr val="00b050"/>
                </a:solidFill>
                <a:latin typeface="Calibri"/>
                <a:ea typeface="DejaVu Sans"/>
              </a:rPr>
              <a:t>} can_addr; </a:t>
            </a:r>
            <a:endParaRPr b="0" lang="en-IN" sz="1400" spc="-1" strike="noStrike">
              <a:latin typeface="Arial"/>
            </a:endParaRPr>
          </a:p>
          <a:p>
            <a:pPr>
              <a:lnSpc>
                <a:spcPct val="100000"/>
              </a:lnSpc>
            </a:pPr>
            <a:r>
              <a:rPr b="0" lang="en-US" sz="1400" spc="-1" strike="noStrike">
                <a:solidFill>
                  <a:srgbClr val="00b050"/>
                </a:solidFill>
                <a:latin typeface="Calibri"/>
                <a:ea typeface="DejaVu Sans"/>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42200" y="53640"/>
            <a:ext cx="10092600" cy="561960"/>
          </a:xfrm>
          <a:prstGeom prst="rect">
            <a:avLst/>
          </a:prstGeom>
          <a:noFill/>
          <a:ln w="19080">
            <a:solidFill>
              <a:schemeClr val="bg1"/>
            </a:solidFill>
            <a:miter/>
          </a:ln>
        </p:spPr>
        <p:style>
          <a:lnRef idx="0"/>
          <a:fillRef idx="0"/>
          <a:effectRef idx="0"/>
          <a:fontRef idx="minor"/>
        </p:style>
        <p:txBody>
          <a:bodyPr lIns="90000" rIns="90000" tIns="45000" bIns="45000">
            <a:noAutofit/>
          </a:bodyPr>
          <a:p>
            <a:pPr>
              <a:lnSpc>
                <a:spcPct val="100000"/>
              </a:lnSpc>
            </a:pPr>
            <a:r>
              <a:rPr b="1" lang="en-IN" sz="3600" spc="-1" strike="noStrike">
                <a:solidFill>
                  <a:srgbClr val="595959"/>
                </a:solidFill>
                <a:latin typeface="Calibri"/>
                <a:ea typeface="DejaVu Sans"/>
              </a:rPr>
              <a:t>RB-CAN</a:t>
            </a:r>
            <a:endParaRPr b="0" lang="en-IN" sz="3600" spc="-1" strike="noStrike">
              <a:latin typeface="Arial"/>
            </a:endParaRPr>
          </a:p>
        </p:txBody>
      </p:sp>
      <p:sp>
        <p:nvSpPr>
          <p:cNvPr id="148" name="CustomShape 2"/>
          <p:cNvSpPr/>
          <p:nvPr/>
        </p:nvSpPr>
        <p:spPr>
          <a:xfrm>
            <a:off x="614520" y="1000800"/>
            <a:ext cx="11067120" cy="5067360"/>
          </a:xfrm>
          <a:prstGeom prst="rect">
            <a:avLst/>
          </a:prstGeom>
          <a:noFill/>
          <a:ln>
            <a:noFill/>
          </a:ln>
        </p:spPr>
        <p:style>
          <a:lnRef idx="0"/>
          <a:fillRef idx="0"/>
          <a:effectRef idx="0"/>
          <a:fontRef idx="minor"/>
        </p:style>
      </p:sp>
      <p:sp>
        <p:nvSpPr>
          <p:cNvPr id="149" name="CustomShape 3"/>
          <p:cNvSpPr/>
          <p:nvPr/>
        </p:nvSpPr>
        <p:spPr>
          <a:xfrm>
            <a:off x="304920" y="574560"/>
            <a:ext cx="11658240" cy="6359400"/>
          </a:xfrm>
          <a:prstGeom prst="rect">
            <a:avLst/>
          </a:prstGeom>
          <a:noFill/>
          <a:ln>
            <a:noFill/>
          </a:ln>
        </p:spPr>
        <p:style>
          <a:lnRef idx="0"/>
          <a:fillRef idx="0"/>
          <a:effectRef idx="0"/>
          <a:fontRef idx="minor"/>
        </p:style>
        <p:txBody>
          <a:bodyPr anchor="ctr">
            <a:spAutoFit/>
          </a:bodyPr>
          <a:p>
            <a:pPr>
              <a:lnSpc>
                <a:spcPct val="100000"/>
              </a:lnSpc>
              <a:tabLst>
                <a:tab algn="l" pos="0"/>
              </a:tabLst>
            </a:pPr>
            <a:r>
              <a:rPr b="1" lang="en-US" sz="2000" spc="-1" strike="noStrike">
                <a:solidFill>
                  <a:srgbClr val="ff0000"/>
                </a:solidFill>
                <a:latin typeface="Calibri"/>
                <a:ea typeface="DejaVu Sans"/>
              </a:rPr>
              <a:t>To determine the interface index an appropriate ioctl() has to be used : </a:t>
            </a:r>
            <a:endParaRPr b="0" lang="en-IN" sz="2000" spc="-1" strike="noStrike">
              <a:latin typeface="Arial"/>
            </a:endParaRPr>
          </a:p>
          <a:p>
            <a:pPr>
              <a:lnSpc>
                <a:spcPct val="100000"/>
              </a:lnSpc>
              <a:tabLst>
                <a:tab algn="l" pos="0"/>
              </a:tabLst>
            </a:pPr>
            <a:r>
              <a:rPr b="0" lang="en-US" sz="1600" spc="-1" strike="noStrike">
                <a:solidFill>
                  <a:srgbClr val="ff0000"/>
                </a:solidFill>
                <a:latin typeface="Calibri"/>
                <a:ea typeface="DejaVu Sans"/>
              </a:rPr>
              <a:t>int s;</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struct sockaddr_can addr; </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struct ifreq ifr;</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r>
              <a:rPr b="0" lang="en-US" sz="1600" spc="-1" strike="noStrike">
                <a:solidFill>
                  <a:srgbClr val="ff0000"/>
                </a:solidFill>
                <a:latin typeface="Calibri"/>
                <a:ea typeface="DejaVu Sans"/>
              </a:rPr>
              <a:t>s = socket(PF_CAN, SOCK_RAW, CAN_RAW);</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strcpy(ifr.ifr_name, "can0" ); </a:t>
            </a:r>
            <a:endParaRPr b="0" lang="en-IN" sz="1600" spc="-1" strike="noStrike">
              <a:latin typeface="Arial"/>
            </a:endParaRPr>
          </a:p>
          <a:p>
            <a:pPr>
              <a:lnSpc>
                <a:spcPct val="100000"/>
              </a:lnSpc>
              <a:tabLst>
                <a:tab algn="l" pos="0"/>
              </a:tabLst>
            </a:pPr>
            <a:r>
              <a:rPr b="0" lang="en-US" sz="1600" spc="-1" strike="noStrike">
                <a:solidFill>
                  <a:srgbClr val="00b050"/>
                </a:solidFill>
                <a:latin typeface="Calibri"/>
                <a:ea typeface="DejaVu Sans"/>
              </a:rPr>
              <a:t>ioctl(s, SIOCGIFINDEX, &amp;ifr); </a:t>
            </a:r>
            <a:endParaRPr b="0" lang="en-IN" sz="1600" spc="-1" strike="noStrike">
              <a:latin typeface="Arial"/>
            </a:endParaRPr>
          </a:p>
          <a:p>
            <a:pPr>
              <a:lnSpc>
                <a:spcPct val="100000"/>
              </a:lnSpc>
              <a:tabLst>
                <a:tab algn="l" pos="0"/>
              </a:tabLst>
            </a:pPr>
            <a:r>
              <a:rPr b="0" lang="en-US" sz="1600" spc="-1" strike="noStrike">
                <a:solidFill>
                  <a:srgbClr val="00b050"/>
                </a:solidFill>
                <a:latin typeface="Calibri"/>
                <a:ea typeface="DejaVu Sans"/>
              </a:rPr>
              <a:t>addr.can_family = AF_CAN; </a:t>
            </a:r>
            <a:endParaRPr b="0" lang="en-IN" sz="1600" spc="-1" strike="noStrike">
              <a:latin typeface="Arial"/>
            </a:endParaRPr>
          </a:p>
          <a:p>
            <a:pPr>
              <a:lnSpc>
                <a:spcPct val="100000"/>
              </a:lnSpc>
              <a:tabLst>
                <a:tab algn="l" pos="0"/>
              </a:tabLst>
            </a:pPr>
            <a:r>
              <a:rPr b="0" lang="en-US" sz="1600" spc="-1" strike="noStrike">
                <a:solidFill>
                  <a:srgbClr val="00b050"/>
                </a:solidFill>
                <a:latin typeface="Calibri"/>
                <a:ea typeface="DejaVu Sans"/>
              </a:rPr>
              <a:t>addr.can_ifindex = ifr.ifr_ifindex; </a:t>
            </a:r>
            <a:endParaRPr b="0" lang="en-IN" sz="1600" spc="-1" strike="noStrike">
              <a:latin typeface="Arial"/>
            </a:endParaRPr>
          </a:p>
          <a:p>
            <a:pPr>
              <a:lnSpc>
                <a:spcPct val="100000"/>
              </a:lnSpc>
              <a:tabLst>
                <a:tab algn="l" pos="0"/>
              </a:tabLst>
            </a:pPr>
            <a:r>
              <a:rPr b="0" lang="en-US" sz="1600" spc="-1" strike="noStrike">
                <a:solidFill>
                  <a:srgbClr val="00b050"/>
                </a:solidFill>
                <a:latin typeface="Calibri"/>
                <a:ea typeface="DejaVu Sans"/>
              </a:rPr>
              <a:t>bind(s, (struct sockaddr *)&amp;addr, sizeof(addr));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1" lang="en-US" sz="2000" spc="-1" strike="noStrike">
                <a:solidFill>
                  <a:srgbClr val="ff0000"/>
                </a:solidFill>
                <a:latin typeface="Calibri"/>
                <a:ea typeface="DejaVu Sans"/>
              </a:rPr>
              <a:t>Reading CAN frames from a bound CAN_RAW socket consists of reading a struct can_frame: </a:t>
            </a:r>
            <a:endParaRPr b="0" lang="en-IN" sz="2000" spc="-1" strike="noStrike">
              <a:latin typeface="Arial"/>
            </a:endParaRPr>
          </a:p>
          <a:p>
            <a:pPr>
              <a:lnSpc>
                <a:spcPct val="100000"/>
              </a:lnSpc>
              <a:tabLst>
                <a:tab algn="l" pos="0"/>
              </a:tabLst>
            </a:pPr>
            <a:r>
              <a:rPr b="0" lang="en-US" sz="1600" spc="-1" strike="noStrike">
                <a:solidFill>
                  <a:srgbClr val="ff0000"/>
                </a:solidFill>
                <a:latin typeface="Calibri"/>
                <a:ea typeface="DejaVu Sans"/>
              </a:rPr>
              <a:t>struct can_frame frame;</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nbytes = read(s, &amp;frame, sizeof(struct can_frame)); </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if (nbytes &lt; 0) { </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r>
              <a:rPr b="0" lang="en-US" sz="1600" spc="-1" strike="noStrike">
                <a:solidFill>
                  <a:srgbClr val="ff0000"/>
                </a:solidFill>
                <a:latin typeface="Calibri"/>
                <a:ea typeface="DejaVu Sans"/>
              </a:rPr>
              <a:t>perror("can raw socket read"); </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r>
              <a:rPr b="0" lang="en-US" sz="1600" spc="-1" strike="noStrike">
                <a:solidFill>
                  <a:srgbClr val="ff0000"/>
                </a:solidFill>
                <a:latin typeface="Calibri"/>
                <a:ea typeface="DejaVu Sans"/>
              </a:rPr>
              <a:t>return 1;</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r>
              <a:rPr b="0" lang="en-US" sz="1600" spc="-1" strike="noStrike">
                <a:solidFill>
                  <a:srgbClr val="ff0000"/>
                </a:solidFill>
                <a:latin typeface="Calibri"/>
                <a:ea typeface="DejaVu Sans"/>
              </a:rPr>
              <a:t>}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if (nbytes &lt; sizeof(struct can_frame)) </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r>
              <a:rPr b="0" lang="en-US" sz="1600" spc="-1" strike="noStrike">
                <a:solidFill>
                  <a:srgbClr val="ff0000"/>
                </a:solidFill>
                <a:latin typeface="Calibri"/>
                <a:ea typeface="DejaVu Sans"/>
              </a:rPr>
              <a:t>fprintf(stderr, "read: incomplete CAN frame\n");</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r>
              <a:rPr b="0" lang="en-US" sz="1600" spc="-1" strike="noStrike">
                <a:solidFill>
                  <a:srgbClr val="ff0000"/>
                </a:solidFill>
                <a:latin typeface="Calibri"/>
                <a:ea typeface="DejaVu Sans"/>
              </a:rPr>
              <a:t>return 1;</a:t>
            </a:r>
            <a:endParaRPr b="0" lang="en-IN" sz="1600" spc="-1" strike="noStrike">
              <a:latin typeface="Arial"/>
            </a:endParaRPr>
          </a:p>
          <a:p>
            <a:pPr>
              <a:lnSpc>
                <a:spcPct val="100000"/>
              </a:lnSpc>
              <a:tabLst>
                <a:tab algn="l" pos="0"/>
              </a:tabLst>
            </a:pPr>
            <a:r>
              <a:rPr b="0" lang="en-US" sz="1600" spc="-1" strike="noStrike">
                <a:solidFill>
                  <a:srgbClr val="ff0000"/>
                </a:solidFill>
                <a:latin typeface="Calibri"/>
                <a:ea typeface="DejaVu Sans"/>
              </a:rPr>
              <a:t> </a:t>
            </a:r>
            <a:r>
              <a:rPr b="0" lang="en-US" sz="1600" spc="-1" strike="noStrike">
                <a:solidFill>
                  <a:srgbClr val="ff0000"/>
                </a:solidFill>
                <a:latin typeface="Calibri"/>
                <a:ea typeface="DejaVu Sans"/>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90440" y="-27000"/>
            <a:ext cx="10476360" cy="7401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1" lang="en-IN" sz="3200" spc="-1" strike="noStrike">
                <a:solidFill>
                  <a:srgbClr val="7f7f7f"/>
                </a:solidFill>
                <a:latin typeface="Calibri"/>
                <a:ea typeface="DejaVu Sans"/>
              </a:rPr>
              <a:t>Connect-us</a:t>
            </a:r>
            <a:endParaRPr b="0" lang="en-IN" sz="3200" spc="-1" strike="noStrike">
              <a:latin typeface="Arial"/>
            </a:endParaRPr>
          </a:p>
        </p:txBody>
      </p:sp>
      <p:pic>
        <p:nvPicPr>
          <p:cNvPr id="151" name="Picture 2" descr=""/>
          <p:cNvPicPr/>
          <p:nvPr/>
        </p:nvPicPr>
        <p:blipFill>
          <a:blip r:embed="rId1"/>
          <a:stretch/>
        </p:blipFill>
        <p:spPr>
          <a:xfrm>
            <a:off x="747720" y="970920"/>
            <a:ext cx="1622880" cy="1622880"/>
          </a:xfrm>
          <a:prstGeom prst="rect">
            <a:avLst/>
          </a:prstGeom>
          <a:ln>
            <a:noFill/>
          </a:ln>
        </p:spPr>
      </p:pic>
      <p:pic>
        <p:nvPicPr>
          <p:cNvPr id="152" name="Picture 5" descr=""/>
          <p:cNvPicPr/>
          <p:nvPr/>
        </p:nvPicPr>
        <p:blipFill>
          <a:blip r:embed="rId2"/>
          <a:stretch/>
        </p:blipFill>
        <p:spPr>
          <a:xfrm>
            <a:off x="9709560" y="1783080"/>
            <a:ext cx="2106360" cy="2106360"/>
          </a:xfrm>
          <a:prstGeom prst="rect">
            <a:avLst/>
          </a:prstGeom>
          <a:ln>
            <a:noFill/>
          </a:ln>
        </p:spPr>
      </p:pic>
      <p:pic>
        <p:nvPicPr>
          <p:cNvPr id="153" name="Picture 9" descr=""/>
          <p:cNvPicPr/>
          <p:nvPr/>
        </p:nvPicPr>
        <p:blipFill>
          <a:blip r:embed="rId3"/>
          <a:stretch/>
        </p:blipFill>
        <p:spPr>
          <a:xfrm>
            <a:off x="6435360" y="864000"/>
            <a:ext cx="1904040" cy="1837080"/>
          </a:xfrm>
          <a:prstGeom prst="rect">
            <a:avLst/>
          </a:prstGeom>
          <a:ln>
            <a:noFill/>
          </a:ln>
        </p:spPr>
      </p:pic>
      <p:pic>
        <p:nvPicPr>
          <p:cNvPr id="154" name="Picture 13" descr=""/>
          <p:cNvPicPr/>
          <p:nvPr/>
        </p:nvPicPr>
        <p:blipFill>
          <a:blip r:embed="rId4"/>
          <a:stretch/>
        </p:blipFill>
        <p:spPr>
          <a:xfrm>
            <a:off x="3543480" y="1884240"/>
            <a:ext cx="1904040" cy="1904040"/>
          </a:xfrm>
          <a:prstGeom prst="rect">
            <a:avLst/>
          </a:prstGeom>
          <a:ln>
            <a:noFill/>
          </a:ln>
        </p:spPr>
      </p:pic>
      <p:pic>
        <p:nvPicPr>
          <p:cNvPr id="155" name="Picture 15" descr=""/>
          <p:cNvPicPr/>
          <p:nvPr/>
        </p:nvPicPr>
        <p:blipFill>
          <a:blip r:embed="rId5"/>
          <a:stretch/>
        </p:blipFill>
        <p:spPr>
          <a:xfrm>
            <a:off x="5444640" y="4442040"/>
            <a:ext cx="5790240" cy="1865880"/>
          </a:xfrm>
          <a:prstGeom prst="rect">
            <a:avLst/>
          </a:prstGeom>
          <a:ln>
            <a:noFill/>
          </a:ln>
        </p:spPr>
      </p:pic>
      <p:sp>
        <p:nvSpPr>
          <p:cNvPr id="156" name="CustomShape 2"/>
          <p:cNvSpPr/>
          <p:nvPr/>
        </p:nvSpPr>
        <p:spPr>
          <a:xfrm>
            <a:off x="380880" y="4263120"/>
            <a:ext cx="3351600" cy="1865880"/>
          </a:xfrm>
          <a:prstGeom prst="rect">
            <a:avLst/>
          </a:prstGeom>
          <a:solidFill>
            <a:srgbClr val="ed7d31"/>
          </a:solidFill>
          <a:ln w="19080">
            <a:solidFill>
              <a:srgbClr val="ffffff"/>
            </a:solidFill>
            <a:miter/>
          </a:ln>
        </p:spPr>
        <p:style>
          <a:lnRef idx="0"/>
          <a:fillRef idx="0"/>
          <a:effectRef idx="0"/>
          <a:fontRef idx="minor"/>
        </p:style>
        <p:txBody>
          <a:bodyPr lIns="90000" rIns="90000" tIns="45000" bIns="45000" anchor="ctr">
            <a:noAutofit/>
          </a:bodyPr>
          <a:p>
            <a:pPr algn="ctr">
              <a:lnSpc>
                <a:spcPct val="100000"/>
              </a:lnSpc>
            </a:pPr>
            <a:r>
              <a:rPr b="1" lang="en-IN" sz="2800" spc="-1" strike="noStrike">
                <a:solidFill>
                  <a:srgbClr val="ffffff"/>
                </a:solidFill>
                <a:latin typeface="Calibri"/>
                <a:ea typeface="DejaVu Sans"/>
              </a:rPr>
              <a:t>Developer </a:t>
            </a:r>
            <a:endParaRPr b="0" lang="en-IN" sz="2800" spc="-1" strike="noStrike">
              <a:latin typeface="Arial"/>
            </a:endParaRPr>
          </a:p>
          <a:p>
            <a:pPr algn="ctr">
              <a:lnSpc>
                <a:spcPct val="100000"/>
              </a:lnSpc>
            </a:pPr>
            <a:r>
              <a:rPr b="1" lang="en-IN" sz="2800" spc="-1" strike="noStrike">
                <a:solidFill>
                  <a:srgbClr val="ffffff"/>
                </a:solidFill>
                <a:latin typeface="Calibri"/>
                <a:ea typeface="DejaVu Sans"/>
              </a:rPr>
              <a:t>Wiki</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66F3132C0A174482192A31A1A94C0E" ma:contentTypeVersion="13" ma:contentTypeDescription="Create a new document." ma:contentTypeScope="" ma:versionID="88126f8914ab7a2af1b1ad014a21596a">
  <xsd:schema xmlns:xsd="http://www.w3.org/2001/XMLSchema" xmlns:xs="http://www.w3.org/2001/XMLSchema" xmlns:p="http://schemas.microsoft.com/office/2006/metadata/properties" xmlns:ns2="a9cb0940-a98a-4049-8fbc-77fa4bc64f72" xmlns:ns3="e25433df-cb09-43ae-b4e4-05fcd67c4243" targetNamespace="http://schemas.microsoft.com/office/2006/metadata/properties" ma:root="true" ma:fieldsID="38d3385599443195b62c675f3d1807a4" ns2:_="" ns3:_="">
    <xsd:import namespace="a9cb0940-a98a-4049-8fbc-77fa4bc64f72"/>
    <xsd:import namespace="e25433df-cb09-43ae-b4e4-05fcd67c424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b0940-a98a-4049-8fbc-77fa4bc64f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25433df-cb09-43ae-b4e4-05fcd67c424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6799DD-EEEE-486B-92C6-4A6C00BB9EBD}">
  <ds:schemaRefs>
    <ds:schemaRef ds:uri="http://schemas.microsoft.com/sharepoint/v3/contenttype/forms"/>
  </ds:schemaRefs>
</ds:datastoreItem>
</file>

<file path=customXml/itemProps2.xml><?xml version="1.0" encoding="utf-8"?>
<ds:datastoreItem xmlns:ds="http://schemas.openxmlformats.org/officeDocument/2006/customXml" ds:itemID="{556060D5-B637-46F2-91ED-AA56878D9D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cb0940-a98a-4049-8fbc-77fa4bc64f72"/>
    <ds:schemaRef ds:uri="e25433df-cb09-43ae-b4e4-05fcd67c42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7632FE-E3AD-4653-81B3-A1171FA4E8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TM02900743[[fn=Organic]]</Template>
  <TotalTime>20321</TotalTime>
  <Application>LibreOffice/6.4.7.2$Linux_X86_64 LibreOffice_project/40$Build-2</Application>
  <Words>508</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2020-07-17T21:01:28Z</dcterms:created>
  <dc:creator>arif</dc:creator>
  <dc:description/>
  <dc:language>en-US</dc:language>
  <cp:lastModifiedBy/>
  <dcterms:modified xsi:type="dcterms:W3CDTF">2022-12-26T15:30:56Z</dcterms:modified>
  <cp:revision>223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0x010100CE66F3132C0A174482192A31A1A94C0E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