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0.gif" ContentType="image/gif"/>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5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6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6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6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6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6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7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0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0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0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0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1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1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1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4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4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5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5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5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5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5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24160" y="52920"/>
            <a:ext cx="1646640" cy="588600"/>
          </a:xfrm>
          <a:prstGeom prst="rect">
            <a:avLst/>
          </a:prstGeom>
          <a:ln>
            <a:noFill/>
          </a:ln>
        </p:spPr>
      </p:pic>
      <p:sp>
        <p:nvSpPr>
          <p:cNvPr id="1" name="Line 1"/>
          <p:cNvSpPr/>
          <p:nvPr/>
        </p:nvSpPr>
        <p:spPr>
          <a:xfrm>
            <a:off x="-12960" y="689040"/>
            <a:ext cx="12191400" cy="360"/>
          </a:xfrm>
          <a:prstGeom prst="line">
            <a:avLst/>
          </a:prstGeom>
          <a:ln w="38160">
            <a:solidFill>
              <a:srgbClr val="ed7d31"/>
            </a:solidFill>
            <a:miter/>
          </a:ln>
        </p:spPr>
        <p:style>
          <a:lnRef idx="0"/>
          <a:fillRef idx="0"/>
          <a:effectRef idx="0"/>
          <a:fontRef idx="minor"/>
        </p:style>
      </p:sp>
      <p:pic>
        <p:nvPicPr>
          <p:cNvPr id="2" name="Picture 3" descr=""/>
          <p:cNvPicPr/>
          <p:nvPr/>
        </p:nvPicPr>
        <p:blipFill>
          <a:blip r:embed="rId3"/>
          <a:stretch/>
        </p:blipFill>
        <p:spPr>
          <a:xfrm>
            <a:off x="10424160" y="52920"/>
            <a:ext cx="1646640" cy="588600"/>
          </a:xfrm>
          <a:prstGeom prst="rect">
            <a:avLst/>
          </a:prstGeom>
          <a:ln>
            <a:noFill/>
          </a:ln>
        </p:spPr>
      </p:pic>
      <p:sp>
        <p:nvSpPr>
          <p:cNvPr id="3" name="Line 2"/>
          <p:cNvSpPr/>
          <p:nvPr/>
        </p:nvSpPr>
        <p:spPr>
          <a:xfrm>
            <a:off x="-12960" y="689040"/>
            <a:ext cx="12191400" cy="360"/>
          </a:xfrm>
          <a:prstGeom prst="line">
            <a:avLst/>
          </a:prstGeom>
          <a:ln w="38160">
            <a:solidFill>
              <a:srgbClr val="ed7d31"/>
            </a:solidFill>
            <a:miter/>
          </a:ln>
        </p:spPr>
        <p:style>
          <a:lnRef idx="0"/>
          <a:fillRef idx="0"/>
          <a:effectRef idx="0"/>
          <a:fontRef idx="minor"/>
        </p:style>
      </p:sp>
      <p:sp>
        <p:nvSpPr>
          <p:cNvPr id="4" name="Line 3"/>
          <p:cNvSpPr/>
          <p:nvPr/>
        </p:nvSpPr>
        <p:spPr>
          <a:xfrm>
            <a:off x="4894920" y="4236840"/>
            <a:ext cx="2401920" cy="7200"/>
          </a:xfrm>
          <a:prstGeom prst="line">
            <a:avLst/>
          </a:prstGeom>
          <a:ln w="57240">
            <a:solidFill>
              <a:srgbClr val="ed7d31"/>
            </a:solidFill>
            <a:miter/>
          </a:ln>
        </p:spPr>
        <p:style>
          <a:lnRef idx="0"/>
          <a:fillRef idx="0"/>
          <a:effectRef idx="0"/>
          <a:fontRef idx="minor"/>
        </p:style>
      </p:sp>
      <p:sp>
        <p:nvSpPr>
          <p:cNvPr id="5" name="Line 4"/>
          <p:cNvSpPr/>
          <p:nvPr/>
        </p:nvSpPr>
        <p:spPr>
          <a:xfrm>
            <a:off x="4894920" y="4236840"/>
            <a:ext cx="2401920" cy="7200"/>
          </a:xfrm>
          <a:prstGeom prst="line">
            <a:avLst/>
          </a:prstGeom>
          <a:ln w="57240">
            <a:solidFill>
              <a:srgbClr val="ed7d31"/>
            </a:solidFill>
            <a:miter/>
          </a:ln>
        </p:spPr>
        <p:style>
          <a:lnRef idx="0"/>
          <a:fillRef idx="0"/>
          <a:effectRef idx="0"/>
          <a:fontRef idx="minor"/>
        </p:style>
      </p:sp>
      <p:sp>
        <p:nvSpPr>
          <p:cNvPr id="6" name="PlaceHolder 5"/>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a:t>
            </a:r>
            <a:r>
              <a:rPr b="0" lang="en-IN" sz="4400" spc="-1" strike="noStrike">
                <a:latin typeface="Arial"/>
              </a:rPr>
              <a:t>l</a:t>
            </a:r>
            <a:r>
              <a:rPr b="0" lang="en-IN" sz="4400" spc="-1" strike="noStrike">
                <a:latin typeface="Arial"/>
              </a:rPr>
              <a:t>i</a:t>
            </a:r>
            <a:r>
              <a:rPr b="0" lang="en-IN" sz="4400" spc="-1" strike="noStrike">
                <a:latin typeface="Arial"/>
              </a:rPr>
              <a:t>c</a:t>
            </a:r>
            <a:r>
              <a:rPr b="0" lang="en-IN" sz="4400" spc="-1" strike="noStrike">
                <a:latin typeface="Arial"/>
              </a:rPr>
              <a:t>k</a:t>
            </a:r>
            <a:r>
              <a:rPr b="0" lang="en-IN" sz="4400" spc="-1" strike="noStrike">
                <a:latin typeface="Arial"/>
              </a:rPr>
              <a:t> </a:t>
            </a:r>
            <a:r>
              <a:rPr b="0" lang="en-IN" sz="4400" spc="-1" strike="noStrike">
                <a:latin typeface="Arial"/>
              </a:rPr>
              <a:t>t</a:t>
            </a:r>
            <a:r>
              <a:rPr b="0" lang="en-IN" sz="4400" spc="-1" strike="noStrike">
                <a:latin typeface="Arial"/>
              </a:rPr>
              <a:t>o</a:t>
            </a:r>
            <a:r>
              <a:rPr b="0" lang="en-IN" sz="4400" spc="-1" strike="noStrike">
                <a:latin typeface="Arial"/>
              </a:rPr>
              <a:t> </a:t>
            </a:r>
            <a:r>
              <a:rPr b="0" lang="en-IN" sz="4400" spc="-1" strike="noStrike">
                <a:latin typeface="Arial"/>
              </a:rPr>
              <a:t>e</a:t>
            </a:r>
            <a:r>
              <a:rPr b="0" lang="en-IN" sz="4400" spc="-1" strike="noStrike">
                <a:latin typeface="Arial"/>
              </a:rPr>
              <a:t>d</a:t>
            </a:r>
            <a:r>
              <a:rPr b="0" lang="en-IN" sz="4400" spc="-1" strike="noStrike">
                <a:latin typeface="Arial"/>
              </a:rPr>
              <a:t>i</a:t>
            </a:r>
            <a:r>
              <a:rPr b="0" lang="en-IN" sz="4400" spc="-1" strike="noStrike">
                <a:latin typeface="Arial"/>
              </a:rPr>
              <a:t>t </a:t>
            </a:r>
            <a:r>
              <a:rPr b="0" lang="en-IN" sz="4400" spc="-1" strike="noStrike">
                <a:latin typeface="Arial"/>
              </a:rPr>
              <a:t>t</a:t>
            </a:r>
            <a:r>
              <a:rPr b="0" lang="en-IN" sz="4400" spc="-1" strike="noStrike">
                <a:latin typeface="Arial"/>
              </a:rPr>
              <a:t>h</a:t>
            </a:r>
            <a:r>
              <a:rPr b="0" lang="en-IN" sz="4400" spc="-1" strike="noStrike">
                <a:latin typeface="Arial"/>
              </a:rPr>
              <a:t>e</a:t>
            </a:r>
            <a:r>
              <a:rPr b="0" lang="en-IN" sz="4400" spc="-1" strike="noStrike">
                <a:latin typeface="Arial"/>
              </a:rPr>
              <a:t> </a:t>
            </a:r>
            <a:r>
              <a:rPr b="0" lang="en-IN" sz="4400" spc="-1" strike="noStrike">
                <a:latin typeface="Arial"/>
              </a:rPr>
              <a:t>t</a:t>
            </a:r>
            <a:r>
              <a:rPr b="0" lang="en-IN" sz="4400" spc="-1" strike="noStrike">
                <a:latin typeface="Arial"/>
              </a:rPr>
              <a:t>i</a:t>
            </a:r>
            <a:r>
              <a:rPr b="0" lang="en-IN" sz="4400" spc="-1" strike="noStrike">
                <a:latin typeface="Arial"/>
              </a:rPr>
              <a:t>t</a:t>
            </a:r>
            <a:r>
              <a:rPr b="0" lang="en-IN" sz="4400" spc="-1" strike="noStrike">
                <a:latin typeface="Arial"/>
              </a:rPr>
              <a:t>l</a:t>
            </a:r>
            <a:r>
              <a:rPr b="0" lang="en-IN" sz="4400" spc="-1" strike="noStrike">
                <a:latin typeface="Arial"/>
              </a:rPr>
              <a:t>e</a:t>
            </a:r>
            <a:r>
              <a:rPr b="0" lang="en-IN" sz="4400" spc="-1" strike="noStrike">
                <a:latin typeface="Arial"/>
              </a:rPr>
              <a:t> </a:t>
            </a:r>
            <a:r>
              <a:rPr b="0" lang="en-IN" sz="4400" spc="-1" strike="noStrike">
                <a:latin typeface="Arial"/>
              </a:rPr>
              <a:t>t</a:t>
            </a:r>
            <a:r>
              <a:rPr b="0" lang="en-IN" sz="4400" spc="-1" strike="noStrike">
                <a:latin typeface="Arial"/>
              </a:rPr>
              <a:t>e</a:t>
            </a:r>
            <a:r>
              <a:rPr b="0" lang="en-IN" sz="4400" spc="-1" strike="noStrike">
                <a:latin typeface="Arial"/>
              </a:rPr>
              <a:t>x</a:t>
            </a:r>
            <a:r>
              <a:rPr b="0" lang="en-IN" sz="4400" spc="-1" strike="noStrike">
                <a:latin typeface="Arial"/>
              </a:rPr>
              <a:t>t </a:t>
            </a:r>
            <a:r>
              <a:rPr b="0" lang="en-IN" sz="4400" spc="-1" strike="noStrike">
                <a:latin typeface="Arial"/>
              </a:rPr>
              <a:t>f</a:t>
            </a:r>
            <a:r>
              <a:rPr b="0" lang="en-IN" sz="4400" spc="-1" strike="noStrike">
                <a:latin typeface="Arial"/>
              </a:rPr>
              <a:t>o</a:t>
            </a:r>
            <a:r>
              <a:rPr b="0" lang="en-IN" sz="4400" spc="-1" strike="noStrike">
                <a:latin typeface="Arial"/>
              </a:rPr>
              <a:t>r</a:t>
            </a:r>
            <a:r>
              <a:rPr b="0" lang="en-IN" sz="4400" spc="-1" strike="noStrike">
                <a:latin typeface="Arial"/>
              </a:rPr>
              <a:t>m</a:t>
            </a:r>
            <a:r>
              <a:rPr b="0" lang="en-IN" sz="4400" spc="-1" strike="noStrike">
                <a:latin typeface="Arial"/>
              </a:rPr>
              <a:t>a</a:t>
            </a:r>
            <a:r>
              <a:rPr b="0" lang="en-IN" sz="4400" spc="-1" strike="noStrike">
                <a:latin typeface="Arial"/>
              </a:rPr>
              <a:t>t</a:t>
            </a:r>
            <a:endParaRPr b="0" lang="en-IN" sz="4400" spc="-1" strike="noStrike">
              <a:latin typeface="Arial"/>
            </a:endParaRPr>
          </a:p>
        </p:txBody>
      </p:sp>
      <p:sp>
        <p:nvSpPr>
          <p:cNvPr id="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a:t>
            </a:r>
            <a:r>
              <a:rPr b="0" lang="en-IN" sz="3200" spc="-1" strike="noStrike">
                <a:latin typeface="Arial"/>
              </a:rPr>
              <a:t>edit the </a:t>
            </a:r>
            <a:r>
              <a:rPr b="0" lang="en-IN" sz="3200" spc="-1" strike="noStrike">
                <a:latin typeface="Arial"/>
              </a:rPr>
              <a:t>outline </a:t>
            </a:r>
            <a:r>
              <a:rPr b="0" lang="en-IN" sz="3200" spc="-1" strike="noStrike">
                <a:latin typeface="Arial"/>
              </a:rPr>
              <a:t>text </a:t>
            </a:r>
            <a:r>
              <a:rPr b="0" lang="en-IN" sz="3200" spc="-1" strike="noStrike">
                <a:latin typeface="Arial"/>
              </a:rPr>
              <a:t>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a:t>
            </a:r>
            <a:r>
              <a:rPr b="0" lang="en-IN" sz="2800" spc="-1" strike="noStrike">
                <a:latin typeface="Arial"/>
              </a:rPr>
              <a:t>d </a:t>
            </a:r>
            <a:r>
              <a:rPr b="0" lang="en-IN" sz="2800" spc="-1" strike="noStrike">
                <a:latin typeface="Arial"/>
              </a:rPr>
              <a:t>Outlin</a:t>
            </a:r>
            <a:r>
              <a:rPr b="0" lang="en-IN" sz="2800" spc="-1" strike="noStrike">
                <a:latin typeface="Arial"/>
              </a:rPr>
              <a:t>e </a:t>
            </a:r>
            <a:r>
              <a:rPr b="0" lang="en-IN" sz="2800" spc="-1" strike="noStrike">
                <a:latin typeface="Arial"/>
              </a:rPr>
              <a:t>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a:t>
            </a:r>
            <a:r>
              <a:rPr b="0" lang="en-IN" sz="2400" spc="-1" strike="noStrike">
                <a:latin typeface="Arial"/>
              </a:rPr>
              <a:t>d </a:t>
            </a:r>
            <a:r>
              <a:rPr b="0" lang="en-IN" sz="2400" spc="-1" strike="noStrike">
                <a:latin typeface="Arial"/>
              </a:rPr>
              <a:t>Outli</a:t>
            </a:r>
            <a:r>
              <a:rPr b="0" lang="en-IN" sz="2400" spc="-1" strike="noStrike">
                <a:latin typeface="Arial"/>
              </a:rPr>
              <a:t>ne </a:t>
            </a:r>
            <a:r>
              <a:rPr b="0" lang="en-IN" sz="2400" spc="-1" strike="noStrike">
                <a:latin typeface="Arial"/>
              </a:rPr>
              <a:t>Lev</a:t>
            </a:r>
            <a:r>
              <a:rPr b="0" lang="en-IN" sz="2400" spc="-1" strike="noStrike">
                <a:latin typeface="Arial"/>
              </a:rPr>
              <a:t>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a:t>
            </a:r>
            <a:r>
              <a:rPr b="0" lang="en-IN" sz="2000" spc="-1" strike="noStrike">
                <a:latin typeface="Arial"/>
              </a:rPr>
              <a:t>o</a:t>
            </a:r>
            <a:r>
              <a:rPr b="0" lang="en-IN" sz="2000" spc="-1" strike="noStrike">
                <a:latin typeface="Arial"/>
              </a:rPr>
              <a:t>u</a:t>
            </a:r>
            <a:r>
              <a:rPr b="0" lang="en-IN" sz="2000" spc="-1" strike="noStrike">
                <a:latin typeface="Arial"/>
              </a:rPr>
              <a:t>rt</a:t>
            </a:r>
            <a:r>
              <a:rPr b="0" lang="en-IN" sz="2000" spc="-1" strike="noStrike">
                <a:latin typeface="Arial"/>
              </a:rPr>
              <a:t>h </a:t>
            </a:r>
            <a:r>
              <a:rPr b="0" lang="en-IN" sz="2000" spc="-1" strike="noStrike">
                <a:latin typeface="Arial"/>
              </a:rPr>
              <a:t>O</a:t>
            </a:r>
            <a:r>
              <a:rPr b="0" lang="en-IN" sz="2000" spc="-1" strike="noStrike">
                <a:latin typeface="Arial"/>
              </a:rPr>
              <a:t>u</a:t>
            </a:r>
            <a:r>
              <a:rPr b="0" lang="en-IN" sz="2000" spc="-1" strike="noStrike">
                <a:latin typeface="Arial"/>
              </a:rPr>
              <a:t>tli</a:t>
            </a:r>
            <a:r>
              <a:rPr b="0" lang="en-IN" sz="2000" spc="-1" strike="noStrike">
                <a:latin typeface="Arial"/>
              </a:rPr>
              <a:t>n</a:t>
            </a:r>
            <a:r>
              <a:rPr b="0" lang="en-IN" sz="2000" spc="-1" strike="noStrike">
                <a:latin typeface="Arial"/>
              </a:rPr>
              <a:t>e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a:t>
            </a:r>
            <a:r>
              <a:rPr b="0" lang="en-IN" sz="2000" spc="-1" strike="noStrike">
                <a:latin typeface="Arial"/>
              </a:rPr>
              <a:t>i</a:t>
            </a:r>
            <a:r>
              <a:rPr b="0" lang="en-IN" sz="2000" spc="-1" strike="noStrike">
                <a:latin typeface="Arial"/>
              </a:rPr>
              <a:t>f</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i</a:t>
            </a:r>
            <a:r>
              <a:rPr b="0" lang="en-IN" sz="2000" spc="-1" strike="noStrike">
                <a:latin typeface="Arial"/>
              </a:rPr>
              <a:t>x</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n</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4" name="Picture 6" descr=""/>
          <p:cNvPicPr/>
          <p:nvPr/>
        </p:nvPicPr>
        <p:blipFill>
          <a:blip r:embed="rId2"/>
          <a:stretch/>
        </p:blipFill>
        <p:spPr>
          <a:xfrm>
            <a:off x="10424160" y="52920"/>
            <a:ext cx="1646640" cy="588600"/>
          </a:xfrm>
          <a:prstGeom prst="rect">
            <a:avLst/>
          </a:prstGeom>
          <a:ln>
            <a:noFill/>
          </a:ln>
        </p:spPr>
      </p:pic>
      <p:sp>
        <p:nvSpPr>
          <p:cNvPr id="45" name="Line 1"/>
          <p:cNvSpPr/>
          <p:nvPr/>
        </p:nvSpPr>
        <p:spPr>
          <a:xfrm>
            <a:off x="-12960" y="689040"/>
            <a:ext cx="12191400" cy="360"/>
          </a:xfrm>
          <a:prstGeom prst="line">
            <a:avLst/>
          </a:prstGeom>
          <a:ln w="38160">
            <a:solidFill>
              <a:srgbClr val="ed7d31"/>
            </a:solidFill>
            <a:miter/>
          </a:ln>
        </p:spPr>
        <p:style>
          <a:lnRef idx="0"/>
          <a:fillRef idx="0"/>
          <a:effectRef idx="0"/>
          <a:fontRef idx="minor"/>
        </p:style>
      </p:sp>
      <p:pic>
        <p:nvPicPr>
          <p:cNvPr id="46" name="Picture 3" descr=""/>
          <p:cNvPicPr/>
          <p:nvPr/>
        </p:nvPicPr>
        <p:blipFill>
          <a:blip r:embed="rId3"/>
          <a:stretch/>
        </p:blipFill>
        <p:spPr>
          <a:xfrm>
            <a:off x="10424160" y="52920"/>
            <a:ext cx="1646640" cy="588600"/>
          </a:xfrm>
          <a:prstGeom prst="rect">
            <a:avLst/>
          </a:prstGeom>
          <a:ln>
            <a:noFill/>
          </a:ln>
        </p:spPr>
      </p:pic>
      <p:sp>
        <p:nvSpPr>
          <p:cNvPr id="47" name="Line 2"/>
          <p:cNvSpPr/>
          <p:nvPr/>
        </p:nvSpPr>
        <p:spPr>
          <a:xfrm>
            <a:off x="-12960" y="689040"/>
            <a:ext cx="12191400" cy="360"/>
          </a:xfrm>
          <a:prstGeom prst="line">
            <a:avLst/>
          </a:prstGeom>
          <a:ln w="38160">
            <a:solidFill>
              <a:srgbClr val="ed7d31"/>
            </a:solidFill>
            <a:miter/>
          </a:ln>
        </p:spPr>
        <p:style>
          <a:lnRef idx="0"/>
          <a:fillRef idx="0"/>
          <a:effectRef idx="0"/>
          <a:fontRef idx="minor"/>
        </p:style>
      </p:sp>
      <p:sp>
        <p:nvSpPr>
          <p:cNvPr id="48" name="PlaceHolder 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a:t>
            </a:r>
            <a:r>
              <a:rPr b="0" lang="en-IN" sz="4400" spc="-1" strike="noStrike">
                <a:latin typeface="Arial"/>
              </a:rPr>
              <a:t>l</a:t>
            </a:r>
            <a:r>
              <a:rPr b="0" lang="en-IN" sz="4400" spc="-1" strike="noStrike">
                <a:latin typeface="Arial"/>
              </a:rPr>
              <a:t>i</a:t>
            </a:r>
            <a:r>
              <a:rPr b="0" lang="en-IN" sz="4400" spc="-1" strike="noStrike">
                <a:latin typeface="Arial"/>
              </a:rPr>
              <a:t>c</a:t>
            </a:r>
            <a:r>
              <a:rPr b="0" lang="en-IN" sz="4400" spc="-1" strike="noStrike">
                <a:latin typeface="Arial"/>
              </a:rPr>
              <a:t>k</a:t>
            </a:r>
            <a:r>
              <a:rPr b="0" lang="en-IN" sz="4400" spc="-1" strike="noStrike">
                <a:latin typeface="Arial"/>
              </a:rPr>
              <a:t> </a:t>
            </a:r>
            <a:r>
              <a:rPr b="0" lang="en-IN" sz="4400" spc="-1" strike="noStrike">
                <a:latin typeface="Arial"/>
              </a:rPr>
              <a:t>t</a:t>
            </a:r>
            <a:r>
              <a:rPr b="0" lang="en-IN" sz="4400" spc="-1" strike="noStrike">
                <a:latin typeface="Arial"/>
              </a:rPr>
              <a:t>o</a:t>
            </a:r>
            <a:r>
              <a:rPr b="0" lang="en-IN" sz="4400" spc="-1" strike="noStrike">
                <a:latin typeface="Arial"/>
              </a:rPr>
              <a:t> </a:t>
            </a:r>
            <a:r>
              <a:rPr b="0" lang="en-IN" sz="4400" spc="-1" strike="noStrike">
                <a:latin typeface="Arial"/>
              </a:rPr>
              <a:t>e</a:t>
            </a:r>
            <a:r>
              <a:rPr b="0" lang="en-IN" sz="4400" spc="-1" strike="noStrike">
                <a:latin typeface="Arial"/>
              </a:rPr>
              <a:t>d</a:t>
            </a:r>
            <a:r>
              <a:rPr b="0" lang="en-IN" sz="4400" spc="-1" strike="noStrike">
                <a:latin typeface="Arial"/>
              </a:rPr>
              <a:t>i</a:t>
            </a:r>
            <a:r>
              <a:rPr b="0" lang="en-IN" sz="4400" spc="-1" strike="noStrike">
                <a:latin typeface="Arial"/>
              </a:rPr>
              <a:t>t</a:t>
            </a:r>
            <a:r>
              <a:rPr b="0" lang="en-IN" sz="4400" spc="-1" strike="noStrike">
                <a:latin typeface="Arial"/>
              </a:rPr>
              <a:t> </a:t>
            </a:r>
            <a:r>
              <a:rPr b="0" lang="en-IN" sz="4400" spc="-1" strike="noStrike">
                <a:latin typeface="Arial"/>
              </a:rPr>
              <a:t>t</a:t>
            </a:r>
            <a:r>
              <a:rPr b="0" lang="en-IN" sz="4400" spc="-1" strike="noStrike">
                <a:latin typeface="Arial"/>
              </a:rPr>
              <a:t>h</a:t>
            </a:r>
            <a:r>
              <a:rPr b="0" lang="en-IN" sz="4400" spc="-1" strike="noStrike">
                <a:latin typeface="Arial"/>
              </a:rPr>
              <a:t>e</a:t>
            </a:r>
            <a:r>
              <a:rPr b="0" lang="en-IN" sz="4400" spc="-1" strike="noStrike">
                <a:latin typeface="Arial"/>
              </a:rPr>
              <a:t> </a:t>
            </a:r>
            <a:r>
              <a:rPr b="0" lang="en-IN" sz="4400" spc="-1" strike="noStrike">
                <a:latin typeface="Arial"/>
              </a:rPr>
              <a:t>t</a:t>
            </a:r>
            <a:r>
              <a:rPr b="0" lang="en-IN" sz="4400" spc="-1" strike="noStrike">
                <a:latin typeface="Arial"/>
              </a:rPr>
              <a:t>i</a:t>
            </a:r>
            <a:r>
              <a:rPr b="0" lang="en-IN" sz="4400" spc="-1" strike="noStrike">
                <a:latin typeface="Arial"/>
              </a:rPr>
              <a:t>t</a:t>
            </a:r>
            <a:r>
              <a:rPr b="0" lang="en-IN" sz="4400" spc="-1" strike="noStrike">
                <a:latin typeface="Arial"/>
              </a:rPr>
              <a:t>l</a:t>
            </a:r>
            <a:r>
              <a:rPr b="0" lang="en-IN" sz="4400" spc="-1" strike="noStrike">
                <a:latin typeface="Arial"/>
              </a:rPr>
              <a:t>e</a:t>
            </a:r>
            <a:r>
              <a:rPr b="0" lang="en-IN" sz="4400" spc="-1" strike="noStrike">
                <a:latin typeface="Arial"/>
              </a:rPr>
              <a:t> </a:t>
            </a:r>
            <a:r>
              <a:rPr b="0" lang="en-IN" sz="4400" spc="-1" strike="noStrike">
                <a:latin typeface="Arial"/>
              </a:rPr>
              <a:t>t</a:t>
            </a:r>
            <a:r>
              <a:rPr b="0" lang="en-IN" sz="4400" spc="-1" strike="noStrike">
                <a:latin typeface="Arial"/>
              </a:rPr>
              <a:t>e</a:t>
            </a:r>
            <a:r>
              <a:rPr b="0" lang="en-IN" sz="4400" spc="-1" strike="noStrike">
                <a:latin typeface="Arial"/>
              </a:rPr>
              <a:t>x</a:t>
            </a:r>
            <a:r>
              <a:rPr b="0" lang="en-IN" sz="4400" spc="-1" strike="noStrike">
                <a:latin typeface="Arial"/>
              </a:rPr>
              <a:t>t</a:t>
            </a:r>
            <a:r>
              <a:rPr b="0" lang="en-IN" sz="4400" spc="-1" strike="noStrike">
                <a:latin typeface="Arial"/>
              </a:rPr>
              <a:t> </a:t>
            </a:r>
            <a:r>
              <a:rPr b="0" lang="en-IN" sz="4400" spc="-1" strike="noStrike">
                <a:latin typeface="Arial"/>
              </a:rPr>
              <a:t>f</a:t>
            </a:r>
            <a:r>
              <a:rPr b="0" lang="en-IN" sz="4400" spc="-1" strike="noStrike">
                <a:latin typeface="Arial"/>
              </a:rPr>
              <a:t>o</a:t>
            </a:r>
            <a:r>
              <a:rPr b="0" lang="en-IN" sz="4400" spc="-1" strike="noStrike">
                <a:latin typeface="Arial"/>
              </a:rPr>
              <a:t>r</a:t>
            </a:r>
            <a:r>
              <a:rPr b="0" lang="en-IN" sz="4400" spc="-1" strike="noStrike">
                <a:latin typeface="Arial"/>
              </a:rPr>
              <a:t>m</a:t>
            </a:r>
            <a:r>
              <a:rPr b="0" lang="en-IN" sz="4400" spc="-1" strike="noStrike">
                <a:latin typeface="Arial"/>
              </a:rPr>
              <a:t>a</a:t>
            </a:r>
            <a:r>
              <a:rPr b="0" lang="en-IN" sz="4400" spc="-1" strike="noStrike">
                <a:latin typeface="Arial"/>
              </a:rPr>
              <a:t>t</a:t>
            </a:r>
            <a:endParaRPr b="0" lang="en-IN" sz="4400" spc="-1" strike="noStrike">
              <a:latin typeface="Arial"/>
            </a:endParaRPr>
          </a:p>
        </p:txBody>
      </p:sp>
      <p:sp>
        <p:nvSpPr>
          <p:cNvPr id="49"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6" descr=""/>
          <p:cNvPicPr/>
          <p:nvPr/>
        </p:nvPicPr>
        <p:blipFill>
          <a:blip r:embed="rId2"/>
          <a:stretch/>
        </p:blipFill>
        <p:spPr>
          <a:xfrm>
            <a:off x="10424160" y="52920"/>
            <a:ext cx="1646640" cy="588600"/>
          </a:xfrm>
          <a:prstGeom prst="rect">
            <a:avLst/>
          </a:prstGeom>
          <a:ln>
            <a:noFill/>
          </a:ln>
        </p:spPr>
      </p:pic>
      <p:sp>
        <p:nvSpPr>
          <p:cNvPr id="87" name="Line 1"/>
          <p:cNvSpPr/>
          <p:nvPr/>
        </p:nvSpPr>
        <p:spPr>
          <a:xfrm>
            <a:off x="-12960" y="689040"/>
            <a:ext cx="12191400" cy="360"/>
          </a:xfrm>
          <a:prstGeom prst="line">
            <a:avLst/>
          </a:prstGeom>
          <a:ln w="38160">
            <a:solidFill>
              <a:srgbClr val="ed7d31"/>
            </a:solidFill>
            <a:miter/>
          </a:ln>
        </p:spPr>
        <p:style>
          <a:lnRef idx="0"/>
          <a:fillRef idx="0"/>
          <a:effectRef idx="0"/>
          <a:fontRef idx="minor"/>
        </p:style>
      </p:sp>
      <p:pic>
        <p:nvPicPr>
          <p:cNvPr id="88" name="Picture 3" descr=""/>
          <p:cNvPicPr/>
          <p:nvPr/>
        </p:nvPicPr>
        <p:blipFill>
          <a:blip r:embed="rId3"/>
          <a:stretch/>
        </p:blipFill>
        <p:spPr>
          <a:xfrm>
            <a:off x="10424160" y="52920"/>
            <a:ext cx="1646640" cy="588600"/>
          </a:xfrm>
          <a:prstGeom prst="rect">
            <a:avLst/>
          </a:prstGeom>
          <a:ln>
            <a:noFill/>
          </a:ln>
        </p:spPr>
      </p:pic>
      <p:sp>
        <p:nvSpPr>
          <p:cNvPr id="89" name="Line 2"/>
          <p:cNvSpPr/>
          <p:nvPr/>
        </p:nvSpPr>
        <p:spPr>
          <a:xfrm>
            <a:off x="-12960" y="689040"/>
            <a:ext cx="12191400" cy="360"/>
          </a:xfrm>
          <a:prstGeom prst="line">
            <a:avLst/>
          </a:prstGeom>
          <a:ln w="38160">
            <a:solidFill>
              <a:srgbClr val="ed7d31"/>
            </a:solidFill>
            <a:miter/>
          </a:ln>
        </p:spPr>
        <p:style>
          <a:lnRef idx="0"/>
          <a:fillRef idx="0"/>
          <a:effectRef idx="0"/>
          <a:fontRef idx="minor"/>
        </p:style>
      </p:sp>
      <p:sp>
        <p:nvSpPr>
          <p:cNvPr id="90" name="PlaceHolder 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91"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8" name="Picture 6" descr=""/>
          <p:cNvPicPr/>
          <p:nvPr/>
        </p:nvPicPr>
        <p:blipFill>
          <a:blip r:embed="rId2"/>
          <a:stretch/>
        </p:blipFill>
        <p:spPr>
          <a:xfrm>
            <a:off x="10424160" y="52920"/>
            <a:ext cx="1646640" cy="588600"/>
          </a:xfrm>
          <a:prstGeom prst="rect">
            <a:avLst/>
          </a:prstGeom>
          <a:ln>
            <a:noFill/>
          </a:ln>
        </p:spPr>
      </p:pic>
      <p:sp>
        <p:nvSpPr>
          <p:cNvPr id="129" name="Line 1"/>
          <p:cNvSpPr/>
          <p:nvPr/>
        </p:nvSpPr>
        <p:spPr>
          <a:xfrm>
            <a:off x="-12960" y="689040"/>
            <a:ext cx="12191400" cy="360"/>
          </a:xfrm>
          <a:prstGeom prst="line">
            <a:avLst/>
          </a:prstGeom>
          <a:ln w="38160">
            <a:solidFill>
              <a:srgbClr val="ed7d31"/>
            </a:solidFill>
            <a:miter/>
          </a:ln>
        </p:spPr>
        <p:style>
          <a:lnRef idx="0"/>
          <a:fillRef idx="0"/>
          <a:effectRef idx="0"/>
          <a:fontRef idx="minor"/>
        </p:style>
      </p:sp>
      <p:pic>
        <p:nvPicPr>
          <p:cNvPr id="130" name="Picture 3" descr=""/>
          <p:cNvPicPr/>
          <p:nvPr/>
        </p:nvPicPr>
        <p:blipFill>
          <a:blip r:embed="rId3"/>
          <a:stretch/>
        </p:blipFill>
        <p:spPr>
          <a:xfrm>
            <a:off x="10424160" y="52920"/>
            <a:ext cx="1646640" cy="588600"/>
          </a:xfrm>
          <a:prstGeom prst="rect">
            <a:avLst/>
          </a:prstGeom>
          <a:ln>
            <a:noFill/>
          </a:ln>
        </p:spPr>
      </p:pic>
      <p:sp>
        <p:nvSpPr>
          <p:cNvPr id="131" name="Line 2"/>
          <p:cNvSpPr/>
          <p:nvPr/>
        </p:nvSpPr>
        <p:spPr>
          <a:xfrm>
            <a:off x="-12960" y="689040"/>
            <a:ext cx="12191400" cy="360"/>
          </a:xfrm>
          <a:prstGeom prst="line">
            <a:avLst/>
          </a:prstGeom>
          <a:ln w="38160">
            <a:solidFill>
              <a:srgbClr val="ed7d31"/>
            </a:solidFill>
            <a:miter/>
          </a:ln>
        </p:spPr>
        <p:style>
          <a:lnRef idx="0"/>
          <a:fillRef idx="0"/>
          <a:effectRef idx="0"/>
          <a:fontRef idx="minor"/>
        </p:style>
      </p:sp>
      <p:sp>
        <p:nvSpPr>
          <p:cNvPr id="132" name="PlaceHolder 3"/>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33" name="PlaceHolder 4"/>
          <p:cNvSpPr>
            <a:spLocks noGrp="1"/>
          </p:cNvSpPr>
          <p:nvPr>
            <p:ph type="body"/>
          </p:nvPr>
        </p:nvSpPr>
        <p:spPr>
          <a:xfrm>
            <a:off x="609480" y="1604520"/>
            <a:ext cx="1097208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34" name="PlaceHolder 5"/>
          <p:cNvSpPr>
            <a:spLocks noGrp="1"/>
          </p:cNvSpPr>
          <p:nvPr>
            <p:ph type="body"/>
          </p:nvPr>
        </p:nvSpPr>
        <p:spPr>
          <a:xfrm>
            <a:off x="609480" y="3682080"/>
            <a:ext cx="1097208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1" name="Picture 6" descr=""/>
          <p:cNvPicPr/>
          <p:nvPr/>
        </p:nvPicPr>
        <p:blipFill>
          <a:blip r:embed="rId2"/>
          <a:stretch/>
        </p:blipFill>
        <p:spPr>
          <a:xfrm>
            <a:off x="10424160" y="52920"/>
            <a:ext cx="1646640" cy="588600"/>
          </a:xfrm>
          <a:prstGeom prst="rect">
            <a:avLst/>
          </a:prstGeom>
          <a:ln>
            <a:noFill/>
          </a:ln>
        </p:spPr>
      </p:pic>
      <p:sp>
        <p:nvSpPr>
          <p:cNvPr id="172" name="Line 1"/>
          <p:cNvSpPr/>
          <p:nvPr/>
        </p:nvSpPr>
        <p:spPr>
          <a:xfrm>
            <a:off x="-12960" y="689040"/>
            <a:ext cx="12191400" cy="360"/>
          </a:xfrm>
          <a:prstGeom prst="line">
            <a:avLst/>
          </a:prstGeom>
          <a:ln w="38160">
            <a:solidFill>
              <a:srgbClr val="ed7d31"/>
            </a:solidFill>
            <a:miter/>
          </a:ln>
        </p:spPr>
        <p:style>
          <a:lnRef idx="0"/>
          <a:fillRef idx="0"/>
          <a:effectRef idx="0"/>
          <a:fontRef idx="minor"/>
        </p:style>
      </p:sp>
      <p:pic>
        <p:nvPicPr>
          <p:cNvPr id="173" name="Picture 3" descr=""/>
          <p:cNvPicPr/>
          <p:nvPr/>
        </p:nvPicPr>
        <p:blipFill>
          <a:blip r:embed="rId3"/>
          <a:stretch/>
        </p:blipFill>
        <p:spPr>
          <a:xfrm>
            <a:off x="10424160" y="52920"/>
            <a:ext cx="1646640" cy="588600"/>
          </a:xfrm>
          <a:prstGeom prst="rect">
            <a:avLst/>
          </a:prstGeom>
          <a:ln>
            <a:noFill/>
          </a:ln>
        </p:spPr>
      </p:pic>
      <p:sp>
        <p:nvSpPr>
          <p:cNvPr id="174" name="Line 2"/>
          <p:cNvSpPr/>
          <p:nvPr/>
        </p:nvSpPr>
        <p:spPr>
          <a:xfrm>
            <a:off x="-12960" y="689040"/>
            <a:ext cx="12191400" cy="360"/>
          </a:xfrm>
          <a:prstGeom prst="line">
            <a:avLst/>
          </a:prstGeom>
          <a:ln w="38160">
            <a:solidFill>
              <a:srgbClr val="ed7d31"/>
            </a:solidFill>
            <a:miter/>
          </a:ln>
        </p:spPr>
        <p:style>
          <a:lnRef idx="0"/>
          <a:fillRef idx="0"/>
          <a:effectRef idx="0"/>
          <a:fontRef idx="minor"/>
        </p:style>
      </p:sp>
      <p:sp>
        <p:nvSpPr>
          <p:cNvPr id="175" name="PlaceHolder 3"/>
          <p:cNvSpPr>
            <a:spLocks noGrp="1"/>
          </p:cNvSpPr>
          <p:nvPr>
            <p:ph type="title"/>
          </p:nvPr>
        </p:nvSpPr>
        <p:spPr>
          <a:xfrm>
            <a:off x="609480" y="273600"/>
            <a:ext cx="109720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7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a:t>
            </a:r>
            <a:r>
              <a:rPr b="0" lang="en-IN" sz="3200" spc="-1" strike="noStrike">
                <a:latin typeface="Arial"/>
              </a:rPr>
              <a:t>edit the </a:t>
            </a:r>
            <a:r>
              <a:rPr b="0" lang="en-IN" sz="3200" spc="-1" strike="noStrike">
                <a:latin typeface="Arial"/>
              </a:rPr>
              <a:t>outline text </a:t>
            </a:r>
            <a:r>
              <a:rPr b="0" lang="en-IN" sz="3200" spc="-1" strike="noStrike">
                <a:latin typeface="Arial"/>
              </a:rPr>
              <a:t>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a:t>
            </a:r>
            <a:r>
              <a:rPr b="0" lang="en-IN" sz="2800" spc="-1" strike="noStrike">
                <a:latin typeface="Arial"/>
              </a:rPr>
              <a:t>Outline </a:t>
            </a:r>
            <a:r>
              <a:rPr b="0" lang="en-IN" sz="2800" spc="-1" strike="noStrike">
                <a:latin typeface="Arial"/>
              </a:rPr>
              <a:t>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a:t>
            </a:r>
            <a:r>
              <a:rPr b="0" lang="en-IN" sz="2400" spc="-1" strike="noStrike">
                <a:latin typeface="Arial"/>
              </a:rPr>
              <a:t>Outline </a:t>
            </a:r>
            <a:r>
              <a:rPr b="0" lang="en-IN" sz="2400" spc="-1" strike="noStrike">
                <a:latin typeface="Arial"/>
              </a:rPr>
              <a:t>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a:t>
            </a:r>
            <a:r>
              <a:rPr b="0" lang="en-IN" sz="2000" spc="-1" strike="noStrike">
                <a:latin typeface="Arial"/>
              </a:rPr>
              <a:t>h </a:t>
            </a:r>
            <a:r>
              <a:rPr b="0" lang="en-IN" sz="2000" spc="-1" strike="noStrike">
                <a:latin typeface="Arial"/>
              </a:rPr>
              <a:t>Outli</a:t>
            </a:r>
            <a:r>
              <a:rPr b="0" lang="en-IN" sz="2000" spc="-1" strike="noStrike">
                <a:latin typeface="Arial"/>
              </a:rPr>
              <a:t>ne </a:t>
            </a:r>
            <a:r>
              <a:rPr b="0" lang="en-IN" sz="2000" spc="-1" strike="noStrike">
                <a:latin typeface="Arial"/>
              </a:rPr>
              <a:t>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a:t>
            </a:r>
            <a:r>
              <a:rPr b="0" lang="en-IN" sz="2000" spc="-1" strike="noStrike">
                <a:latin typeface="Arial"/>
              </a:rPr>
              <a:t>ft</a:t>
            </a:r>
            <a:r>
              <a:rPr b="0" lang="en-IN" sz="2000" spc="-1" strike="noStrike">
                <a:latin typeface="Arial"/>
              </a:rPr>
              <a:t>h </a:t>
            </a:r>
            <a:r>
              <a:rPr b="0" lang="en-IN" sz="2000" spc="-1" strike="noStrike">
                <a:latin typeface="Arial"/>
              </a:rPr>
              <a:t>O</a:t>
            </a:r>
            <a:r>
              <a:rPr b="0" lang="en-IN" sz="2000" spc="-1" strike="noStrike">
                <a:latin typeface="Arial"/>
              </a:rPr>
              <a:t>ut</a:t>
            </a:r>
            <a:r>
              <a:rPr b="0" lang="en-IN" sz="2000" spc="-1" strike="noStrike">
                <a:latin typeface="Arial"/>
              </a:rPr>
              <a:t>li</a:t>
            </a:r>
            <a:r>
              <a:rPr b="0" lang="en-IN" sz="2000" spc="-1" strike="noStrike">
                <a:latin typeface="Arial"/>
              </a:rPr>
              <a:t>n</a:t>
            </a:r>
            <a:r>
              <a:rPr b="0" lang="en-IN" sz="2000" spc="-1" strike="noStrike">
                <a:latin typeface="Arial"/>
              </a:rPr>
              <a:t>e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i</a:t>
            </a:r>
            <a:r>
              <a:rPr b="0" lang="en-IN" sz="2000" spc="-1" strike="noStrike">
                <a:latin typeface="Arial"/>
              </a:rPr>
              <a:t>x</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n</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3" name="Picture 6" descr=""/>
          <p:cNvPicPr/>
          <p:nvPr/>
        </p:nvPicPr>
        <p:blipFill>
          <a:blip r:embed="rId2"/>
          <a:stretch/>
        </p:blipFill>
        <p:spPr>
          <a:xfrm>
            <a:off x="10424160" y="52920"/>
            <a:ext cx="1646640" cy="588600"/>
          </a:xfrm>
          <a:prstGeom prst="rect">
            <a:avLst/>
          </a:prstGeom>
          <a:ln>
            <a:noFill/>
          </a:ln>
        </p:spPr>
      </p:pic>
      <p:sp>
        <p:nvSpPr>
          <p:cNvPr id="214" name="Line 1"/>
          <p:cNvSpPr/>
          <p:nvPr/>
        </p:nvSpPr>
        <p:spPr>
          <a:xfrm>
            <a:off x="-12960" y="689040"/>
            <a:ext cx="12191400" cy="360"/>
          </a:xfrm>
          <a:prstGeom prst="line">
            <a:avLst/>
          </a:prstGeom>
          <a:ln w="38160">
            <a:solidFill>
              <a:srgbClr val="ed7d31"/>
            </a:solidFill>
            <a:miter/>
          </a:ln>
        </p:spPr>
        <p:style>
          <a:lnRef idx="0"/>
          <a:fillRef idx="0"/>
          <a:effectRef idx="0"/>
          <a:fontRef idx="minor"/>
        </p:style>
      </p:sp>
      <p:pic>
        <p:nvPicPr>
          <p:cNvPr id="215" name="Picture 3" descr=""/>
          <p:cNvPicPr/>
          <p:nvPr/>
        </p:nvPicPr>
        <p:blipFill>
          <a:blip r:embed="rId3"/>
          <a:stretch/>
        </p:blipFill>
        <p:spPr>
          <a:xfrm>
            <a:off x="10424160" y="52920"/>
            <a:ext cx="1646640" cy="588600"/>
          </a:xfrm>
          <a:prstGeom prst="rect">
            <a:avLst/>
          </a:prstGeom>
          <a:ln>
            <a:noFill/>
          </a:ln>
        </p:spPr>
      </p:pic>
      <p:sp>
        <p:nvSpPr>
          <p:cNvPr id="216" name="Line 2"/>
          <p:cNvSpPr/>
          <p:nvPr/>
        </p:nvSpPr>
        <p:spPr>
          <a:xfrm>
            <a:off x="-12960" y="689040"/>
            <a:ext cx="12191400" cy="360"/>
          </a:xfrm>
          <a:prstGeom prst="line">
            <a:avLst/>
          </a:prstGeom>
          <a:ln w="38160">
            <a:solidFill>
              <a:srgbClr val="ed7d31"/>
            </a:solidFill>
            <a:miter/>
          </a:ln>
        </p:spPr>
        <p:style>
          <a:lnRef idx="0"/>
          <a:fillRef idx="0"/>
          <a:effectRef idx="0"/>
          <a:fontRef idx="minor"/>
        </p:style>
      </p:sp>
      <p:sp>
        <p:nvSpPr>
          <p:cNvPr id="217" name="PlaceHolder 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18"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6.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gif"/><Relationship Id="rId6"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1523880" y="1407240"/>
            <a:ext cx="9142200" cy="238572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5400" spc="-1" strike="noStrike">
                <a:solidFill>
                  <a:srgbClr val="bf9000"/>
                </a:solidFill>
                <a:latin typeface="Calibri"/>
                <a:ea typeface="DejaVu Sans"/>
              </a:rPr>
              <a:t>Linux Memory Management</a:t>
            </a:r>
            <a:endParaRPr b="0" lang="en-IN" sz="5400" spc="-1" strike="noStrike">
              <a:latin typeface="Arial"/>
            </a:endParaRPr>
          </a:p>
        </p:txBody>
      </p:sp>
      <p:sp>
        <p:nvSpPr>
          <p:cNvPr id="256" name="CustomShape 2"/>
          <p:cNvSpPr/>
          <p:nvPr/>
        </p:nvSpPr>
        <p:spPr>
          <a:xfrm>
            <a:off x="1523880" y="4481640"/>
            <a:ext cx="9208440" cy="11484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ed7d31"/>
                </a:solidFill>
                <a:latin typeface="Arial"/>
                <a:ea typeface="DejaVu Sans"/>
              </a:rPr>
              <a:t>https://community.ruggedboard.com</a:t>
            </a: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288000" y="1080000"/>
            <a:ext cx="2016000" cy="699480"/>
          </a:xfrm>
          <a:prstGeom prst="rect">
            <a:avLst/>
          </a:prstGeom>
          <a:noFill/>
          <a:ln w="19080">
            <a:solidFill>
              <a:srgbClr val="3465a4"/>
            </a:solidFill>
            <a:round/>
          </a:ln>
        </p:spPr>
        <p:txBody>
          <a:bodyPr lIns="9360" rIns="9360" tIns="9360" bIns="9360">
            <a:normAutofit/>
          </a:bodyPr>
          <a:p>
            <a:pPr marL="432000" indent="-324000" algn="ctr">
              <a:spcBef>
                <a:spcPts val="1417"/>
              </a:spcBef>
              <a:buClr>
                <a:srgbClr val="000000"/>
              </a:buClr>
              <a:buSzPct val="45000"/>
              <a:buFont typeface="Wingdings" charset="2"/>
              <a:buChar char=""/>
            </a:pPr>
            <a:r>
              <a:rPr b="0" lang="en-IN" sz="1500" spc="-1" strike="noStrike">
                <a:latin typeface="Arial"/>
              </a:rPr>
              <a:t>Kernel variable</a:t>
            </a:r>
            <a:endParaRPr b="0" lang="en-IN" sz="1500" spc="-1" strike="noStrike">
              <a:latin typeface="Arial"/>
            </a:endParaRPr>
          </a:p>
          <a:p>
            <a:pPr marL="432000" indent="-324000" algn="ctr">
              <a:spcBef>
                <a:spcPts val="1417"/>
              </a:spcBef>
              <a:buClr>
                <a:srgbClr val="000000"/>
              </a:buClr>
              <a:buSzPct val="45000"/>
              <a:buFont typeface="Wingdings" charset="2"/>
              <a:buChar char=""/>
            </a:pPr>
            <a:r>
              <a:rPr b="0" lang="en-IN" sz="1500" spc="-1" strike="noStrike">
                <a:latin typeface="Arial"/>
              </a:rPr>
              <a:t>“</a:t>
            </a:r>
            <a:r>
              <a:rPr b="0" lang="en-IN" sz="1500" spc="-1" strike="noStrike">
                <a:latin typeface="Arial"/>
              </a:rPr>
              <a:t>current”</a:t>
            </a:r>
            <a:endParaRPr b="0" lang="en-IN" sz="1500" spc="-1" strike="noStrike">
              <a:latin typeface="Arial"/>
            </a:endParaRPr>
          </a:p>
        </p:txBody>
      </p:sp>
      <p:sp>
        <p:nvSpPr>
          <p:cNvPr id="298" name="TextShape 2"/>
          <p:cNvSpPr txBox="1"/>
          <p:nvPr/>
        </p:nvSpPr>
        <p:spPr>
          <a:xfrm>
            <a:off x="6048000" y="864000"/>
            <a:ext cx="2236680" cy="43200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stack_stack</a:t>
            </a:r>
            <a:endParaRPr b="0" lang="en-IN" sz="3200" spc="-1" strike="noStrike">
              <a:latin typeface="Arial"/>
            </a:endParaRPr>
          </a:p>
        </p:txBody>
      </p:sp>
      <p:sp>
        <p:nvSpPr>
          <p:cNvPr id="299" name="TextShape 3"/>
          <p:cNvSpPr txBox="1"/>
          <p:nvPr/>
        </p:nvSpPr>
        <p:spPr>
          <a:xfrm>
            <a:off x="9216000" y="864000"/>
            <a:ext cx="2634840" cy="41148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Stack</a:t>
            </a:r>
            <a:endParaRPr b="0" lang="en-IN" sz="3200" spc="-1" strike="noStrike">
              <a:latin typeface="Arial"/>
            </a:endParaRPr>
          </a:p>
        </p:txBody>
      </p:sp>
      <p:sp>
        <p:nvSpPr>
          <p:cNvPr id="300" name="TextShape 4"/>
          <p:cNvSpPr txBox="1"/>
          <p:nvPr/>
        </p:nvSpPr>
        <p:spPr>
          <a:xfrm>
            <a:off x="360000" y="4032000"/>
            <a:ext cx="1944000" cy="504000"/>
          </a:xfrm>
          <a:prstGeom prst="rect">
            <a:avLst/>
          </a:prstGeom>
          <a:noFill/>
          <a:ln w="19080">
            <a:solidFill>
              <a:srgbClr val="3465a4"/>
            </a:solidFill>
            <a:round/>
          </a:ln>
        </p:spPr>
        <p:txBody>
          <a:bodyPr lIns="9360" rIns="9360" tIns="9360" bIns="9360">
            <a:normAutofit/>
          </a:bodyPr>
          <a:p>
            <a:pPr marL="432000" indent="-324000">
              <a:spcBef>
                <a:spcPts val="1417"/>
              </a:spcBef>
              <a:buClr>
                <a:srgbClr val="000000"/>
              </a:buClr>
              <a:buSzPct val="45000"/>
              <a:buFont typeface="Wingdings" charset="2"/>
              <a:buChar char=""/>
            </a:pPr>
            <a:r>
              <a:rPr b="0" lang="en-IN" sz="2000" spc="-1" strike="noStrike">
                <a:latin typeface="Arial"/>
              </a:rPr>
              <a:t>task_struct</a:t>
            </a:r>
            <a:endParaRPr b="0" lang="en-IN" sz="2000" spc="-1" strike="noStrike">
              <a:latin typeface="Arial"/>
            </a:endParaRPr>
          </a:p>
        </p:txBody>
      </p:sp>
      <p:sp>
        <p:nvSpPr>
          <p:cNvPr id="301" name="TextShape 5"/>
          <p:cNvSpPr txBox="1"/>
          <p:nvPr/>
        </p:nvSpPr>
        <p:spPr>
          <a:xfrm>
            <a:off x="6048000" y="1656000"/>
            <a:ext cx="2304000" cy="49392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mmap_base</a:t>
            </a:r>
            <a:endParaRPr b="0" lang="en-IN" sz="3200" spc="-1" strike="noStrike">
              <a:latin typeface="Arial"/>
            </a:endParaRPr>
          </a:p>
        </p:txBody>
      </p:sp>
      <p:sp>
        <p:nvSpPr>
          <p:cNvPr id="302" name="TextShape 6"/>
          <p:cNvSpPr txBox="1"/>
          <p:nvPr/>
        </p:nvSpPr>
        <p:spPr>
          <a:xfrm>
            <a:off x="9245160" y="1666080"/>
            <a:ext cx="2562840" cy="49392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Memory mapping</a:t>
            </a:r>
            <a:endParaRPr b="0" lang="en-IN" sz="3200" spc="-1" strike="noStrike">
              <a:latin typeface="Arial"/>
            </a:endParaRPr>
          </a:p>
        </p:txBody>
      </p:sp>
      <p:sp>
        <p:nvSpPr>
          <p:cNvPr id="303" name="Line 7"/>
          <p:cNvSpPr/>
          <p:nvPr/>
        </p:nvSpPr>
        <p:spPr>
          <a:xfrm>
            <a:off x="1080000" y="1944000"/>
            <a:ext cx="0" cy="1944000"/>
          </a:xfrm>
          <a:prstGeom prst="line">
            <a:avLst/>
          </a:prstGeom>
          <a:ln>
            <a:solidFill>
              <a:srgbClr val="000000"/>
            </a:solidFill>
            <a:tailEnd len="med" type="triangle" w="med"/>
          </a:ln>
        </p:spPr>
        <p:style>
          <a:lnRef idx="0"/>
          <a:fillRef idx="0"/>
          <a:effectRef idx="0"/>
          <a:fontRef idx="minor"/>
        </p:style>
      </p:sp>
      <p:sp>
        <p:nvSpPr>
          <p:cNvPr id="304" name="TextShape 8"/>
          <p:cNvSpPr txBox="1"/>
          <p:nvPr/>
        </p:nvSpPr>
        <p:spPr>
          <a:xfrm>
            <a:off x="9245160" y="2376000"/>
            <a:ext cx="2490840" cy="70992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Heap</a:t>
            </a:r>
            <a:endParaRPr b="0" lang="en-IN" sz="3200" spc="-1" strike="noStrike">
              <a:latin typeface="Arial"/>
            </a:endParaRPr>
          </a:p>
        </p:txBody>
      </p:sp>
      <p:sp>
        <p:nvSpPr>
          <p:cNvPr id="305" name="TextShape 9"/>
          <p:cNvSpPr txBox="1"/>
          <p:nvPr/>
        </p:nvSpPr>
        <p:spPr>
          <a:xfrm>
            <a:off x="9288000" y="3610080"/>
            <a:ext cx="2418840" cy="85392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BSS (uninitialized)</a:t>
            </a:r>
            <a:endParaRPr b="0" lang="en-IN" sz="3200" spc="-1" strike="noStrike">
              <a:latin typeface="Arial"/>
            </a:endParaRPr>
          </a:p>
        </p:txBody>
      </p:sp>
      <p:sp>
        <p:nvSpPr>
          <p:cNvPr id="306" name="TextShape 10"/>
          <p:cNvSpPr txBox="1"/>
          <p:nvPr/>
        </p:nvSpPr>
        <p:spPr>
          <a:xfrm>
            <a:off x="9288000" y="4464000"/>
            <a:ext cx="2490840" cy="79200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Initialized data</a:t>
            </a:r>
            <a:endParaRPr b="0" lang="en-IN" sz="3200" spc="-1" strike="noStrike">
              <a:latin typeface="Arial"/>
            </a:endParaRPr>
          </a:p>
        </p:txBody>
      </p:sp>
      <p:sp>
        <p:nvSpPr>
          <p:cNvPr id="307" name="TextShape 11"/>
          <p:cNvSpPr txBox="1"/>
          <p:nvPr/>
        </p:nvSpPr>
        <p:spPr>
          <a:xfrm>
            <a:off x="9216000" y="5986080"/>
            <a:ext cx="2490840" cy="42192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Text segment</a:t>
            </a:r>
            <a:endParaRPr b="0" lang="en-IN" sz="3200" spc="-1" strike="noStrike">
              <a:latin typeface="Arial"/>
            </a:endParaRPr>
          </a:p>
        </p:txBody>
      </p:sp>
      <p:sp>
        <p:nvSpPr>
          <p:cNvPr id="308" name="TextShape 12"/>
          <p:cNvSpPr txBox="1"/>
          <p:nvPr/>
        </p:nvSpPr>
        <p:spPr>
          <a:xfrm>
            <a:off x="2736000" y="4032000"/>
            <a:ext cx="1872000" cy="504000"/>
          </a:xfrm>
          <a:prstGeom prst="rect">
            <a:avLst/>
          </a:prstGeom>
          <a:noFill/>
          <a:ln w="19080">
            <a:solidFill>
              <a:srgbClr val="3465a4"/>
            </a:solidFill>
            <a:round/>
          </a:ln>
        </p:spPr>
        <p:txBody>
          <a:bodyPr lIns="9360" rIns="9360" tIns="9360" bIns="9360">
            <a:normAutofit/>
          </a:bodyPr>
          <a:p>
            <a:pPr marL="432000" indent="-324000">
              <a:spcBef>
                <a:spcPts val="1417"/>
              </a:spcBef>
              <a:buClr>
                <a:srgbClr val="000000"/>
              </a:buClr>
              <a:buSzPct val="45000"/>
              <a:buFont typeface="Wingdings" charset="2"/>
              <a:buChar char=""/>
            </a:pPr>
            <a:r>
              <a:rPr b="0" lang="en-IN" sz="3200" spc="-1" strike="noStrike">
                <a:latin typeface="Arial"/>
              </a:rPr>
              <a:t>mm_struct</a:t>
            </a:r>
            <a:endParaRPr b="0" lang="en-IN" sz="3200" spc="-1" strike="noStrike">
              <a:latin typeface="Arial"/>
            </a:endParaRPr>
          </a:p>
        </p:txBody>
      </p:sp>
      <p:sp>
        <p:nvSpPr>
          <p:cNvPr id="309" name="TextShape 13"/>
          <p:cNvSpPr txBox="1"/>
          <p:nvPr/>
        </p:nvSpPr>
        <p:spPr>
          <a:xfrm>
            <a:off x="6192000" y="2376000"/>
            <a:ext cx="2092680" cy="43200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brk</a:t>
            </a:r>
            <a:endParaRPr b="0" lang="en-IN" sz="3200" spc="-1" strike="noStrike">
              <a:latin typeface="Arial"/>
            </a:endParaRPr>
          </a:p>
        </p:txBody>
      </p:sp>
      <p:sp>
        <p:nvSpPr>
          <p:cNvPr id="310" name="TextShape 14"/>
          <p:cNvSpPr txBox="1"/>
          <p:nvPr/>
        </p:nvSpPr>
        <p:spPr>
          <a:xfrm>
            <a:off x="6120000" y="3096000"/>
            <a:ext cx="2236680" cy="43200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start_brk</a:t>
            </a:r>
            <a:endParaRPr b="0" lang="en-IN" sz="3200" spc="-1" strike="noStrike">
              <a:latin typeface="Arial"/>
            </a:endParaRPr>
          </a:p>
        </p:txBody>
      </p:sp>
      <p:sp>
        <p:nvSpPr>
          <p:cNvPr id="311" name="TextShape 15"/>
          <p:cNvSpPr txBox="1"/>
          <p:nvPr/>
        </p:nvSpPr>
        <p:spPr>
          <a:xfrm>
            <a:off x="6187320" y="3960000"/>
            <a:ext cx="2236680" cy="43200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end_data</a:t>
            </a:r>
            <a:endParaRPr b="0" lang="en-IN" sz="3200" spc="-1" strike="noStrike">
              <a:latin typeface="Arial"/>
            </a:endParaRPr>
          </a:p>
        </p:txBody>
      </p:sp>
      <p:sp>
        <p:nvSpPr>
          <p:cNvPr id="312" name="TextShape 16"/>
          <p:cNvSpPr txBox="1"/>
          <p:nvPr/>
        </p:nvSpPr>
        <p:spPr>
          <a:xfrm>
            <a:off x="6120000" y="4680000"/>
            <a:ext cx="2236680" cy="43200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start_data</a:t>
            </a:r>
            <a:endParaRPr b="0" lang="en-IN" sz="3200" spc="-1" strike="noStrike">
              <a:latin typeface="Arial"/>
            </a:endParaRPr>
          </a:p>
        </p:txBody>
      </p:sp>
      <p:sp>
        <p:nvSpPr>
          <p:cNvPr id="313" name="TextShape 17"/>
          <p:cNvSpPr txBox="1"/>
          <p:nvPr/>
        </p:nvSpPr>
        <p:spPr>
          <a:xfrm>
            <a:off x="6187320" y="5328000"/>
            <a:ext cx="2236680" cy="43200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end_code</a:t>
            </a:r>
            <a:endParaRPr b="0" lang="en-IN" sz="3200" spc="-1" strike="noStrike">
              <a:latin typeface="Arial"/>
            </a:endParaRPr>
          </a:p>
        </p:txBody>
      </p:sp>
      <p:sp>
        <p:nvSpPr>
          <p:cNvPr id="314" name="Line 18"/>
          <p:cNvSpPr/>
          <p:nvPr/>
        </p:nvSpPr>
        <p:spPr>
          <a:xfrm>
            <a:off x="2376000" y="4320000"/>
            <a:ext cx="360000" cy="0"/>
          </a:xfrm>
          <a:prstGeom prst="line">
            <a:avLst/>
          </a:prstGeom>
          <a:ln>
            <a:solidFill>
              <a:srgbClr val="000000"/>
            </a:solidFill>
            <a:tailEnd len="med" type="triangle" w="med"/>
          </a:ln>
        </p:spPr>
        <p:style>
          <a:lnRef idx="0"/>
          <a:fillRef idx="0"/>
          <a:effectRef idx="0"/>
          <a:fontRef idx="minor"/>
        </p:style>
      </p:sp>
      <p:sp>
        <p:nvSpPr>
          <p:cNvPr id="315" name="TextShape 19"/>
          <p:cNvSpPr txBox="1"/>
          <p:nvPr/>
        </p:nvSpPr>
        <p:spPr>
          <a:xfrm>
            <a:off x="6115320" y="5976000"/>
            <a:ext cx="2236680" cy="43200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start_code</a:t>
            </a:r>
            <a:endParaRPr b="0" lang="en-IN" sz="3200" spc="-1" strike="noStrike">
              <a:latin typeface="Arial"/>
            </a:endParaRPr>
          </a:p>
        </p:txBody>
      </p:sp>
      <p:cxnSp>
        <p:nvCxnSpPr>
          <p:cNvPr id="316" name="Line 20"/>
          <p:cNvCxnSpPr/>
          <p:nvPr/>
        </p:nvCxnSpPr>
        <p:spPr>
          <a:xfrm>
            <a:off x="0" y="0"/>
            <a:ext cx="360" cy="360"/>
          </a:xfrm>
          <a:prstGeom prst="line">
            <a:avLst/>
          </a:prstGeom>
          <a:ln>
            <a:solidFill>
              <a:srgbClr val="000000"/>
            </a:solidFill>
            <a:headEnd len="med" type="triangle" w="med"/>
            <a:tailEnd len="med" type="triangle" w="med"/>
          </a:ln>
        </p:spPr>
      </p:cxnSp>
      <p:sp>
        <p:nvSpPr>
          <p:cNvPr id="317" name="Line 21"/>
          <p:cNvSpPr/>
          <p:nvPr/>
        </p:nvSpPr>
        <p:spPr>
          <a:xfrm>
            <a:off x="4896000" y="1944000"/>
            <a:ext cx="987120" cy="0"/>
          </a:xfrm>
          <a:prstGeom prst="line">
            <a:avLst/>
          </a:prstGeom>
          <a:ln>
            <a:solidFill>
              <a:srgbClr val="000000"/>
            </a:solidFill>
            <a:tailEnd len="med" type="triangle" w="med"/>
          </a:ln>
        </p:spPr>
        <p:style>
          <a:lnRef idx="0"/>
          <a:fillRef idx="0"/>
          <a:effectRef idx="0"/>
          <a:fontRef idx="minor"/>
        </p:style>
      </p:sp>
      <p:sp>
        <p:nvSpPr>
          <p:cNvPr id="318" name="Line 22"/>
          <p:cNvSpPr/>
          <p:nvPr/>
        </p:nvSpPr>
        <p:spPr>
          <a:xfrm>
            <a:off x="4824000" y="2520000"/>
            <a:ext cx="1152000" cy="0"/>
          </a:xfrm>
          <a:prstGeom prst="line">
            <a:avLst/>
          </a:prstGeom>
          <a:ln>
            <a:solidFill>
              <a:srgbClr val="000000"/>
            </a:solidFill>
            <a:tailEnd len="med" type="triangle" w="med"/>
          </a:ln>
        </p:spPr>
        <p:style>
          <a:lnRef idx="0"/>
          <a:fillRef idx="0"/>
          <a:effectRef idx="0"/>
          <a:fontRef idx="minor"/>
        </p:style>
      </p:sp>
      <p:sp>
        <p:nvSpPr>
          <p:cNvPr id="319" name="Line 23"/>
          <p:cNvSpPr/>
          <p:nvPr/>
        </p:nvSpPr>
        <p:spPr>
          <a:xfrm>
            <a:off x="4896000" y="3312000"/>
            <a:ext cx="987120" cy="0"/>
          </a:xfrm>
          <a:prstGeom prst="line">
            <a:avLst/>
          </a:prstGeom>
          <a:ln>
            <a:solidFill>
              <a:srgbClr val="000000"/>
            </a:solidFill>
            <a:tailEnd len="med" type="triangle" w="med"/>
          </a:ln>
        </p:spPr>
        <p:style>
          <a:lnRef idx="0"/>
          <a:fillRef idx="0"/>
          <a:effectRef idx="0"/>
          <a:fontRef idx="minor"/>
        </p:style>
      </p:sp>
      <p:sp>
        <p:nvSpPr>
          <p:cNvPr id="320" name="Line 24"/>
          <p:cNvSpPr/>
          <p:nvPr/>
        </p:nvSpPr>
        <p:spPr>
          <a:xfrm>
            <a:off x="4896000" y="4032000"/>
            <a:ext cx="1224000" cy="0"/>
          </a:xfrm>
          <a:prstGeom prst="line">
            <a:avLst/>
          </a:prstGeom>
          <a:ln>
            <a:solidFill>
              <a:srgbClr val="000000"/>
            </a:solidFill>
            <a:tailEnd len="med" type="triangle" w="med"/>
          </a:ln>
        </p:spPr>
        <p:style>
          <a:lnRef idx="0"/>
          <a:fillRef idx="0"/>
          <a:effectRef idx="0"/>
          <a:fontRef idx="minor"/>
        </p:style>
      </p:sp>
      <p:cxnSp>
        <p:nvCxnSpPr>
          <p:cNvPr id="321" name="Line 25"/>
          <p:cNvCxnSpPr/>
          <p:nvPr/>
        </p:nvCxnSpPr>
        <p:spPr>
          <a:xfrm>
            <a:off x="0" y="0"/>
            <a:ext cx="360" cy="360"/>
          </a:xfrm>
          <a:prstGeom prst="line">
            <a:avLst/>
          </a:prstGeom>
          <a:ln>
            <a:solidFill>
              <a:srgbClr val="000000"/>
            </a:solidFill>
            <a:headEnd len="med" type="triangle" w="med"/>
            <a:tailEnd len="med" type="triangle" w="med"/>
          </a:ln>
        </p:spPr>
      </p:cxnSp>
      <p:sp>
        <p:nvSpPr>
          <p:cNvPr id="322" name="Line 26"/>
          <p:cNvSpPr/>
          <p:nvPr/>
        </p:nvSpPr>
        <p:spPr>
          <a:xfrm>
            <a:off x="4762440" y="5040000"/>
            <a:ext cx="1213560" cy="0"/>
          </a:xfrm>
          <a:prstGeom prst="line">
            <a:avLst/>
          </a:prstGeom>
          <a:ln>
            <a:solidFill>
              <a:srgbClr val="000000"/>
            </a:solidFill>
            <a:tailEnd len="med" type="triangle" w="med"/>
          </a:ln>
        </p:spPr>
        <p:style>
          <a:lnRef idx="0"/>
          <a:fillRef idx="0"/>
          <a:effectRef idx="0"/>
          <a:fontRef idx="minor"/>
        </p:style>
      </p:sp>
      <p:sp>
        <p:nvSpPr>
          <p:cNvPr id="323" name="Line 27"/>
          <p:cNvSpPr/>
          <p:nvPr/>
        </p:nvSpPr>
        <p:spPr>
          <a:xfrm>
            <a:off x="4762440" y="5616000"/>
            <a:ext cx="1352880" cy="0"/>
          </a:xfrm>
          <a:prstGeom prst="line">
            <a:avLst/>
          </a:prstGeom>
          <a:ln>
            <a:solidFill>
              <a:srgbClr val="000000"/>
            </a:solidFill>
            <a:tailEnd len="med" type="triangle" w="med"/>
          </a:ln>
        </p:spPr>
        <p:style>
          <a:lnRef idx="0"/>
          <a:fillRef idx="0"/>
          <a:effectRef idx="0"/>
          <a:fontRef idx="minor"/>
        </p:style>
      </p:sp>
      <p:sp>
        <p:nvSpPr>
          <p:cNvPr id="324" name="Line 28"/>
          <p:cNvSpPr/>
          <p:nvPr/>
        </p:nvSpPr>
        <p:spPr>
          <a:xfrm>
            <a:off x="8424000" y="1080000"/>
            <a:ext cx="648000" cy="0"/>
          </a:xfrm>
          <a:prstGeom prst="line">
            <a:avLst/>
          </a:prstGeom>
          <a:ln>
            <a:solidFill>
              <a:srgbClr val="000000"/>
            </a:solidFill>
            <a:tailEnd len="med" type="triangle" w="med"/>
          </a:ln>
        </p:spPr>
        <p:style>
          <a:lnRef idx="0"/>
          <a:fillRef idx="0"/>
          <a:effectRef idx="0"/>
          <a:fontRef idx="minor"/>
        </p:style>
      </p:sp>
      <p:sp>
        <p:nvSpPr>
          <p:cNvPr id="325" name="Line 29"/>
          <p:cNvSpPr/>
          <p:nvPr/>
        </p:nvSpPr>
        <p:spPr>
          <a:xfrm>
            <a:off x="8496000" y="1872000"/>
            <a:ext cx="749160" cy="0"/>
          </a:xfrm>
          <a:prstGeom prst="line">
            <a:avLst/>
          </a:prstGeom>
          <a:ln>
            <a:solidFill>
              <a:srgbClr val="000000"/>
            </a:solidFill>
            <a:tailEnd len="med" type="triangle" w="med"/>
          </a:ln>
        </p:spPr>
        <p:style>
          <a:lnRef idx="0"/>
          <a:fillRef idx="0"/>
          <a:effectRef idx="0"/>
          <a:fontRef idx="minor"/>
        </p:style>
      </p:sp>
      <p:sp>
        <p:nvSpPr>
          <p:cNvPr id="326" name="Line 30"/>
          <p:cNvSpPr/>
          <p:nvPr/>
        </p:nvSpPr>
        <p:spPr>
          <a:xfrm flipV="1">
            <a:off x="8356680" y="3085920"/>
            <a:ext cx="888480" cy="370080"/>
          </a:xfrm>
          <a:prstGeom prst="line">
            <a:avLst/>
          </a:prstGeom>
          <a:ln>
            <a:solidFill>
              <a:srgbClr val="000000"/>
            </a:solidFill>
            <a:tailEnd len="med" type="triangle" w="med"/>
          </a:ln>
        </p:spPr>
        <p:style>
          <a:lnRef idx="0"/>
          <a:fillRef idx="0"/>
          <a:effectRef idx="0"/>
          <a:fontRef idx="minor"/>
        </p:style>
      </p:sp>
      <p:sp>
        <p:nvSpPr>
          <p:cNvPr id="327" name="Line 31"/>
          <p:cNvSpPr/>
          <p:nvPr/>
        </p:nvSpPr>
        <p:spPr>
          <a:xfrm>
            <a:off x="8424000" y="2448000"/>
            <a:ext cx="821160" cy="0"/>
          </a:xfrm>
          <a:prstGeom prst="line">
            <a:avLst/>
          </a:prstGeom>
          <a:ln>
            <a:solidFill>
              <a:srgbClr val="000000"/>
            </a:solidFill>
            <a:tailEnd len="med" type="triangle" w="med"/>
          </a:ln>
        </p:spPr>
        <p:style>
          <a:lnRef idx="0"/>
          <a:fillRef idx="0"/>
          <a:effectRef idx="0"/>
          <a:fontRef idx="minor"/>
        </p:style>
      </p:sp>
      <p:sp>
        <p:nvSpPr>
          <p:cNvPr id="328" name="Line 32"/>
          <p:cNvSpPr/>
          <p:nvPr/>
        </p:nvSpPr>
        <p:spPr>
          <a:xfrm>
            <a:off x="8424000" y="6408000"/>
            <a:ext cx="792000" cy="0"/>
          </a:xfrm>
          <a:prstGeom prst="line">
            <a:avLst/>
          </a:prstGeom>
          <a:ln>
            <a:solidFill>
              <a:srgbClr val="000000"/>
            </a:solidFill>
            <a:tailEnd len="med" type="triangle" w="med"/>
          </a:ln>
        </p:spPr>
        <p:style>
          <a:lnRef idx="0"/>
          <a:fillRef idx="0"/>
          <a:effectRef idx="0"/>
          <a:fontRef idx="minor"/>
        </p:style>
      </p:sp>
      <p:sp>
        <p:nvSpPr>
          <p:cNvPr id="329" name="Line 33"/>
          <p:cNvSpPr/>
          <p:nvPr/>
        </p:nvSpPr>
        <p:spPr>
          <a:xfrm>
            <a:off x="8424000" y="5544000"/>
            <a:ext cx="792000" cy="442080"/>
          </a:xfrm>
          <a:prstGeom prst="line">
            <a:avLst/>
          </a:prstGeom>
          <a:ln>
            <a:solidFill>
              <a:srgbClr val="000000"/>
            </a:solidFill>
            <a:tailEnd len="med" type="triangle" w="med"/>
          </a:ln>
        </p:spPr>
        <p:style>
          <a:lnRef idx="0"/>
          <a:fillRef idx="0"/>
          <a:effectRef idx="0"/>
          <a:fontRef idx="minor"/>
        </p:style>
      </p:sp>
      <p:sp>
        <p:nvSpPr>
          <p:cNvPr id="330" name="Line 34"/>
          <p:cNvSpPr/>
          <p:nvPr/>
        </p:nvSpPr>
        <p:spPr>
          <a:xfrm>
            <a:off x="8356680" y="4968000"/>
            <a:ext cx="931320" cy="216000"/>
          </a:xfrm>
          <a:prstGeom prst="line">
            <a:avLst/>
          </a:prstGeom>
          <a:ln>
            <a:solidFill>
              <a:srgbClr val="000000"/>
            </a:solidFill>
            <a:tailEnd len="med" type="triangle" w="med"/>
          </a:ln>
        </p:spPr>
        <p:style>
          <a:lnRef idx="0"/>
          <a:fillRef idx="0"/>
          <a:effectRef idx="0"/>
          <a:fontRef idx="minor"/>
        </p:style>
      </p:sp>
      <p:sp>
        <p:nvSpPr>
          <p:cNvPr id="331" name="Line 35"/>
          <p:cNvSpPr/>
          <p:nvPr/>
        </p:nvSpPr>
        <p:spPr>
          <a:xfrm>
            <a:off x="8424000" y="4320000"/>
            <a:ext cx="864000" cy="144000"/>
          </a:xfrm>
          <a:prstGeom prst="line">
            <a:avLst/>
          </a:prstGeom>
          <a:ln>
            <a:solidFill>
              <a:srgbClr val="000000"/>
            </a:solidFill>
            <a:tailEnd len="med" type="triangle" w="med"/>
          </a:ln>
        </p:spPr>
        <p:style>
          <a:lnRef idx="0"/>
          <a:fillRef idx="0"/>
          <a:effectRef idx="0"/>
          <a:fontRef idx="minor"/>
        </p:style>
      </p:sp>
      <p:sp>
        <p:nvSpPr>
          <p:cNvPr id="332" name="Line 36"/>
          <p:cNvSpPr/>
          <p:nvPr/>
        </p:nvSpPr>
        <p:spPr>
          <a:xfrm flipV="1">
            <a:off x="11448000" y="2520000"/>
            <a:ext cx="0" cy="432000"/>
          </a:xfrm>
          <a:prstGeom prst="line">
            <a:avLst/>
          </a:prstGeom>
          <a:ln>
            <a:solidFill>
              <a:srgbClr val="000000"/>
            </a:solidFill>
            <a:tailEnd len="med" type="triangle" w="med"/>
          </a:ln>
        </p:spPr>
        <p:style>
          <a:lnRef idx="0"/>
          <a:fillRef idx="0"/>
          <a:effectRef idx="0"/>
          <a:fontRef idx="minor"/>
        </p:style>
      </p:sp>
      <p:sp>
        <p:nvSpPr>
          <p:cNvPr id="333" name="Line 37"/>
          <p:cNvSpPr/>
          <p:nvPr/>
        </p:nvSpPr>
        <p:spPr>
          <a:xfrm flipV="1">
            <a:off x="9432000" y="2520000"/>
            <a:ext cx="0" cy="432000"/>
          </a:xfrm>
          <a:prstGeom prst="line">
            <a:avLst/>
          </a:prstGeom>
          <a:ln>
            <a:solidFill>
              <a:srgbClr val="000000"/>
            </a:solidFill>
            <a:tailEnd len="med" type="triangle" w="med"/>
          </a:ln>
        </p:spPr>
        <p:style>
          <a:lnRef idx="0"/>
          <a:fillRef idx="0"/>
          <a:effectRef idx="0"/>
          <a:fontRef idx="minor"/>
        </p:style>
      </p:sp>
      <p:sp>
        <p:nvSpPr>
          <p:cNvPr id="334" name="Line 38"/>
          <p:cNvSpPr/>
          <p:nvPr/>
        </p:nvSpPr>
        <p:spPr>
          <a:xfrm>
            <a:off x="11592000" y="936000"/>
            <a:ext cx="0" cy="339480"/>
          </a:xfrm>
          <a:prstGeom prst="line">
            <a:avLst/>
          </a:prstGeom>
          <a:ln>
            <a:solidFill>
              <a:srgbClr val="000000"/>
            </a:solidFill>
            <a:tailEnd len="med" type="triangle" w="med"/>
          </a:ln>
        </p:spPr>
        <p:style>
          <a:lnRef idx="0"/>
          <a:fillRef idx="0"/>
          <a:effectRef idx="0"/>
          <a:fontRef idx="minor"/>
        </p:style>
      </p:sp>
      <p:sp>
        <p:nvSpPr>
          <p:cNvPr id="335" name="Line 39"/>
          <p:cNvSpPr/>
          <p:nvPr/>
        </p:nvSpPr>
        <p:spPr>
          <a:xfrm>
            <a:off x="9360000" y="1008000"/>
            <a:ext cx="0" cy="267480"/>
          </a:xfrm>
          <a:prstGeom prst="line">
            <a:avLst/>
          </a:prstGeom>
          <a:ln>
            <a:solidFill>
              <a:srgbClr val="000000"/>
            </a:solidFill>
            <a:tailEnd len="med" type="triangle" w="med"/>
          </a:ln>
        </p:spPr>
        <p:style>
          <a:lnRef idx="0"/>
          <a:fillRef idx="0"/>
          <a:effectRef idx="0"/>
          <a:fontRef idx="minor"/>
        </p:style>
      </p:sp>
      <p:sp>
        <p:nvSpPr>
          <p:cNvPr id="336" name="Line 40"/>
          <p:cNvSpPr/>
          <p:nvPr/>
        </p:nvSpPr>
        <p:spPr>
          <a:xfrm>
            <a:off x="9360000" y="1800000"/>
            <a:ext cx="0" cy="288000"/>
          </a:xfrm>
          <a:prstGeom prst="line">
            <a:avLst/>
          </a:prstGeom>
          <a:ln>
            <a:solidFill>
              <a:srgbClr val="000000"/>
            </a:solidFill>
            <a:tailEnd len="med" type="triangle" w="med"/>
          </a:ln>
        </p:spPr>
        <p:style>
          <a:lnRef idx="0"/>
          <a:fillRef idx="0"/>
          <a:effectRef idx="0"/>
          <a:fontRef idx="minor"/>
        </p:style>
      </p:sp>
      <p:sp>
        <p:nvSpPr>
          <p:cNvPr id="337" name="Line 41"/>
          <p:cNvSpPr/>
          <p:nvPr/>
        </p:nvSpPr>
        <p:spPr>
          <a:xfrm>
            <a:off x="11736000" y="1800000"/>
            <a:ext cx="0" cy="288000"/>
          </a:xfrm>
          <a:prstGeom prst="line">
            <a:avLst/>
          </a:prstGeom>
          <a:ln>
            <a:solidFill>
              <a:srgbClr val="000000"/>
            </a:solidFill>
            <a:tailEnd len="med" type="triangle" w="med"/>
          </a:ln>
        </p:spPr>
        <p:style>
          <a:lnRef idx="0"/>
          <a:fillRef idx="0"/>
          <a:effectRef idx="0"/>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609480" y="273600"/>
            <a:ext cx="10971720" cy="1144080"/>
          </a:xfrm>
          <a:prstGeom prst="rect">
            <a:avLst/>
          </a:prstGeom>
          <a:noFill/>
          <a:ln>
            <a:noFill/>
          </a:ln>
        </p:spPr>
        <p:style>
          <a:lnRef idx="0"/>
          <a:fillRef idx="0"/>
          <a:effectRef idx="0"/>
          <a:fontRef idx="minor"/>
        </p:style>
      </p:sp>
      <p:sp>
        <p:nvSpPr>
          <p:cNvPr id="339" name="CustomShape 2"/>
          <p:cNvSpPr/>
          <p:nvPr/>
        </p:nvSpPr>
        <p:spPr>
          <a:xfrm>
            <a:off x="609480" y="1604520"/>
            <a:ext cx="10971720" cy="3976560"/>
          </a:xfrm>
          <a:prstGeom prst="rect">
            <a:avLst/>
          </a:prstGeom>
          <a:noFill/>
          <a:ln>
            <a:noFill/>
          </a:ln>
        </p:spPr>
        <p:style>
          <a:lnRef idx="0"/>
          <a:fillRef idx="0"/>
          <a:effectRef idx="0"/>
          <a:fontRef idx="minor"/>
        </p:style>
      </p:sp>
      <p:sp>
        <p:nvSpPr>
          <p:cNvPr id="340" name="CustomShape 3"/>
          <p:cNvSpPr/>
          <p:nvPr/>
        </p:nvSpPr>
        <p:spPr>
          <a:xfrm>
            <a:off x="609480" y="40320"/>
            <a:ext cx="10971720" cy="624960"/>
          </a:xfrm>
          <a:prstGeom prst="rect">
            <a:avLst/>
          </a:prstGeom>
          <a:noFill/>
          <a:ln>
            <a:noFill/>
          </a:ln>
        </p:spPr>
        <p:style>
          <a:lnRef idx="0"/>
          <a:fillRef idx="0"/>
          <a:effectRef idx="0"/>
          <a:fontRef idx="minor"/>
        </p:style>
      </p:sp>
      <p:sp>
        <p:nvSpPr>
          <p:cNvPr id="341" name="CustomShape 4"/>
          <p:cNvSpPr/>
          <p:nvPr/>
        </p:nvSpPr>
        <p:spPr>
          <a:xfrm>
            <a:off x="802440" y="1826640"/>
            <a:ext cx="6109200" cy="5490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1. Logical Address / Linear Address is comprises of --&gt;</a:t>
            </a:r>
            <a:endParaRPr b="0" lang="en-IN" sz="3200" spc="-1" strike="noStrike">
              <a:latin typeface="Arial"/>
            </a:endParaRPr>
          </a:p>
        </p:txBody>
      </p:sp>
      <p:graphicFrame>
        <p:nvGraphicFramePr>
          <p:cNvPr id="342" name="Table 5"/>
          <p:cNvGraphicFramePr/>
          <p:nvPr/>
        </p:nvGraphicFramePr>
        <p:xfrm>
          <a:off x="7452720" y="1829880"/>
          <a:ext cx="4021200" cy="349560"/>
        </p:xfrm>
        <a:graphic>
          <a:graphicData uri="http://schemas.openxmlformats.org/drawingml/2006/table">
            <a:tbl>
              <a:tblPr/>
              <a:tblGrid>
                <a:gridCol w="2010240"/>
                <a:gridCol w="2011320"/>
              </a:tblGrid>
              <a:tr h="349560">
                <a:tc>
                  <a:txBody>
                    <a:bodyPr lIns="90000" rIns="90000"/>
                    <a:p>
                      <a:pPr>
                        <a:lnSpc>
                          <a:spcPct val="100000"/>
                        </a:lnSpc>
                      </a:pPr>
                      <a:r>
                        <a:rPr b="0" lang="en-IN" sz="1800" spc="-1" strike="noStrike">
                          <a:latin typeface="Arial"/>
                        </a:rPr>
                        <a:t>Segment selector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latin typeface="Arial"/>
                        </a:rPr>
                        <a:t>Offser register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343" name="CustomShape 6"/>
          <p:cNvSpPr/>
          <p:nvPr/>
        </p:nvSpPr>
        <p:spPr>
          <a:xfrm>
            <a:off x="792000" y="2618640"/>
            <a:ext cx="6109200" cy="549000"/>
          </a:xfrm>
          <a:prstGeom prst="rect">
            <a:avLst/>
          </a:prstGeom>
          <a:noFill/>
          <a:ln>
            <a:noFill/>
          </a:ln>
        </p:spPr>
        <p:style>
          <a:lnRef idx="0"/>
          <a:fillRef idx="0"/>
          <a:effectRef idx="0"/>
          <a:fontRef idx="minor"/>
        </p:style>
      </p:sp>
      <p:sp>
        <p:nvSpPr>
          <p:cNvPr id="344" name="CustomShape 7"/>
          <p:cNvSpPr/>
          <p:nvPr/>
        </p:nvSpPr>
        <p:spPr>
          <a:xfrm>
            <a:off x="7930440" y="2232000"/>
            <a:ext cx="709200" cy="28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16-bit</a:t>
            </a:r>
            <a:endParaRPr b="0" lang="en-IN" sz="3200" spc="-1" strike="noStrike">
              <a:latin typeface="Arial"/>
            </a:endParaRPr>
          </a:p>
        </p:txBody>
      </p:sp>
      <p:sp>
        <p:nvSpPr>
          <p:cNvPr id="345" name="CustomShape 8"/>
          <p:cNvSpPr/>
          <p:nvPr/>
        </p:nvSpPr>
        <p:spPr>
          <a:xfrm>
            <a:off x="9864000" y="2232000"/>
            <a:ext cx="709200" cy="28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32-bit</a:t>
            </a:r>
            <a:endParaRPr b="0" lang="en-IN" sz="3200" spc="-1" strike="noStrike">
              <a:latin typeface="Arial"/>
            </a:endParaRPr>
          </a:p>
        </p:txBody>
      </p:sp>
      <p:graphicFrame>
        <p:nvGraphicFramePr>
          <p:cNvPr id="346" name="Table 9"/>
          <p:cNvGraphicFramePr/>
          <p:nvPr/>
        </p:nvGraphicFramePr>
        <p:xfrm>
          <a:off x="723600" y="3348000"/>
          <a:ext cx="8924040" cy="605520"/>
        </p:xfrm>
        <a:graphic>
          <a:graphicData uri="http://schemas.openxmlformats.org/drawingml/2006/table">
            <a:tbl>
              <a:tblPr/>
              <a:tblGrid>
                <a:gridCol w="2231280"/>
                <a:gridCol w="2231280"/>
                <a:gridCol w="2231280"/>
                <a:gridCol w="2230560"/>
              </a:tblGrid>
              <a:tr h="605880">
                <a:tc>
                  <a:txBody>
                    <a:bodyPr lIns="90000" rIns="90000"/>
                    <a:p>
                      <a:pPr>
                        <a:lnSpc>
                          <a:spcPct val="100000"/>
                        </a:lnSpc>
                      </a:pPr>
                      <a:r>
                        <a:rPr b="0" lang="en-IN" sz="1800" spc="-1" strike="noStrike">
                          <a:solidFill>
                            <a:srgbClr val="111111"/>
                          </a:solidFill>
                          <a:latin typeface="Arial"/>
                        </a:rPr>
                        <a:t>CPU</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solidFill>
                            <a:srgbClr val="111111"/>
                          </a:solidFill>
                          <a:latin typeface="Arial"/>
                        </a:rPr>
                        <a:t>Segmentation unit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solidFill>
                            <a:srgbClr val="111111"/>
                          </a:solidFill>
                          <a:latin typeface="Arial"/>
                        </a:rPr>
                        <a:t>Demand pagging unit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solidFill>
                            <a:srgbClr val="111111"/>
                          </a:solidFill>
                          <a:latin typeface="Arial"/>
                        </a:rPr>
                        <a:t>Physical Adress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47" name="Table 1"/>
          <p:cNvGraphicFramePr/>
          <p:nvPr/>
        </p:nvGraphicFramePr>
        <p:xfrm>
          <a:off x="7490880" y="2320920"/>
          <a:ext cx="1367280" cy="674280"/>
        </p:xfrm>
        <a:graphic>
          <a:graphicData uri="http://schemas.openxmlformats.org/drawingml/2006/table">
            <a:tbl>
              <a:tblPr/>
              <a:tblGrid>
                <a:gridCol w="456120"/>
                <a:gridCol w="456120"/>
                <a:gridCol w="455400"/>
              </a:tblGrid>
              <a:tr h="347760">
                <a:tc>
                  <a:txBody>
                    <a:bodyPr lIns="90000" rIns="90000"/>
                    <a:p>
                      <a:pPr>
                        <a:lnSpc>
                          <a:spcPct val="100000"/>
                        </a:lnSpc>
                      </a:pPr>
                      <a:r>
                        <a:rPr b="0" lang="en-IN" sz="1800" spc="-1" strike="noStrike">
                          <a:latin typeface="Arial"/>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latin typeface="Arial"/>
                        </a:rPr>
                        <a:t>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latin typeface="Arial"/>
                        </a:rPr>
                        <a:t>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760">
                <a:tc>
                  <a:txBody>
                    <a:bodyPr lIns="90000" rIns="90000"/>
                    <a:p>
                      <a:pPr>
                        <a:lnSpc>
                          <a:spcPct val="100000"/>
                        </a:lnSpc>
                      </a:pPr>
                      <a:r>
                        <a:rPr b="0" lang="en-IN" sz="1800" spc="-1" strike="noStrike">
                          <a:latin typeface="Arial"/>
                        </a:rPr>
                        <a:t>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6</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348" name="Table 2"/>
          <p:cNvGraphicFramePr/>
          <p:nvPr/>
        </p:nvGraphicFramePr>
        <p:xfrm>
          <a:off x="500400" y="4101480"/>
          <a:ext cx="10971720" cy="1686240"/>
        </p:xfrm>
        <a:graphic>
          <a:graphicData uri="http://schemas.openxmlformats.org/drawingml/2006/table">
            <a:tbl>
              <a:tblPr/>
              <a:tblGrid>
                <a:gridCol w="2194200"/>
                <a:gridCol w="2194200"/>
                <a:gridCol w="2194200"/>
                <a:gridCol w="2194200"/>
                <a:gridCol w="2195280"/>
              </a:tblGrid>
              <a:tr h="347760">
                <a:tc>
                  <a:txBody>
                    <a:bodyPr lIns="90000" rIns="90000"/>
                    <a:p>
                      <a:pPr>
                        <a:lnSpc>
                          <a:spcPct val="100000"/>
                        </a:lnSpc>
                      </a:pPr>
                      <a:r>
                        <a:rPr b="0" lang="en-IN" sz="1800" spc="-1" strike="noStrike">
                          <a:latin typeface="Arial"/>
                        </a:rPr>
                        <a:t>Block no</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latin typeface="Arial"/>
                        </a:rPr>
                        <a:t>Page frame no</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latin typeface="Arial"/>
                        </a:rPr>
                        <a:t>Present bit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latin typeface="Arial"/>
                        </a:rPr>
                        <a:t>Dirty bit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latin typeface="Arial"/>
                        </a:rPr>
                        <a:t>Protected bit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760">
                <a:tc>
                  <a:txBody>
                    <a:bodyPr lIns="90000" rIns="90000"/>
                    <a:p>
                      <a:pPr>
                        <a:lnSpc>
                          <a:spcPct val="100000"/>
                        </a:lnSpc>
                      </a:pPr>
                      <a:r>
                        <a:rPr b="0" lang="en-IN" sz="1800" spc="-1" strike="noStrike">
                          <a:latin typeface="Arial"/>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latin typeface="Arial"/>
                        </a:rPr>
                        <a:t>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IN" sz="1800" spc="-1" strike="noStrike">
                          <a:latin typeface="Arial"/>
                        </a:rPr>
                        <a:t>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latin typeface="Arial"/>
                        </a:rPr>
                        <a:t>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IN" sz="1800" spc="-1" strike="noStrike">
                          <a:latin typeface="Arial"/>
                        </a:rPr>
                        <a:t>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latin typeface="Arial"/>
                        </a:rPr>
                        <a:t>6</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49" name="CustomShape 3"/>
          <p:cNvSpPr/>
          <p:nvPr/>
        </p:nvSpPr>
        <p:spPr>
          <a:xfrm>
            <a:off x="609480" y="4320"/>
            <a:ext cx="10971720" cy="624960"/>
          </a:xfrm>
          <a:prstGeom prst="rect">
            <a:avLst/>
          </a:prstGeom>
          <a:noFill/>
          <a:ln>
            <a:noFill/>
          </a:ln>
        </p:spPr>
        <p:style>
          <a:lnRef idx="0"/>
          <a:fillRef idx="0"/>
          <a:effectRef idx="0"/>
          <a:fontRef idx="minor"/>
        </p:style>
      </p:sp>
      <p:sp>
        <p:nvSpPr>
          <p:cNvPr id="350" name="CustomShape 4"/>
          <p:cNvSpPr/>
          <p:nvPr/>
        </p:nvSpPr>
        <p:spPr>
          <a:xfrm>
            <a:off x="2592000" y="3456000"/>
            <a:ext cx="6191640" cy="431640"/>
          </a:xfrm>
          <a:prstGeom prst="rect">
            <a:avLst/>
          </a:prstGeom>
          <a:noFill/>
          <a:ln>
            <a:noFill/>
          </a:ln>
        </p:spPr>
        <p:style>
          <a:lnRef idx="0"/>
          <a:fillRef idx="0"/>
          <a:effectRef idx="0"/>
          <a:fontRef idx="minor"/>
        </p:style>
        <p:txBody>
          <a:bodyPr lIns="0" rIns="0" tIns="0" bIns="0" anchor="ctr"/>
          <a:p>
            <a:pPr algn="ctr">
              <a:lnSpc>
                <a:spcPct val="100000"/>
              </a:lnSpc>
            </a:pPr>
            <a:r>
              <a:rPr b="0" lang="en-IN" sz="2600" spc="-1" strike="noStrike">
                <a:latin typeface="Arial"/>
              </a:rPr>
              <a:t>Process page Table</a:t>
            </a:r>
            <a:endParaRPr b="0" lang="en-IN" sz="2600" spc="-1" strike="noStrike">
              <a:latin typeface="Arial"/>
            </a:endParaRPr>
          </a:p>
        </p:txBody>
      </p:sp>
      <p:sp>
        <p:nvSpPr>
          <p:cNvPr id="351" name="CustomShape 5"/>
          <p:cNvSpPr/>
          <p:nvPr/>
        </p:nvSpPr>
        <p:spPr>
          <a:xfrm>
            <a:off x="6984000" y="1896120"/>
            <a:ext cx="3095640" cy="3596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Swap memory</a:t>
            </a:r>
            <a:endParaRPr b="0" lang="en-IN" sz="2000" spc="-1" strike="noStrike">
              <a:latin typeface="Arial"/>
            </a:endParaRPr>
          </a:p>
        </p:txBody>
      </p:sp>
      <p:sp>
        <p:nvSpPr>
          <p:cNvPr id="352" name="CustomShape 6"/>
          <p:cNvSpPr/>
          <p:nvPr/>
        </p:nvSpPr>
        <p:spPr>
          <a:xfrm>
            <a:off x="1152000" y="1152000"/>
            <a:ext cx="1295640" cy="35964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CPU</a:t>
            </a:r>
            <a:endParaRPr b="0" lang="en-IN" sz="2000" spc="-1" strike="noStrike">
              <a:latin typeface="Arial"/>
            </a:endParaRPr>
          </a:p>
        </p:txBody>
      </p:sp>
      <p:sp>
        <p:nvSpPr>
          <p:cNvPr id="353" name="CustomShape 7"/>
          <p:cNvSpPr/>
          <p:nvPr/>
        </p:nvSpPr>
        <p:spPr>
          <a:xfrm>
            <a:off x="2880000" y="1152000"/>
            <a:ext cx="1151640" cy="28764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TLB</a:t>
            </a:r>
            <a:endParaRPr b="0" lang="en-IN" sz="2000" spc="-1" strike="noStrike">
              <a:latin typeface="Arial"/>
            </a:endParaRPr>
          </a:p>
        </p:txBody>
      </p:sp>
      <p:sp>
        <p:nvSpPr>
          <p:cNvPr id="354" name="CustomShape 8"/>
          <p:cNvSpPr/>
          <p:nvPr/>
        </p:nvSpPr>
        <p:spPr>
          <a:xfrm>
            <a:off x="4464000" y="1152000"/>
            <a:ext cx="1367640" cy="35964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Cache</a:t>
            </a:r>
            <a:endParaRPr b="0" lang="en-IN" sz="2000" spc="-1" strike="noStrike">
              <a:latin typeface="Arial"/>
            </a:endParaRPr>
          </a:p>
        </p:txBody>
      </p:sp>
      <p:sp>
        <p:nvSpPr>
          <p:cNvPr id="355" name="CustomShape 9"/>
          <p:cNvSpPr/>
          <p:nvPr/>
        </p:nvSpPr>
        <p:spPr>
          <a:xfrm>
            <a:off x="6120000" y="1080000"/>
            <a:ext cx="1151640" cy="35964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RAM</a:t>
            </a:r>
            <a:endParaRPr b="0" lang="en-IN" sz="2000" spc="-1" strike="noStrike">
              <a:latin typeface="Arial"/>
            </a:endParaRPr>
          </a:p>
        </p:txBody>
      </p:sp>
      <p:sp>
        <p:nvSpPr>
          <p:cNvPr id="356" name="CustomShape 10"/>
          <p:cNvSpPr/>
          <p:nvPr/>
        </p:nvSpPr>
        <p:spPr>
          <a:xfrm>
            <a:off x="2808000" y="2160000"/>
            <a:ext cx="1223640" cy="35964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MMU</a:t>
            </a:r>
            <a:endParaRPr b="0" lang="en-IN" sz="2000" spc="-1" strike="noStrike">
              <a:latin typeface="Arial"/>
            </a:endParaRPr>
          </a:p>
        </p:txBody>
      </p:sp>
      <p:sp>
        <p:nvSpPr>
          <p:cNvPr id="357" name="Line 11"/>
          <p:cNvSpPr/>
          <p:nvPr/>
        </p:nvSpPr>
        <p:spPr>
          <a:xfrm flipV="1">
            <a:off x="3312000" y="1512000"/>
            <a:ext cx="360" cy="504000"/>
          </a:xfrm>
          <a:prstGeom prst="line">
            <a:avLst/>
          </a:prstGeom>
          <a:ln>
            <a:solidFill>
              <a:srgbClr val="000000"/>
            </a:solidFill>
            <a:tailEnd len="med" type="triangle" w="med"/>
          </a:ln>
        </p:spPr>
        <p:style>
          <a:lnRef idx="0"/>
          <a:fillRef idx="0"/>
          <a:effectRef idx="0"/>
          <a:fontRef idx="minor"/>
        </p:style>
      </p:sp>
      <p:sp>
        <p:nvSpPr>
          <p:cNvPr id="358" name="Line 12"/>
          <p:cNvSpPr/>
          <p:nvPr/>
        </p:nvSpPr>
        <p:spPr>
          <a:xfrm>
            <a:off x="3744000" y="1584000"/>
            <a:ext cx="360" cy="504000"/>
          </a:xfrm>
          <a:prstGeom prst="line">
            <a:avLst/>
          </a:prstGeom>
          <a:ln>
            <a:solidFill>
              <a:srgbClr val="000000"/>
            </a:solidFill>
            <a:tailEnd len="med" type="triangle" w="med"/>
          </a:ln>
        </p:spPr>
        <p:style>
          <a:lnRef idx="0"/>
          <a:fillRef idx="0"/>
          <a:effectRef idx="0"/>
          <a:fontRef idx="minor"/>
        </p:style>
      </p:sp>
      <p:sp>
        <p:nvSpPr>
          <p:cNvPr id="359" name="Line 13"/>
          <p:cNvSpPr/>
          <p:nvPr/>
        </p:nvSpPr>
        <p:spPr>
          <a:xfrm>
            <a:off x="3744000" y="1296000"/>
            <a:ext cx="864000" cy="360"/>
          </a:xfrm>
          <a:prstGeom prst="line">
            <a:avLst/>
          </a:prstGeom>
          <a:ln>
            <a:solidFill>
              <a:srgbClr val="000000"/>
            </a:solidFill>
            <a:tailEnd len="med" type="triangle" w="med"/>
          </a:ln>
        </p:spPr>
        <p:style>
          <a:lnRef idx="0"/>
          <a:fillRef idx="0"/>
          <a:effectRef idx="0"/>
          <a:fontRef idx="minor"/>
        </p:style>
      </p:sp>
      <p:sp>
        <p:nvSpPr>
          <p:cNvPr id="360" name="Line 14"/>
          <p:cNvSpPr/>
          <p:nvPr/>
        </p:nvSpPr>
        <p:spPr>
          <a:xfrm>
            <a:off x="5760000" y="1224000"/>
            <a:ext cx="648000" cy="360"/>
          </a:xfrm>
          <a:prstGeom prst="line">
            <a:avLst/>
          </a:prstGeom>
          <a:ln>
            <a:solidFill>
              <a:srgbClr val="000000"/>
            </a:solidFill>
            <a:tailEnd len="med" type="triangle" w="med"/>
          </a:ln>
        </p:spPr>
        <p:style>
          <a:lnRef idx="0"/>
          <a:fillRef idx="0"/>
          <a:effectRef idx="0"/>
          <a:fontRef idx="minor"/>
        </p:style>
      </p:sp>
      <p:sp>
        <p:nvSpPr>
          <p:cNvPr id="361" name="Line 15"/>
          <p:cNvSpPr/>
          <p:nvPr/>
        </p:nvSpPr>
        <p:spPr>
          <a:xfrm>
            <a:off x="2376000" y="1296000"/>
            <a:ext cx="576000" cy="360"/>
          </a:xfrm>
          <a:prstGeom prst="line">
            <a:avLst/>
          </a:prstGeom>
          <a:ln>
            <a:solidFill>
              <a:srgbClr val="000000"/>
            </a:solidFill>
            <a:tailEnd len="med" type="triangle" w="med"/>
          </a:ln>
        </p:spPr>
        <p:style>
          <a:lnRef idx="0"/>
          <a:fillRef idx="0"/>
          <a:effectRef idx="0"/>
          <a:fontRef idx="minor"/>
        </p:style>
      </p:sp>
      <p:graphicFrame>
        <p:nvGraphicFramePr>
          <p:cNvPr id="362" name="Table 16"/>
          <p:cNvGraphicFramePr/>
          <p:nvPr/>
        </p:nvGraphicFramePr>
        <p:xfrm>
          <a:off x="10454760" y="1616400"/>
          <a:ext cx="1568880" cy="1985400"/>
        </p:xfrm>
        <a:graphic>
          <a:graphicData uri="http://schemas.openxmlformats.org/drawingml/2006/table">
            <a:tbl>
              <a:tblPr/>
              <a:tblGrid>
                <a:gridCol w="784440"/>
                <a:gridCol w="784800"/>
              </a:tblGrid>
              <a:tr h="603720">
                <a:tc>
                  <a:txBody>
                    <a:bodyPr lIns="90000" rIns="90000"/>
                    <a:p>
                      <a:pPr>
                        <a:lnSpc>
                          <a:spcPct val="100000"/>
                        </a:lnSpc>
                      </a:pPr>
                      <a:r>
                        <a:rPr b="0" lang="en-IN" sz="1400" spc="-1" strike="noStrike">
                          <a:latin typeface="Arial"/>
                        </a:rPr>
                        <a:t>Page frame</a:t>
                      </a:r>
                      <a:endParaRPr b="0" lang="en-IN"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latin typeface="Arial"/>
                        </a:rPr>
                        <a:t>Block no</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760">
                <a:tc>
                  <a:txBody>
                    <a:bodyPr lIns="90000" rIns="90000"/>
                    <a:p>
                      <a:pPr>
                        <a:lnSpc>
                          <a:spcPct val="100000"/>
                        </a:lnSpc>
                      </a:pPr>
                      <a:r>
                        <a:rPr b="0" lang="en-IN" sz="1800" spc="-1" strike="noStrike">
                          <a:latin typeface="Arial"/>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6</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latin typeface="Arial"/>
                        </a:rPr>
                        <a:t>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IN" sz="1800" spc="-1" strike="noStrike">
                          <a:latin typeface="Arial"/>
                        </a:rPr>
                        <a:t>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latin typeface="Arial"/>
                        </a:rPr>
                        <a: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latin typeface="Arial"/>
                        </a:rPr>
                        <a:t>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latin typeface="Arial"/>
                        </a:rPr>
                        <a: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63" name="CustomShape 17"/>
          <p:cNvSpPr/>
          <p:nvPr/>
        </p:nvSpPr>
        <p:spPr>
          <a:xfrm>
            <a:off x="10584000" y="1152000"/>
            <a:ext cx="1367640" cy="35964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RAM</a:t>
            </a:r>
            <a:endParaRPr b="0" lang="en-IN" sz="2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3096000" y="144000"/>
            <a:ext cx="6767640" cy="6285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MMU</a:t>
            </a:r>
            <a:endParaRPr b="0" lang="en-IN" sz="4400" spc="-1" strike="noStrike">
              <a:latin typeface="Arial"/>
            </a:endParaRPr>
          </a:p>
        </p:txBody>
      </p:sp>
      <p:sp>
        <p:nvSpPr>
          <p:cNvPr id="365" name="CustomShape 2"/>
          <p:cNvSpPr/>
          <p:nvPr/>
        </p:nvSpPr>
        <p:spPr>
          <a:xfrm>
            <a:off x="648000" y="977040"/>
            <a:ext cx="9071640" cy="5346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1800" spc="-1" strike="noStrike">
                <a:latin typeface="Arial"/>
              </a:rPr>
              <a:t>Kernel global variable, i.e current which points to staruct task_struct..</a:t>
            </a:r>
            <a:endParaRPr b="0" lang="en-IN" sz="1800" spc="-1" strike="noStrike">
              <a:latin typeface="Arial"/>
            </a:endParaRPr>
          </a:p>
        </p:txBody>
      </p:sp>
      <p:sp>
        <p:nvSpPr>
          <p:cNvPr id="366" name="CustomShape 3"/>
          <p:cNvSpPr/>
          <p:nvPr/>
        </p:nvSpPr>
        <p:spPr>
          <a:xfrm>
            <a:off x="432000" y="2972520"/>
            <a:ext cx="1655640" cy="26712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current</a:t>
            </a:r>
            <a:endParaRPr b="0" lang="en-IN" sz="2000" spc="-1" strike="noStrike">
              <a:latin typeface="Arial"/>
            </a:endParaRPr>
          </a:p>
        </p:txBody>
      </p:sp>
      <p:sp>
        <p:nvSpPr>
          <p:cNvPr id="367" name="CustomShape 4"/>
          <p:cNvSpPr/>
          <p:nvPr/>
        </p:nvSpPr>
        <p:spPr>
          <a:xfrm>
            <a:off x="432000" y="3620520"/>
            <a:ext cx="1655640" cy="26712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task_struct</a:t>
            </a:r>
            <a:endParaRPr b="0" lang="en-IN" sz="2000" spc="-1" strike="noStrike">
              <a:latin typeface="Arial"/>
            </a:endParaRPr>
          </a:p>
        </p:txBody>
      </p:sp>
      <p:sp>
        <p:nvSpPr>
          <p:cNvPr id="368" name="CustomShape 5"/>
          <p:cNvSpPr/>
          <p:nvPr/>
        </p:nvSpPr>
        <p:spPr>
          <a:xfrm>
            <a:off x="432000" y="4392000"/>
            <a:ext cx="1655640" cy="26712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mm_struct</a:t>
            </a:r>
            <a:endParaRPr b="0" lang="en-IN" sz="2000" spc="-1" strike="noStrike">
              <a:latin typeface="Arial"/>
            </a:endParaRPr>
          </a:p>
        </p:txBody>
      </p:sp>
      <p:sp>
        <p:nvSpPr>
          <p:cNvPr id="369" name="CustomShape 6"/>
          <p:cNvSpPr/>
          <p:nvPr/>
        </p:nvSpPr>
        <p:spPr>
          <a:xfrm>
            <a:off x="288000" y="5112000"/>
            <a:ext cx="2303640" cy="28764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Page global directory</a:t>
            </a:r>
            <a:endParaRPr b="0" lang="en-IN" sz="2000" spc="-1" strike="noStrike">
              <a:latin typeface="Arial"/>
            </a:endParaRPr>
          </a:p>
        </p:txBody>
      </p:sp>
      <p:sp>
        <p:nvSpPr>
          <p:cNvPr id="370" name="CustomShape 7"/>
          <p:cNvSpPr/>
          <p:nvPr/>
        </p:nvSpPr>
        <p:spPr>
          <a:xfrm>
            <a:off x="7488000" y="3312000"/>
            <a:ext cx="1655640" cy="28764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1400" spc="-1" strike="noStrike">
                <a:latin typeface="Arial"/>
              </a:rPr>
              <a:t>Page table -1 </a:t>
            </a:r>
            <a:endParaRPr b="0" lang="en-IN" sz="1400" spc="-1" strike="noStrike">
              <a:latin typeface="Arial"/>
            </a:endParaRPr>
          </a:p>
        </p:txBody>
      </p:sp>
      <p:sp>
        <p:nvSpPr>
          <p:cNvPr id="371" name="CustomShape 8"/>
          <p:cNvSpPr/>
          <p:nvPr/>
        </p:nvSpPr>
        <p:spPr>
          <a:xfrm>
            <a:off x="3528000" y="4248000"/>
            <a:ext cx="3167640" cy="35964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2000" spc="-1" strike="noStrike">
                <a:latin typeface="Arial"/>
              </a:rPr>
              <a:t>Page global directory</a:t>
            </a:r>
            <a:endParaRPr b="0" lang="en-IN" sz="2000" spc="-1" strike="noStrike">
              <a:latin typeface="Arial"/>
            </a:endParaRPr>
          </a:p>
        </p:txBody>
      </p:sp>
      <p:sp>
        <p:nvSpPr>
          <p:cNvPr id="372" name="Line 9"/>
          <p:cNvSpPr/>
          <p:nvPr/>
        </p:nvSpPr>
        <p:spPr>
          <a:xfrm>
            <a:off x="1080000" y="3240000"/>
            <a:ext cx="360" cy="380520"/>
          </a:xfrm>
          <a:prstGeom prst="line">
            <a:avLst/>
          </a:prstGeom>
          <a:ln>
            <a:solidFill>
              <a:srgbClr val="000000"/>
            </a:solidFill>
            <a:tailEnd len="med" type="triangle" w="med"/>
          </a:ln>
        </p:spPr>
        <p:style>
          <a:lnRef idx="0"/>
          <a:fillRef idx="0"/>
          <a:effectRef idx="0"/>
          <a:fontRef idx="minor"/>
        </p:style>
      </p:sp>
      <p:sp>
        <p:nvSpPr>
          <p:cNvPr id="373" name="Line 10"/>
          <p:cNvSpPr/>
          <p:nvPr/>
        </p:nvSpPr>
        <p:spPr>
          <a:xfrm>
            <a:off x="1080000" y="3960000"/>
            <a:ext cx="360" cy="432000"/>
          </a:xfrm>
          <a:prstGeom prst="line">
            <a:avLst/>
          </a:prstGeom>
          <a:ln>
            <a:solidFill>
              <a:srgbClr val="000000"/>
            </a:solidFill>
            <a:tailEnd len="med" type="triangle" w="med"/>
          </a:ln>
        </p:spPr>
        <p:style>
          <a:lnRef idx="0"/>
          <a:fillRef idx="0"/>
          <a:effectRef idx="0"/>
          <a:fontRef idx="minor"/>
        </p:style>
      </p:sp>
      <p:sp>
        <p:nvSpPr>
          <p:cNvPr id="374" name="Line 11"/>
          <p:cNvSpPr/>
          <p:nvPr/>
        </p:nvSpPr>
        <p:spPr>
          <a:xfrm>
            <a:off x="1080000" y="4752000"/>
            <a:ext cx="360" cy="360000"/>
          </a:xfrm>
          <a:prstGeom prst="line">
            <a:avLst/>
          </a:prstGeom>
          <a:ln>
            <a:solidFill>
              <a:srgbClr val="000000"/>
            </a:solidFill>
            <a:tailEnd len="med" type="triangle" w="med"/>
          </a:ln>
        </p:spPr>
        <p:style>
          <a:lnRef idx="0"/>
          <a:fillRef idx="0"/>
          <a:effectRef idx="0"/>
          <a:fontRef idx="minor"/>
        </p:style>
      </p:sp>
      <p:graphicFrame>
        <p:nvGraphicFramePr>
          <p:cNvPr id="375" name="Table 12"/>
          <p:cNvGraphicFramePr/>
          <p:nvPr/>
        </p:nvGraphicFramePr>
        <p:xfrm>
          <a:off x="3444840" y="4645800"/>
          <a:ext cx="3306960" cy="1492920"/>
        </p:xfrm>
        <a:graphic>
          <a:graphicData uri="http://schemas.openxmlformats.org/drawingml/2006/table">
            <a:tbl>
              <a:tblPr/>
              <a:tblGrid>
                <a:gridCol w="330840"/>
                <a:gridCol w="330840"/>
                <a:gridCol w="330840"/>
                <a:gridCol w="330840"/>
                <a:gridCol w="330840"/>
                <a:gridCol w="330840"/>
                <a:gridCol w="330840"/>
                <a:gridCol w="330840"/>
                <a:gridCol w="330840"/>
                <a:gridCol w="329760"/>
              </a:tblGrid>
              <a:tr h="347760">
                <a:tc>
                  <a:txBody>
                    <a:bodyPr lIns="90000" rIns="90000"/>
                    <a:p>
                      <a:pPr>
                        <a:lnSpc>
                          <a:spcPct val="100000"/>
                        </a:lnSpc>
                      </a:pPr>
                      <a:r>
                        <a:rPr b="0" lang="en-IN" sz="1800" spc="-1" strike="noStrike">
                          <a:latin typeface="Arial"/>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760">
                <a:tc>
                  <a:txBody>
                    <a:bodyPr lIns="90000" rIns="90000"/>
                    <a:p>
                      <a:pPr>
                        <a:lnSpc>
                          <a:spcPct val="100000"/>
                        </a:lnSpc>
                      </a:pPr>
                      <a:r>
                        <a:rPr b="0" lang="en-IN" sz="1800" spc="-1" strike="noStrike">
                          <a:latin typeface="Arial"/>
                        </a:rPr>
                        <a:t>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latin typeface="Arial"/>
                        </a:rPr>
                        <a:t>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IN" sz="1800" spc="-1" strike="noStrike">
                          <a:latin typeface="Arial"/>
                        </a:rPr>
                        <a:t>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latin typeface="Arial"/>
                        </a:rPr>
                        <a:t>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76" name="Line 13"/>
          <p:cNvSpPr/>
          <p:nvPr/>
        </p:nvSpPr>
        <p:spPr>
          <a:xfrm flipV="1">
            <a:off x="2736000" y="4824000"/>
            <a:ext cx="576000" cy="504000"/>
          </a:xfrm>
          <a:prstGeom prst="line">
            <a:avLst/>
          </a:prstGeom>
          <a:ln>
            <a:solidFill>
              <a:srgbClr val="000000"/>
            </a:solidFill>
            <a:tailEnd len="med" type="triangle" w="med"/>
          </a:ln>
        </p:spPr>
        <p:style>
          <a:lnRef idx="0"/>
          <a:fillRef idx="0"/>
          <a:effectRef idx="0"/>
          <a:fontRef idx="minor"/>
        </p:style>
      </p:sp>
      <p:graphicFrame>
        <p:nvGraphicFramePr>
          <p:cNvPr id="377" name="Table 14"/>
          <p:cNvGraphicFramePr/>
          <p:nvPr/>
        </p:nvGraphicFramePr>
        <p:xfrm>
          <a:off x="7887960" y="3789720"/>
          <a:ext cx="1079640" cy="1049400"/>
        </p:xfrm>
        <a:graphic>
          <a:graphicData uri="http://schemas.openxmlformats.org/drawingml/2006/table">
            <a:tbl>
              <a:tblPr/>
              <a:tblGrid>
                <a:gridCol w="216000"/>
                <a:gridCol w="216000"/>
                <a:gridCol w="216000"/>
                <a:gridCol w="216000"/>
                <a:gridCol w="216000"/>
              </a:tblGrid>
              <a:tr h="428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28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28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378" name="Table 15"/>
          <p:cNvGraphicFramePr/>
          <p:nvPr/>
        </p:nvGraphicFramePr>
        <p:xfrm>
          <a:off x="7974000" y="5393880"/>
          <a:ext cx="1079640" cy="1049400"/>
        </p:xfrm>
        <a:graphic>
          <a:graphicData uri="http://schemas.openxmlformats.org/drawingml/2006/table">
            <a:tbl>
              <a:tblPr/>
              <a:tblGrid>
                <a:gridCol w="216000"/>
                <a:gridCol w="216000"/>
                <a:gridCol w="216000"/>
                <a:gridCol w="216000"/>
                <a:gridCol w="216000"/>
              </a:tblGrid>
              <a:tr h="428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28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28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79" name="CustomShape 16"/>
          <p:cNvSpPr/>
          <p:nvPr/>
        </p:nvSpPr>
        <p:spPr>
          <a:xfrm>
            <a:off x="7704000" y="4968000"/>
            <a:ext cx="1655640" cy="267120"/>
          </a:xfrm>
          <a:prstGeom prst="rect">
            <a:avLst/>
          </a:prstGeom>
          <a:noFill/>
          <a:ln w="19080">
            <a:solidFill>
              <a:srgbClr val="3465a4"/>
            </a:solidFill>
            <a:round/>
          </a:ln>
        </p:spPr>
        <p:style>
          <a:lnRef idx="0"/>
          <a:fillRef idx="0"/>
          <a:effectRef idx="0"/>
          <a:fontRef idx="minor"/>
        </p:style>
        <p:txBody>
          <a:bodyPr lIns="9360" rIns="9360" tIns="9360" bIns="9360">
            <a:normAutofit/>
          </a:bodyPr>
          <a:p>
            <a:pPr marL="432000" indent="-323640">
              <a:lnSpc>
                <a:spcPct val="100000"/>
              </a:lnSpc>
              <a:spcBef>
                <a:spcPts val="1417"/>
              </a:spcBef>
              <a:buClr>
                <a:srgbClr val="000000"/>
              </a:buClr>
              <a:buSzPct val="45000"/>
              <a:buFont typeface="Wingdings" charset="2"/>
              <a:buChar char=""/>
            </a:pPr>
            <a:r>
              <a:rPr b="0" lang="en-IN" sz="1400" spc="-1" strike="noStrike">
                <a:latin typeface="Arial"/>
              </a:rPr>
              <a:t>Page table - 2</a:t>
            </a:r>
            <a:endParaRPr b="0" lang="en-IN" sz="1400" spc="-1" strike="noStrike">
              <a:latin typeface="Arial"/>
            </a:endParaRPr>
          </a:p>
        </p:txBody>
      </p:sp>
      <p:sp>
        <p:nvSpPr>
          <p:cNvPr id="380" name="Line 17"/>
          <p:cNvSpPr/>
          <p:nvPr/>
        </p:nvSpPr>
        <p:spPr>
          <a:xfrm flipV="1">
            <a:off x="6840000" y="3888000"/>
            <a:ext cx="936000" cy="1080000"/>
          </a:xfrm>
          <a:prstGeom prst="line">
            <a:avLst/>
          </a:prstGeom>
          <a:ln>
            <a:solidFill>
              <a:srgbClr val="000000"/>
            </a:solidFill>
            <a:tailEnd len="med" type="triangle" w="med"/>
          </a:ln>
        </p:spPr>
        <p:style>
          <a:lnRef idx="0"/>
          <a:fillRef idx="0"/>
          <a:effectRef idx="0"/>
          <a:fontRef idx="minor"/>
        </p:style>
      </p:sp>
      <p:sp>
        <p:nvSpPr>
          <p:cNvPr id="381" name="Line 18"/>
          <p:cNvSpPr/>
          <p:nvPr/>
        </p:nvSpPr>
        <p:spPr>
          <a:xfrm>
            <a:off x="6751800" y="5184000"/>
            <a:ext cx="1024200" cy="288000"/>
          </a:xfrm>
          <a:prstGeom prst="line">
            <a:avLst/>
          </a:prstGeom>
          <a:ln>
            <a:solidFill>
              <a:srgbClr val="000000"/>
            </a:solidFill>
            <a:tailEnd len="med" type="triangle" w="med"/>
          </a:ln>
        </p:spPr>
        <p:style>
          <a:lnRef idx="0"/>
          <a:fillRef idx="0"/>
          <a:effectRef idx="0"/>
          <a:fontRef idx="minor"/>
        </p:style>
      </p:sp>
      <p:graphicFrame>
        <p:nvGraphicFramePr>
          <p:cNvPr id="382" name="Table 19"/>
          <p:cNvGraphicFramePr/>
          <p:nvPr/>
        </p:nvGraphicFramePr>
        <p:xfrm>
          <a:off x="2565360" y="2206800"/>
          <a:ext cx="3986280" cy="580320"/>
        </p:xfrm>
        <a:graphic>
          <a:graphicData uri="http://schemas.openxmlformats.org/drawingml/2006/table">
            <a:tbl>
              <a:tblPr/>
              <a:tblGrid>
                <a:gridCol w="1329120"/>
                <a:gridCol w="1540440"/>
                <a:gridCol w="1117080"/>
              </a:tblGrid>
              <a:tr h="580680">
                <a:tc>
                  <a:txBody>
                    <a:bodyPr lIns="90000" rIns="90000"/>
                    <a:p>
                      <a:pPr>
                        <a:lnSpc>
                          <a:spcPct val="100000"/>
                        </a:lnSpc>
                      </a:pPr>
                      <a:r>
                        <a:rPr b="0" lang="en-IN" sz="1800" spc="-1" strike="noStrike">
                          <a:latin typeface="Arial"/>
                        </a:rPr>
                        <a:t>Page directory selector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latin typeface="Arial"/>
                        </a:rPr>
                        <a:t>Page table(index)</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latin typeface="Arial"/>
                        </a:rPr>
                        <a:t>offset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383" name="Line 20"/>
          <p:cNvSpPr/>
          <p:nvPr/>
        </p:nvSpPr>
        <p:spPr>
          <a:xfrm>
            <a:off x="2808000" y="3240000"/>
            <a:ext cx="432000" cy="1512000"/>
          </a:xfrm>
          <a:prstGeom prst="line">
            <a:avLst/>
          </a:prstGeom>
          <a:ln>
            <a:solidFill>
              <a:srgbClr val="000000"/>
            </a:solidFill>
            <a:tailEnd len="med" type="triangle" w="med"/>
          </a:ln>
        </p:spPr>
        <p:style>
          <a:lnRef idx="0"/>
          <a:fillRef idx="0"/>
          <a:effectRef idx="0"/>
          <a:fontRef idx="minor"/>
        </p:style>
      </p:sp>
      <p:graphicFrame>
        <p:nvGraphicFramePr>
          <p:cNvPr id="384" name="Table 21"/>
          <p:cNvGraphicFramePr/>
          <p:nvPr/>
        </p:nvGraphicFramePr>
        <p:xfrm>
          <a:off x="8240400" y="2243880"/>
          <a:ext cx="2404800" cy="193680"/>
        </p:xfrm>
        <a:graphic>
          <a:graphicData uri="http://schemas.openxmlformats.org/drawingml/2006/table">
            <a:tbl>
              <a:tblPr/>
              <a:tblGrid>
                <a:gridCol w="1202760"/>
                <a:gridCol w="1202400"/>
              </a:tblGrid>
              <a:tr h="603720">
                <a:tc>
                  <a:txBody>
                    <a:bodyPr lIns="90000" rIns="90000"/>
                    <a:p>
                      <a:pPr>
                        <a:lnSpc>
                          <a:spcPct val="100000"/>
                        </a:lnSpc>
                      </a:pPr>
                      <a:r>
                        <a:rPr b="0" lang="en-IN" sz="1800" spc="-1" strike="noStrike">
                          <a:latin typeface="Arial"/>
                        </a:rPr>
                        <a:t>Page frame no</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IN" sz="1800" spc="-1" strike="noStrike">
                          <a:latin typeface="Arial"/>
                        </a:rPr>
                        <a:t>offset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graphicFrame>
        <p:nvGraphicFramePr>
          <p:cNvPr id="385" name="Table 22"/>
          <p:cNvGraphicFramePr/>
          <p:nvPr/>
        </p:nvGraphicFramePr>
        <p:xfrm>
          <a:off x="10784160" y="2337840"/>
          <a:ext cx="1047600" cy="3358800"/>
        </p:xfrm>
        <a:graphic>
          <a:graphicData uri="http://schemas.openxmlformats.org/drawingml/2006/table">
            <a:tbl>
              <a:tblPr/>
              <a:tblGrid>
                <a:gridCol w="524160"/>
                <a:gridCol w="523800"/>
              </a:tblGrid>
              <a:tr h="1119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119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1206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86" name="CustomShape 23"/>
          <p:cNvSpPr/>
          <p:nvPr/>
        </p:nvSpPr>
        <p:spPr>
          <a:xfrm>
            <a:off x="10728000" y="1646640"/>
            <a:ext cx="1079640" cy="522360"/>
          </a:xfrm>
          <a:prstGeom prst="rect">
            <a:avLst/>
          </a:prstGeom>
          <a:noFill/>
          <a:ln w="19080">
            <a:solidFill>
              <a:srgbClr val="3465a4"/>
            </a:solidFill>
            <a:round/>
          </a:ln>
        </p:spPr>
        <p:style>
          <a:lnRef idx="0"/>
          <a:fillRef idx="0"/>
          <a:effectRef idx="0"/>
          <a:fontRef idx="minor"/>
        </p:style>
        <p:txBody>
          <a:bodyPr lIns="9360" rIns="9360" tIns="9360" bIns="9360" anchor="ctr"/>
          <a:p>
            <a:pPr algn="ctr">
              <a:lnSpc>
                <a:spcPct val="100000"/>
              </a:lnSpc>
            </a:pPr>
            <a:r>
              <a:rPr b="0" lang="en-IN" sz="1500" spc="-1" strike="noStrike">
                <a:latin typeface="Arial"/>
              </a:rPr>
              <a:t>RAM</a:t>
            </a:r>
            <a:endParaRPr b="0" lang="en-IN" sz="1500" spc="-1" strike="noStrike">
              <a:latin typeface="Arial"/>
            </a:endParaRPr>
          </a:p>
        </p:txBody>
      </p:sp>
      <p:sp>
        <p:nvSpPr>
          <p:cNvPr id="387" name="Line 24"/>
          <p:cNvSpPr/>
          <p:nvPr/>
        </p:nvSpPr>
        <p:spPr>
          <a:xfrm>
            <a:off x="0" y="0"/>
            <a:ext cx="360" cy="360"/>
          </a:xfrm>
          <a:prstGeom prst="line">
            <a:avLst/>
          </a:prstGeom>
          <a:ln>
            <a:solidFill>
              <a:srgbClr val="000000"/>
            </a:solidFill>
            <a:headEnd len="med" type="triangle" w="med"/>
            <a:tailEnd len="med" type="triangle" w="med"/>
          </a:ln>
        </p:spPr>
        <p:style>
          <a:lnRef idx="0"/>
          <a:fillRef idx="0"/>
          <a:effectRef idx="0"/>
          <a:fontRef idx="minor"/>
        </p:style>
      </p:sp>
      <p:sp>
        <p:nvSpPr>
          <p:cNvPr id="388" name="Line 25"/>
          <p:cNvSpPr/>
          <p:nvPr/>
        </p:nvSpPr>
        <p:spPr>
          <a:xfrm flipV="1">
            <a:off x="4384080" y="2952000"/>
            <a:ext cx="360" cy="432000"/>
          </a:xfrm>
          <a:prstGeom prst="line">
            <a:avLst/>
          </a:prstGeom>
          <a:ln>
            <a:solidFill>
              <a:srgbClr val="000000"/>
            </a:solidFill>
            <a:tailEnd len="med" type="triangle" w="med"/>
          </a:ln>
        </p:spPr>
        <p:style>
          <a:lnRef idx="0"/>
          <a:fillRef idx="0"/>
          <a:effectRef idx="0"/>
          <a:fontRef idx="minor"/>
        </p:style>
      </p:sp>
      <p:sp>
        <p:nvSpPr>
          <p:cNvPr id="389" name="CustomShape 26"/>
          <p:cNvSpPr/>
          <p:nvPr/>
        </p:nvSpPr>
        <p:spPr>
          <a:xfrm flipV="1">
            <a:off x="8967600" y="2955600"/>
            <a:ext cx="207000" cy="1358640"/>
          </a:xfrm>
          <a:prstGeom prst="curvedConnector3">
            <a:avLst>
              <a:gd name="adj1" fmla="val 50000"/>
            </a:avLst>
          </a:prstGeom>
          <a:noFill/>
          <a:ln>
            <a:solidFill>
              <a:srgbClr val="000000"/>
            </a:solidFill>
            <a:headEnd len="med" type="triangle" w="med"/>
            <a:tailEnd len="med" type="triangle" w="med"/>
          </a:ln>
        </p:spPr>
        <p:style>
          <a:lnRef idx="0"/>
          <a:fillRef idx="0"/>
          <a:effectRef idx="0"/>
          <a:fontRef idx="minor"/>
        </p:style>
      </p:sp>
      <p:sp>
        <p:nvSpPr>
          <p:cNvPr id="390" name="Line 27"/>
          <p:cNvSpPr/>
          <p:nvPr/>
        </p:nvSpPr>
        <p:spPr>
          <a:xfrm>
            <a:off x="0" y="0"/>
            <a:ext cx="360" cy="360"/>
          </a:xfrm>
          <a:prstGeom prst="line">
            <a:avLst/>
          </a:prstGeom>
          <a:ln>
            <a:solidFill>
              <a:srgbClr val="000000"/>
            </a:solidFill>
            <a:headEnd len="med" type="triangle" w="med"/>
            <a:tailEnd len="med" type="triangle" w="med"/>
          </a:ln>
        </p:spPr>
        <p:style>
          <a:lnRef idx="0"/>
          <a:fillRef idx="0"/>
          <a:effectRef idx="0"/>
          <a:fontRef idx="minor"/>
        </p:style>
      </p:sp>
      <p:sp>
        <p:nvSpPr>
          <p:cNvPr id="391" name="Line 28"/>
          <p:cNvSpPr/>
          <p:nvPr/>
        </p:nvSpPr>
        <p:spPr>
          <a:xfrm>
            <a:off x="5897160" y="1779120"/>
            <a:ext cx="6840" cy="427680"/>
          </a:xfrm>
          <a:prstGeom prst="line">
            <a:avLst/>
          </a:prstGeom>
          <a:ln>
            <a:solidFill>
              <a:srgbClr val="000000"/>
            </a:solidFill>
            <a:tailEnd len="med" type="triangle" w="med"/>
          </a:ln>
        </p:spPr>
        <p:style>
          <a:lnRef idx="0"/>
          <a:fillRef idx="0"/>
          <a:effectRef idx="0"/>
          <a:fontRef idx="minor"/>
        </p:style>
      </p:sp>
      <p:sp>
        <p:nvSpPr>
          <p:cNvPr id="392" name="Line 29"/>
          <p:cNvSpPr/>
          <p:nvPr/>
        </p:nvSpPr>
        <p:spPr>
          <a:xfrm flipH="1">
            <a:off x="9936000" y="1946880"/>
            <a:ext cx="23040" cy="357120"/>
          </a:xfrm>
          <a:prstGeom prst="line">
            <a:avLst/>
          </a:prstGeom>
          <a:ln>
            <a:solidFill>
              <a:srgbClr val="000000"/>
            </a:solidFill>
            <a:tailEnd len="med" type="triangle" w="med"/>
          </a:ln>
        </p:spPr>
        <p:style>
          <a:lnRef idx="0"/>
          <a:fillRef idx="0"/>
          <a:effectRef idx="0"/>
          <a:fontRef idx="minor"/>
        </p:style>
      </p:sp>
      <p:sp>
        <p:nvSpPr>
          <p:cNvPr id="393" name="CustomShape 30"/>
          <p:cNvSpPr/>
          <p:nvPr/>
        </p:nvSpPr>
        <p:spPr>
          <a:xfrm>
            <a:off x="8642520" y="2927520"/>
            <a:ext cx="2072880" cy="140040"/>
          </a:xfrm>
          <a:prstGeom prst="curvedConnector3">
            <a:avLst>
              <a:gd name="adj1" fmla="val 50000"/>
            </a:avLst>
          </a:prstGeom>
          <a:noFill/>
          <a:ln>
            <a:solidFill>
              <a:srgbClr val="000000"/>
            </a:solidFill>
            <a:headEnd len="med" type="triangle" w="med"/>
            <a:tailEnd len="med" type="triangle" w="med"/>
          </a:ln>
        </p:spPr>
        <p:style>
          <a:lnRef idx="0"/>
          <a:fillRef idx="0"/>
          <a:effectRef idx="0"/>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190440" y="-27000"/>
            <a:ext cx="10475640" cy="73944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IN" sz="3200" spc="-1" strike="noStrike">
                <a:solidFill>
                  <a:srgbClr val="7f7f7f"/>
                </a:solidFill>
                <a:latin typeface="Calibri"/>
                <a:ea typeface="DejaVu Sans"/>
              </a:rPr>
              <a:t>Connect-us</a:t>
            </a:r>
            <a:endParaRPr b="0" lang="en-IN" sz="3200" spc="-1" strike="noStrike">
              <a:latin typeface="Arial"/>
            </a:endParaRPr>
          </a:p>
        </p:txBody>
      </p:sp>
      <p:pic>
        <p:nvPicPr>
          <p:cNvPr id="395" name="Picture 2" descr=""/>
          <p:cNvPicPr/>
          <p:nvPr/>
        </p:nvPicPr>
        <p:blipFill>
          <a:blip r:embed="rId1"/>
          <a:stretch/>
        </p:blipFill>
        <p:spPr>
          <a:xfrm>
            <a:off x="747720" y="970920"/>
            <a:ext cx="1622160" cy="1622160"/>
          </a:xfrm>
          <a:prstGeom prst="rect">
            <a:avLst/>
          </a:prstGeom>
          <a:ln>
            <a:noFill/>
          </a:ln>
        </p:spPr>
      </p:pic>
      <p:pic>
        <p:nvPicPr>
          <p:cNvPr id="396" name="Picture 5" descr=""/>
          <p:cNvPicPr/>
          <p:nvPr/>
        </p:nvPicPr>
        <p:blipFill>
          <a:blip r:embed="rId2"/>
          <a:stretch/>
        </p:blipFill>
        <p:spPr>
          <a:xfrm>
            <a:off x="9709560" y="1783080"/>
            <a:ext cx="2105640" cy="2105640"/>
          </a:xfrm>
          <a:prstGeom prst="rect">
            <a:avLst/>
          </a:prstGeom>
          <a:ln>
            <a:noFill/>
          </a:ln>
        </p:spPr>
      </p:pic>
      <p:pic>
        <p:nvPicPr>
          <p:cNvPr id="397" name="Picture 9" descr=""/>
          <p:cNvPicPr/>
          <p:nvPr/>
        </p:nvPicPr>
        <p:blipFill>
          <a:blip r:embed="rId3"/>
          <a:stretch/>
        </p:blipFill>
        <p:spPr>
          <a:xfrm>
            <a:off x="6435360" y="864000"/>
            <a:ext cx="1903320" cy="1836360"/>
          </a:xfrm>
          <a:prstGeom prst="rect">
            <a:avLst/>
          </a:prstGeom>
          <a:ln>
            <a:noFill/>
          </a:ln>
        </p:spPr>
      </p:pic>
      <p:pic>
        <p:nvPicPr>
          <p:cNvPr id="398" name="Picture 13" descr=""/>
          <p:cNvPicPr/>
          <p:nvPr/>
        </p:nvPicPr>
        <p:blipFill>
          <a:blip r:embed="rId4"/>
          <a:stretch/>
        </p:blipFill>
        <p:spPr>
          <a:xfrm>
            <a:off x="3543480" y="1884240"/>
            <a:ext cx="1903320" cy="1903320"/>
          </a:xfrm>
          <a:prstGeom prst="rect">
            <a:avLst/>
          </a:prstGeom>
          <a:ln>
            <a:noFill/>
          </a:ln>
        </p:spPr>
      </p:pic>
      <p:pic>
        <p:nvPicPr>
          <p:cNvPr id="399" name="Picture 15" descr=""/>
          <p:cNvPicPr/>
          <p:nvPr/>
        </p:nvPicPr>
        <p:blipFill>
          <a:blip r:embed="rId5"/>
          <a:stretch/>
        </p:blipFill>
        <p:spPr>
          <a:xfrm>
            <a:off x="5444640" y="4442040"/>
            <a:ext cx="5789520" cy="1865160"/>
          </a:xfrm>
          <a:prstGeom prst="rect">
            <a:avLst/>
          </a:prstGeom>
          <a:ln>
            <a:noFill/>
          </a:ln>
        </p:spPr>
      </p:pic>
      <p:sp>
        <p:nvSpPr>
          <p:cNvPr id="400" name="CustomShape 2"/>
          <p:cNvSpPr/>
          <p:nvPr/>
        </p:nvSpPr>
        <p:spPr>
          <a:xfrm>
            <a:off x="380880" y="4263120"/>
            <a:ext cx="3350880" cy="1865160"/>
          </a:xfrm>
          <a:prstGeom prst="rect">
            <a:avLst/>
          </a:prstGeom>
          <a:solidFill>
            <a:srgbClr val="ed7d31"/>
          </a:solidFill>
          <a:ln w="19080">
            <a:solidFill>
              <a:srgbClr val="ffffff"/>
            </a:solidFill>
            <a:miter/>
          </a:ln>
        </p:spPr>
        <p:style>
          <a:lnRef idx="0"/>
          <a:fillRef idx="0"/>
          <a:effectRef idx="0"/>
          <a:fontRef idx="minor"/>
        </p:style>
        <p:txBody>
          <a:bodyPr lIns="90000" rIns="90000" tIns="45000" bIns="45000" anchor="ctr"/>
          <a:p>
            <a:pPr algn="ctr">
              <a:lnSpc>
                <a:spcPct val="100000"/>
              </a:lnSpc>
            </a:pPr>
            <a:r>
              <a:rPr b="1" lang="en-IN" sz="2800" spc="-1" strike="noStrike">
                <a:solidFill>
                  <a:srgbClr val="ffffff"/>
                </a:solidFill>
                <a:latin typeface="Calibri"/>
                <a:ea typeface="DejaVu Sans"/>
              </a:rPr>
              <a:t>Developer </a:t>
            </a:r>
            <a:endParaRPr b="0" lang="en-IN" sz="2800" spc="-1" strike="noStrike">
              <a:latin typeface="Arial"/>
            </a:endParaRPr>
          </a:p>
          <a:p>
            <a:pPr algn="ctr">
              <a:lnSpc>
                <a:spcPct val="100000"/>
              </a:lnSpc>
            </a:pPr>
            <a:r>
              <a:rPr b="1" lang="en-IN" sz="2800" spc="-1" strike="noStrike">
                <a:solidFill>
                  <a:srgbClr val="ffffff"/>
                </a:solidFill>
                <a:latin typeface="Calibri"/>
                <a:ea typeface="DejaVu Sans"/>
              </a:rPr>
              <a:t>Wiki</a:t>
            </a:r>
            <a:endParaRPr b="0" lang="en-IN"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1523880" y="2438280"/>
            <a:ext cx="9142200" cy="6375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600" spc="-1" strike="noStrike">
                <a:solidFill>
                  <a:srgbClr val="2e75b6"/>
                </a:solidFill>
                <a:latin typeface="Calibri"/>
                <a:ea typeface="DejaVu Sans"/>
              </a:rPr>
              <a:t>Open Discussions</a:t>
            </a:r>
            <a:endParaRPr b="0" lang="en-IN" sz="3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2" name="Picture 2" descr=""/>
          <p:cNvPicPr/>
          <p:nvPr/>
        </p:nvPicPr>
        <p:blipFill>
          <a:blip r:embed="rId1"/>
          <a:stretch/>
        </p:blipFill>
        <p:spPr>
          <a:xfrm>
            <a:off x="2171160" y="943200"/>
            <a:ext cx="7848000" cy="54759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42200" y="53640"/>
            <a:ext cx="10091880" cy="561240"/>
          </a:xfrm>
          <a:prstGeom prst="rect">
            <a:avLst/>
          </a:prstGeom>
          <a:noFill/>
          <a:ln w="19080">
            <a:solidFill>
              <a:srgbClr val="ed7d31"/>
            </a:solidFill>
            <a:miter/>
          </a:ln>
        </p:spPr>
        <p:style>
          <a:lnRef idx="0"/>
          <a:fillRef idx="0"/>
          <a:effectRef idx="0"/>
          <a:fontRef idx="minor"/>
        </p:style>
        <p:txBody>
          <a:bodyPr lIns="90000" rIns="90000" tIns="45000" bIns="45000"/>
          <a:p>
            <a:pPr>
              <a:lnSpc>
                <a:spcPct val="100000"/>
              </a:lnSpc>
            </a:pPr>
            <a:r>
              <a:rPr b="1" lang="en-IN" sz="3600" spc="-1" strike="noStrike">
                <a:solidFill>
                  <a:srgbClr val="595959"/>
                </a:solidFill>
                <a:latin typeface="Calibri"/>
                <a:ea typeface="DejaVu Sans"/>
              </a:rPr>
              <a:t>Agenda</a:t>
            </a:r>
            <a:endParaRPr b="0" lang="en-IN" sz="3600" spc="-1" strike="noStrike">
              <a:latin typeface="Arial"/>
            </a:endParaRPr>
          </a:p>
        </p:txBody>
      </p:sp>
      <p:sp>
        <p:nvSpPr>
          <p:cNvPr id="258" name="CustomShape 2"/>
          <p:cNvSpPr/>
          <p:nvPr/>
        </p:nvSpPr>
        <p:spPr>
          <a:xfrm>
            <a:off x="614520" y="1000800"/>
            <a:ext cx="11066400" cy="506664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000000"/>
                </a:solidFill>
                <a:latin typeface="Calibri"/>
                <a:ea typeface="DejaVu Sans"/>
              </a:rPr>
              <a:t>  </a:t>
            </a:r>
            <a:endParaRPr b="0" lang="en-IN" sz="4400" spc="-1" strike="noStrike">
              <a:latin typeface="Arial"/>
            </a:endParaRPr>
          </a:p>
          <a:p>
            <a:pPr>
              <a:lnSpc>
                <a:spcPct val="100000"/>
              </a:lnSpc>
            </a:pPr>
            <a:endParaRPr b="0" lang="en-IN" sz="4400" spc="-1" strike="noStrike">
              <a:latin typeface="Arial"/>
            </a:endParaRPr>
          </a:p>
          <a:p>
            <a:pPr>
              <a:lnSpc>
                <a:spcPct val="100000"/>
              </a:lnSpc>
            </a:pPr>
            <a:r>
              <a:rPr b="0" lang="en-IN" sz="4400" spc="-1" strike="noStrike">
                <a:solidFill>
                  <a:srgbClr val="000000"/>
                </a:solidFill>
                <a:latin typeface="Calibri"/>
                <a:ea typeface="DejaVu Sans"/>
              </a:rPr>
              <a:t>     </a:t>
            </a:r>
            <a:r>
              <a:rPr b="0" lang="en-IN" sz="4400" spc="-1" strike="noStrike">
                <a:solidFill>
                  <a:srgbClr val="003d73"/>
                </a:solidFill>
                <a:latin typeface="Calibri"/>
                <a:ea typeface="DejaVu Sans"/>
              </a:rPr>
              <a:t>Linux Memory Management</a:t>
            </a:r>
            <a:endParaRPr b="0" lang="en-IN" sz="4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216000" y="199080"/>
            <a:ext cx="4789800" cy="448200"/>
          </a:xfrm>
          <a:prstGeom prst="rect">
            <a:avLst/>
          </a:prstGeom>
          <a:noFill/>
          <a:ln>
            <a:noFill/>
          </a:ln>
        </p:spPr>
        <p:style>
          <a:lnRef idx="0"/>
          <a:fillRef idx="0"/>
          <a:effectRef idx="0"/>
          <a:fontRef idx="minor"/>
        </p:style>
        <p:txBody>
          <a:bodyPr lIns="0" rIns="0" tIns="0" bIns="0" anchor="ctr"/>
          <a:p>
            <a:pPr algn="ctr">
              <a:lnSpc>
                <a:spcPct val="100000"/>
              </a:lnSpc>
            </a:pPr>
            <a:r>
              <a:rPr b="0" lang="en-IN" sz="2600" spc="-1" strike="noStrike">
                <a:solidFill>
                  <a:srgbClr val="00508f"/>
                </a:solidFill>
                <a:latin typeface="Calibri"/>
                <a:ea typeface="DejaVu Sans"/>
              </a:rPr>
              <a:t>Linux Memory Management</a:t>
            </a:r>
            <a:endParaRPr b="0" lang="en-IN" sz="2600" spc="-1" strike="noStrike">
              <a:latin typeface="Arial"/>
            </a:endParaRPr>
          </a:p>
        </p:txBody>
      </p:sp>
      <p:sp>
        <p:nvSpPr>
          <p:cNvPr id="260"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641"/>
              </a:spcBef>
              <a:buClr>
                <a:srgbClr val="000000"/>
              </a:buClr>
              <a:buSzPct val="45000"/>
              <a:buFont typeface="Wingdings" charset="2"/>
              <a:buChar char=""/>
            </a:pPr>
            <a:r>
              <a:rPr b="0" lang="en-IN" sz="2600" spc="-1" strike="noStrike">
                <a:solidFill>
                  <a:srgbClr val="000000"/>
                </a:solidFill>
                <a:latin typeface="Calibri"/>
                <a:ea typeface="DejaVu Sans"/>
              </a:rPr>
              <a:t>                   </a:t>
            </a:r>
            <a:r>
              <a:rPr b="1" lang="en-IN" sz="2600" spc="-1" strike="noStrike">
                <a:solidFill>
                  <a:srgbClr val="003d73"/>
                </a:solidFill>
                <a:latin typeface="Calibri"/>
                <a:ea typeface="DejaVu Sans"/>
              </a:rPr>
              <a:t>Some concepts about addresses</a:t>
            </a:r>
            <a:endParaRPr b="0" lang="en-IN" sz="2600" spc="-1" strike="noStrike">
              <a:latin typeface="Arial"/>
            </a:endParaRPr>
          </a:p>
          <a:p>
            <a:pPr>
              <a:lnSpc>
                <a:spcPct val="100000"/>
              </a:lnSpc>
              <a:spcBef>
                <a:spcPts val="641"/>
              </a:spcBef>
            </a:pPr>
            <a:endParaRPr b="0" lang="en-IN" sz="2600" spc="-1" strike="noStrike">
              <a:latin typeface="Arial"/>
            </a:endParaRPr>
          </a:p>
          <a:p>
            <a:pPr marL="432000" indent="-323280">
              <a:lnSpc>
                <a:spcPct val="100000"/>
              </a:lnSpc>
              <a:spcBef>
                <a:spcPts val="641"/>
              </a:spcBef>
              <a:buClr>
                <a:srgbClr val="000000"/>
              </a:buClr>
              <a:buSzPct val="45000"/>
              <a:buFont typeface="Wingdings" charset="2"/>
              <a:buChar char=""/>
            </a:pPr>
            <a:r>
              <a:rPr b="0" lang="en-IN" sz="2400" spc="-1" strike="noStrike">
                <a:solidFill>
                  <a:srgbClr val="000000"/>
                </a:solidFill>
                <a:latin typeface="Calibri"/>
                <a:ea typeface="DejaVu Sans"/>
              </a:rPr>
              <a:t>Address translation </a:t>
            </a:r>
            <a:endParaRPr b="0" lang="en-IN" sz="2400" spc="-1" strike="noStrike">
              <a:latin typeface="Arial"/>
            </a:endParaRPr>
          </a:p>
          <a:p>
            <a:pPr marL="343080" indent="-342000">
              <a:lnSpc>
                <a:spcPct val="100000"/>
              </a:lnSpc>
              <a:spcBef>
                <a:spcPts val="641"/>
              </a:spcBef>
              <a:buClr>
                <a:srgbClr val="000000"/>
              </a:buClr>
              <a:buSzPct val="45000"/>
              <a:buFont typeface="Wingdings" charset="2"/>
              <a:buChar char=""/>
            </a:pPr>
            <a:r>
              <a:rPr b="0" lang="en-IN" sz="2400" spc="-1" strike="noStrike">
                <a:solidFill>
                  <a:srgbClr val="000000"/>
                </a:solidFill>
                <a:latin typeface="Calibri"/>
                <a:ea typeface="DejaVu Sans"/>
              </a:rPr>
              <a:t>    </a:t>
            </a:r>
            <a:r>
              <a:rPr b="1" lang="en-IN" sz="2400" spc="-1" strike="noStrike">
                <a:solidFill>
                  <a:srgbClr val="000000"/>
                </a:solidFill>
                <a:latin typeface="Calibri"/>
                <a:ea typeface="DejaVu Sans"/>
              </a:rPr>
              <a:t>-logical address</a:t>
            </a:r>
            <a:endParaRPr b="0" lang="en-IN" sz="2400" spc="-1" strike="noStrike">
              <a:latin typeface="Arial"/>
            </a:endParaRPr>
          </a:p>
          <a:p>
            <a:pPr marL="343080" indent="-342000">
              <a:lnSpc>
                <a:spcPct val="100000"/>
              </a:lnSpc>
              <a:spcBef>
                <a:spcPts val="641"/>
              </a:spcBef>
              <a:buClr>
                <a:srgbClr val="000000"/>
              </a:buClr>
              <a:buSzPct val="45000"/>
              <a:buFont typeface="Wingdings" charset="2"/>
              <a:buChar char=""/>
            </a:pPr>
            <a:r>
              <a:rPr b="0"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User space vs Kernel space</a:t>
            </a:r>
            <a:endParaRPr b="0" lang="en-IN" sz="2400" spc="-1" strike="noStrike">
              <a:latin typeface="Arial"/>
            </a:endParaRPr>
          </a:p>
          <a:p>
            <a:pPr marL="343080" indent="-342000">
              <a:lnSpc>
                <a:spcPct val="100000"/>
              </a:lnSpc>
              <a:spcBef>
                <a:spcPts val="641"/>
              </a:spcBef>
              <a:buClr>
                <a:srgbClr val="000000"/>
              </a:buClr>
              <a:buSzPct val="45000"/>
              <a:buFont typeface="Wingdings" charset="2"/>
              <a:buChar char=""/>
            </a:pPr>
            <a:r>
              <a:rPr b="0" lang="en-IN" sz="2400" spc="-1" strike="noStrike">
                <a:solidFill>
                  <a:srgbClr val="000000"/>
                </a:solidFill>
                <a:latin typeface="Calibri"/>
                <a:ea typeface="DejaVu Sans"/>
              </a:rPr>
              <a:t>    </a:t>
            </a:r>
            <a:r>
              <a:rPr b="1" lang="en-IN" sz="2400" spc="-1" strike="noStrike">
                <a:solidFill>
                  <a:srgbClr val="000000"/>
                </a:solidFill>
                <a:latin typeface="Calibri"/>
                <a:ea typeface="DejaVu Sans"/>
              </a:rPr>
              <a:t>- linear address </a:t>
            </a:r>
            <a:endParaRPr b="0" lang="en-IN" sz="2400" spc="-1" strike="noStrike">
              <a:latin typeface="Arial"/>
            </a:endParaRPr>
          </a:p>
          <a:p>
            <a:pPr marL="343080" indent="-342000">
              <a:lnSpc>
                <a:spcPct val="100000"/>
              </a:lnSpc>
              <a:spcBef>
                <a:spcPts val="641"/>
              </a:spcBef>
              <a:buClr>
                <a:srgbClr val="000000"/>
              </a:buClr>
              <a:buSzPct val="45000"/>
              <a:buFont typeface="Wingdings" charset="2"/>
              <a:buChar char=""/>
            </a:pPr>
            <a:r>
              <a:rPr b="0"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A.) 0~4GB    (2^32 bytes) in x86 with 32-bit and 64-bit</a:t>
            </a:r>
            <a:endParaRPr b="0" lang="en-IN" sz="2400" spc="-1" strike="noStrike">
              <a:latin typeface="Arial"/>
            </a:endParaRPr>
          </a:p>
          <a:p>
            <a:pPr marL="343080" indent="-342000">
              <a:lnSpc>
                <a:spcPct val="100000"/>
              </a:lnSpc>
              <a:spcBef>
                <a:spcPts val="641"/>
              </a:spcBef>
              <a:buClr>
                <a:srgbClr val="000000"/>
              </a:buClr>
              <a:buSzPct val="45000"/>
              <a:buFont typeface="Wingdings" charset="2"/>
              <a:buChar char=""/>
            </a:pPr>
            <a:r>
              <a:rPr b="0"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B.) 0~ XGB   (2^64 bytes) in Alpha</a:t>
            </a:r>
            <a:endParaRPr b="0" lang="en-IN" sz="2400" spc="-1" strike="noStrike">
              <a:latin typeface="Arial"/>
            </a:endParaRPr>
          </a:p>
          <a:p>
            <a:pPr marL="343080" indent="-342000">
              <a:lnSpc>
                <a:spcPct val="100000"/>
              </a:lnSpc>
              <a:spcBef>
                <a:spcPts val="641"/>
              </a:spcBef>
              <a:buClr>
                <a:srgbClr val="000000"/>
              </a:buClr>
              <a:buSzPct val="45000"/>
              <a:buFont typeface="Wingdings" charset="2"/>
              <a:buChar char=""/>
            </a:pPr>
            <a:r>
              <a:rPr b="0" lang="en-IN" sz="2400" spc="-1" strike="noStrike">
                <a:solidFill>
                  <a:srgbClr val="000000"/>
                </a:solidFill>
                <a:latin typeface="Calibri"/>
                <a:ea typeface="DejaVu Sans"/>
              </a:rPr>
              <a:t>    </a:t>
            </a:r>
            <a:r>
              <a:rPr b="1" lang="en-IN" sz="2400" spc="-1" strike="noStrike">
                <a:solidFill>
                  <a:srgbClr val="000000"/>
                </a:solidFill>
                <a:latin typeface="Calibri"/>
                <a:ea typeface="DejaVu Sans"/>
              </a:rPr>
              <a:t>- physical address</a:t>
            </a:r>
            <a:endParaRPr b="0" lang="en-IN"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Address from main memory</a:t>
            </a:r>
            <a:endParaRPr b="0" lang="en-IN"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609480" y="268560"/>
            <a:ext cx="9397800" cy="383760"/>
          </a:xfrm>
          <a:prstGeom prst="rect">
            <a:avLst/>
          </a:prstGeom>
          <a:noFill/>
          <a:ln>
            <a:noFill/>
          </a:ln>
        </p:spPr>
        <p:style>
          <a:lnRef idx="0"/>
          <a:fillRef idx="0"/>
          <a:effectRef idx="0"/>
          <a:fontRef idx="minor"/>
        </p:style>
        <p:txBody>
          <a:bodyPr lIns="0" rIns="0" tIns="0" bIns="0" anchor="ctr"/>
          <a:p>
            <a:pPr algn="ctr">
              <a:lnSpc>
                <a:spcPct val="100000"/>
              </a:lnSpc>
            </a:pPr>
            <a:r>
              <a:rPr b="0" lang="en-IN" sz="2600" spc="-1" strike="noStrike">
                <a:solidFill>
                  <a:srgbClr val="003d73"/>
                </a:solidFill>
                <a:latin typeface="Calibri"/>
                <a:ea typeface="DejaVu Sans"/>
              </a:rPr>
              <a:t>Some concepts about addresses</a:t>
            </a:r>
            <a:endParaRPr b="0" lang="en-IN" sz="2600" spc="-1" strike="noStrike">
              <a:latin typeface="Arial"/>
            </a:endParaRPr>
          </a:p>
        </p:txBody>
      </p:sp>
      <p:sp>
        <p:nvSpPr>
          <p:cNvPr id="262"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2000" spc="-1" strike="noStrike">
                <a:solidFill>
                  <a:srgbClr val="003d73"/>
                </a:solidFill>
                <a:latin typeface="Arial"/>
                <a:ea typeface="DejaVu Sans"/>
              </a:rPr>
              <a:t>1. </a:t>
            </a:r>
            <a:r>
              <a:rPr b="1" lang="en-IN" sz="2000" spc="-1" strike="noStrike">
                <a:solidFill>
                  <a:srgbClr val="003d73"/>
                </a:solidFill>
                <a:latin typeface="Arial"/>
                <a:ea typeface="DejaVu Sans"/>
              </a:rPr>
              <a:t>Virtual address:</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3d73"/>
                </a:solidFill>
                <a:latin typeface="Arial"/>
                <a:ea typeface="DejaVu Sans"/>
              </a:rPr>
              <a:t>Virtual addresses are used by an application program. They consist of a 16-bit selector and a 32-bit offset. In the flat memory model, the selectors are preloaded into segment registers CS, DS, SS, and ES, which all refer to the same linear address. They need not be considered by the application. Addresses are simply 32-bit near pointers.</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1" lang="en-IN" sz="2000" spc="-1" strike="noStrike">
                <a:solidFill>
                  <a:srgbClr val="003d73"/>
                </a:solidFill>
                <a:latin typeface="Arial"/>
                <a:ea typeface="Noto Sans CJK SC"/>
              </a:rPr>
              <a:t>2. Linear addresse:</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3d73"/>
                </a:solidFill>
                <a:latin typeface="Arial"/>
                <a:ea typeface="Noto Sans CJK SC"/>
              </a:rPr>
              <a:t>Linear addresses are calculated from virtual addresses by segment translation. The base of the segment referred to by the selector is added to the virtual offset, giving a 32-bit linear address. Under RTTarget-32, virtual offsets are equal to linear addresses since the base of all code and data segments is 0.</a:t>
            </a:r>
            <a:endParaRPr b="0" lang="en-IN" sz="2000" spc="-1" strike="noStrike">
              <a:latin typeface="Arial"/>
            </a:endParaRPr>
          </a:p>
          <a:p>
            <a:pPr>
              <a:lnSpc>
                <a:spcPct val="100000"/>
              </a:lnSpc>
              <a:spcBef>
                <a:spcPts val="1417"/>
              </a:spcBef>
            </a:pP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609480" y="273600"/>
            <a:ext cx="10971720" cy="1144080"/>
          </a:xfrm>
          <a:prstGeom prst="rect">
            <a:avLst/>
          </a:prstGeom>
          <a:noFill/>
          <a:ln>
            <a:noFill/>
          </a:ln>
        </p:spPr>
        <p:style>
          <a:lnRef idx="0"/>
          <a:fillRef idx="0"/>
          <a:effectRef idx="0"/>
          <a:fontRef idx="minor"/>
        </p:style>
      </p:sp>
      <p:sp>
        <p:nvSpPr>
          <p:cNvPr id="264"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IN" sz="2000" spc="-1" strike="noStrike">
                <a:solidFill>
                  <a:srgbClr val="003d73"/>
                </a:solidFill>
                <a:latin typeface="Arial"/>
                <a:ea typeface="DejaVu Sans"/>
              </a:rPr>
              <a:t>3. Physical address:</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3d73"/>
                </a:solidFill>
                <a:latin typeface="Arial"/>
                <a:ea typeface="DejaVu Sans"/>
              </a:rPr>
              <a:t>Physical addresses are calculated from linear addresses through paging. The linear address is used as an index into the Page Table where the CPU locates the corresponding physical address. If paging is not enabled, linear addresses are always equal to physical addresses. Under RTTarget-32, linear addresses are equal to physical addresses except for remapped RAM regions (see section RTLoc: Locating a Program, sections Virtual Command and FillRAM Command) and for memory allocated using the virtual memory manager.</a:t>
            </a:r>
            <a:endParaRPr b="0" lang="en-IN" sz="2000" spc="-1" strike="noStrike">
              <a:latin typeface="Arial"/>
            </a:endParaRPr>
          </a:p>
        </p:txBody>
      </p:sp>
      <p:pic>
        <p:nvPicPr>
          <p:cNvPr id="265" name="" descr=""/>
          <p:cNvPicPr/>
          <p:nvPr/>
        </p:nvPicPr>
        <p:blipFill>
          <a:blip r:embed="rId1"/>
          <a:stretch/>
        </p:blipFill>
        <p:spPr>
          <a:xfrm>
            <a:off x="3528000" y="3744000"/>
            <a:ext cx="4761360" cy="29041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09480" y="196920"/>
            <a:ext cx="7885800" cy="45540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latin typeface="Arial"/>
                <a:ea typeface="DejaVu Sans"/>
              </a:rPr>
              <a:t>Virtual memory subsystem</a:t>
            </a:r>
            <a:endParaRPr b="0" lang="en-IN" sz="3200" spc="-1" strike="noStrike">
              <a:latin typeface="Arial"/>
            </a:endParaRPr>
          </a:p>
        </p:txBody>
      </p:sp>
      <p:pic>
        <p:nvPicPr>
          <p:cNvPr id="267" name="" descr=""/>
          <p:cNvPicPr/>
          <p:nvPr/>
        </p:nvPicPr>
        <p:blipFill>
          <a:blip r:embed="rId1"/>
          <a:stretch/>
        </p:blipFill>
        <p:spPr>
          <a:xfrm>
            <a:off x="2376000" y="1368000"/>
            <a:ext cx="6228360" cy="41709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8" name="Group 1"/>
          <p:cNvGrpSpPr/>
          <p:nvPr/>
        </p:nvGrpSpPr>
        <p:grpSpPr>
          <a:xfrm>
            <a:off x="2835360" y="1224000"/>
            <a:ext cx="7100640" cy="4982760"/>
            <a:chOff x="2835360" y="1224000"/>
            <a:chExt cx="7100640" cy="4982760"/>
          </a:xfrm>
        </p:grpSpPr>
        <p:sp>
          <p:nvSpPr>
            <p:cNvPr id="269" name="CustomShape 2"/>
            <p:cNvSpPr/>
            <p:nvPr/>
          </p:nvSpPr>
          <p:spPr>
            <a:xfrm>
              <a:off x="7354080" y="1811520"/>
              <a:ext cx="2580840" cy="4170600"/>
            </a:xfrm>
            <a:prstGeom prst="rect">
              <a:avLst/>
            </a:prstGeom>
            <a:solidFill>
              <a:srgbClr val="ffff99"/>
            </a:solidFill>
            <a:ln w="9360">
              <a:solidFill>
                <a:schemeClr val="tx1"/>
              </a:solidFill>
              <a:miter/>
            </a:ln>
          </p:spPr>
          <p:style>
            <a:lnRef idx="0"/>
            <a:fillRef idx="0"/>
            <a:effectRef idx="0"/>
            <a:fontRef idx="minor"/>
          </p:style>
        </p:sp>
        <p:sp>
          <p:nvSpPr>
            <p:cNvPr id="270" name="CustomShape 3"/>
            <p:cNvSpPr/>
            <p:nvPr/>
          </p:nvSpPr>
          <p:spPr>
            <a:xfrm>
              <a:off x="2835360" y="2164320"/>
              <a:ext cx="3226320" cy="645120"/>
            </a:xfrm>
            <a:prstGeom prst="rect">
              <a:avLst/>
            </a:prstGeom>
            <a:solidFill>
              <a:srgbClr val="ffffff"/>
            </a:solidFill>
            <a:ln w="9360">
              <a:solidFill>
                <a:schemeClr val="bg1"/>
              </a:solidFill>
              <a:miter/>
            </a:ln>
          </p:spPr>
          <p:style>
            <a:lnRef idx="0"/>
            <a:fillRef idx="0"/>
            <a:effectRef idx="0"/>
            <a:fontRef idx="minor"/>
          </p:style>
          <p:txBody>
            <a:bodyPr wrap="none" lIns="90000" rIns="90000" tIns="46800" bIns="46800" anchor="ctr"/>
            <a:p>
              <a:pPr algn="ctr">
                <a:lnSpc>
                  <a:spcPct val="100000"/>
                </a:lnSpc>
              </a:pPr>
              <a:r>
                <a:rPr b="0" lang="en-IN" sz="3200" spc="-1" strike="noStrike">
                  <a:solidFill>
                    <a:srgbClr val="c0504d"/>
                  </a:solidFill>
                  <a:latin typeface="Calibri"/>
                  <a:ea typeface="DejaVu Sans"/>
                </a:rPr>
                <a:t>Task</a:t>
              </a:r>
              <a:endParaRPr b="0" lang="en-IN" sz="3200" spc="-1" strike="noStrike">
                <a:latin typeface="Arial"/>
              </a:endParaRPr>
            </a:p>
          </p:txBody>
        </p:sp>
        <p:sp>
          <p:nvSpPr>
            <p:cNvPr id="271" name="Line 4"/>
            <p:cNvSpPr/>
            <p:nvPr/>
          </p:nvSpPr>
          <p:spPr>
            <a:xfrm>
              <a:off x="7353720" y="4808160"/>
              <a:ext cx="2582280" cy="360"/>
            </a:xfrm>
            <a:prstGeom prst="line">
              <a:avLst/>
            </a:prstGeom>
            <a:ln w="9360">
              <a:solidFill>
                <a:srgbClr val="0000ff"/>
              </a:solidFill>
              <a:miter/>
            </a:ln>
          </p:spPr>
          <p:style>
            <a:lnRef idx="0"/>
            <a:fillRef idx="0"/>
            <a:effectRef idx="0"/>
            <a:fontRef idx="minor"/>
          </p:style>
        </p:sp>
        <p:sp>
          <p:nvSpPr>
            <p:cNvPr id="272" name="CustomShape 5"/>
            <p:cNvSpPr/>
            <p:nvPr/>
          </p:nvSpPr>
          <p:spPr>
            <a:xfrm>
              <a:off x="5578920" y="4632120"/>
              <a:ext cx="578880" cy="351360"/>
            </a:xfrm>
            <a:prstGeom prst="rect">
              <a:avLst/>
            </a:prstGeom>
            <a:noFill/>
            <a:ln w="9360">
              <a:noFill/>
            </a:ln>
          </p:spPr>
          <p:style>
            <a:lnRef idx="0"/>
            <a:fillRef idx="0"/>
            <a:effectRef idx="0"/>
            <a:fontRef idx="minor"/>
          </p:style>
        </p:sp>
        <p:sp>
          <p:nvSpPr>
            <p:cNvPr id="273" name="CustomShape 6"/>
            <p:cNvSpPr/>
            <p:nvPr/>
          </p:nvSpPr>
          <p:spPr>
            <a:xfrm>
              <a:off x="5740200" y="4632120"/>
              <a:ext cx="483120" cy="351360"/>
            </a:xfrm>
            <a:prstGeom prst="rect">
              <a:avLst/>
            </a:prstGeom>
            <a:noFill/>
            <a:ln w="9360">
              <a:noFill/>
            </a:ln>
          </p:spPr>
          <p:style>
            <a:lnRef idx="0"/>
            <a:fillRef idx="0"/>
            <a:effectRef idx="0"/>
            <a:fontRef idx="minor"/>
          </p:style>
        </p:sp>
        <p:sp>
          <p:nvSpPr>
            <p:cNvPr id="274" name="CustomShape 7"/>
            <p:cNvSpPr/>
            <p:nvPr/>
          </p:nvSpPr>
          <p:spPr>
            <a:xfrm>
              <a:off x="6243840" y="4632120"/>
              <a:ext cx="819000" cy="458280"/>
            </a:xfrm>
            <a:prstGeom prst="rect">
              <a:avLst/>
            </a:prstGeom>
            <a:noFill/>
            <a:ln w="9360">
              <a:noFill/>
            </a:ln>
          </p:spPr>
          <p:style>
            <a:lnRef idx="0"/>
            <a:fillRef idx="0"/>
            <a:effectRef idx="0"/>
            <a:fontRef idx="minor"/>
          </p:style>
          <p:txBody>
            <a:bodyPr wrap="none" lIns="90000" rIns="90000" tIns="46800" bIns="46800"/>
            <a:p>
              <a:pPr>
                <a:lnSpc>
                  <a:spcPct val="100000"/>
                </a:lnSpc>
              </a:pPr>
              <a:r>
                <a:rPr b="0" lang="en-IN" sz="2400" spc="-1" strike="noStrike">
                  <a:solidFill>
                    <a:srgbClr val="000000"/>
                  </a:solidFill>
                  <a:latin typeface="Calibri"/>
                  <a:ea typeface="DejaVu Sans"/>
                </a:rPr>
                <a:t>3GB</a:t>
              </a:r>
              <a:endParaRPr b="0" lang="en-IN" sz="2400" spc="-1" strike="noStrike">
                <a:latin typeface="Arial"/>
              </a:endParaRPr>
            </a:p>
          </p:txBody>
        </p:sp>
        <p:sp>
          <p:nvSpPr>
            <p:cNvPr id="275" name="CustomShape 8"/>
            <p:cNvSpPr/>
            <p:nvPr/>
          </p:nvSpPr>
          <p:spPr>
            <a:xfrm>
              <a:off x="6243840" y="5748480"/>
              <a:ext cx="819000" cy="458280"/>
            </a:xfrm>
            <a:prstGeom prst="rect">
              <a:avLst/>
            </a:prstGeom>
            <a:noFill/>
            <a:ln w="9360">
              <a:noFill/>
            </a:ln>
          </p:spPr>
          <p:style>
            <a:lnRef idx="0"/>
            <a:fillRef idx="0"/>
            <a:effectRef idx="0"/>
            <a:fontRef idx="minor"/>
          </p:style>
          <p:txBody>
            <a:bodyPr wrap="none" lIns="90000" rIns="90000" tIns="46800" bIns="46800"/>
            <a:p>
              <a:pPr>
                <a:lnSpc>
                  <a:spcPct val="100000"/>
                </a:lnSpc>
              </a:pPr>
              <a:r>
                <a:rPr b="0" lang="en-IN" sz="2400" spc="-1" strike="noStrike">
                  <a:solidFill>
                    <a:srgbClr val="000000"/>
                  </a:solidFill>
                  <a:latin typeface="Calibri"/>
                  <a:ea typeface="DejaVu Sans"/>
                </a:rPr>
                <a:t>4GB</a:t>
              </a:r>
              <a:endParaRPr b="0" lang="en-IN" sz="2400" spc="-1" strike="noStrike">
                <a:latin typeface="Arial"/>
              </a:endParaRPr>
            </a:p>
          </p:txBody>
        </p:sp>
        <p:sp>
          <p:nvSpPr>
            <p:cNvPr id="276" name="CustomShape 9"/>
            <p:cNvSpPr/>
            <p:nvPr/>
          </p:nvSpPr>
          <p:spPr>
            <a:xfrm>
              <a:off x="6405120" y="1811520"/>
              <a:ext cx="819000" cy="458280"/>
            </a:xfrm>
            <a:prstGeom prst="rect">
              <a:avLst/>
            </a:prstGeom>
            <a:noFill/>
            <a:ln w="9360">
              <a:noFill/>
            </a:ln>
          </p:spPr>
          <p:style>
            <a:lnRef idx="0"/>
            <a:fillRef idx="0"/>
            <a:effectRef idx="0"/>
            <a:fontRef idx="minor"/>
          </p:style>
          <p:txBody>
            <a:bodyPr wrap="none" lIns="90000" rIns="90000" tIns="46800" bIns="46800"/>
            <a:p>
              <a:pPr>
                <a:lnSpc>
                  <a:spcPct val="100000"/>
                </a:lnSpc>
              </a:pPr>
              <a:r>
                <a:rPr b="0" lang="en-IN" sz="2400" spc="-1" strike="noStrike">
                  <a:solidFill>
                    <a:srgbClr val="000000"/>
                  </a:solidFill>
                  <a:latin typeface="Calibri"/>
                  <a:ea typeface="DejaVu Sans"/>
                </a:rPr>
                <a:t>0GB</a:t>
              </a:r>
              <a:endParaRPr b="0" lang="en-IN" sz="2400" spc="-1" strike="noStrike">
                <a:latin typeface="Arial"/>
              </a:endParaRPr>
            </a:p>
          </p:txBody>
        </p:sp>
        <p:sp>
          <p:nvSpPr>
            <p:cNvPr id="277" name="CustomShape 10"/>
            <p:cNvSpPr/>
            <p:nvPr/>
          </p:nvSpPr>
          <p:spPr>
            <a:xfrm>
              <a:off x="5820840" y="2164320"/>
              <a:ext cx="1451160" cy="938880"/>
            </a:xfrm>
            <a:prstGeom prst="rect">
              <a:avLst/>
            </a:prstGeom>
            <a:solidFill>
              <a:srgbClr val="ffffff"/>
            </a:solidFill>
            <a:ln w="9360">
              <a:solidFill>
                <a:schemeClr val="bg1"/>
              </a:solidFill>
              <a:miter/>
            </a:ln>
          </p:spPr>
          <p:style>
            <a:lnRef idx="0"/>
            <a:fillRef idx="0"/>
            <a:effectRef idx="0"/>
            <a:fontRef idx="minor"/>
          </p:style>
        </p:sp>
        <p:sp>
          <p:nvSpPr>
            <p:cNvPr id="278" name="CustomShape 11"/>
            <p:cNvSpPr/>
            <p:nvPr/>
          </p:nvSpPr>
          <p:spPr>
            <a:xfrm>
              <a:off x="7504200" y="1224000"/>
              <a:ext cx="2423520" cy="458280"/>
            </a:xfrm>
            <a:prstGeom prst="rect">
              <a:avLst/>
            </a:prstGeom>
            <a:noFill/>
            <a:ln w="9360">
              <a:noFill/>
            </a:ln>
          </p:spPr>
          <p:style>
            <a:lnRef idx="0"/>
            <a:fillRef idx="0"/>
            <a:effectRef idx="0"/>
            <a:fontRef idx="minor"/>
          </p:style>
          <p:txBody>
            <a:bodyPr wrap="none" lIns="90000" rIns="90000" tIns="46800" bIns="46800"/>
            <a:p>
              <a:pPr>
                <a:lnSpc>
                  <a:spcPct val="100000"/>
                </a:lnSpc>
              </a:pPr>
              <a:r>
                <a:rPr b="0" lang="en-IN" sz="2400" spc="-1" strike="noStrike">
                  <a:solidFill>
                    <a:srgbClr val="c0504d"/>
                  </a:solidFill>
                  <a:latin typeface="Calibri"/>
                  <a:ea typeface="DejaVu Sans"/>
                </a:rPr>
                <a:t>Linear address</a:t>
              </a:r>
              <a:endParaRPr b="0" lang="en-IN" sz="2400" spc="-1" strike="noStrike">
                <a:latin typeface="Arial"/>
              </a:endParaRPr>
            </a:p>
          </p:txBody>
        </p:sp>
        <p:sp>
          <p:nvSpPr>
            <p:cNvPr id="279" name="CustomShape 12"/>
            <p:cNvSpPr/>
            <p:nvPr/>
          </p:nvSpPr>
          <p:spPr>
            <a:xfrm>
              <a:off x="3319560" y="2810520"/>
              <a:ext cx="2097000" cy="1644120"/>
            </a:xfrm>
            <a:prstGeom prst="ellipse">
              <a:avLst/>
            </a:prstGeom>
            <a:solidFill>
              <a:srgbClr val="ccffff"/>
            </a:solidFill>
            <a:ln w="9360">
              <a:solidFill>
                <a:srgbClr val="0000ff"/>
              </a:solidFill>
              <a:miter/>
            </a:ln>
          </p:spPr>
          <p:style>
            <a:lnRef idx="0"/>
            <a:fillRef idx="0"/>
            <a:effectRef idx="0"/>
            <a:fontRef idx="minor"/>
          </p:style>
          <p:txBody>
            <a:bodyPr wrap="none" lIns="90000" rIns="90000" tIns="46800" bIns="46800" anchor="ctr"/>
            <a:p>
              <a:pPr algn="ctr">
                <a:lnSpc>
                  <a:spcPct val="100000"/>
                </a:lnSpc>
              </a:pPr>
              <a:r>
                <a:rPr b="0" lang="en-IN" sz="2400" spc="-1" strike="noStrike">
                  <a:solidFill>
                    <a:srgbClr val="000000"/>
                  </a:solidFill>
                  <a:latin typeface="Calibri"/>
                  <a:ea typeface="DejaVu Sans"/>
                </a:rPr>
                <a:t>User</a:t>
              </a:r>
              <a:endParaRPr b="0" lang="en-IN" sz="2400" spc="-1" strike="noStrike">
                <a:latin typeface="Arial"/>
              </a:endParaRPr>
            </a:p>
            <a:p>
              <a:pPr algn="ctr">
                <a:lnSpc>
                  <a:spcPct val="100000"/>
                </a:lnSpc>
              </a:pPr>
              <a:r>
                <a:rPr b="0" lang="en-IN" sz="2400" spc="-1" strike="noStrike">
                  <a:solidFill>
                    <a:srgbClr val="000000"/>
                  </a:solidFill>
                  <a:latin typeface="Calibri"/>
                  <a:ea typeface="DejaVu Sans"/>
                </a:rPr>
                <a:t>space</a:t>
              </a:r>
              <a:endParaRPr b="0" lang="en-IN" sz="2400" spc="-1" strike="noStrike">
                <a:latin typeface="Arial"/>
              </a:endParaRPr>
            </a:p>
          </p:txBody>
        </p:sp>
        <p:sp>
          <p:nvSpPr>
            <p:cNvPr id="280" name="CustomShape 13"/>
            <p:cNvSpPr/>
            <p:nvPr/>
          </p:nvSpPr>
          <p:spPr>
            <a:xfrm>
              <a:off x="3400200" y="4867200"/>
              <a:ext cx="1935360" cy="938880"/>
            </a:xfrm>
            <a:prstGeom prst="ellipse">
              <a:avLst/>
            </a:prstGeom>
            <a:solidFill>
              <a:srgbClr val="00ffff"/>
            </a:solidFill>
            <a:ln w="9360">
              <a:solidFill>
                <a:srgbClr val="0000ff"/>
              </a:solidFill>
              <a:miter/>
            </a:ln>
          </p:spPr>
          <p:style>
            <a:lnRef idx="0"/>
            <a:fillRef idx="0"/>
            <a:effectRef idx="0"/>
            <a:fontRef idx="minor"/>
          </p:style>
          <p:txBody>
            <a:bodyPr wrap="none" lIns="90000" rIns="90000" tIns="46800" bIns="46800" anchor="ctr"/>
            <a:p>
              <a:pPr algn="ctr">
                <a:lnSpc>
                  <a:spcPct val="100000"/>
                </a:lnSpc>
              </a:pPr>
              <a:r>
                <a:rPr b="0" lang="en-IN" sz="1800" spc="-1" strike="noStrike">
                  <a:solidFill>
                    <a:srgbClr val="000000"/>
                  </a:solidFill>
                  <a:latin typeface="Calibri"/>
                  <a:ea typeface="DejaVu Sans"/>
                </a:rPr>
                <a:t>Kernel</a:t>
              </a:r>
              <a:endParaRPr b="0" lang="en-IN" sz="1800" spc="-1" strike="noStrike">
                <a:latin typeface="Arial"/>
              </a:endParaRPr>
            </a:p>
            <a:p>
              <a:pPr algn="ctr">
                <a:lnSpc>
                  <a:spcPct val="100000"/>
                </a:lnSpc>
              </a:pPr>
              <a:r>
                <a:rPr b="0" lang="en-IN" sz="1800" spc="-1" strike="noStrike">
                  <a:solidFill>
                    <a:srgbClr val="000000"/>
                  </a:solidFill>
                  <a:latin typeface="Calibri"/>
                  <a:ea typeface="DejaVu Sans"/>
                </a:rPr>
                <a:t>Space</a:t>
              </a:r>
              <a:endParaRPr b="0" lang="en-IN" sz="1800" spc="-1" strike="noStrike">
                <a:latin typeface="Arial"/>
              </a:endParaRPr>
            </a:p>
            <a:p>
              <a:pPr algn="ctr">
                <a:lnSpc>
                  <a:spcPct val="100000"/>
                </a:lnSpc>
              </a:pPr>
              <a:endParaRPr b="0" lang="en-IN" sz="1800" spc="-1" strike="noStrike">
                <a:latin typeface="Arial"/>
              </a:endParaRPr>
            </a:p>
          </p:txBody>
        </p:sp>
        <p:sp>
          <p:nvSpPr>
            <p:cNvPr id="281" name="Line 14"/>
            <p:cNvSpPr/>
            <p:nvPr/>
          </p:nvSpPr>
          <p:spPr>
            <a:xfrm flipV="1">
              <a:off x="5425920" y="2927880"/>
              <a:ext cx="1927800" cy="505800"/>
            </a:xfrm>
            <a:prstGeom prst="line">
              <a:avLst/>
            </a:prstGeom>
            <a:ln w="9360">
              <a:solidFill>
                <a:srgbClr val="0000ff"/>
              </a:solidFill>
              <a:miter/>
              <a:tailEnd len="med" type="triangle" w="med"/>
            </a:ln>
          </p:spPr>
          <p:style>
            <a:lnRef idx="0"/>
            <a:fillRef idx="0"/>
            <a:effectRef idx="0"/>
            <a:fontRef idx="minor"/>
          </p:style>
        </p:sp>
        <p:sp>
          <p:nvSpPr>
            <p:cNvPr id="282" name="Line 15"/>
            <p:cNvSpPr/>
            <p:nvPr/>
          </p:nvSpPr>
          <p:spPr>
            <a:xfrm>
              <a:off x="5256000" y="5278320"/>
              <a:ext cx="2097720" cy="117360"/>
            </a:xfrm>
            <a:prstGeom prst="line">
              <a:avLst/>
            </a:prstGeom>
            <a:ln w="9360">
              <a:solidFill>
                <a:srgbClr val="0000ff"/>
              </a:solidFill>
              <a:miter/>
              <a:tailEnd len="med" type="triangle" w="med"/>
            </a:ln>
          </p:spPr>
          <p:style>
            <a:lnRef idx="0"/>
            <a:fillRef idx="0"/>
            <a:effectRef idx="0"/>
            <a:fontRef idx="minor"/>
          </p:style>
        </p:sp>
        <p:sp>
          <p:nvSpPr>
            <p:cNvPr id="283" name="CustomShape 16"/>
            <p:cNvSpPr/>
            <p:nvPr/>
          </p:nvSpPr>
          <p:spPr>
            <a:xfrm>
              <a:off x="5532480" y="3422520"/>
              <a:ext cx="1256400" cy="915480"/>
            </a:xfrm>
            <a:prstGeom prst="rect">
              <a:avLst/>
            </a:prstGeom>
            <a:noFill/>
            <a:ln w="9360">
              <a:noFill/>
            </a:ln>
          </p:spPr>
          <p:style>
            <a:lnRef idx="0"/>
            <a:fillRef idx="0"/>
            <a:effectRef idx="0"/>
            <a:fontRef idx="minor"/>
          </p:style>
          <p:txBody>
            <a:bodyPr wrap="none" lIns="90000" rIns="90000" tIns="46800" bIns="46800"/>
            <a:p>
              <a:pPr>
                <a:lnSpc>
                  <a:spcPct val="100000"/>
                </a:lnSpc>
              </a:pPr>
              <a:r>
                <a:rPr b="0" lang="en-IN" sz="1800" spc="-1" strike="noStrike">
                  <a:solidFill>
                    <a:srgbClr val="4f81bd"/>
                  </a:solidFill>
                  <a:latin typeface="Calibri"/>
                  <a:ea typeface="DejaVu Sans"/>
                </a:rPr>
                <a:t>Segment</a:t>
              </a:r>
              <a:endParaRPr b="0" lang="en-IN" sz="1800" spc="-1" strike="noStrike">
                <a:latin typeface="Arial"/>
              </a:endParaRPr>
            </a:p>
            <a:p>
              <a:pPr>
                <a:lnSpc>
                  <a:spcPct val="100000"/>
                </a:lnSpc>
              </a:pPr>
              <a:r>
                <a:rPr b="0" lang="en-IN" sz="1800" spc="-1" strike="noStrike">
                  <a:solidFill>
                    <a:srgbClr val="4f81bd"/>
                  </a:solidFill>
                  <a:latin typeface="Calibri"/>
                  <a:ea typeface="DejaVu Sans"/>
                </a:rPr>
                <a:t>hardware</a:t>
              </a:r>
              <a:endParaRPr b="0" lang="en-IN" sz="1800" spc="-1" strike="noStrike">
                <a:latin typeface="Arial"/>
              </a:endParaRPr>
            </a:p>
            <a:p>
              <a:pPr>
                <a:lnSpc>
                  <a:spcPct val="100000"/>
                </a:lnSpc>
              </a:pPr>
              <a:endParaRPr b="0" lang="en-IN" sz="1800" spc="-1" strike="noStrike">
                <a:latin typeface="Arial"/>
              </a:endParaRPr>
            </a:p>
          </p:txBody>
        </p:sp>
        <p:sp>
          <p:nvSpPr>
            <p:cNvPr id="284" name="CustomShape 17"/>
            <p:cNvSpPr/>
            <p:nvPr/>
          </p:nvSpPr>
          <p:spPr>
            <a:xfrm>
              <a:off x="3152520" y="1224000"/>
              <a:ext cx="2545560" cy="458280"/>
            </a:xfrm>
            <a:prstGeom prst="rect">
              <a:avLst/>
            </a:prstGeom>
            <a:noFill/>
            <a:ln w="9360">
              <a:noFill/>
            </a:ln>
          </p:spPr>
          <p:style>
            <a:lnRef idx="0"/>
            <a:fillRef idx="0"/>
            <a:effectRef idx="0"/>
            <a:fontRef idx="minor"/>
          </p:style>
          <p:txBody>
            <a:bodyPr wrap="none" lIns="90000" rIns="90000" tIns="46800" bIns="46800"/>
            <a:p>
              <a:pPr>
                <a:lnSpc>
                  <a:spcPct val="100000"/>
                </a:lnSpc>
              </a:pPr>
              <a:r>
                <a:rPr b="0" lang="en-IN" sz="2400" spc="-1" strike="noStrike">
                  <a:solidFill>
                    <a:srgbClr val="c0504d"/>
                  </a:solidFill>
                  <a:latin typeface="Calibri"/>
                  <a:ea typeface="DejaVu Sans"/>
                </a:rPr>
                <a:t>Logical address</a:t>
              </a:r>
              <a:endParaRPr b="0" lang="en-IN" sz="2400" spc="-1" strike="noStrike">
                <a:latin typeface="Arial"/>
              </a:endParaRPr>
            </a:p>
          </p:txBody>
        </p:sp>
      </p:gr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609480" y="273600"/>
            <a:ext cx="10971720" cy="1144080"/>
          </a:xfrm>
          <a:prstGeom prst="rect">
            <a:avLst/>
          </a:prstGeom>
          <a:noFill/>
          <a:ln>
            <a:noFill/>
          </a:ln>
        </p:spPr>
        <p:style>
          <a:lnRef idx="0"/>
          <a:fillRef idx="0"/>
          <a:effectRef idx="0"/>
          <a:fontRef idx="minor"/>
        </p:style>
      </p:sp>
      <p:sp>
        <p:nvSpPr>
          <p:cNvPr id="286"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ormAutofit/>
          </a:bodyPr>
          <a:p>
            <a:pPr marL="432000" indent="-323280">
              <a:lnSpc>
                <a:spcPct val="90000"/>
              </a:lnSpc>
              <a:spcBef>
                <a:spcPts val="561"/>
              </a:spcBef>
              <a:buClr>
                <a:srgbClr val="000000"/>
              </a:buClr>
              <a:buSzPct val="45000"/>
              <a:buFont typeface="Wingdings" charset="2"/>
              <a:buChar char=""/>
            </a:pPr>
            <a:r>
              <a:rPr b="1" lang="en-IN" sz="2800" spc="-1" strike="noStrike">
                <a:solidFill>
                  <a:srgbClr val="003d73"/>
                </a:solidFill>
                <a:latin typeface="Calibri"/>
                <a:ea typeface="DejaVu Sans"/>
              </a:rPr>
              <a:t>Logical Address:</a:t>
            </a:r>
            <a:endParaRPr b="0" lang="en-IN" sz="2800" spc="-1" strike="noStrike">
              <a:latin typeface="Arial"/>
            </a:endParaRPr>
          </a:p>
          <a:p>
            <a:pPr marL="609480" indent="-608400">
              <a:lnSpc>
                <a:spcPct val="90000"/>
              </a:lnSpc>
              <a:spcBef>
                <a:spcPts val="561"/>
              </a:spcBef>
              <a:buClr>
                <a:srgbClr val="000000"/>
              </a:buClr>
              <a:buSzPct val="45000"/>
              <a:buFont typeface="Wingdings" charset="2"/>
              <a:buChar char=""/>
            </a:pPr>
            <a:r>
              <a:rPr b="0"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 local   descriptor table   LDT</a:t>
            </a:r>
            <a:endParaRPr b="0" lang="en-IN" sz="2800" spc="-1" strike="noStrike">
              <a:latin typeface="Arial"/>
            </a:endParaRPr>
          </a:p>
          <a:p>
            <a:pPr marL="609480" indent="-608400">
              <a:lnSpc>
                <a:spcPct val="90000"/>
              </a:lnSpc>
              <a:spcBef>
                <a:spcPts val="561"/>
              </a:spcBef>
              <a:buClr>
                <a:srgbClr val="000000"/>
              </a:buClr>
              <a:buSzPct val="45000"/>
              <a:buFont typeface="Wingdings" charset="2"/>
              <a:buChar char=""/>
            </a:pPr>
            <a:r>
              <a:rPr b="1" lang="en-IN" sz="2800" spc="-1" strike="noStrike">
                <a:solidFill>
                  <a:srgbClr val="000000"/>
                </a:solidFill>
                <a:latin typeface="Calibri"/>
                <a:ea typeface="DejaVu Sans"/>
              </a:rPr>
              <a:t>                  </a:t>
            </a:r>
            <a:r>
              <a:rPr b="0" lang="en-IN" sz="2400" spc="-1" strike="noStrike">
                <a:solidFill>
                  <a:srgbClr val="000000"/>
                </a:solidFill>
                <a:latin typeface="Calibri"/>
                <a:ea typeface="DejaVu Sans"/>
              </a:rPr>
              <a:t>for</a:t>
            </a:r>
            <a:r>
              <a:rPr b="1"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user space</a:t>
            </a:r>
            <a:endParaRPr b="0" lang="en-IN" sz="2400" spc="-1" strike="noStrike">
              <a:latin typeface="Arial"/>
            </a:endParaRPr>
          </a:p>
          <a:p>
            <a:pPr marL="609480" indent="-608400">
              <a:lnSpc>
                <a:spcPct val="90000"/>
              </a:lnSpc>
              <a:spcBef>
                <a:spcPts val="561"/>
              </a:spcBef>
              <a:buClr>
                <a:srgbClr val="000000"/>
              </a:buClr>
              <a:buSzPct val="45000"/>
              <a:buFont typeface="Wingdings" charset="2"/>
              <a:buChar char=""/>
            </a:pPr>
            <a:r>
              <a:rPr b="0" lang="en-IN" sz="2800" spc="-1" strike="noStrike">
                <a:solidFill>
                  <a:srgbClr val="000000"/>
                </a:solidFill>
                <a:latin typeface="Calibri"/>
                <a:ea typeface="DejaVu Sans"/>
              </a:rPr>
              <a:t>                    </a:t>
            </a:r>
            <a:r>
              <a:rPr b="0" lang="en-IN" sz="2400" spc="-1" strike="noStrike">
                <a:solidFill>
                  <a:srgbClr val="000000"/>
                </a:solidFill>
                <a:latin typeface="Calibri"/>
                <a:ea typeface="DejaVu Sans"/>
              </a:rPr>
              <a:t>every task has one LDT    </a:t>
            </a:r>
            <a:endParaRPr b="0" lang="en-IN" sz="2400" spc="-1" strike="noStrike">
              <a:latin typeface="Arial"/>
            </a:endParaRPr>
          </a:p>
          <a:p>
            <a:pPr marL="609480" indent="-608400">
              <a:lnSpc>
                <a:spcPct val="90000"/>
              </a:lnSpc>
              <a:spcBef>
                <a:spcPts val="479"/>
              </a:spcBef>
              <a:buClr>
                <a:srgbClr val="000000"/>
              </a:buClr>
              <a:buSzPct val="45000"/>
              <a:buFont typeface="Wingdings" charset="2"/>
              <a:buChar char=""/>
            </a:pPr>
            <a:r>
              <a:rPr b="0" lang="en-IN" sz="2400" spc="-1" strike="noStrike">
                <a:solidFill>
                  <a:srgbClr val="000000"/>
                </a:solidFill>
                <a:latin typeface="Calibri"/>
                <a:ea typeface="DejaVu Sans"/>
              </a:rPr>
              <a:t>                       </a:t>
            </a:r>
            <a:r>
              <a:rPr b="0" i="1" lang="en-IN" sz="2000" spc="-1" strike="noStrike">
                <a:solidFill>
                  <a:srgbClr val="000000"/>
                </a:solidFill>
                <a:latin typeface="Calibri"/>
                <a:ea typeface="DejaVu Sans"/>
              </a:rPr>
              <a:t>ie: struct desc_struct* ldt ;</a:t>
            </a:r>
            <a:endParaRPr b="0" lang="en-IN" sz="2000" spc="-1" strike="noStrike">
              <a:latin typeface="Arial"/>
            </a:endParaRPr>
          </a:p>
          <a:p>
            <a:pPr marL="609480" indent="-608400">
              <a:lnSpc>
                <a:spcPct val="90000"/>
              </a:lnSpc>
              <a:spcBef>
                <a:spcPts val="561"/>
              </a:spcBef>
              <a:buClr>
                <a:srgbClr val="000000"/>
              </a:buClr>
              <a:buSzPct val="45000"/>
              <a:buFont typeface="Wingdings" charset="2"/>
              <a:buChar char=""/>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global descriptor table</a:t>
            </a:r>
            <a:r>
              <a:rPr b="0"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GDT</a:t>
            </a:r>
            <a:endParaRPr b="0" lang="en-IN" sz="2800" spc="-1" strike="noStrike">
              <a:latin typeface="Arial"/>
            </a:endParaRPr>
          </a:p>
          <a:p>
            <a:pPr marL="609480" indent="-608400">
              <a:lnSpc>
                <a:spcPct val="90000"/>
              </a:lnSpc>
              <a:spcBef>
                <a:spcPts val="561"/>
              </a:spcBef>
              <a:buClr>
                <a:srgbClr val="000000"/>
              </a:buClr>
              <a:buSzPct val="45000"/>
              <a:buFont typeface="Wingdings" charset="2"/>
              <a:buChar char=""/>
            </a:pPr>
            <a:r>
              <a:rPr b="0" lang="en-IN" sz="2800" spc="-1" strike="noStrike">
                <a:solidFill>
                  <a:srgbClr val="000000"/>
                </a:solidFill>
                <a:latin typeface="Calibri"/>
                <a:ea typeface="DejaVu Sans"/>
              </a:rPr>
              <a:t>                    </a:t>
            </a:r>
            <a:r>
              <a:rPr b="0" lang="en-IN" sz="2400" spc="-1" strike="noStrike">
                <a:solidFill>
                  <a:srgbClr val="000000"/>
                </a:solidFill>
                <a:latin typeface="Calibri"/>
                <a:ea typeface="DejaVu Sans"/>
              </a:rPr>
              <a:t>for  kernel space  </a:t>
            </a:r>
            <a:endParaRPr b="0" lang="en-IN" sz="2400" spc="-1" strike="noStrike">
              <a:latin typeface="Arial"/>
            </a:endParaRPr>
          </a:p>
          <a:p>
            <a:pPr marL="609480" indent="-608400">
              <a:lnSpc>
                <a:spcPct val="90000"/>
              </a:lnSpc>
              <a:spcBef>
                <a:spcPts val="561"/>
              </a:spcBef>
              <a:buClr>
                <a:srgbClr val="000000"/>
              </a:buClr>
              <a:buSzPct val="45000"/>
              <a:buFont typeface="Wingdings" charset="2"/>
              <a:buChar char=""/>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sgment descriptor</a:t>
            </a:r>
            <a:endParaRPr b="0" lang="en-IN" sz="2800" spc="-1" strike="noStrike">
              <a:latin typeface="Arial"/>
            </a:endParaRPr>
          </a:p>
          <a:p>
            <a:pPr marL="609480" indent="-608400">
              <a:lnSpc>
                <a:spcPct val="90000"/>
              </a:lnSpc>
              <a:spcBef>
                <a:spcPts val="561"/>
              </a:spcBef>
              <a:buClr>
                <a:srgbClr val="000000"/>
              </a:buClr>
              <a:buSzPct val="45000"/>
              <a:buFont typeface="Wingdings" charset="2"/>
              <a:buChar char=""/>
            </a:pPr>
            <a:r>
              <a:rPr b="1" lang="en-IN" sz="2800" spc="-1" strike="noStrike">
                <a:solidFill>
                  <a:srgbClr val="000000"/>
                </a:solidFill>
                <a:latin typeface="Calibri"/>
                <a:ea typeface="DejaVu Sans"/>
              </a:rPr>
              <a:t>                  </a:t>
            </a:r>
            <a:r>
              <a:rPr b="0" lang="en-IN" sz="2400" spc="-1" strike="noStrike">
                <a:solidFill>
                  <a:srgbClr val="000000"/>
                </a:solidFill>
                <a:latin typeface="Calibri"/>
                <a:ea typeface="DejaVu Sans"/>
              </a:rPr>
              <a:t>entry in  LDT/GDT</a:t>
            </a:r>
            <a:r>
              <a:rPr b="1" lang="en-IN" sz="2400" spc="-1" strike="noStrike">
                <a:solidFill>
                  <a:srgbClr val="000000"/>
                </a:solidFill>
                <a:latin typeface="Calibri"/>
                <a:ea typeface="DejaVu Sans"/>
              </a:rPr>
              <a:t>      </a:t>
            </a:r>
            <a:endParaRPr b="0" lang="en-IN" sz="2400" spc="-1" strike="noStrike">
              <a:latin typeface="Arial"/>
            </a:endParaRPr>
          </a:p>
          <a:p>
            <a:pPr marL="609480" indent="-608400">
              <a:lnSpc>
                <a:spcPct val="90000"/>
              </a:lnSpc>
              <a:spcBef>
                <a:spcPts val="561"/>
              </a:spcBef>
              <a:buClr>
                <a:srgbClr val="000000"/>
              </a:buClr>
              <a:buSzPct val="45000"/>
              <a:buFont typeface="Wingdings" charset="2"/>
              <a:buChar char=""/>
            </a:pP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a:t>
            </a:r>
            <a:r>
              <a:rPr b="0"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selector</a:t>
            </a:r>
            <a:r>
              <a:rPr b="0" lang="en-IN" sz="2800" spc="-1" strike="noStrike">
                <a:solidFill>
                  <a:srgbClr val="000000"/>
                </a:solidFill>
                <a:latin typeface="Calibri"/>
                <a:ea typeface="DejaVu Sans"/>
              </a:rPr>
              <a:t>  </a:t>
            </a:r>
            <a:endParaRPr b="0" lang="en-IN" sz="2800" spc="-1" strike="noStrike">
              <a:latin typeface="Arial"/>
            </a:endParaRPr>
          </a:p>
          <a:p>
            <a:pPr marL="609480" indent="-608400">
              <a:lnSpc>
                <a:spcPct val="90000"/>
              </a:lnSpc>
              <a:spcBef>
                <a:spcPts val="561"/>
              </a:spcBef>
              <a:buClr>
                <a:srgbClr val="000000"/>
              </a:buClr>
              <a:buSzPct val="45000"/>
              <a:buFont typeface="Wingdings" charset="2"/>
              <a:buChar char=""/>
            </a:pPr>
            <a:r>
              <a:rPr b="0" lang="en-IN" sz="2800" spc="-1" strike="noStrike">
                <a:solidFill>
                  <a:srgbClr val="000000"/>
                </a:solidFill>
                <a:latin typeface="Calibri"/>
                <a:ea typeface="DejaVu Sans"/>
              </a:rPr>
              <a:t>                    </a:t>
            </a:r>
            <a:r>
              <a:rPr b="0" lang="en-IN" sz="2400" spc="-1" strike="noStrike">
                <a:solidFill>
                  <a:srgbClr val="000000"/>
                </a:solidFill>
                <a:latin typeface="Calibri"/>
                <a:ea typeface="DejaVu Sans"/>
              </a:rPr>
              <a:t>decide a segment descriptor in LDT/GDT</a:t>
            </a:r>
            <a:r>
              <a:rPr b="0" lang="en-IN" sz="2800" spc="-1" strike="noStrike">
                <a:solidFill>
                  <a:srgbClr val="000000"/>
                </a:solidFill>
                <a:latin typeface="Calibri"/>
                <a:ea typeface="DejaVu Sans"/>
              </a:rPr>
              <a:t>                     </a:t>
            </a:r>
            <a:endParaRPr b="0" lang="en-IN"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609480" y="40320"/>
            <a:ext cx="10972440" cy="625320"/>
          </a:xfrm>
          <a:prstGeom prst="rect">
            <a:avLst/>
          </a:prstGeom>
          <a:noFill/>
          <a:ln>
            <a:noFill/>
          </a:ln>
        </p:spPr>
        <p:txBody>
          <a:bodyPr lIns="0" rIns="0" tIns="0" bIns="0" anchor="ctr"/>
          <a:p>
            <a:pPr algn="ctr"/>
            <a:endParaRPr b="0" lang="en-IN" sz="4400" spc="-1" strike="noStrike">
              <a:latin typeface="Arial"/>
            </a:endParaRPr>
          </a:p>
        </p:txBody>
      </p:sp>
      <p:pic>
        <p:nvPicPr>
          <p:cNvPr id="288" name="" descr=""/>
          <p:cNvPicPr/>
          <p:nvPr/>
        </p:nvPicPr>
        <p:blipFill>
          <a:blip r:embed="rId1"/>
          <a:stretch/>
        </p:blipFill>
        <p:spPr>
          <a:xfrm>
            <a:off x="838440" y="1872000"/>
            <a:ext cx="3121560" cy="1996560"/>
          </a:xfrm>
          <a:prstGeom prst="rect">
            <a:avLst/>
          </a:prstGeom>
          <a:ln>
            <a:noFill/>
          </a:ln>
        </p:spPr>
      </p:pic>
      <p:sp>
        <p:nvSpPr>
          <p:cNvPr id="289" name="TextShape 2"/>
          <p:cNvSpPr txBox="1"/>
          <p:nvPr/>
        </p:nvSpPr>
        <p:spPr>
          <a:xfrm>
            <a:off x="835560" y="5112000"/>
            <a:ext cx="1540440" cy="432000"/>
          </a:xfrm>
          <a:prstGeom prst="rect">
            <a:avLst/>
          </a:prstGeom>
          <a:noFill/>
          <a:ln>
            <a:solidFill>
              <a:srgbClr val="3465a4"/>
            </a:solidFill>
          </a:ln>
        </p:spPr>
        <p:txBody>
          <a:bodyPr lIns="0" rIns="0" tIns="0" bIns="0" anchor="ctr"/>
          <a:p>
            <a:pPr algn="ctr"/>
            <a:r>
              <a:rPr b="0" lang="en-IN" sz="2600" spc="-1" strike="noStrike">
                <a:latin typeface="Arial"/>
              </a:rPr>
              <a:t>a.out</a:t>
            </a:r>
            <a:endParaRPr b="0" lang="en-IN" sz="2600" spc="-1" strike="noStrike">
              <a:latin typeface="Arial"/>
            </a:endParaRPr>
          </a:p>
        </p:txBody>
      </p:sp>
      <p:sp>
        <p:nvSpPr>
          <p:cNvPr id="290" name="TextShape 3"/>
          <p:cNvSpPr txBox="1"/>
          <p:nvPr/>
        </p:nvSpPr>
        <p:spPr>
          <a:xfrm>
            <a:off x="3312000" y="5040000"/>
            <a:ext cx="1540440" cy="369360"/>
          </a:xfrm>
          <a:prstGeom prst="rect">
            <a:avLst/>
          </a:prstGeom>
          <a:noFill/>
          <a:ln>
            <a:solidFill>
              <a:srgbClr val="3465a4"/>
            </a:solidFill>
          </a:ln>
        </p:spPr>
        <p:txBody>
          <a:bodyPr lIns="0" rIns="0" tIns="0" bIns="0" anchor="ctr"/>
          <a:p>
            <a:pPr algn="ctr"/>
            <a:r>
              <a:rPr b="0" lang="en-IN" sz="2600" spc="-1" strike="noStrike">
                <a:latin typeface="Arial"/>
              </a:rPr>
              <a:t>./a.out</a:t>
            </a:r>
            <a:endParaRPr b="0" lang="en-IN" sz="2600" spc="-1" strike="noStrike">
              <a:latin typeface="Arial"/>
            </a:endParaRPr>
          </a:p>
        </p:txBody>
      </p:sp>
      <p:sp>
        <p:nvSpPr>
          <p:cNvPr id="291" name="Line 4"/>
          <p:cNvSpPr/>
          <p:nvPr/>
        </p:nvSpPr>
        <p:spPr>
          <a:xfrm>
            <a:off x="1440000" y="4176000"/>
            <a:ext cx="0" cy="792000"/>
          </a:xfrm>
          <a:prstGeom prst="line">
            <a:avLst/>
          </a:prstGeom>
          <a:ln>
            <a:solidFill>
              <a:srgbClr val="000000"/>
            </a:solidFill>
            <a:tailEnd len="med" type="triangle" w="med"/>
          </a:ln>
        </p:spPr>
        <p:style>
          <a:lnRef idx="0"/>
          <a:fillRef idx="0"/>
          <a:effectRef idx="0"/>
          <a:fontRef idx="minor"/>
        </p:style>
      </p:sp>
      <p:sp>
        <p:nvSpPr>
          <p:cNvPr id="292" name="Line 5"/>
          <p:cNvSpPr/>
          <p:nvPr/>
        </p:nvSpPr>
        <p:spPr>
          <a:xfrm>
            <a:off x="2664000" y="5544000"/>
            <a:ext cx="3168000" cy="0"/>
          </a:xfrm>
          <a:prstGeom prst="line">
            <a:avLst/>
          </a:prstGeom>
          <a:ln>
            <a:solidFill>
              <a:srgbClr val="000000"/>
            </a:solidFill>
            <a:tailEnd len="med" type="triangle" w="med"/>
          </a:ln>
        </p:spPr>
        <p:style>
          <a:lnRef idx="0"/>
          <a:fillRef idx="0"/>
          <a:effectRef idx="0"/>
          <a:fontRef idx="minor"/>
        </p:style>
      </p:sp>
      <p:sp>
        <p:nvSpPr>
          <p:cNvPr id="293" name="TextShape 6"/>
          <p:cNvSpPr txBox="1"/>
          <p:nvPr/>
        </p:nvSpPr>
        <p:spPr>
          <a:xfrm>
            <a:off x="7848000" y="2232000"/>
            <a:ext cx="2120040" cy="6480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2200" spc="-1" strike="noStrike">
                <a:latin typeface="Arial"/>
              </a:rPr>
              <a:t>MAX_SIZE</a:t>
            </a:r>
            <a:endParaRPr b="0" lang="en-IN" sz="2200" spc="-1" strike="noStrike">
              <a:latin typeface="Arial"/>
            </a:endParaRPr>
          </a:p>
        </p:txBody>
      </p:sp>
      <p:sp>
        <p:nvSpPr>
          <p:cNvPr id="294" name="TextShape 7"/>
          <p:cNvSpPr txBox="1"/>
          <p:nvPr/>
        </p:nvSpPr>
        <p:spPr>
          <a:xfrm>
            <a:off x="8247960" y="5328000"/>
            <a:ext cx="2120040" cy="6480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0</a:t>
            </a:r>
            <a:endParaRPr b="0" lang="en-IN" sz="3200" spc="-1" strike="noStrike">
              <a:latin typeface="Arial"/>
            </a:endParaRPr>
          </a:p>
        </p:txBody>
      </p:sp>
      <p:graphicFrame>
        <p:nvGraphicFramePr>
          <p:cNvPr id="295" name="Table 8"/>
          <p:cNvGraphicFramePr/>
          <p:nvPr/>
        </p:nvGraphicFramePr>
        <p:xfrm>
          <a:off x="6028920" y="2685240"/>
          <a:ext cx="1939320" cy="2879280"/>
        </p:xfrm>
        <a:graphic>
          <a:graphicData uri="http://schemas.openxmlformats.org/drawingml/2006/table">
            <a:tbl>
              <a:tblPr/>
              <a:tblGrid>
                <a:gridCol w="1939320"/>
              </a:tblGrid>
              <a:tr h="719640">
                <a:tc>
                  <a:txBody>
                    <a:bodyPr lIns="90000" rIns="90000" tIns="46800" bIns="46800"/>
                    <a:p>
                      <a:r>
                        <a:rPr b="0" lang="en-IN" sz="1800" spc="-1" strike="noStrike">
                          <a:latin typeface="Arial"/>
                        </a:rPr>
                        <a:t>Stack</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tIns="46800" bIns="46800"/>
                    <a:p>
                      <a:r>
                        <a:rPr b="0" lang="en-IN" sz="1800" spc="-1" strike="noStrike">
                          <a:latin typeface="Arial"/>
                        </a:rPr>
                        <a:t>Heap</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tIns="46800" bIns="46800"/>
                    <a:p>
                      <a:r>
                        <a:rPr b="0" lang="en-IN" sz="1800" spc="-1" strike="noStrike">
                          <a:latin typeface="Arial"/>
                        </a:rPr>
                        <a:t>D</a:t>
                      </a:r>
                      <a:r>
                        <a:rPr b="0" lang="en-IN" sz="1800" spc="-1" strike="noStrike">
                          <a:latin typeface="Arial"/>
                        </a:rPr>
                        <a:t>a</a:t>
                      </a:r>
                      <a:r>
                        <a:rPr b="0" lang="en-IN" sz="1800" spc="-1" strike="noStrike">
                          <a:latin typeface="Arial"/>
                        </a:rPr>
                        <a:t>t</a:t>
                      </a:r>
                      <a:r>
                        <a:rPr b="0" lang="en-IN" sz="1800" spc="-1" strike="noStrike">
                          <a:latin typeface="Arial"/>
                        </a:rPr>
                        <a:t>a</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0720">
                <a:tc>
                  <a:txBody>
                    <a:bodyPr lIns="90000" rIns="90000" tIns="46800" bIns="46800"/>
                    <a:p>
                      <a:r>
                        <a:rPr b="0" lang="en-IN" sz="1800" spc="-1" strike="noStrike">
                          <a:latin typeface="Arial"/>
                        </a:rPr>
                        <a:t>T</a:t>
                      </a:r>
                      <a:r>
                        <a:rPr b="0" lang="en-IN" sz="1800" spc="-1" strike="noStrike">
                          <a:latin typeface="Arial"/>
                        </a:rPr>
                        <a:t>e</a:t>
                      </a:r>
                      <a:r>
                        <a:rPr b="0" lang="en-IN" sz="1800" spc="-1" strike="noStrike">
                          <a:latin typeface="Arial"/>
                        </a:rPr>
                        <a:t>x</a:t>
                      </a:r>
                      <a:r>
                        <a:rPr b="0" lang="en-IN" sz="1800" spc="-1" strike="noStrike">
                          <a:latin typeface="Arial"/>
                        </a:rPr>
                        <a:t>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296" name="TextShape 9"/>
          <p:cNvSpPr txBox="1"/>
          <p:nvPr/>
        </p:nvSpPr>
        <p:spPr>
          <a:xfrm>
            <a:off x="8568000" y="3528000"/>
            <a:ext cx="2120040" cy="648000"/>
          </a:xfrm>
          <a:prstGeom prst="rect">
            <a:avLst/>
          </a:prstGeom>
          <a:noFill/>
          <a:ln>
            <a:solidFill>
              <a:srgbClr val="3465a4"/>
            </a:solidFill>
          </a:ln>
        </p:spPr>
        <p:txBody>
          <a:bodyPr lIns="0" rIns="0" tIns="0" bIns="0">
            <a:normAutofit/>
          </a:bodyPr>
          <a:p>
            <a:pPr marL="432000" indent="-324000">
              <a:spcBef>
                <a:spcPts val="1417"/>
              </a:spcBef>
              <a:buClr>
                <a:srgbClr val="000000"/>
              </a:buClr>
              <a:buSzPct val="45000"/>
              <a:buFont typeface="Wingdings" charset="2"/>
              <a:buChar char=""/>
            </a:pPr>
            <a:r>
              <a:rPr b="0" lang="en-IN" sz="2000" spc="-1" strike="noStrike">
                <a:latin typeface="Arial"/>
              </a:rPr>
              <a:t>Virtual Address map of a process</a:t>
            </a:r>
            <a:endParaRPr b="0" lang="en-IN"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TM02900743[[fn=Organic]]</Template>
  <TotalTime>20626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2020-07-17T21:01:28Z</dcterms:created>
  <dc:creator>arif</dc:creator>
  <dc:description/>
  <dc:language>en-US</dc:language>
  <cp:lastModifiedBy/>
  <dcterms:modified xsi:type="dcterms:W3CDTF">2022-03-31T17:26:17Z</dcterms:modified>
  <cp:revision>107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0x010100CE66F3132C0A174482192A31A1A94C0E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31</vt:i4>
  </property>
</Properties>
</file>