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09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1105" y="1188465"/>
            <a:ext cx="3790188" cy="44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7455" y="2745308"/>
            <a:ext cx="5517489" cy="2061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640" y="295275"/>
            <a:ext cx="7181850" cy="9467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3473" y="813561"/>
            <a:ext cx="4443730" cy="610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“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Counter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Strike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AutoPlay</a:t>
            </a:r>
            <a:r>
              <a:rPr sz="32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Simulator</a:t>
            </a:r>
            <a:r>
              <a:rPr sz="3200" b="1" dirty="0">
                <a:latin typeface="Arial"/>
                <a:cs typeface="Arial"/>
              </a:rPr>
              <a:t>”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13970" algn="ctr">
              <a:lnSpc>
                <a:spcPct val="100000"/>
              </a:lnSpc>
              <a:spcBef>
                <a:spcPts val="1005"/>
              </a:spcBef>
            </a:pPr>
            <a:r>
              <a:rPr sz="3200" i="1" dirty="0">
                <a:latin typeface="Arial"/>
                <a:cs typeface="Arial"/>
              </a:rPr>
              <a:t>BY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61594" algn="ctr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Utkarsh Gupta (LIT2016009)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47625" algn="ctr">
              <a:lnSpc>
                <a:spcPct val="100000"/>
              </a:lnSpc>
            </a:pPr>
            <a:r>
              <a:rPr sz="3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UNDER THE SUPERVISION</a:t>
            </a:r>
            <a:r>
              <a:rPr sz="3200" b="1" i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endParaRPr sz="3200" dirty="0">
              <a:latin typeface="Arial"/>
              <a:cs typeface="Arial"/>
            </a:endParaRPr>
          </a:p>
          <a:p>
            <a:pPr marL="46355" algn="ctr">
              <a:lnSpc>
                <a:spcPct val="100000"/>
              </a:lnSpc>
              <a:spcBef>
                <a:spcPts val="425"/>
              </a:spcBef>
            </a:pPr>
            <a:r>
              <a:rPr sz="3200" i="1" spc="-5" dirty="0">
                <a:latin typeface="Arial"/>
                <a:cs typeface="Arial"/>
              </a:rPr>
              <a:t>DR. VISHAL KRISHNA</a:t>
            </a:r>
            <a:r>
              <a:rPr sz="3200" i="1" spc="-1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SINGH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553" y="833373"/>
            <a:ext cx="456755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SUGGESTIONS </a:t>
            </a:r>
            <a:r>
              <a:rPr sz="195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195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BOARD</a:t>
            </a:r>
            <a:r>
              <a:rPr sz="195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5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MEMBERS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TABLE </a:t>
            </a:r>
            <a:r>
              <a:rPr spc="-5" dirty="0"/>
              <a:t>OF</a:t>
            </a:r>
            <a:r>
              <a:rPr spc="-60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677" y="2776473"/>
            <a:ext cx="2906395" cy="255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 indent="-455295">
              <a:lnSpc>
                <a:spcPct val="100000"/>
              </a:lnSpc>
              <a:spcBef>
                <a:spcPts val="100"/>
              </a:spcBef>
              <a:buFont typeface="DejaVu Sans"/>
              <a:buChar char="➢"/>
              <a:tabLst>
                <a:tab pos="467995" algn="l"/>
                <a:tab pos="468630" algn="l"/>
              </a:tabLst>
            </a:pPr>
            <a:r>
              <a:rPr sz="1800" b="1" dirty="0">
                <a:latin typeface="Arial"/>
                <a:cs typeface="Arial"/>
              </a:rPr>
              <a:t>Problem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Definition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DejaVu Sans"/>
              <a:buChar char="➢"/>
            </a:pPr>
            <a:endParaRPr sz="2050">
              <a:latin typeface="Times New Roman"/>
              <a:cs typeface="Times New Roman"/>
            </a:endParaRPr>
          </a:p>
          <a:p>
            <a:pPr marL="467995" indent="-455295">
              <a:lnSpc>
                <a:spcPct val="100000"/>
              </a:lnSpc>
              <a:spcBef>
                <a:spcPts val="5"/>
              </a:spcBef>
              <a:buFont typeface="DejaVu Sans"/>
              <a:buChar char="➢"/>
              <a:tabLst>
                <a:tab pos="467995" algn="l"/>
                <a:tab pos="468630" algn="l"/>
              </a:tabLst>
            </a:pPr>
            <a:r>
              <a:rPr sz="1800" b="1" dirty="0">
                <a:latin typeface="Arial"/>
                <a:cs typeface="Arial"/>
              </a:rPr>
              <a:t>Objectives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DejaVu Sans"/>
              <a:buChar char="➢"/>
            </a:pPr>
            <a:endParaRPr sz="1900">
              <a:latin typeface="Times New Roman"/>
              <a:cs typeface="Times New Roman"/>
            </a:endParaRPr>
          </a:p>
          <a:p>
            <a:pPr marL="467995" indent="-455295">
              <a:lnSpc>
                <a:spcPct val="100000"/>
              </a:lnSpc>
              <a:buFont typeface="DejaVu Sans"/>
              <a:buChar char="➢"/>
              <a:tabLst>
                <a:tab pos="467995" algn="l"/>
                <a:tab pos="468630" algn="l"/>
              </a:tabLst>
            </a:pPr>
            <a:r>
              <a:rPr sz="1800" b="1" spc="-5" dirty="0">
                <a:latin typeface="Arial"/>
                <a:cs typeface="Arial"/>
              </a:rPr>
              <a:t>Proposed Approach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DejaVu Sans"/>
              <a:buChar char="➢"/>
            </a:pPr>
            <a:endParaRPr sz="1900">
              <a:latin typeface="Times New Roman"/>
              <a:cs typeface="Times New Roman"/>
            </a:endParaRPr>
          </a:p>
          <a:p>
            <a:pPr marL="467995" indent="-455295">
              <a:lnSpc>
                <a:spcPct val="100000"/>
              </a:lnSpc>
              <a:buFont typeface="DejaVu Sans"/>
              <a:buChar char="➢"/>
              <a:tabLst>
                <a:tab pos="467995" algn="l"/>
                <a:tab pos="468630" algn="l"/>
              </a:tabLst>
            </a:pPr>
            <a:r>
              <a:rPr sz="1800" b="1" spc="-5" dirty="0">
                <a:latin typeface="Arial"/>
                <a:cs typeface="Arial"/>
              </a:rPr>
              <a:t>Class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DejaVu Sans"/>
              <a:buChar char="➢"/>
            </a:pPr>
            <a:endParaRPr sz="2050">
              <a:latin typeface="Times New Roman"/>
              <a:cs typeface="Times New Roman"/>
            </a:endParaRPr>
          </a:p>
          <a:p>
            <a:pPr marL="467995" indent="-455295">
              <a:lnSpc>
                <a:spcPct val="100000"/>
              </a:lnSpc>
              <a:buFont typeface="DejaVu Sans"/>
              <a:buChar char="➢"/>
              <a:tabLst>
                <a:tab pos="467995" algn="l"/>
                <a:tab pos="468630" algn="l"/>
              </a:tabLst>
            </a:pPr>
            <a:r>
              <a:rPr sz="1800" b="1" spc="-5" dirty="0">
                <a:latin typeface="Arial"/>
                <a:cs typeface="Arial"/>
              </a:rPr>
              <a:t>Software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Requirement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954" y="1462786"/>
            <a:ext cx="3916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PROBLEM</a:t>
            </a:r>
            <a:r>
              <a:rPr sz="2800" spc="-40" dirty="0"/>
              <a:t> </a:t>
            </a:r>
            <a:r>
              <a:rPr sz="2800" spc="-5" dirty="0"/>
              <a:t>DEFINITION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02004" y="3029839"/>
            <a:ext cx="5957570" cy="427736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95800"/>
              </a:lnSpc>
              <a:spcBef>
                <a:spcPts val="175"/>
              </a:spcBef>
            </a:pP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There 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are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two teams: “Terrorists” 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and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“Counter-Terrorists”. 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The 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aim of the terrorists is to go to a special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pre-determined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site called  as “Bomb”. The aim of the counter-terrorists is to ensure that  none of the terrorists can go to the site called “Bomb”. Because  playing this game manually is 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very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boring, you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have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an AI Engine  that automatically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plays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this 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game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for you. There are three kinds  of players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in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both teams</a:t>
            </a:r>
            <a:r>
              <a:rPr sz="1600" spc="10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possible:</a:t>
            </a:r>
            <a:endParaRPr sz="1600">
              <a:latin typeface="Arial"/>
              <a:cs typeface="Arial"/>
            </a:endParaRPr>
          </a:p>
          <a:p>
            <a:pPr marL="12700" marR="179070">
              <a:lnSpc>
                <a:spcPct val="96300"/>
              </a:lnSpc>
              <a:spcBef>
                <a:spcPts val="1295"/>
              </a:spcBef>
              <a:buFont typeface="Symbol"/>
              <a:buChar char=""/>
              <a:tabLst>
                <a:tab pos="162560" algn="l"/>
              </a:tabLst>
            </a:pP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AggressivePlayers, who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tend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to run fast. Their energy level  reduces by 2 at every step of move. They need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be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hit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twice to  be dead.</a:t>
            </a:r>
            <a:endParaRPr sz="1600">
              <a:latin typeface="Arial"/>
              <a:cs typeface="Arial"/>
            </a:endParaRPr>
          </a:p>
          <a:p>
            <a:pPr marL="12700" marR="198120" algn="just">
              <a:lnSpc>
                <a:spcPct val="96200"/>
              </a:lnSpc>
              <a:spcBef>
                <a:spcPts val="1295"/>
              </a:spcBef>
              <a:buFont typeface="Symbol"/>
              <a:buChar char=""/>
              <a:tabLst>
                <a:tab pos="162560" algn="l"/>
              </a:tabLst>
            </a:pP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CautiousPlayers, who tend to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go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very slow. Their energy level  reduces by 1 at every step of move. They need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be </a:t>
            </a:r>
            <a:r>
              <a:rPr sz="1600" spc="5" dirty="0">
                <a:solidFill>
                  <a:srgbClr val="23292D"/>
                </a:solidFill>
                <a:latin typeface="Arial"/>
                <a:cs typeface="Arial"/>
              </a:rPr>
              <a:t>hit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once to  be dead.</a:t>
            </a:r>
            <a:endParaRPr sz="1600">
              <a:latin typeface="Arial"/>
              <a:cs typeface="Arial"/>
            </a:endParaRPr>
          </a:p>
          <a:p>
            <a:pPr marL="12700" marR="18415" algn="just">
              <a:lnSpc>
                <a:spcPct val="96200"/>
              </a:lnSpc>
              <a:spcBef>
                <a:spcPts val="1300"/>
              </a:spcBef>
              <a:buFont typeface="Symbol"/>
              <a:buChar char=""/>
              <a:tabLst>
                <a:tab pos="162560" algn="l"/>
              </a:tabLst>
            </a:pP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BlindPlayer, who run very fast,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and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do not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observe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around at all.  Their energy level reduces by 3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at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every step.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They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need to be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hit 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5 times to be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 dead.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2"/>
            <a:ext cx="5965190" cy="68383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62230">
              <a:lnSpc>
                <a:spcPct val="95900"/>
              </a:lnSpc>
              <a:spcBef>
                <a:spcPts val="175"/>
              </a:spcBef>
            </a:pP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Each player of counter-terrorists selects an opponent player and  goes to kill the same. A player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can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have any of three strategies. It  is 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assumed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that 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everyone knows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each 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other’s</a:t>
            </a:r>
            <a:r>
              <a:rPr sz="1600" spc="55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position.</a:t>
            </a:r>
            <a:endParaRPr sz="1600">
              <a:latin typeface="Arial"/>
              <a:cs typeface="Arial"/>
            </a:endParaRPr>
          </a:p>
          <a:p>
            <a:pPr marL="161925" indent="-149225">
              <a:lnSpc>
                <a:spcPct val="100000"/>
              </a:lnSpc>
              <a:spcBef>
                <a:spcPts val="1220"/>
              </a:spcBef>
              <a:buFont typeface="Symbol"/>
              <a:buChar char=""/>
              <a:tabLst>
                <a:tab pos="162560" algn="l"/>
              </a:tabLst>
            </a:pP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Go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nearest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terrorist</a:t>
            </a:r>
            <a:endParaRPr sz="1600">
              <a:latin typeface="Arial"/>
              <a:cs typeface="Arial"/>
            </a:endParaRPr>
          </a:p>
          <a:p>
            <a:pPr marL="161925" indent="-149225">
              <a:lnSpc>
                <a:spcPct val="100000"/>
              </a:lnSpc>
              <a:spcBef>
                <a:spcPts val="1240"/>
              </a:spcBef>
              <a:buFont typeface="Symbol"/>
              <a:buChar char=""/>
              <a:tabLst>
                <a:tab pos="162560" algn="l"/>
              </a:tabLst>
            </a:pP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Go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a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random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terrorist</a:t>
            </a:r>
            <a:endParaRPr sz="1600">
              <a:latin typeface="Arial"/>
              <a:cs typeface="Arial"/>
            </a:endParaRPr>
          </a:p>
          <a:p>
            <a:pPr marL="161925" indent="-149225">
              <a:lnSpc>
                <a:spcPct val="100000"/>
              </a:lnSpc>
              <a:spcBef>
                <a:spcPts val="1245"/>
              </a:spcBef>
              <a:buFont typeface="Symbol"/>
              <a:buChar char=""/>
              <a:tabLst>
                <a:tab pos="162560" algn="l"/>
              </a:tabLst>
            </a:pP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Go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a terrorist 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‘ahead’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in the</a:t>
            </a:r>
            <a:r>
              <a:rPr sz="1600" spc="25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map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117475">
              <a:lnSpc>
                <a:spcPct val="95900"/>
              </a:lnSpc>
            </a:pP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A terrorist has all the strategies of the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counter-terrorists,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with one  additional strategy: 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Go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to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bomb. Any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number of terrorists can  select any counter-terrorist and vice versa. A terrorist can be the  target of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any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number of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counter-terrorist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and vice versa. A bomb  may be aimed by any number of terrorists.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strategies are  constant,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however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the selected opponent will change as the  players move. So the nearest terrorist strategy followed by a  player will remain as it is, however the specific terrorist will  change as the terrorists move</a:t>
            </a:r>
            <a:r>
              <a:rPr sz="1600" spc="10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around.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95900"/>
              </a:lnSpc>
              <a:spcBef>
                <a:spcPts val="1195"/>
              </a:spcBef>
            </a:pP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The game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is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sequential in nature.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All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players make a move one  after the other. Hence the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order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in which the players move can be  critical to the game. The order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may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be circular (one chance to  every player in the same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order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by which they entered the arena),  by energy level (most fit player moves first), by success (the  player who killed the maximum opponents moves first). However,  first a terrorist moves, then a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counter- terrorist, then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a terrorist and  so on,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till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both the sets expire, and a new </a:t>
            </a:r>
            <a:r>
              <a:rPr sz="1600" dirty="0">
                <a:solidFill>
                  <a:srgbClr val="23292D"/>
                </a:solidFill>
                <a:latin typeface="Arial"/>
                <a:cs typeface="Arial"/>
              </a:rPr>
              <a:t>turn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starts. There is a  single</a:t>
            </a:r>
            <a:r>
              <a:rPr sz="1600" spc="-10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92D"/>
                </a:solidFill>
                <a:latin typeface="Arial"/>
                <a:cs typeface="Arial"/>
              </a:rPr>
              <a:t>order.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135" y="1546605"/>
            <a:ext cx="2039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OBJEC</a:t>
            </a:r>
            <a:r>
              <a:rPr sz="2800" dirty="0"/>
              <a:t>T</a:t>
            </a:r>
            <a:r>
              <a:rPr sz="2800" spc="-5" dirty="0"/>
              <a:t>IVE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30604" y="2745308"/>
            <a:ext cx="5514340" cy="2061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3600"/>
              </a:lnSpc>
              <a:spcBef>
                <a:spcPts val="95"/>
              </a:spcBef>
            </a:pP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develop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550" spc="-5" dirty="0">
                <a:latin typeface="Arial"/>
                <a:cs typeface="Arial"/>
              </a:rPr>
              <a:t>simulator </a:t>
            </a:r>
            <a:r>
              <a:rPr sz="1550" spc="-10" dirty="0">
                <a:latin typeface="Arial"/>
                <a:cs typeface="Arial"/>
              </a:rPr>
              <a:t>of </a:t>
            </a:r>
            <a:r>
              <a:rPr sz="1550" spc="-5" dirty="0">
                <a:latin typeface="Arial"/>
                <a:cs typeface="Arial"/>
              </a:rPr>
              <a:t>the computer game named Counter  Strike - Global Offensive using Object – Oriented –  Methodology ( O.O.M. ), to model the players, their strategies  as JAVA classes, encapsulating features and actions </a:t>
            </a:r>
            <a:r>
              <a:rPr sz="1550" spc="20" dirty="0">
                <a:latin typeface="Arial"/>
                <a:cs typeface="Arial"/>
              </a:rPr>
              <a:t>of  </a:t>
            </a:r>
            <a:r>
              <a:rPr sz="1550" spc="-5" dirty="0">
                <a:latin typeface="Arial"/>
                <a:cs typeface="Arial"/>
              </a:rPr>
              <a:t>players as member attributes and member functions of JAVA  class respectively.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1707" y="4789194"/>
            <a:ext cx="2510150" cy="1440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1154" y="880618"/>
            <a:ext cx="4100829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PROPOSED</a:t>
            </a:r>
            <a:r>
              <a:rPr spc="-30" dirty="0"/>
              <a:t> </a:t>
            </a:r>
            <a:r>
              <a:rPr spc="-5" dirty="0"/>
              <a:t>APPROACH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1948636"/>
            <a:ext cx="5803265" cy="189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3900"/>
              </a:lnSpc>
              <a:spcBef>
                <a:spcPts val="100"/>
              </a:spcBef>
            </a:pPr>
            <a:r>
              <a:rPr sz="1550" spc="-5" dirty="0">
                <a:latin typeface="Arial"/>
                <a:cs typeface="Arial"/>
              </a:rPr>
              <a:t>Use Object – Oriented – Methodology ( O.O.M. ), to model </a:t>
            </a:r>
            <a:r>
              <a:rPr sz="1550" spc="-10" dirty="0">
                <a:latin typeface="Arial"/>
                <a:cs typeface="Arial"/>
              </a:rPr>
              <a:t>the  </a:t>
            </a:r>
            <a:r>
              <a:rPr sz="1550" spc="-5" dirty="0">
                <a:latin typeface="Arial"/>
                <a:cs typeface="Arial"/>
              </a:rPr>
              <a:t>players, </a:t>
            </a:r>
            <a:r>
              <a:rPr sz="1550" dirty="0">
                <a:latin typeface="Arial"/>
                <a:cs typeface="Arial"/>
              </a:rPr>
              <a:t>their </a:t>
            </a:r>
            <a:r>
              <a:rPr sz="1550" spc="-5" dirty="0">
                <a:latin typeface="Arial"/>
                <a:cs typeface="Arial"/>
              </a:rPr>
              <a:t>strategies as JAVA classes, encapsulating features  and actions of </a:t>
            </a:r>
            <a:r>
              <a:rPr sz="1550" dirty="0">
                <a:latin typeface="Arial"/>
                <a:cs typeface="Arial"/>
              </a:rPr>
              <a:t>players </a:t>
            </a:r>
            <a:r>
              <a:rPr sz="1550" spc="-5" dirty="0">
                <a:latin typeface="Arial"/>
                <a:cs typeface="Arial"/>
              </a:rPr>
              <a:t>as member attributes and member  functions of JAVA class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respectively.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AIMove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035679"/>
            <a:ext cx="5772150" cy="135445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ct val="92800"/>
              </a:lnSpc>
              <a:spcBef>
                <a:spcPts val="234"/>
              </a:spcBef>
            </a:pPr>
            <a:r>
              <a:rPr sz="1600" spc="-5" dirty="0">
                <a:latin typeface="Arial"/>
                <a:cs typeface="Arial"/>
              </a:rPr>
              <a:t>Every player has a position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X axis, a position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Y axis and an  orientation. The orientation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an angle state governs where the  </a:t>
            </a:r>
            <a:r>
              <a:rPr sz="1600" spc="-10" dirty="0">
                <a:latin typeface="Arial"/>
                <a:cs typeface="Arial"/>
              </a:rPr>
              <a:t>person </a:t>
            </a:r>
            <a:r>
              <a:rPr sz="1600" spc="-5" dirty="0">
                <a:latin typeface="Arial"/>
                <a:cs typeface="Arial"/>
              </a:rPr>
              <a:t>is looking at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(θ).</a:t>
            </a:r>
            <a:endParaRPr sz="1600">
              <a:latin typeface="Arial"/>
              <a:cs typeface="Arial"/>
            </a:endParaRPr>
          </a:p>
          <a:p>
            <a:pPr marL="12700" marR="2159635">
              <a:lnSpc>
                <a:spcPts val="1780"/>
              </a:lnSpc>
              <a:spcBef>
                <a:spcPts val="1460"/>
              </a:spcBef>
              <a:tabLst>
                <a:tab pos="496570" algn="l"/>
                <a:tab pos="1184910" algn="l"/>
                <a:tab pos="1469390" algn="l"/>
                <a:tab pos="2259965" algn="l"/>
                <a:tab pos="2564765" algn="l"/>
                <a:tab pos="2813050" algn="l"/>
                <a:tab pos="3501390" algn="l"/>
              </a:tabLst>
            </a:pPr>
            <a:r>
              <a:rPr sz="1600" spc="-5" dirty="0">
                <a:latin typeface="Arial"/>
                <a:cs typeface="Arial"/>
              </a:rPr>
              <a:t>Suppose the current position is S(x,y).  The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player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mo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ing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at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speed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572125"/>
            <a:ext cx="3617595" cy="27730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780"/>
              </a:lnSpc>
              <a:spcBef>
                <a:spcPts val="270"/>
              </a:spcBef>
            </a:pPr>
            <a:r>
              <a:rPr sz="1600" spc="-5" dirty="0">
                <a:latin typeface="Arial"/>
                <a:cs typeface="Arial"/>
              </a:rPr>
              <a:t>position at the </a:t>
            </a:r>
            <a:r>
              <a:rPr sz="1600" spc="-10" dirty="0">
                <a:latin typeface="Arial"/>
                <a:cs typeface="Arial"/>
              </a:rPr>
              <a:t>next </a:t>
            </a:r>
            <a:r>
              <a:rPr sz="1600" spc="-5" dirty="0">
                <a:latin typeface="Arial"/>
                <a:cs typeface="Arial"/>
              </a:rPr>
              <a:t>time step is given  by:</a:t>
            </a:r>
            <a:endParaRPr sz="1600">
              <a:latin typeface="Arial"/>
              <a:cs typeface="Arial"/>
            </a:endParaRPr>
          </a:p>
          <a:p>
            <a:pPr marL="12700" marR="605790">
              <a:lnSpc>
                <a:spcPts val="1850"/>
              </a:lnSpc>
              <a:spcBef>
                <a:spcPts val="1295"/>
              </a:spcBef>
            </a:pPr>
            <a:r>
              <a:rPr sz="1600" spc="-5" dirty="0">
                <a:latin typeface="Arial"/>
                <a:cs typeface="Arial"/>
              </a:rPr>
              <a:t>(x’,y’)=(x,y)+s(gx-x,gy-y)/sqrt((gx-  x)</a:t>
            </a:r>
            <a:r>
              <a:rPr sz="1575" spc="-7" baseline="29100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+(gy-y)</a:t>
            </a:r>
            <a:r>
              <a:rPr sz="1575" spc="-7" baseline="29100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 marR="784225">
              <a:lnSpc>
                <a:spcPct val="89100"/>
              </a:lnSpc>
              <a:spcBef>
                <a:spcPts val="969"/>
              </a:spcBef>
            </a:pPr>
            <a:r>
              <a:rPr sz="1600" spc="-5" dirty="0">
                <a:latin typeface="Arial"/>
                <a:cs typeface="Arial"/>
              </a:rPr>
              <a:t>The proof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simple. Consider  the vector G-S, </a:t>
            </a:r>
            <a:r>
              <a:rPr sz="1600" dirty="0">
                <a:latin typeface="Arial"/>
                <a:cs typeface="Arial"/>
              </a:rPr>
              <a:t>that is </a:t>
            </a:r>
            <a:r>
              <a:rPr sz="1600" spc="-5" dirty="0">
                <a:latin typeface="Arial"/>
                <a:cs typeface="Arial"/>
              </a:rPr>
              <a:t>(gx-x,gy-  y). A unit vector in the same  direction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(gx-x,gy-y)/sqrt((gx-  x)</a:t>
            </a:r>
            <a:r>
              <a:rPr sz="1575" spc="-7" baseline="29100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+(gy-y)</a:t>
            </a:r>
            <a:r>
              <a:rPr sz="1575" spc="-7" baseline="29100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),</a:t>
            </a:r>
            <a:endParaRPr sz="1600">
              <a:latin typeface="Arial"/>
              <a:cs typeface="Arial"/>
            </a:endParaRPr>
          </a:p>
          <a:p>
            <a:pPr marL="12700" marR="109220">
              <a:lnSpc>
                <a:spcPts val="1689"/>
              </a:lnSpc>
              <a:spcBef>
                <a:spcPts val="20"/>
              </a:spcBef>
            </a:pPr>
            <a:r>
              <a:rPr sz="1600" spc="-5" dirty="0">
                <a:latin typeface="Arial"/>
                <a:cs typeface="Arial"/>
              </a:rPr>
              <a:t>while a vector at a distance of s from S  is given by 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formula.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5346573"/>
            <a:ext cx="3898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8369" algn="l"/>
                <a:tab pos="1247775" algn="l"/>
                <a:tab pos="1838325" algn="l"/>
                <a:tab pos="2213610" algn="l"/>
                <a:tab pos="3255010" algn="l"/>
              </a:tabLst>
            </a:pPr>
            <a:r>
              <a:rPr sz="1600" spc="-5" dirty="0">
                <a:latin typeface="Arial"/>
                <a:cs typeface="Arial"/>
              </a:rPr>
              <a:t>towards	a	</a:t>
            </a:r>
            <a:r>
              <a:rPr sz="1600" dirty="0">
                <a:latin typeface="Arial"/>
                <a:cs typeface="Arial"/>
              </a:rPr>
              <a:t>goal	</a:t>
            </a:r>
            <a:r>
              <a:rPr sz="1600" spc="-5" dirty="0">
                <a:latin typeface="Arial"/>
                <a:cs typeface="Arial"/>
              </a:rPr>
              <a:t>at	G(gx,gy).	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2400" spc="-7" baseline="-38194" dirty="0">
                <a:latin typeface="Arial"/>
                <a:cs typeface="Arial"/>
              </a:rPr>
              <a:t>gy</a:t>
            </a:r>
            <a:endParaRPr sz="2400" baseline="-3819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6970" y="5253609"/>
            <a:ext cx="151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6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6389" y="5721477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9996" y="5965317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4880" y="6478904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4485" y="6244209"/>
            <a:ext cx="138430" cy="5035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15"/>
              </a:spcBef>
            </a:pPr>
            <a:r>
              <a:rPr sz="1600" spc="-5" dirty="0">
                <a:latin typeface="Arial"/>
                <a:cs typeface="Arial"/>
              </a:rPr>
              <a:t>g  x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5242" y="3143250"/>
            <a:ext cx="251015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56127" y="4547259"/>
            <a:ext cx="2510150" cy="1440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157986"/>
            <a:ext cx="5821680" cy="187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site()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ts val="1800"/>
              </a:lnSpc>
            </a:pPr>
            <a:r>
              <a:rPr sz="1600" spc="-5" dirty="0">
                <a:latin typeface="Arial"/>
                <a:cs typeface="Arial"/>
              </a:rPr>
              <a:t>The function </a:t>
            </a:r>
            <a:r>
              <a:rPr sz="1600" dirty="0">
                <a:latin typeface="Arial"/>
                <a:cs typeface="Arial"/>
              </a:rPr>
              <a:t>checks </a:t>
            </a:r>
            <a:r>
              <a:rPr sz="1600" spc="-5" dirty="0">
                <a:latin typeface="Arial"/>
                <a:cs typeface="Arial"/>
              </a:rPr>
              <a:t>if two players are in line of sight to each  other. Assume each player can see α radians around the current  orientation (θ). The </a:t>
            </a:r>
            <a:r>
              <a:rPr sz="1600" spc="-10" dirty="0">
                <a:latin typeface="Arial"/>
                <a:cs typeface="Arial"/>
              </a:rPr>
              <a:t>person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facing at an angle </a:t>
            </a:r>
            <a:r>
              <a:rPr sz="1600" dirty="0">
                <a:latin typeface="Arial"/>
                <a:cs typeface="Arial"/>
              </a:rPr>
              <a:t>of </a:t>
            </a:r>
            <a:r>
              <a:rPr sz="1600" spc="-5" dirty="0">
                <a:latin typeface="Arial"/>
                <a:cs typeface="Arial"/>
              </a:rPr>
              <a:t>θ, while </a:t>
            </a:r>
            <a:r>
              <a:rPr sz="1600" spc="-10" dirty="0">
                <a:latin typeface="Arial"/>
                <a:cs typeface="Arial"/>
              </a:rPr>
              <a:t>can  </a:t>
            </a:r>
            <a:r>
              <a:rPr sz="1600" spc="-5" dirty="0">
                <a:latin typeface="Arial"/>
                <a:cs typeface="Arial"/>
              </a:rPr>
              <a:t>look </a:t>
            </a:r>
            <a:r>
              <a:rPr sz="1600" spc="-10" dirty="0">
                <a:latin typeface="Arial"/>
                <a:cs typeface="Arial"/>
              </a:rPr>
              <a:t>around </a:t>
            </a:r>
            <a:r>
              <a:rPr sz="1600" spc="-5" dirty="0">
                <a:latin typeface="Arial"/>
                <a:cs typeface="Arial"/>
              </a:rPr>
              <a:t>the angle of ± α from the </a:t>
            </a:r>
            <a:r>
              <a:rPr sz="1600" spc="-10" dirty="0">
                <a:latin typeface="Arial"/>
                <a:cs typeface="Arial"/>
              </a:rPr>
              <a:t>current </a:t>
            </a:r>
            <a:r>
              <a:rPr sz="1600" spc="-5" dirty="0">
                <a:latin typeface="Arial"/>
                <a:cs typeface="Arial"/>
              </a:rPr>
              <a:t>orientation. The  angle α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different for different players. The angular range </a:t>
            </a:r>
            <a:r>
              <a:rPr sz="1600" spc="-10" dirty="0">
                <a:latin typeface="Arial"/>
                <a:cs typeface="Arial"/>
              </a:rPr>
              <a:t>of  </a:t>
            </a:r>
            <a:r>
              <a:rPr sz="1600" spc="-5" dirty="0">
                <a:latin typeface="Arial"/>
                <a:cs typeface="Arial"/>
              </a:rPr>
              <a:t>view of the person is hence in the range </a:t>
            </a:r>
            <a:r>
              <a:rPr sz="1600" spc="10" dirty="0">
                <a:latin typeface="Arial"/>
                <a:cs typeface="Arial"/>
              </a:rPr>
              <a:t>θ- </a:t>
            </a:r>
            <a:r>
              <a:rPr sz="1600" spc="-5" dirty="0">
                <a:latin typeface="Arial"/>
                <a:cs typeface="Arial"/>
              </a:rPr>
              <a:t>α 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θ+α.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54404" y="3250715"/>
          <a:ext cx="5848984" cy="29216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/>
                <a:gridCol w="3498214"/>
                <a:gridCol w="1270000"/>
              </a:tblGrid>
              <a:tr h="462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ts val="172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Player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72465">
                        <a:lnSpc>
                          <a:spcPts val="182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heading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ts val="1725"/>
                        </a:lnSpc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Player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5285">
                        <a:lnSpc>
                          <a:spcPts val="1825"/>
                        </a:lnSpc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heading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ts val="17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direction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ts val="187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direction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ts val="18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2α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33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ts val="1739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33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34565">
                        <a:lnSpc>
                          <a:spcPts val="173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33679">
                <a:tc>
                  <a:txBody>
                    <a:bodyPr/>
                    <a:lstStyle/>
                    <a:p>
                      <a:pPr marL="127000">
                        <a:lnSpc>
                          <a:spcPts val="1739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739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θ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ts val="1739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γ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33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219200" algn="r">
                        <a:lnSpc>
                          <a:spcPts val="174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θ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4475">
                <a:tc>
                  <a:txBody>
                    <a:bodyPr/>
                    <a:lstStyle/>
                    <a:p>
                      <a:pPr marL="659765">
                        <a:lnSpc>
                          <a:spcPts val="1764"/>
                        </a:lnSpc>
                        <a:spcBef>
                          <a:spcPts val="6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α</a:t>
                      </a:r>
                      <a:r>
                        <a:rPr sz="105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" baseline="3472" dirty="0">
                          <a:latin typeface="Arial"/>
                          <a:cs typeface="Arial"/>
                        </a:rPr>
                        <a:t>S</a:t>
                      </a:r>
                      <a:endParaRPr sz="2400" baseline="3472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2322830">
                        <a:lnSpc>
                          <a:spcPts val="1789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7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140" algn="r">
                        <a:lnSpc>
                          <a:spcPts val="178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9400">
                <a:tc gridSpan="3">
                  <a:txBody>
                    <a:bodyPr/>
                    <a:lstStyle/>
                    <a:p>
                      <a:pPr marL="1015365">
                        <a:lnSpc>
                          <a:spcPts val="187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20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0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9230" algn="r">
                        <a:lnSpc>
                          <a:spcPts val="1714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714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6582536"/>
            <a:ext cx="5727700" cy="1811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7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The angle subtended by a new person at (px,py)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93900"/>
              </a:lnSpc>
              <a:spcBef>
                <a:spcPts val="70"/>
              </a:spcBef>
            </a:pPr>
            <a:r>
              <a:rPr sz="1600" spc="-5" dirty="0">
                <a:latin typeface="Arial"/>
                <a:cs typeface="Arial"/>
              </a:rPr>
              <a:t>γ=atan2(py-y, </a:t>
            </a:r>
            <a:r>
              <a:rPr sz="1600" dirty="0">
                <a:latin typeface="Arial"/>
                <a:cs typeface="Arial"/>
              </a:rPr>
              <a:t>px-x). </a:t>
            </a:r>
            <a:r>
              <a:rPr sz="1600" spc="-5" dirty="0">
                <a:latin typeface="Arial"/>
                <a:cs typeface="Arial"/>
              </a:rPr>
              <a:t>The person </a:t>
            </a:r>
            <a:r>
              <a:rPr sz="1600" spc="5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in line of site </a:t>
            </a:r>
            <a:r>
              <a:rPr sz="1600" spc="5" dirty="0">
                <a:latin typeface="Arial"/>
                <a:cs typeface="Arial"/>
              </a:rPr>
              <a:t>if </a:t>
            </a:r>
            <a:r>
              <a:rPr sz="1600" spc="10" dirty="0">
                <a:latin typeface="Arial"/>
                <a:cs typeface="Arial"/>
              </a:rPr>
              <a:t>θ- </a:t>
            </a:r>
            <a:r>
              <a:rPr sz="1600" spc="-5" dirty="0">
                <a:latin typeface="Arial"/>
                <a:cs typeface="Arial"/>
              </a:rPr>
              <a:t>α &lt; γ &lt;  θ+α. </a:t>
            </a:r>
            <a:r>
              <a:rPr sz="1600" spc="-10" dirty="0">
                <a:latin typeface="Arial"/>
                <a:cs typeface="Arial"/>
              </a:rPr>
              <a:t>However </a:t>
            </a:r>
            <a:r>
              <a:rPr sz="1600" spc="-5" dirty="0">
                <a:latin typeface="Arial"/>
                <a:cs typeface="Arial"/>
              </a:rPr>
              <a:t>since angles have a circular </a:t>
            </a:r>
            <a:r>
              <a:rPr sz="1600" spc="-10" dirty="0">
                <a:latin typeface="Arial"/>
                <a:cs typeface="Arial"/>
              </a:rPr>
              <a:t>property </a:t>
            </a:r>
            <a:r>
              <a:rPr sz="1600" spc="-5" dirty="0">
                <a:latin typeface="Arial"/>
                <a:cs typeface="Arial"/>
              </a:rPr>
              <a:t>the  inequality cannot be directly used. The angle between the  heading direction </a:t>
            </a:r>
            <a:r>
              <a:rPr sz="1600" spc="-10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line SP is </a:t>
            </a:r>
            <a:r>
              <a:rPr sz="1600" spc="-10" dirty="0">
                <a:latin typeface="Arial"/>
                <a:cs typeface="Arial"/>
              </a:rPr>
              <a:t>given </a:t>
            </a:r>
            <a:r>
              <a:rPr sz="1600" spc="-5" dirty="0">
                <a:latin typeface="Arial"/>
                <a:cs typeface="Arial"/>
              </a:rPr>
              <a:t>by </a:t>
            </a:r>
            <a:r>
              <a:rPr sz="1600" dirty="0">
                <a:latin typeface="Arial"/>
                <a:cs typeface="Arial"/>
              </a:rPr>
              <a:t>θ-γ. </a:t>
            </a:r>
            <a:r>
              <a:rPr sz="1600" spc="-10" dirty="0">
                <a:latin typeface="Arial"/>
                <a:cs typeface="Arial"/>
              </a:rPr>
              <a:t>Hence </a:t>
            </a:r>
            <a:r>
              <a:rPr sz="1600" spc="-5" dirty="0">
                <a:latin typeface="Arial"/>
                <a:cs typeface="Arial"/>
              </a:rPr>
              <a:t>for  angular coverage,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cos(θ-γ)&gt;cos(α).</a:t>
            </a:r>
            <a:endParaRPr sz="1600">
              <a:latin typeface="Arial"/>
              <a:cs typeface="Arial"/>
            </a:endParaRPr>
          </a:p>
          <a:p>
            <a:pPr marL="242570">
              <a:lnSpc>
                <a:spcPct val="100000"/>
              </a:lnSpc>
              <a:spcBef>
                <a:spcPts val="1185"/>
              </a:spcBef>
            </a:pPr>
            <a:r>
              <a:rPr sz="1600" spc="-5" dirty="0">
                <a:latin typeface="Arial"/>
                <a:cs typeface="Arial"/>
              </a:rPr>
              <a:t>The ‘ahead’ is simply taking α=60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degrees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28600"/>
            <a:ext cx="7162800" cy="960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13206"/>
            <a:ext cx="3085465" cy="286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SOFTWARE</a:t>
            </a:r>
            <a:r>
              <a:rPr sz="18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REQUIREMENT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800" b="1" u="heavy" spc="-5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Arial"/>
                <a:cs typeface="Arial"/>
              </a:rPr>
              <a:t>Programming</a:t>
            </a:r>
            <a:r>
              <a:rPr sz="1800" b="1" u="heavy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Arial"/>
                <a:cs typeface="Arial"/>
              </a:rPr>
              <a:t> Tools:</a:t>
            </a:r>
            <a:endParaRPr sz="1800">
              <a:latin typeface="Arial"/>
              <a:cs typeface="Arial"/>
            </a:endParaRPr>
          </a:p>
          <a:p>
            <a:pPr marL="12700" marR="424815">
              <a:lnSpc>
                <a:spcPts val="1839"/>
              </a:lnSpc>
              <a:spcBef>
                <a:spcPts val="1795"/>
              </a:spcBef>
            </a:pPr>
            <a:r>
              <a:rPr sz="1600" spc="-5" dirty="0">
                <a:latin typeface="Arial"/>
                <a:cs typeface="Arial"/>
              </a:rPr>
              <a:t>Object Oriented Methodology  </a:t>
            </a:r>
            <a:r>
              <a:rPr sz="1600" spc="-10" dirty="0">
                <a:latin typeface="Arial"/>
                <a:cs typeface="Arial"/>
              </a:rPr>
              <a:t>Netbeans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85"/>
              </a:lnSpc>
            </a:pPr>
            <a:r>
              <a:rPr sz="1600" spc="-5" dirty="0">
                <a:latin typeface="Arial"/>
                <a:cs typeface="Arial"/>
              </a:rPr>
              <a:t>Star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UML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800" b="1" u="heavy" spc="-5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Arial"/>
                <a:cs typeface="Arial"/>
              </a:rPr>
              <a:t>Programming </a:t>
            </a:r>
            <a:r>
              <a:rPr sz="1800" b="1" u="heavy" dirty="0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Arial"/>
                <a:cs typeface="Arial"/>
              </a:rPr>
              <a:t>Language: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09"/>
                </a:solidFill>
                <a:latin typeface="Arial"/>
                <a:cs typeface="Arial"/>
              </a:rPr>
              <a:t>JAVA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901</Words>
  <Application>Microsoft Office PowerPoint</Application>
  <PresentationFormat>Custom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TABLE OF CONTENTS</vt:lpstr>
      <vt:lpstr>PROBLEM DEFINITION</vt:lpstr>
      <vt:lpstr>PowerPoint Presentation</vt:lpstr>
      <vt:lpstr>OBJECTIVE</vt:lpstr>
      <vt:lpstr>PROPOSED APPROACH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2</cp:revision>
  <dcterms:created xsi:type="dcterms:W3CDTF">2019-09-15T12:28:16Z</dcterms:created>
  <dcterms:modified xsi:type="dcterms:W3CDTF">2019-09-15T12:32:43Z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2019-09-15T00:00:00Z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2019-09-15T00:00:00Z</vt:filetime>
  </property>
</Properties>
</file>