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jpg" Type="http://schemas.openxmlformats.org/officeDocument/2006/relationships/image"/><Relationship Id="rId6" Target="ppt/media/img_cc_black.png" Type="http://schemas.openxmlformats.org/officeDocument/2006/relationships/image"/><Relationship Id="rId7" Target="ppt/presentation.xml" Type="http://schemas.openxmlformats.org/officeDocument/2006/relationships/officeDocument"/><Relationship Id="rId8" Target="docProps/core.xml" Type="http://schemas.openxmlformats.org/package/2006/relationships/metadata/core-properties"/><Relationship Id="rId9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7772400" cy="10058400" type="custom"/>
  <p:notesSz cx="7772400" cy="100584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f328b5bd-d085-4511-870e-5b251578b7b9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presProps.xml" Type="http://schemas.openxmlformats.org/officeDocument/2006/relationships/presProps"/><Relationship Id="rId17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>
          <a:xfrm rot="0">
            <a:off x="582929" y="3118104"/>
            <a:ext cx="6606540" cy="2112264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" type="subTitle"/>
          </p:nvPr>
        </p:nvSpPr>
        <p:spPr>
          <a:xfrm rot="0">
            <a:off x="1165859" y="5632704"/>
            <a:ext cx="5440679" cy="251460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354A681-2EA6-4B09-B30D-1518BE9E4F49}" type="datetime1">
              <a:t>9/20/2019</a:t>
            </a:fld>
            <a:endParaRPr dirty="0" lang="en-US"/>
          </a:p>
        </p:txBody>
      </p:sp>
      <p:sp>
        <p:nvSpPr>
          <p:cNvPr id="6" name="Holder 6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124FF9A6-9C44-42FE-8FD4-8108B7E7B768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 vert="horz"/>
          <a:lstStyle>
            <a:lvl1pPr lvl="0">
              <a:defRPr b="1" dirty="0" i="0" lang="en-US" sz="2750" u="sng">
                <a:solidFill>
                  <a:schemeClr val="tx1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" type="body"/>
          </p:nvPr>
        </p:nvSpPr>
        <p:spPr/>
        <p:txBody>
          <a:bodyPr bIns="0" lIns="0" rIns="0" rtlCol="0" tIns="0" vert="horz"/>
          <a:lstStyle>
            <a:lvl1pPr lvl="0">
              <a:defRPr dirty="0" i="0" lang="en-US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731756A-B3ED-40AA-B693-C7345876424C}" type="datetime1">
              <a:t>9/20/2019</a:t>
            </a:fld>
            <a:endParaRPr dirty="0" lang="en-US"/>
          </a:p>
        </p:txBody>
      </p:sp>
      <p:sp>
        <p:nvSpPr>
          <p:cNvPr id="6" name="Holder 6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2FD94C49-9012-4334-A667-462CA5666E7F}" type="slidenum"/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 vert="horz"/>
          <a:lstStyle>
            <a:lvl1pPr lvl="0">
              <a:defRPr b="1" dirty="0" i="0" lang="en-US" sz="2750" u="sng">
                <a:solidFill>
                  <a:schemeClr val="tx1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3"/>
          <p:cNvSpPr>
            <a:spLocks noGrp="true"/>
          </p:cNvSpPr>
          <p:nvPr>
            <p:ph idx="1"/>
          </p:nvPr>
        </p:nvSpPr>
        <p:spPr>
          <a:xfrm rot="0">
            <a:off x="388620" y="2313432"/>
            <a:ext cx="3380994" cy="6638544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2"/>
          </p:nvPr>
        </p:nvSpPr>
        <p:spPr>
          <a:xfrm rot="0">
            <a:off x="4002786" y="2313432"/>
            <a:ext cx="3380994" cy="6638544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6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2A8FA23F-EA35-4977-92D8-4BEA0753D7D9}" type="datetime1">
              <a:t>9/20/2019</a:t>
            </a:fld>
            <a:endParaRPr dirty="0" lang="en-US"/>
          </a:p>
        </p:txBody>
      </p:sp>
      <p:sp>
        <p:nvSpPr>
          <p:cNvPr id="7" name="Holder 7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3C29C557-2A18-4803-B536-606F3669E079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 vert="horz"/>
          <a:lstStyle>
            <a:lvl1pPr lvl="0">
              <a:defRPr b="1" dirty="0" i="0" lang="en-US" sz="2750" u="sng">
                <a:solidFill>
                  <a:schemeClr val="tx1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654FD06A-C23C-4C83-91EE-E2C361E88F25}" type="datetime1">
              <a:t>9/20/2019</a:t>
            </a:fld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65F8C9F-6C28-48A7-BD4B-21B51A4168BD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E694EEC-3D24-4C58-81C7-13CC2974D4B7}" type="datetime1">
              <a:t>9/20/2019</a:t>
            </a:fld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A302404-B740-46F3-B2BA-9EF60F8EF1E6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>
          <a:xfrm rot="0">
            <a:off x="1991105" y="1188464"/>
            <a:ext cx="3790188" cy="444499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>
              <a:defRPr b="1" dirty="0" i="0" lang="en-US" sz="2750" u="sng">
                <a:solidFill>
                  <a:schemeClr val="tx1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/>
          <p:cNvSpPr>
            <a:spLocks noGrp="true"/>
          </p:cNvSpPr>
          <p:nvPr>
            <p:ph idx="1" type="body"/>
          </p:nvPr>
        </p:nvSpPr>
        <p:spPr>
          <a:xfrm rot="0">
            <a:off x="1127455" y="2745308"/>
            <a:ext cx="5517488" cy="206121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>
              <a:defRPr dirty="0" i="0" lang="en-US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/>
          <p:cNvSpPr>
            <a:spLocks noGrp="true"/>
          </p:cNvSpPr>
          <p:nvPr>
            <p:ph idx="3" sz="quarter" type="ftr"/>
          </p:nvPr>
        </p:nvSpPr>
        <p:spPr>
          <a:xfrm rot="0">
            <a:off x="2642616" y="9354311"/>
            <a:ext cx="2487168" cy="50292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/>
          <p:cNvSpPr>
            <a:spLocks noGrp="true"/>
          </p:cNvSpPr>
          <p:nvPr>
            <p:ph idx="2" sz="half" type="dt"/>
          </p:nvPr>
        </p:nvSpPr>
        <p:spPr>
          <a:xfrm rot="0">
            <a:off x="388620" y="9354311"/>
            <a:ext cx="1787652" cy="50292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45D8FB4-34BF-4F6C-8B4F-ABCC2AD7D9D9}" type="datetime1">
              <a:t>9/20/2019</a:t>
            </a:fld>
            <a:endParaRPr dirty="0" lang="en-US"/>
          </a:p>
        </p:txBody>
      </p:sp>
      <p:sp>
        <p:nvSpPr>
          <p:cNvPr id="6" name="Holder 6"/>
          <p:cNvSpPr>
            <a:spLocks noGrp="true"/>
          </p:cNvSpPr>
          <p:nvPr>
            <p:ph idx="4" sz="quarter" type="sldNum"/>
          </p:nvPr>
        </p:nvSpPr>
        <p:spPr>
          <a:xfrm rot="0">
            <a:off x="5596128" y="9354311"/>
            <a:ext cx="1787652" cy="50292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30854AFD-15E4-4673-8622-D4232957EAA2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>
        <a:defRPr dirty="0" lang="en-US">
          <a:latin typeface="+mj-lt"/>
        </a:defRPr>
      </a:lvl1pPr>
    </p:titleStyle>
    <p:bodyStyle>
      <a:lvl1pPr lvl="0" marL="0">
        <a:defRPr dirty="0" lang="en-US">
          <a:latin typeface="+mn-lt"/>
        </a:defRPr>
      </a:lvl1pPr>
      <a:lvl2pPr lvl="1" marL="457200">
        <a:defRPr dirty="0" lang="en-US">
          <a:latin typeface="+mn-lt"/>
        </a:defRPr>
      </a:lvl2pPr>
      <a:lvl3pPr lvl="2" marL="914400">
        <a:defRPr dirty="0" lang="en-US">
          <a:latin typeface="+mn-lt"/>
        </a:defRPr>
      </a:lvl3pPr>
      <a:lvl4pPr lvl="3" marL="1371600">
        <a:defRPr dirty="0" lang="en-US">
          <a:latin typeface="+mn-lt"/>
        </a:defRPr>
      </a:lvl4pPr>
      <a:lvl5pPr lvl="4" marL="1828800">
        <a:defRPr dirty="0" lang="en-US">
          <a:latin typeface="+mn-lt"/>
        </a:defRPr>
      </a:lvl5pPr>
      <a:lvl6pPr lvl="5" marL="2286000">
        <a:defRPr dirty="0" lang="en-US">
          <a:latin typeface="+mn-lt"/>
        </a:defRPr>
      </a:lvl6pPr>
      <a:lvl7pPr lvl="6" marL="2743200">
        <a:defRPr dirty="0" lang="en-US">
          <a:latin typeface="+mn-lt"/>
        </a:defRPr>
      </a:lvl7pPr>
      <a:lvl8pPr lvl="7" marL="3200400">
        <a:defRPr dirty="0" lang="en-US">
          <a:latin typeface="+mn-lt"/>
        </a:defRPr>
      </a:lvl8pPr>
      <a:lvl9pPr lvl="8" marL="3657600">
        <a:defRPr dirty="0" lang="en-US">
          <a:latin typeface="+mn-lt"/>
        </a:defRPr>
      </a:lvl9pPr>
    </p:bodyStyle>
    <p:otherStyle>
      <a:lvl1pPr lvl="0" marL="0">
        <a:defRPr dirty="0" lang="en-US" sz="1800">
          <a:latin typeface="+mn-lt"/>
        </a:defRPr>
      </a:lvl1pPr>
      <a:lvl2pPr lvl="1" marL="457200">
        <a:defRPr dirty="0" lang="en-US" sz="1800">
          <a:latin typeface="+mn-lt"/>
        </a:defRPr>
      </a:lvl2pPr>
      <a:lvl3pPr lvl="2" marL="914400">
        <a:defRPr dirty="0" lang="en-US" sz="1800">
          <a:latin typeface="+mn-lt"/>
        </a:defRPr>
      </a:lvl3pPr>
      <a:lvl4pPr lvl="3" marL="1371600">
        <a:defRPr dirty="0" lang="en-US" sz="1800">
          <a:latin typeface="+mn-lt"/>
        </a:defRPr>
      </a:lvl4pPr>
      <a:lvl5pPr lvl="4" marL="1828800">
        <a:defRPr dirty="0" lang="en-US" sz="1800">
          <a:latin typeface="+mn-lt"/>
        </a:defRPr>
      </a:lvl5pPr>
      <a:lvl6pPr lvl="5" marL="2286000">
        <a:defRPr dirty="0" lang="en-US" sz="1800">
          <a:latin typeface="+mn-lt"/>
        </a:defRPr>
      </a:lvl6pPr>
      <a:lvl7pPr lvl="6" marL="2743200">
        <a:defRPr dirty="0" lang="en-US" sz="1800">
          <a:latin typeface="+mn-lt"/>
        </a:defRPr>
      </a:lvl7pPr>
      <a:lvl8pPr lvl="7" marL="3200400">
        <a:defRPr dirty="0" lang="en-US" sz="1800">
          <a:latin typeface="+mn-lt"/>
        </a:defRPr>
      </a:lvl8pPr>
      <a:lvl9pPr lvl="8" marL="3657600">
        <a:defRPr dirty="0" lang="en-US" sz="1800"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5.jp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0">
            <a:off x="294640" y="295275"/>
            <a:ext cx="7181850" cy="946785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1633473" y="813561"/>
            <a:ext cx="4443730" cy="6048794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lang="en-US" sz="3200">
                <a:latin typeface="Arial"/>
              </a:rPr>
              <a:t>“</a:t>
            </a:r>
            <a:r>
              <a:rPr b="1" dirty="0" lang="en-US" sz="3200" u="sng">
                <a:solidFill>
                  <a:srgbClr val="000000"/>
                </a:solidFill>
                <a:latin typeface="Arial"/>
              </a:rPr>
              <a:t>Counter </a:t>
            </a:r>
            <a:r>
              <a:rPr b="1" dirty="0" lang="en-US" spc="-5" sz="3200" u="sng">
                <a:solidFill>
                  <a:srgbClr val="000000"/>
                </a:solidFill>
                <a:latin typeface="Arial"/>
              </a:rPr>
              <a:t>Strike </a:t>
            </a:r>
            <a:r>
              <a:rPr b="1" dirty="0" err="1" lang="en-US" sz="3200" u="sng">
                <a:solidFill>
                  <a:srgbClr val="000000"/>
                </a:solidFill>
                <a:latin typeface="Arial"/>
              </a:rPr>
              <a:t>AutoPlay</a:t>
            </a:r>
            <a:r>
              <a:rPr b="1" dirty="0" lang="en-US" spc="-75" sz="3200" u="sng">
                <a:solidFill>
                  <a:srgbClr val="000000"/>
                </a:solidFill>
                <a:latin typeface="Arial"/>
              </a:rPr>
              <a:t> </a:t>
            </a:r>
            <a:r>
              <a:rPr b="1" dirty="0" lang="en-US" sz="3200" u="sng">
                <a:solidFill>
                  <a:srgbClr val="000000"/>
                </a:solidFill>
                <a:latin typeface="Arial"/>
              </a:rPr>
              <a:t>Simulator</a:t>
            </a:r>
            <a:r>
              <a:rPr b="1" dirty="0" lang="en-US" sz="3200">
                <a:latin typeface="Arial"/>
              </a:rPr>
              <a:t>”</a:t>
            </a:r>
          </a:p>
          <a:p>
            <a:pPr>
              <a:lnSpc>
                <a:spcPct val="100000"/>
              </a:lnSpc>
            </a:pPr>
            <a:r>
              <a:rPr dirty="0" lang="en-US" sz="3200">
                <a:latin typeface="Times New Roman"/>
              </a:rPr>
              <a:t/>
            </a:r>
          </a:p>
          <a:p>
            <a:pPr algn="ctr" marL="13970">
              <a:lnSpc>
                <a:spcPct val="100000"/>
              </a:lnSpc>
              <a:spcBef>
                <a:spcPts val="1005"/>
              </a:spcBef>
            </a:pPr>
            <a:r>
              <a:rPr dirty="0" i="1" lang="en-US" sz="3200">
                <a:latin typeface="Arial"/>
              </a:rPr>
              <a:t>BY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lang="en-US" sz="3200">
                <a:latin typeface="Times New Roman"/>
              </a:rPr>
              <a:t/>
            </a:r>
          </a:p>
          <a:p>
            <a:pPr algn="ctr" marL="61594">
              <a:lnSpc>
                <a:spcPct val="100000"/>
              </a:lnSpc>
            </a:pPr>
            <a:r>
              <a:rPr dirty="0" err="1" lang="en-US" spc="-5" sz="3200">
                <a:latin typeface="Arial"/>
              </a:rPr>
              <a:t>Utkarsh</a:t>
            </a:r>
            <a:r>
              <a:rPr dirty="0" lang="en-US" spc="-5" sz="3200">
                <a:latin typeface="Arial"/>
              </a:rPr>
              <a:t> Gupta (LIT2016009)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lang="en-US" sz="3200">
                <a:latin typeface="Times New Roman"/>
              </a:rPr>
              <a:t/>
            </a:r>
          </a:p>
          <a:p>
            <a:pPr algn="ctr" marL="47625">
              <a:lnSpc>
                <a:spcPct val="100000"/>
              </a:lnSpc>
            </a:pPr>
            <a:r>
              <a:rPr b="1" dirty="0" i="1" lang="en-US" spc="-5" sz="3200" u="sng">
                <a:solidFill>
                  <a:srgbClr val="000000"/>
                </a:solidFill>
                <a:latin typeface="Arial"/>
              </a:rPr>
              <a:t>UNDER THE SUPERVISION</a:t>
            </a:r>
            <a:r>
              <a:rPr b="1" dirty="0" i="1" lang="en-US" spc="-20" sz="3200" u="sng">
                <a:solidFill>
                  <a:srgbClr val="000000"/>
                </a:solidFill>
                <a:latin typeface="Arial"/>
              </a:rPr>
              <a:t> </a:t>
            </a:r>
            <a:r>
              <a:rPr b="1" dirty="0" i="1" lang="en-US" spc="-5" sz="3200" u="sng">
                <a:solidFill>
                  <a:srgbClr val="000000"/>
                </a:solidFill>
                <a:latin typeface="Arial"/>
              </a:rPr>
              <a:t>OF</a:t>
            </a:r>
          </a:p>
          <a:p>
            <a:pPr algn="ctr" marL="46355">
              <a:lnSpc>
                <a:spcPct val="100000"/>
              </a:lnSpc>
              <a:spcBef>
                <a:spcPts val="425"/>
              </a:spcBef>
            </a:pPr>
            <a:r>
              <a:rPr dirty="0" i="1" lang="en-US" spc="-5" sz="3200">
                <a:latin typeface="Arial"/>
              </a:rPr>
              <a:t>DR. </a:t>
            </a:r>
            <a:r>
              <a:rPr dirty="0" i="1" lang="en-US" spc="-5" sz="3200">
                <a:latin typeface="Arial"/>
              </a:rPr>
              <a:t>ASHUTOSH MISHRA</a:t>
            </a:r>
            <a:endParaRPr dirty="0" i="1" lang="en-US" spc="-5" sz="320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0">
            <a:off x="1511553" y="833373"/>
            <a:ext cx="4567555" cy="32385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lang="en-US" spc="-5" sz="1950" u="sng">
                <a:solidFill>
                  <a:srgbClr val="000000"/>
                </a:solidFill>
                <a:latin typeface="Arial"/>
              </a:rPr>
              <a:t>SUGGESTIONS </a:t>
            </a:r>
            <a:r>
              <a:rPr b="1" dirty="0" lang="en-US" sz="1950" u="sng">
                <a:solidFill>
                  <a:srgbClr val="000000"/>
                </a:solidFill>
                <a:latin typeface="Arial"/>
              </a:rPr>
              <a:t>OF </a:t>
            </a:r>
            <a:r>
              <a:rPr b="1" dirty="0" lang="en-US" spc="-5" sz="1950" u="sng">
                <a:solidFill>
                  <a:srgbClr val="000000"/>
                </a:solidFill>
                <a:latin typeface="Arial"/>
              </a:rPr>
              <a:t>BOARD</a:t>
            </a:r>
            <a:r>
              <a:rPr b="1" dirty="0" lang="en-US" spc="-40" sz="1950" u="sng">
                <a:solidFill>
                  <a:srgbClr val="000000"/>
                </a:solidFill>
                <a:latin typeface="Arial"/>
              </a:rPr>
              <a:t> </a:t>
            </a:r>
            <a:r>
              <a:rPr b="1" dirty="0" lang="en-US" sz="1950" u="sng">
                <a:solidFill>
                  <a:srgbClr val="000000"/>
                </a:solidFill>
                <a:latin typeface="Arial"/>
              </a:rPr>
              <a:t>MEMBERS</a:t>
            </a:r>
            <a:endParaRPr b="1" dirty="0" lang="en-US" sz="1950" u="sng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/>
              <a:t>TABLE </a:t>
            </a:r>
            <a:r>
              <a:rPr dirty="0" lang="en-US" spc="-5"/>
              <a:t>OF</a:t>
            </a:r>
            <a:r>
              <a:rPr dirty="0" lang="en-US" spc="-60"/>
              <a:t> </a:t>
            </a:r>
            <a:r>
              <a:rPr dirty="0" lang="en-US" spc="-5"/>
              <a:t>CONTENTS</a:t>
            </a:r>
            <a:endParaRPr dirty="0" lang="en-US" spc="-5"/>
          </a:p>
        </p:txBody>
      </p:sp>
      <p:sp>
        <p:nvSpPr>
          <p:cNvPr id="3" name="object 3"/>
          <p:cNvSpPr txBox="1"/>
          <p:nvPr/>
        </p:nvSpPr>
        <p:spPr>
          <a:xfrm rot="0">
            <a:off x="1360677" y="2776473"/>
            <a:ext cx="2906395" cy="255778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indent="-455295" marL="467995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</a:pPr>
            <a:r>
              <a:rPr b="1" dirty="0" lang="en-US" sz="1800">
                <a:latin typeface="Arial"/>
              </a:rPr>
              <a:t>Problem</a:t>
            </a:r>
            <a:r>
              <a:rPr b="1" dirty="0" lang="en-US" spc="-25" sz="1800">
                <a:latin typeface="Arial"/>
              </a:rPr>
              <a:t> </a:t>
            </a:r>
            <a:r>
              <a:rPr b="1" dirty="0" lang="en-US" sz="1800">
                <a:latin typeface="Arial"/>
              </a:rPr>
              <a:t>Definition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DejaVu Sans"/>
              <a:buChar char="➢"/>
            </a:pPr>
            <a:r>
              <a:rPr dirty="0" lang="en-US" sz="2050">
                <a:latin typeface="Times New Roman"/>
              </a:rPr>
              <a:t/>
            </a:r>
          </a:p>
          <a:p>
            <a:pPr indent="-455295" marL="467995">
              <a:lnSpc>
                <a:spcPct val="100000"/>
              </a:lnSpc>
              <a:spcBef>
                <a:spcPts val="5"/>
              </a:spcBef>
              <a:buFont typeface="DejaVu Sans"/>
              <a:buChar char="➢"/>
            </a:pPr>
            <a:r>
              <a:rPr b="1" dirty="0" lang="en-US" sz="1800">
                <a:latin typeface="Arial"/>
              </a:rPr>
              <a:t>Objectives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r>
              <a:rPr dirty="0" lang="en-US" sz="1900">
                <a:latin typeface="Times New Roman"/>
              </a:rPr>
              <a:t/>
            </a:r>
          </a:p>
          <a:p>
            <a:pPr indent="-455295" marL="467995">
              <a:lnSpc>
                <a:spcPct val="100000"/>
              </a:lnSpc>
              <a:buFont typeface="DejaVu Sans"/>
              <a:buChar char="➢"/>
            </a:pPr>
            <a:r>
              <a:rPr b="1" dirty="0" lang="en-US" spc="-5" sz="1800">
                <a:latin typeface="Arial"/>
              </a:rPr>
              <a:t>Proposed Approach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r>
              <a:rPr dirty="0" lang="en-US" sz="1900">
                <a:latin typeface="Times New Roman"/>
              </a:rPr>
              <a:t/>
            </a:r>
          </a:p>
          <a:p>
            <a:pPr indent="-455295" marL="467995">
              <a:lnSpc>
                <a:spcPct val="100000"/>
              </a:lnSpc>
              <a:buFont typeface="DejaVu Sans"/>
              <a:buChar char="➢"/>
            </a:pPr>
            <a:r>
              <a:rPr b="1" dirty="0" lang="en-US" spc="-5" sz="1800">
                <a:latin typeface="Arial"/>
              </a:rPr>
              <a:t>Class</a:t>
            </a:r>
            <a:r>
              <a:rPr b="1" dirty="0" lang="en-US" spc="-10" sz="1800">
                <a:latin typeface="Arial"/>
              </a:rPr>
              <a:t> </a:t>
            </a:r>
            <a:r>
              <a:rPr b="1" dirty="0" lang="en-US" sz="1800">
                <a:latin typeface="Arial"/>
              </a:rPr>
              <a:t>Diagram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DejaVu Sans"/>
              <a:buChar char="➢"/>
            </a:pPr>
            <a:r>
              <a:rPr dirty="0" lang="en-US" sz="2050">
                <a:latin typeface="Times New Roman"/>
              </a:rPr>
              <a:t/>
            </a:r>
          </a:p>
          <a:p>
            <a:pPr indent="-455295" marL="467995">
              <a:lnSpc>
                <a:spcPct val="100000"/>
              </a:lnSpc>
              <a:buFont typeface="DejaVu Sans"/>
              <a:buChar char="➢"/>
            </a:pPr>
            <a:r>
              <a:rPr b="1" dirty="0" lang="en-US" spc="-5" sz="1800">
                <a:latin typeface="Arial"/>
              </a:rPr>
              <a:t>Software</a:t>
            </a:r>
            <a:r>
              <a:rPr b="1" dirty="0" lang="en-US" spc="-25" sz="1800">
                <a:latin typeface="Arial"/>
              </a:rPr>
              <a:t> </a:t>
            </a:r>
            <a:r>
              <a:rPr b="1" dirty="0" lang="en-US" spc="-5" sz="1800">
                <a:latin typeface="Arial"/>
              </a:rPr>
              <a:t>Requirement</a:t>
            </a:r>
            <a:endParaRPr b="1" dirty="0" lang="en-US" spc="-5" sz="180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044954" y="1462786"/>
            <a:ext cx="3916045" cy="45212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 sz="2800"/>
              <a:t>PROBLEM</a:t>
            </a:r>
            <a:r>
              <a:rPr dirty="0" lang="en-US" spc="-40" sz="2800"/>
              <a:t> </a:t>
            </a:r>
            <a:r>
              <a:rPr dirty="0" lang="en-US" spc="-5" sz="2800"/>
              <a:t>DEFINITION</a:t>
            </a:r>
            <a:endParaRPr dirty="0" lang="en-US" spc="-5" sz="2800"/>
          </a:p>
        </p:txBody>
      </p:sp>
      <p:sp>
        <p:nvSpPr>
          <p:cNvPr id="3" name="object 3"/>
          <p:cNvSpPr txBox="1"/>
          <p:nvPr/>
        </p:nvSpPr>
        <p:spPr>
          <a:xfrm rot="0">
            <a:off x="902004" y="3029839"/>
            <a:ext cx="5957570" cy="4277360"/>
          </a:xfrm>
          <a:prstGeom prst="rect">
            <a:avLst/>
          </a:prstGeom>
        </p:spPr>
        <p:txBody>
          <a:bodyPr bIns="0" lIns="0" rIns="0" rtlCol="0" tIns="22225" vert="horz" wrap="square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175"/>
              </a:spcBef>
            </a:pPr>
            <a:r>
              <a:rPr dirty="0" lang="en-US" spc="-5" sz="1600">
                <a:solidFill>
                  <a:srgbClr val="23292d"/>
                </a:solidFill>
                <a:latin typeface="Arial"/>
              </a:rPr>
              <a:t>There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are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two teams: “Terrorists”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and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“Counter-Terrorists”.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The 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aim of the terrorists is to go to a special </a:t>
            </a:r>
            <a:r>
              <a:rPr dirty="0" err="1" lang="en-US" sz="1600">
                <a:solidFill>
                  <a:srgbClr val="23292d"/>
                </a:solidFill>
                <a:latin typeface="Arial"/>
              </a:rPr>
              <a:t>pre-determined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site called  as “Bomb”. The aim of the </a:t>
            </a:r>
            <a:r>
              <a:rPr dirty="0" err="1" lang="en-US" spc="-5" sz="1600">
                <a:solidFill>
                  <a:srgbClr val="23292d"/>
                </a:solidFill>
                <a:latin typeface="Arial"/>
              </a:rPr>
              <a:t>counter-terrorists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 is to ensure that  none of the terrorists can go to the site called “Bomb”. Because  playing this game manually is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very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boring, you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have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an AI Engine  that automatically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plays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this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game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for you. There are three kinds  of players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in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both teams</a:t>
            </a:r>
            <a:r>
              <a:rPr dirty="0" lang="en-US" spc="10" sz="1600">
                <a:solidFill>
                  <a:srgbClr val="23292d"/>
                </a:solidFill>
                <a:latin typeface="Arial"/>
              </a:rPr>
              <a:t>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possible:</a:t>
            </a:r>
          </a:p>
          <a:p>
            <a:pPr marL="12700" marR="179070">
              <a:lnSpc>
                <a:spcPct val="96000"/>
              </a:lnSpc>
              <a:spcBef>
                <a:spcPts val="1295"/>
              </a:spcBef>
              <a:buFont typeface="Symbol"/>
              <a:buChar char=""/>
            </a:pPr>
            <a:r>
              <a:rPr dirty="0" err="1" lang="en-US" spc="-5" sz="1600">
                <a:solidFill>
                  <a:srgbClr val="23292d"/>
                </a:solidFill>
                <a:latin typeface="Arial"/>
              </a:rPr>
              <a:t>AggressivePlayers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, who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tend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to run fast. Their energy level  reduces by 2 at every step of move. They need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to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be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hit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twice to  be dead.</a:t>
            </a:r>
          </a:p>
          <a:p>
            <a:pPr algn="l" marL="12700" marR="198120">
              <a:lnSpc>
                <a:spcPct val="96000"/>
              </a:lnSpc>
              <a:spcBef>
                <a:spcPts val="1295"/>
              </a:spcBef>
              <a:buFont typeface="Symbol"/>
              <a:buChar char=""/>
            </a:pPr>
            <a:r>
              <a:rPr dirty="0" err="1" lang="en-US" spc="-5" sz="1600">
                <a:solidFill>
                  <a:srgbClr val="23292d"/>
                </a:solidFill>
                <a:latin typeface="Arial"/>
              </a:rPr>
              <a:t>CautiousPlayers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, who tend to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go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very slow. Their energy level  reduces by 1 at every step of move. They need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to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be </a:t>
            </a:r>
            <a:r>
              <a:rPr dirty="0" lang="en-US" spc="5" sz="1600">
                <a:solidFill>
                  <a:srgbClr val="23292d"/>
                </a:solidFill>
                <a:latin typeface="Arial"/>
              </a:rPr>
              <a:t>hit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once to  be dead.</a:t>
            </a:r>
          </a:p>
          <a:p>
            <a:pPr algn="l" marL="12700" marR="18415">
              <a:lnSpc>
                <a:spcPct val="96000"/>
              </a:lnSpc>
              <a:spcBef>
                <a:spcPts val="1300"/>
              </a:spcBef>
              <a:buFont typeface="Symbol"/>
              <a:buChar char=""/>
            </a:pPr>
            <a:r>
              <a:rPr dirty="0" err="1" lang="en-US" spc="-5" sz="1600">
                <a:solidFill>
                  <a:srgbClr val="23292d"/>
                </a:solidFill>
                <a:latin typeface="Arial"/>
              </a:rPr>
              <a:t>BlindPlayer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, who run very fast,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and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do not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observe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around at all.  Their energy level reduces by 3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at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every step.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They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need to be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hit 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5 times to be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 dead.</a:t>
            </a:r>
            <a:endParaRPr dirty="0" lang="en-US" sz="1600">
              <a:solidFill>
                <a:srgbClr val="23292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0">
            <a:off x="902004" y="889762"/>
            <a:ext cx="5965190" cy="6838315"/>
          </a:xfrm>
          <a:prstGeom prst="rect">
            <a:avLst/>
          </a:prstGeom>
        </p:spPr>
        <p:txBody>
          <a:bodyPr bIns="0" lIns="0" rIns="0" rtlCol="0" tIns="22225" vert="horz" wrap="square">
            <a:spAutoFit/>
          </a:bodyPr>
          <a:lstStyle/>
          <a:p>
            <a:pPr marL="12700" marR="62230">
              <a:lnSpc>
                <a:spcPct val="95000"/>
              </a:lnSpc>
              <a:spcBef>
                <a:spcPts val="175"/>
              </a:spcBef>
            </a:pPr>
            <a:r>
              <a:rPr dirty="0" lang="en-US" spc="-5" sz="1600">
                <a:solidFill>
                  <a:srgbClr val="23292d"/>
                </a:solidFill>
                <a:latin typeface="Arial"/>
              </a:rPr>
              <a:t>Each player of </a:t>
            </a:r>
            <a:r>
              <a:rPr dirty="0" err="1" lang="en-US" spc="-5" sz="1600">
                <a:solidFill>
                  <a:srgbClr val="23292d"/>
                </a:solidFill>
                <a:latin typeface="Arial"/>
              </a:rPr>
              <a:t>counter-terrorists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 selects an opponent player and  goes to kill the same. A player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can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have any of three strategies. It  is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assumed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that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everyone knows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each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other’s</a:t>
            </a:r>
            <a:r>
              <a:rPr dirty="0" lang="en-US" spc="55" sz="1600">
                <a:solidFill>
                  <a:srgbClr val="23292d"/>
                </a:solidFill>
                <a:latin typeface="Arial"/>
              </a:rPr>
              <a:t>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position.</a:t>
            </a:r>
          </a:p>
          <a:p>
            <a:pPr indent="-149225" marL="161925">
              <a:lnSpc>
                <a:spcPct val="100000"/>
              </a:lnSpc>
              <a:spcBef>
                <a:spcPts val="1220"/>
              </a:spcBef>
              <a:buFont typeface="Symbol"/>
              <a:buChar char=""/>
            </a:pPr>
            <a:r>
              <a:rPr dirty="0" lang="en-US" spc="-10" sz="1600">
                <a:solidFill>
                  <a:srgbClr val="23292d"/>
                </a:solidFill>
                <a:latin typeface="Arial"/>
              </a:rPr>
              <a:t>Go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to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nearest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terrorist</a:t>
            </a:r>
          </a:p>
          <a:p>
            <a:pPr indent="-149225" marL="161925">
              <a:lnSpc>
                <a:spcPct val="100000"/>
              </a:lnSpc>
              <a:spcBef>
                <a:spcPts val="1240"/>
              </a:spcBef>
              <a:buFont typeface="Symbol"/>
              <a:buChar char=""/>
            </a:pPr>
            <a:r>
              <a:rPr dirty="0" lang="en-US" spc="-10" sz="1600">
                <a:solidFill>
                  <a:srgbClr val="23292d"/>
                </a:solidFill>
                <a:latin typeface="Arial"/>
              </a:rPr>
              <a:t>Go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to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a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random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terrorist</a:t>
            </a:r>
          </a:p>
          <a:p>
            <a:pPr indent="-149225" marL="161925">
              <a:lnSpc>
                <a:spcPct val="100000"/>
              </a:lnSpc>
              <a:spcBef>
                <a:spcPts val="1245"/>
              </a:spcBef>
              <a:buFont typeface="Symbol"/>
              <a:buChar char=""/>
            </a:pPr>
            <a:r>
              <a:rPr dirty="0" lang="en-US" spc="-10" sz="1600">
                <a:solidFill>
                  <a:srgbClr val="23292d"/>
                </a:solidFill>
                <a:latin typeface="Arial"/>
              </a:rPr>
              <a:t>Go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to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a terrorist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‘ahead’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in the</a:t>
            </a:r>
            <a:r>
              <a:rPr dirty="0" lang="en-US" spc="25" sz="1600">
                <a:solidFill>
                  <a:srgbClr val="23292d"/>
                </a:solidFill>
                <a:latin typeface="Arial"/>
              </a:rPr>
              <a:t>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map</a:t>
            </a:r>
          </a:p>
          <a:p>
            <a:pPr>
              <a:lnSpc>
                <a:spcPct val="100000"/>
              </a:lnSpc>
            </a:pPr>
            <a:r>
              <a:rPr dirty="0" lang="en-US" sz="1900">
                <a:latin typeface="Times New Roman"/>
              </a:rPr>
              <a:t/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lang="en-US" sz="1750">
                <a:latin typeface="Times New Roman"/>
              </a:rPr>
              <a:t/>
            </a:r>
          </a:p>
          <a:p>
            <a:pPr marL="12700" marR="117475">
              <a:lnSpc>
                <a:spcPct val="95000"/>
              </a:lnSpc>
            </a:pPr>
            <a:r>
              <a:rPr dirty="0" lang="en-US" spc="-5" sz="1600">
                <a:solidFill>
                  <a:srgbClr val="23292d"/>
                </a:solidFill>
                <a:latin typeface="Arial"/>
              </a:rPr>
              <a:t>A terrorist has all the strategies of the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counter-terrorists,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with one  additional strategy: 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Go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to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bomb. Any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number of terrorists can  select any </a:t>
            </a:r>
            <a:r>
              <a:rPr dirty="0" err="1" lang="en-US" spc="-5" sz="1600">
                <a:solidFill>
                  <a:srgbClr val="23292d"/>
                </a:solidFill>
                <a:latin typeface="Arial"/>
              </a:rPr>
              <a:t>counter-terrorist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 and vice versa. A terrorist can be the  target of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any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number of </a:t>
            </a:r>
            <a:r>
              <a:rPr dirty="0" err="1" lang="en-US" sz="1600">
                <a:solidFill>
                  <a:srgbClr val="23292d"/>
                </a:solidFill>
                <a:latin typeface="Arial"/>
              </a:rPr>
              <a:t>counter-terrorist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and vice versa. A bomb  may be aimed by any number of terrorists.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The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strategies are  constant,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however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the selected opponent will change as the  players move. So the nearest terrorist strategy followed by a  player will remain as it is, however the specific terrorist will  change as the terrorists move</a:t>
            </a:r>
            <a:r>
              <a:rPr dirty="0" lang="en-US" spc="10" sz="1600">
                <a:solidFill>
                  <a:srgbClr val="23292d"/>
                </a:solidFill>
                <a:latin typeface="Arial"/>
              </a:rPr>
              <a:t>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around.</a:t>
            </a:r>
          </a:p>
          <a:p>
            <a:pPr marL="12700" marR="5080">
              <a:lnSpc>
                <a:spcPct val="95000"/>
              </a:lnSpc>
              <a:spcBef>
                <a:spcPts val="1195"/>
              </a:spcBef>
            </a:pPr>
            <a:r>
              <a:rPr dirty="0" lang="en-US" spc="-5" sz="1600">
                <a:solidFill>
                  <a:srgbClr val="23292d"/>
                </a:solidFill>
                <a:latin typeface="Arial"/>
              </a:rPr>
              <a:t>The game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is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sequential in nature.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All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players make a move one  after the other. Hence the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order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in which the players move can be  critical to the game. The order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may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be circular (one chance to  every player in the same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order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by which they entered the arena),  by energy level (most fit player moves first), by success (the  player who killed the maximum opponents moves first). However,  first a terrorist moves, then a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counter- terrorist, then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a terrorist and  so on,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till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both the sets expire, and a new </a:t>
            </a:r>
            <a:r>
              <a:rPr dirty="0" lang="en-US" sz="1600">
                <a:solidFill>
                  <a:srgbClr val="23292d"/>
                </a:solidFill>
                <a:latin typeface="Arial"/>
              </a:rPr>
              <a:t>turn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starts. There is a  single</a:t>
            </a:r>
            <a:r>
              <a:rPr dirty="0" lang="en-US" spc="-10" sz="1600">
                <a:solidFill>
                  <a:srgbClr val="23292d"/>
                </a:solidFill>
                <a:latin typeface="Arial"/>
              </a:rPr>
              <a:t> </a:t>
            </a:r>
            <a:r>
              <a:rPr dirty="0" lang="en-US" spc="-5" sz="1600">
                <a:solidFill>
                  <a:srgbClr val="23292d"/>
                </a:solidFill>
                <a:latin typeface="Arial"/>
              </a:rPr>
              <a:t>order.</a:t>
            </a:r>
            <a:endParaRPr dirty="0" lang="en-US" spc="-5" sz="1600">
              <a:solidFill>
                <a:srgbClr val="23292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2731135" y="1546605"/>
            <a:ext cx="2039620" cy="45212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 sz="2800"/>
              <a:t>OBJEC</a:t>
            </a:r>
            <a:r>
              <a:rPr dirty="0" lang="en-US" sz="2800"/>
              <a:t>T</a:t>
            </a:r>
            <a:r>
              <a:rPr dirty="0" lang="en-US" spc="-5" sz="2800"/>
              <a:t>IVE</a:t>
            </a:r>
            <a:endParaRPr dirty="0" lang="en-US" spc="-5" sz="2800"/>
          </a:p>
        </p:txBody>
      </p:sp>
      <p:sp>
        <p:nvSpPr>
          <p:cNvPr id="3" name="object 3"/>
          <p:cNvSpPr txBox="1"/>
          <p:nvPr/>
        </p:nvSpPr>
        <p:spPr>
          <a:xfrm rot="0">
            <a:off x="1130603" y="2745308"/>
            <a:ext cx="5514340" cy="206121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algn="l" marL="12700" marR="5080">
              <a:lnSpc>
                <a:spcPct val="143000"/>
              </a:lnSpc>
              <a:spcBef>
                <a:spcPts val="95"/>
              </a:spcBef>
            </a:pPr>
            <a:r>
              <a:rPr dirty="0" lang="en-US" sz="1400">
                <a:latin typeface="Arial"/>
              </a:rPr>
              <a:t>To </a:t>
            </a:r>
            <a:r>
              <a:rPr dirty="0" lang="en-US" spc="-5" sz="1400">
                <a:latin typeface="Arial"/>
              </a:rPr>
              <a:t>develop </a:t>
            </a:r>
            <a:r>
              <a:rPr dirty="0" lang="en-US" sz="1400">
                <a:latin typeface="Arial"/>
              </a:rPr>
              <a:t>a </a:t>
            </a:r>
            <a:r>
              <a:rPr dirty="0" lang="en-US" spc="-5" sz="1550">
                <a:latin typeface="Arial"/>
              </a:rPr>
              <a:t>simulator </a:t>
            </a:r>
            <a:r>
              <a:rPr dirty="0" lang="en-US" spc="-10" sz="1550">
                <a:latin typeface="Arial"/>
              </a:rPr>
              <a:t>of </a:t>
            </a:r>
            <a:r>
              <a:rPr dirty="0" lang="en-US" spc="-5" sz="1550">
                <a:latin typeface="Arial"/>
              </a:rPr>
              <a:t>the computer game named Counter  Strike - Global Offensive using Object – Oriented –  Methodology ( O.O.M. ), to model the players, their strategies  as JAVA classes, encapsulating features and actions </a:t>
            </a:r>
            <a:r>
              <a:rPr dirty="0" lang="en-US" spc="20" sz="1550">
                <a:latin typeface="Arial"/>
              </a:rPr>
              <a:t>of  </a:t>
            </a:r>
            <a:r>
              <a:rPr dirty="0" lang="en-US" spc="-5" sz="1550">
                <a:latin typeface="Arial"/>
              </a:rPr>
              <a:t>players as member attributes and member functions of JAVA  class respectively.</a:t>
            </a:r>
            <a:endParaRPr dirty="0" lang="en-US" spc="-5" sz="155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0">
            <a:off x="4751707" y="4789194"/>
            <a:ext cx="2510150" cy="144013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/>
          <p:cNvSpPr>
            <a:spLocks noGrp="true"/>
          </p:cNvSpPr>
          <p:nvPr>
            <p:ph type="title"/>
          </p:nvPr>
        </p:nvSpPr>
        <p:spPr>
          <a:xfrm rot="0">
            <a:off x="2121154" y="880618"/>
            <a:ext cx="4100829" cy="44449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/>
              <a:t>PROPOSED</a:t>
            </a:r>
            <a:r>
              <a:rPr dirty="0" lang="en-US" spc="-30"/>
              <a:t> </a:t>
            </a:r>
            <a:r>
              <a:rPr dirty="0" lang="en-US" spc="-5"/>
              <a:t>APPROACH</a:t>
            </a:r>
            <a:endParaRPr dirty="0" lang="en-US" spc="-5"/>
          </a:p>
        </p:txBody>
      </p:sp>
      <p:sp>
        <p:nvSpPr>
          <p:cNvPr id="4" name="object 4"/>
          <p:cNvSpPr txBox="1"/>
          <p:nvPr/>
        </p:nvSpPr>
        <p:spPr>
          <a:xfrm rot="0">
            <a:off x="902004" y="1948636"/>
            <a:ext cx="5803264" cy="189103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algn="l" marL="12700" marR="5080">
              <a:lnSpc>
                <a:spcPct val="143000"/>
              </a:lnSpc>
              <a:spcBef>
                <a:spcPts val="100"/>
              </a:spcBef>
            </a:pPr>
            <a:r>
              <a:rPr dirty="0" lang="en-US" spc="-5" sz="1550">
                <a:latin typeface="Arial"/>
              </a:rPr>
              <a:t>Use Object – Oriented – Methodology ( O.O.M. ), to model </a:t>
            </a:r>
            <a:r>
              <a:rPr dirty="0" lang="en-US" spc="-10" sz="1550">
                <a:latin typeface="Arial"/>
              </a:rPr>
              <a:t>the  </a:t>
            </a:r>
            <a:r>
              <a:rPr dirty="0" lang="en-US" spc="-5" sz="1550">
                <a:latin typeface="Arial"/>
              </a:rPr>
              <a:t>players, </a:t>
            </a:r>
            <a:r>
              <a:rPr dirty="0" lang="en-US" sz="1550">
                <a:latin typeface="Arial"/>
              </a:rPr>
              <a:t>their </a:t>
            </a:r>
            <a:r>
              <a:rPr dirty="0" lang="en-US" spc="-5" sz="1550">
                <a:latin typeface="Arial"/>
              </a:rPr>
              <a:t>strategies as JAVA classes, encapsulating features  and actions of </a:t>
            </a:r>
            <a:r>
              <a:rPr dirty="0" lang="en-US" sz="1550">
                <a:latin typeface="Arial"/>
              </a:rPr>
              <a:t>players </a:t>
            </a:r>
            <a:r>
              <a:rPr dirty="0" lang="en-US" spc="-5" sz="1550">
                <a:latin typeface="Arial"/>
              </a:rPr>
              <a:t>as member attributes and member  functions of JAVA class</a:t>
            </a:r>
            <a:r>
              <a:rPr dirty="0" lang="en-US" spc="5" sz="1550">
                <a:latin typeface="Arial"/>
              </a:rPr>
              <a:t> </a:t>
            </a:r>
            <a:r>
              <a:rPr dirty="0" lang="en-US" spc="-5" sz="1550">
                <a:latin typeface="Arial"/>
              </a:rPr>
              <a:t>respectively.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lang="en-US" sz="1750">
                <a:latin typeface="Times New Roman"/>
              </a:rPr>
              <a:t/>
            </a:r>
          </a:p>
          <a:p>
            <a:pPr algn="l" marL="12700">
              <a:lnSpc>
                <a:spcPct val="100000"/>
              </a:lnSpc>
              <a:spcBef>
                <a:spcPts val="5"/>
              </a:spcBef>
            </a:pPr>
            <a:r>
              <a:rPr b="1" dirty="0" err="1" lang="en-US" spc="-5" sz="1600">
                <a:latin typeface="Arial"/>
              </a:rPr>
              <a:t>AIMove</a:t>
            </a:r>
            <a:endParaRPr b="1" dirty="0" err="1" lang="en-US" spc="-5" sz="1600">
              <a:latin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0">
            <a:off x="902004" y="4035679"/>
            <a:ext cx="5772150" cy="1354455"/>
          </a:xfrm>
          <a:prstGeom prst="rect">
            <a:avLst/>
          </a:prstGeom>
        </p:spPr>
        <p:txBody>
          <a:bodyPr bIns="0" lIns="0" rIns="0" rtlCol="0" tIns="29844" vert="horz" wrap="square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33"/>
              </a:spcBef>
            </a:pPr>
            <a:r>
              <a:rPr dirty="0" lang="en-US" spc="-5" sz="1600">
                <a:latin typeface="Arial"/>
              </a:rPr>
              <a:t>Every player has a position </a:t>
            </a:r>
            <a:r>
              <a:rPr dirty="0" lang="en-US" sz="1600">
                <a:latin typeface="Arial"/>
              </a:rPr>
              <a:t>in </a:t>
            </a:r>
            <a:r>
              <a:rPr dirty="0" lang="en-US" spc="-5" sz="1600">
                <a:latin typeface="Arial"/>
              </a:rPr>
              <a:t>X axis, a position </a:t>
            </a:r>
            <a:r>
              <a:rPr dirty="0" lang="en-US" sz="1600">
                <a:latin typeface="Arial"/>
              </a:rPr>
              <a:t>in </a:t>
            </a:r>
            <a:r>
              <a:rPr dirty="0" lang="en-US" spc="-5" sz="1600">
                <a:latin typeface="Arial"/>
              </a:rPr>
              <a:t>Y axis and an  orientation. The orientation </a:t>
            </a:r>
            <a:r>
              <a:rPr dirty="0" lang="en-US" sz="1600">
                <a:latin typeface="Arial"/>
              </a:rPr>
              <a:t>is </a:t>
            </a:r>
            <a:r>
              <a:rPr dirty="0" lang="en-US" spc="-5" sz="1600">
                <a:latin typeface="Arial"/>
              </a:rPr>
              <a:t>an angle state governs where the  </a:t>
            </a:r>
            <a:r>
              <a:rPr dirty="0" lang="en-US" spc="-10" sz="1600">
                <a:latin typeface="Arial"/>
              </a:rPr>
              <a:t>person </a:t>
            </a:r>
            <a:r>
              <a:rPr dirty="0" lang="en-US" spc="-5" sz="1600">
                <a:latin typeface="Arial"/>
              </a:rPr>
              <a:t>is looking at</a:t>
            </a:r>
            <a:r>
              <a:rPr dirty="0" lang="en-US" spc="5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(</a:t>
            </a:r>
            <a:r>
              <a:rPr dirty="0" err="1" lang="en-US" spc="-5" sz="1600">
                <a:latin typeface="Arial"/>
              </a:rPr>
              <a:t>θ</a:t>
            </a:r>
            <a:r>
              <a:rPr dirty="0" lang="en-US" spc="-5" sz="1600">
                <a:latin typeface="Arial"/>
              </a:rPr>
              <a:t>).</a:t>
            </a:r>
          </a:p>
          <a:p>
            <a:pPr marL="12700" marR="2159634">
              <a:lnSpc>
                <a:spcPts val="1780"/>
              </a:lnSpc>
              <a:spcBef>
                <a:spcPts val="1460"/>
              </a:spcBef>
            </a:pPr>
            <a:r>
              <a:rPr dirty="0" lang="en-US" spc="-5" sz="1600">
                <a:latin typeface="Arial"/>
              </a:rPr>
              <a:t>Suppose the current position is S(x,y).  The</a:t>
            </a:r>
            <a:r>
              <a:rPr dirty="0" lang="en-US" sz="1600">
                <a:latin typeface="Arial"/>
              </a:rPr>
              <a:t/>
            </a:r>
            <a:r>
              <a:rPr dirty="0" lang="en-US" spc="-5" sz="1600">
                <a:latin typeface="Arial"/>
              </a:rPr>
              <a:t>player</a:t>
            </a:r>
            <a:r>
              <a:rPr dirty="0" lang="en-US" sz="1600">
                <a:latin typeface="Arial"/>
              </a:rPr>
              <a:t/>
            </a:r>
            <a:r>
              <a:rPr dirty="0" lang="en-US" spc="-5" sz="1600">
                <a:latin typeface="Arial"/>
              </a:rPr>
              <a:t>is</a:t>
            </a:r>
            <a:r>
              <a:rPr dirty="0" lang="en-US" sz="1600">
                <a:latin typeface="Arial"/>
              </a:rPr>
              <a:t/>
            </a:r>
            <a:r>
              <a:rPr dirty="0" lang="en-US" spc="-5" sz="1600">
                <a:latin typeface="Arial"/>
              </a:rPr>
              <a:t>mo</a:t>
            </a:r>
            <a:r>
              <a:rPr dirty="0" lang="en-US" sz="1600">
                <a:latin typeface="Arial"/>
              </a:rPr>
              <a:t>v</a:t>
            </a:r>
            <a:r>
              <a:rPr dirty="0" lang="en-US" spc="-5" sz="1600">
                <a:latin typeface="Arial"/>
              </a:rPr>
              <a:t>ing</a:t>
            </a:r>
            <a:r>
              <a:rPr dirty="0" lang="en-US" sz="1600">
                <a:latin typeface="Arial"/>
              </a:rPr>
              <a:t/>
            </a:r>
            <a:r>
              <a:rPr dirty="0" lang="en-US" spc="-5" sz="1600">
                <a:latin typeface="Arial"/>
              </a:rPr>
              <a:t>at</a:t>
            </a:r>
            <a:r>
              <a:rPr dirty="0" lang="en-US" sz="1600">
                <a:latin typeface="Arial"/>
              </a:rPr>
              <a:t/>
            </a:r>
            <a:r>
              <a:rPr dirty="0" lang="en-US" spc="-5" sz="1600">
                <a:latin typeface="Arial"/>
              </a:rPr>
              <a:t>a</a:t>
            </a:r>
            <a:r>
              <a:rPr dirty="0" lang="en-US" sz="1600">
                <a:latin typeface="Arial"/>
              </a:rPr>
              <a:t/>
            </a:r>
            <a:r>
              <a:rPr dirty="0" lang="en-US" spc="-5" sz="1600">
                <a:latin typeface="Arial"/>
              </a:rPr>
              <a:t>speed</a:t>
            </a:r>
            <a:r>
              <a:rPr dirty="0" lang="en-US" sz="1600">
                <a:latin typeface="Arial"/>
              </a:rPr>
              <a:t/>
            </a:r>
            <a:r>
              <a:rPr dirty="0" lang="en-US" spc="-5" sz="1600">
                <a:latin typeface="Arial"/>
              </a:rPr>
              <a:t>s</a:t>
            </a:r>
            <a:endParaRPr dirty="0" lang="en-US" spc="-5" sz="1600">
              <a:latin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0">
            <a:off x="902004" y="5572125"/>
            <a:ext cx="3617595" cy="2773045"/>
          </a:xfrm>
          <a:prstGeom prst="rect">
            <a:avLst/>
          </a:prstGeom>
        </p:spPr>
        <p:txBody>
          <a:bodyPr bIns="0" lIns="0" rIns="0" rtlCol="0" tIns="34290" vert="horz" wrap="square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0"/>
              </a:spcBef>
            </a:pPr>
            <a:r>
              <a:rPr dirty="0" lang="en-US" spc="-5" sz="1600">
                <a:latin typeface="Arial"/>
              </a:rPr>
              <a:t>position at the </a:t>
            </a:r>
            <a:r>
              <a:rPr dirty="0" lang="en-US" spc="-10" sz="1600">
                <a:latin typeface="Arial"/>
              </a:rPr>
              <a:t>next </a:t>
            </a:r>
            <a:r>
              <a:rPr dirty="0" lang="en-US" spc="-5" sz="1600">
                <a:latin typeface="Arial"/>
              </a:rPr>
              <a:t>time step is given  by:</a:t>
            </a:r>
          </a:p>
          <a:p>
            <a:pPr marL="12700" marR="605790">
              <a:lnSpc>
                <a:spcPts val="1850"/>
              </a:lnSpc>
              <a:spcBef>
                <a:spcPts val="1295"/>
              </a:spcBef>
            </a:pPr>
            <a:r>
              <a:rPr dirty="0" lang="en-US" spc="-5" sz="1600">
                <a:latin typeface="Arial"/>
              </a:rPr>
              <a:t>(x’,y’)=(x,y)+s(</a:t>
            </a:r>
            <a:r>
              <a:rPr dirty="0" err="1" lang="en-US" spc="-5" sz="1600">
                <a:latin typeface="Arial"/>
              </a:rPr>
              <a:t>gx</a:t>
            </a:r>
            <a:r>
              <a:rPr dirty="0" lang="en-US" spc="-5" sz="1600">
                <a:latin typeface="Arial"/>
              </a:rPr>
              <a:t>-x,</a:t>
            </a:r>
            <a:r>
              <a:rPr dirty="0" err="1" lang="en-US" spc="-5" sz="1600">
                <a:latin typeface="Arial"/>
              </a:rPr>
              <a:t>gy</a:t>
            </a:r>
            <a:r>
              <a:rPr dirty="0" lang="en-US" spc="-5" sz="1600">
                <a:latin typeface="Arial"/>
              </a:rPr>
              <a:t>-y)/sqrt((</a:t>
            </a:r>
            <a:r>
              <a:rPr dirty="0" err="1" lang="en-US" spc="-5" sz="1600">
                <a:latin typeface="Arial"/>
              </a:rPr>
              <a:t>gx</a:t>
            </a:r>
            <a:r>
              <a:rPr dirty="0" lang="en-US" spc="-5" sz="1600">
                <a:latin typeface="Arial"/>
              </a:rPr>
              <a:t>-  x)</a:t>
            </a:r>
            <a:r>
              <a:rPr baseline="29100" dirty="0" lang="en-US" spc="-7" sz="1575">
                <a:latin typeface="Arial"/>
              </a:rPr>
              <a:t>2</a:t>
            </a:r>
            <a:r>
              <a:rPr dirty="0" lang="en-US" spc="-5" sz="1600">
                <a:latin typeface="Arial"/>
              </a:rPr>
              <a:t>+(</a:t>
            </a:r>
            <a:r>
              <a:rPr dirty="0" err="1" lang="en-US" spc="-5" sz="1600">
                <a:latin typeface="Arial"/>
              </a:rPr>
              <a:t>gy</a:t>
            </a:r>
            <a:r>
              <a:rPr dirty="0" lang="en-US" spc="-5" sz="1600">
                <a:latin typeface="Arial"/>
              </a:rPr>
              <a:t>-y)</a:t>
            </a:r>
            <a:r>
              <a:rPr baseline="29100" dirty="0" lang="en-US" spc="-7" sz="1575">
                <a:latin typeface="Arial"/>
              </a:rPr>
              <a:t>2</a:t>
            </a:r>
            <a:r>
              <a:rPr dirty="0" lang="en-US" spc="-5" sz="1600">
                <a:latin typeface="Arial"/>
              </a:rPr>
              <a:t>)</a:t>
            </a:r>
          </a:p>
          <a:p>
            <a:pPr marL="12700" marR="784225">
              <a:lnSpc>
                <a:spcPct val="89000"/>
              </a:lnSpc>
              <a:spcBef>
                <a:spcPts val="969"/>
              </a:spcBef>
            </a:pPr>
            <a:r>
              <a:rPr dirty="0" lang="en-US" spc="-5" sz="1600">
                <a:latin typeface="Arial"/>
              </a:rPr>
              <a:t>The proof </a:t>
            </a:r>
            <a:r>
              <a:rPr dirty="0" lang="en-US" sz="1600">
                <a:latin typeface="Arial"/>
              </a:rPr>
              <a:t>is </a:t>
            </a:r>
            <a:r>
              <a:rPr dirty="0" lang="en-US" spc="-5" sz="1600">
                <a:latin typeface="Arial"/>
              </a:rPr>
              <a:t>simple. Consider  the vector G-S, </a:t>
            </a:r>
            <a:r>
              <a:rPr dirty="0" lang="en-US" sz="1600">
                <a:latin typeface="Arial"/>
              </a:rPr>
              <a:t>that is </a:t>
            </a:r>
            <a:r>
              <a:rPr dirty="0" lang="en-US" spc="-5" sz="1600">
                <a:latin typeface="Arial"/>
              </a:rPr>
              <a:t>(</a:t>
            </a:r>
            <a:r>
              <a:rPr dirty="0" err="1" lang="en-US" spc="-5" sz="1600">
                <a:latin typeface="Arial"/>
              </a:rPr>
              <a:t>gx</a:t>
            </a:r>
            <a:r>
              <a:rPr dirty="0" lang="en-US" spc="-5" sz="1600">
                <a:latin typeface="Arial"/>
              </a:rPr>
              <a:t>-x,</a:t>
            </a:r>
            <a:r>
              <a:rPr dirty="0" err="1" lang="en-US" spc="-5" sz="1600">
                <a:latin typeface="Arial"/>
              </a:rPr>
              <a:t>gy</a:t>
            </a:r>
            <a:r>
              <a:rPr dirty="0" lang="en-US" spc="-5" sz="1600">
                <a:latin typeface="Arial"/>
              </a:rPr>
              <a:t>-  y). A unit vector in the same  direction </a:t>
            </a:r>
            <a:r>
              <a:rPr dirty="0" lang="en-US" sz="1600">
                <a:latin typeface="Arial"/>
              </a:rPr>
              <a:t>is </a:t>
            </a:r>
            <a:r>
              <a:rPr dirty="0" lang="en-US" spc="-5" sz="1600">
                <a:latin typeface="Arial"/>
              </a:rPr>
              <a:t>(</a:t>
            </a:r>
            <a:r>
              <a:rPr dirty="0" err="1" lang="en-US" spc="-5" sz="1600">
                <a:latin typeface="Arial"/>
              </a:rPr>
              <a:t>gx</a:t>
            </a:r>
            <a:r>
              <a:rPr dirty="0" lang="en-US" spc="-5" sz="1600">
                <a:latin typeface="Arial"/>
              </a:rPr>
              <a:t>-x,</a:t>
            </a:r>
            <a:r>
              <a:rPr dirty="0" err="1" lang="en-US" spc="-5" sz="1600">
                <a:latin typeface="Arial"/>
              </a:rPr>
              <a:t>gy</a:t>
            </a:r>
            <a:r>
              <a:rPr dirty="0" lang="en-US" spc="-5" sz="1600">
                <a:latin typeface="Arial"/>
              </a:rPr>
              <a:t>-y)/sqrt((</a:t>
            </a:r>
            <a:r>
              <a:rPr dirty="0" err="1" lang="en-US" spc="-5" sz="1600">
                <a:latin typeface="Arial"/>
              </a:rPr>
              <a:t>gx</a:t>
            </a:r>
            <a:r>
              <a:rPr dirty="0" lang="en-US" spc="-5" sz="1600">
                <a:latin typeface="Arial"/>
              </a:rPr>
              <a:t>-  x)</a:t>
            </a:r>
            <a:r>
              <a:rPr baseline="29100" dirty="0" lang="en-US" spc="-7" sz="1575">
                <a:latin typeface="Arial"/>
              </a:rPr>
              <a:t>2</a:t>
            </a:r>
            <a:r>
              <a:rPr dirty="0" lang="en-US" spc="-5" sz="1600">
                <a:latin typeface="Arial"/>
              </a:rPr>
              <a:t>+(</a:t>
            </a:r>
            <a:r>
              <a:rPr dirty="0" err="1" lang="en-US" spc="-5" sz="1600">
                <a:latin typeface="Arial"/>
              </a:rPr>
              <a:t>gy</a:t>
            </a:r>
            <a:r>
              <a:rPr dirty="0" lang="en-US" spc="-5" sz="1600">
                <a:latin typeface="Arial"/>
              </a:rPr>
              <a:t>-y)</a:t>
            </a:r>
            <a:r>
              <a:rPr baseline="29100" dirty="0" lang="en-US" spc="-7" sz="1575">
                <a:latin typeface="Arial"/>
              </a:rPr>
              <a:t>2</a:t>
            </a:r>
            <a:r>
              <a:rPr dirty="0" lang="en-US" spc="-5" sz="1600">
                <a:latin typeface="Arial"/>
              </a:rPr>
              <a:t>),</a:t>
            </a:r>
          </a:p>
          <a:p>
            <a:pPr marL="12700" marR="109220">
              <a:lnSpc>
                <a:spcPts val="1689"/>
              </a:lnSpc>
              <a:spcBef>
                <a:spcPts val="20"/>
              </a:spcBef>
            </a:pPr>
            <a:r>
              <a:rPr dirty="0" lang="en-US" spc="-5" sz="1600">
                <a:latin typeface="Arial"/>
              </a:rPr>
              <a:t>while a vector at a distance of s from S  is given by the</a:t>
            </a:r>
            <a:r>
              <a:rPr dirty="0" lang="en-US" spc="5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formula.</a:t>
            </a:r>
            <a:endParaRPr dirty="0" lang="en-US" spc="-5" sz="1600">
              <a:latin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0">
            <a:off x="902004" y="5346573"/>
            <a:ext cx="3898265" cy="269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 sz="1600">
                <a:latin typeface="Arial"/>
              </a:rPr>
              <a:t>towardsa</a:t>
            </a:r>
            <a:r>
              <a:rPr dirty="0" lang="en-US" sz="1600">
                <a:latin typeface="Arial"/>
              </a:rPr>
              <a:t>goal</a:t>
            </a:r>
            <a:r>
              <a:rPr dirty="0" lang="en-US" spc="-5" sz="1600">
                <a:latin typeface="Arial"/>
              </a:rPr>
              <a:t>atG(</a:t>
            </a:r>
            <a:r>
              <a:rPr dirty="0" err="1" lang="en-US" spc="-5" sz="1600">
                <a:latin typeface="Arial"/>
              </a:rPr>
              <a:t>gx</a:t>
            </a:r>
            <a:r>
              <a:rPr dirty="0" lang="en-US" spc="-5" sz="1600">
                <a:latin typeface="Arial"/>
              </a:rPr>
              <a:t>,</a:t>
            </a:r>
            <a:r>
              <a:rPr dirty="0" err="1" lang="en-US" spc="-5" sz="1600">
                <a:latin typeface="Arial"/>
              </a:rPr>
              <a:t>gy</a:t>
            </a:r>
            <a:r>
              <a:rPr dirty="0" lang="en-US" spc="-5" sz="1600">
                <a:latin typeface="Arial"/>
              </a:rPr>
              <a:t>).The</a:t>
            </a:r>
            <a:r>
              <a:rPr dirty="0" lang="en-US" sz="1600">
                <a:latin typeface="Arial"/>
              </a:rPr>
              <a:t> </a:t>
            </a:r>
            <a:r>
              <a:rPr baseline="-38194" dirty="0" err="1" lang="en-US" spc="-7" sz="2400">
                <a:latin typeface="Arial"/>
              </a:rPr>
              <a:t>gy</a:t>
            </a:r>
            <a:endParaRPr baseline="-38194" dirty="0" err="1" lang="en-US" spc="-7" sz="2400">
              <a:latin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0">
            <a:off x="6236970" y="5253609"/>
            <a:ext cx="151130" cy="269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260" sz="1600">
                <a:latin typeface="Arial"/>
              </a:rPr>
              <a:t>G</a:t>
            </a:r>
            <a:endParaRPr dirty="0" lang="en-US" spc="-260" sz="1600">
              <a:latin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0">
            <a:off x="4636388" y="5721476"/>
            <a:ext cx="127000" cy="269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 sz="1600">
                <a:latin typeface="Arial"/>
              </a:rPr>
              <a:t>y</a:t>
            </a:r>
            <a:endParaRPr dirty="0" lang="en-US" spc="-5" sz="1600">
              <a:latin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0">
            <a:off x="5309995" y="5965316"/>
            <a:ext cx="160655" cy="269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 sz="1600">
                <a:latin typeface="Arial"/>
              </a:rPr>
              <a:t>S</a:t>
            </a:r>
            <a:endParaRPr dirty="0" lang="en-US" spc="-5" sz="1600">
              <a:latin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0">
            <a:off x="5524880" y="6478904"/>
            <a:ext cx="127000" cy="26924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 sz="1600">
                <a:latin typeface="Arial"/>
              </a:rPr>
              <a:t>x</a:t>
            </a:r>
            <a:endParaRPr dirty="0" lang="en-US" spc="-5" sz="1600">
              <a:latin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0">
            <a:off x="6174485" y="6244208"/>
            <a:ext cx="138430" cy="503555"/>
          </a:xfrm>
          <a:prstGeom prst="rect">
            <a:avLst/>
          </a:prstGeom>
        </p:spPr>
        <p:txBody>
          <a:bodyPr bIns="0" lIns="0" rIns="0" rtlCol="0" tIns="27305" vert="horz" wrap="square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4"/>
              </a:spcBef>
            </a:pPr>
            <a:r>
              <a:rPr dirty="0" lang="en-US" spc="-5" sz="1600">
                <a:latin typeface="Arial"/>
              </a:rPr>
              <a:t>g  x</a:t>
            </a:r>
            <a:endParaRPr dirty="0" lang="en-US" spc="-5" sz="160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0">
            <a:off x="1285242" y="3143250"/>
            <a:ext cx="2510150" cy="1447800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object 3"/>
          <p:cNvSpPr/>
          <p:nvPr/>
        </p:nvSpPr>
        <p:spPr>
          <a:xfrm rot="0">
            <a:off x="4556127" y="4547259"/>
            <a:ext cx="2510150" cy="1440130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object 4"/>
          <p:cNvSpPr txBox="1"/>
          <p:nvPr/>
        </p:nvSpPr>
        <p:spPr>
          <a:xfrm rot="0">
            <a:off x="902004" y="1157986"/>
            <a:ext cx="5821680" cy="1879600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lang="en-US" spc="-5" sz="1600">
                <a:latin typeface="Arial"/>
              </a:rPr>
              <a:t>site()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lang="en-US" sz="1650">
                <a:latin typeface="Times New Roman"/>
              </a:rPr>
              <a:t/>
            </a:r>
          </a:p>
          <a:p>
            <a:pPr marL="12700" marR="5080">
              <a:lnSpc>
                <a:spcPts val="1800"/>
              </a:lnSpc>
            </a:pPr>
            <a:r>
              <a:rPr dirty="0" lang="en-US" spc="-5" sz="1600">
                <a:latin typeface="Arial"/>
              </a:rPr>
              <a:t>The function </a:t>
            </a:r>
            <a:r>
              <a:rPr dirty="0" lang="en-US" sz="1600">
                <a:latin typeface="Arial"/>
              </a:rPr>
              <a:t>checks </a:t>
            </a:r>
            <a:r>
              <a:rPr dirty="0" lang="en-US" spc="-5" sz="1600">
                <a:latin typeface="Arial"/>
              </a:rPr>
              <a:t>if two players are in line of sight to each  other. Assume each player can see </a:t>
            </a:r>
            <a:r>
              <a:rPr dirty="0" err="1" lang="en-US" spc="-5" sz="1600">
                <a:latin typeface="Arial"/>
              </a:rPr>
              <a:t>α</a:t>
            </a:r>
            <a:r>
              <a:rPr dirty="0" lang="en-US" spc="-5" sz="1600">
                <a:latin typeface="Arial"/>
              </a:rPr>
              <a:t> radians around the current  orientation (</a:t>
            </a:r>
            <a:r>
              <a:rPr dirty="0" err="1" lang="en-US" spc="-5" sz="1600">
                <a:latin typeface="Arial"/>
              </a:rPr>
              <a:t>θ</a:t>
            </a:r>
            <a:r>
              <a:rPr dirty="0" lang="en-US" spc="-5" sz="1600">
                <a:latin typeface="Arial"/>
              </a:rPr>
              <a:t>). The </a:t>
            </a:r>
            <a:r>
              <a:rPr dirty="0" lang="en-US" spc="-10" sz="1600">
                <a:latin typeface="Arial"/>
              </a:rPr>
              <a:t>person </a:t>
            </a:r>
            <a:r>
              <a:rPr dirty="0" lang="en-US" sz="1600">
                <a:latin typeface="Arial"/>
              </a:rPr>
              <a:t>is </a:t>
            </a:r>
            <a:r>
              <a:rPr dirty="0" lang="en-US" spc="-5" sz="1600">
                <a:latin typeface="Arial"/>
              </a:rPr>
              <a:t>facing at an angle </a:t>
            </a:r>
            <a:r>
              <a:rPr dirty="0" lang="en-US" sz="1600">
                <a:latin typeface="Arial"/>
              </a:rPr>
              <a:t>of </a:t>
            </a:r>
            <a:r>
              <a:rPr dirty="0" err="1" lang="en-US" spc="-5" sz="1600">
                <a:latin typeface="Arial"/>
              </a:rPr>
              <a:t>θ</a:t>
            </a:r>
            <a:r>
              <a:rPr dirty="0" lang="en-US" spc="-5" sz="1600">
                <a:latin typeface="Arial"/>
              </a:rPr>
              <a:t>, while </a:t>
            </a:r>
            <a:r>
              <a:rPr dirty="0" lang="en-US" spc="-10" sz="1600">
                <a:latin typeface="Arial"/>
              </a:rPr>
              <a:t>can  </a:t>
            </a:r>
            <a:r>
              <a:rPr dirty="0" lang="en-US" spc="-5" sz="1600">
                <a:latin typeface="Arial"/>
              </a:rPr>
              <a:t>look </a:t>
            </a:r>
            <a:r>
              <a:rPr dirty="0" lang="en-US" spc="-10" sz="1600">
                <a:latin typeface="Arial"/>
              </a:rPr>
              <a:t>around </a:t>
            </a:r>
            <a:r>
              <a:rPr dirty="0" lang="en-US" spc="-5" sz="1600">
                <a:latin typeface="Arial"/>
              </a:rPr>
              <a:t>the angle of </a:t>
            </a:r>
            <a:r>
              <a:rPr dirty="0" err="1" lang="en-US" spc="-5" sz="1600">
                <a:latin typeface="Arial"/>
              </a:rPr>
              <a:t>±</a:t>
            </a:r>
            <a:r>
              <a:rPr dirty="0" lang="en-US" spc="-5" sz="1600">
                <a:latin typeface="Arial"/>
              </a:rPr>
              <a:t> </a:t>
            </a:r>
            <a:r>
              <a:rPr dirty="0" err="1" lang="en-US" spc="-5" sz="1600">
                <a:latin typeface="Arial"/>
              </a:rPr>
              <a:t>α</a:t>
            </a:r>
            <a:r>
              <a:rPr dirty="0" lang="en-US" spc="-5" sz="1600">
                <a:latin typeface="Arial"/>
              </a:rPr>
              <a:t> from the </a:t>
            </a:r>
            <a:r>
              <a:rPr dirty="0" lang="en-US" spc="-10" sz="1600">
                <a:latin typeface="Arial"/>
              </a:rPr>
              <a:t>current </a:t>
            </a:r>
            <a:r>
              <a:rPr dirty="0" lang="en-US" spc="-5" sz="1600">
                <a:latin typeface="Arial"/>
              </a:rPr>
              <a:t>orientation. The  angle </a:t>
            </a:r>
            <a:r>
              <a:rPr dirty="0" err="1" lang="en-US" spc="-5" sz="1600">
                <a:latin typeface="Arial"/>
              </a:rPr>
              <a:t>α</a:t>
            </a:r>
            <a:r>
              <a:rPr dirty="0" lang="en-US" spc="-5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is </a:t>
            </a:r>
            <a:r>
              <a:rPr dirty="0" lang="en-US" spc="-5" sz="1600">
                <a:latin typeface="Arial"/>
              </a:rPr>
              <a:t>different for different players. The angular range </a:t>
            </a:r>
            <a:r>
              <a:rPr dirty="0" lang="en-US" spc="-10" sz="1600">
                <a:latin typeface="Arial"/>
              </a:rPr>
              <a:t>of  </a:t>
            </a:r>
            <a:r>
              <a:rPr dirty="0" lang="en-US" spc="-5" sz="1600">
                <a:latin typeface="Arial"/>
              </a:rPr>
              <a:t>view of the person is hence in the range </a:t>
            </a:r>
            <a:r>
              <a:rPr dirty="0" lang="en-US" spc="10" sz="1600">
                <a:latin typeface="Arial"/>
              </a:rPr>
              <a:t>θ- </a:t>
            </a:r>
            <a:r>
              <a:rPr dirty="0" err="1" lang="en-US" spc="-5" sz="1600">
                <a:latin typeface="Arial"/>
              </a:rPr>
              <a:t>α</a:t>
            </a:r>
            <a:r>
              <a:rPr dirty="0" lang="en-US" spc="-5" sz="1600">
                <a:latin typeface="Arial"/>
              </a:rPr>
              <a:t> to</a:t>
            </a:r>
            <a:r>
              <a:rPr dirty="0" lang="en-US" spc="-10" sz="1600">
                <a:latin typeface="Arial"/>
              </a:rPr>
              <a:t> </a:t>
            </a:r>
            <a:r>
              <a:rPr dirty="0" err="1" lang="en-US" spc="-5" sz="1600">
                <a:latin typeface="Arial"/>
              </a:rPr>
              <a:t>θ</a:t>
            </a:r>
            <a:r>
              <a:rPr dirty="0" lang="en-US" spc="-5" sz="1600">
                <a:latin typeface="Arial"/>
              </a:rPr>
              <a:t>+</a:t>
            </a:r>
            <a:r>
              <a:rPr dirty="0" err="1" lang="en-US" spc="-5" sz="1600">
                <a:latin typeface="Arial"/>
              </a:rPr>
              <a:t>α</a:t>
            </a:r>
            <a:r>
              <a:rPr dirty="0" lang="en-US" spc="-5" sz="1600">
                <a:latin typeface="Arial"/>
              </a:rPr>
              <a:t>.</a:t>
            </a:r>
            <a:endParaRPr dirty="0" lang="en-US" spc="-5" sz="1600">
              <a:latin typeface="Arial"/>
            </a:endParaRPr>
          </a:p>
        </p:txBody>
      </p:sp>
      <p:graphicFrame>
        <p:nvGraphicFramePr>
          <p:cNvPr id="5" name="object 5"/>
          <p:cNvGraphicFramePr>
            <a:graphicFrameLocks noGrp="true"/>
          </p:cNvGraphicFramePr>
          <p:nvPr/>
        </p:nvGraphicFramePr>
        <p:xfrm rot="0">
          <a:off x="1054404" y="3250715"/>
          <a:ext cx="5848984" cy="2921631"/>
        </p:xfrm>
        <a:graphic>
          <a:graphicData uri="http://schemas.openxmlformats.org/drawingml/2006/table">
            <a:tbl>
              <a:tblPr bandRow="1" firstRow="1">
                <a:tableStyleId>{f328b5bd-d085-4511-870e-5b251578b7b9}</a:tableStyleId>
              </a:tblPr>
              <a:tblGrid>
                <a:gridCol w="1080770"/>
                <a:gridCol w="3498214"/>
                <a:gridCol w="1270000"/>
              </a:tblGrid>
              <a:tr h="462915"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500">
                          <a:latin typeface="Times New Roman"/>
                        </a:rPr>
                        <a:t/>
                      </a:r>
                      <a:endParaRPr dirty="0" lang="en-US" sz="15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672465">
                        <a:lnSpc>
                          <a:spcPts val="1725"/>
                        </a:lnSpc>
                      </a:pPr>
                      <a:r>
                        <a:rPr dirty="0" lang="en-US" spc="-5" sz="1600">
                          <a:latin typeface="Arial"/>
                        </a:rPr>
                        <a:t>Player</a:t>
                      </a:r>
                    </a:p>
                    <a:p>
                      <a:pPr marL="672465">
                        <a:lnSpc>
                          <a:spcPts val="1825"/>
                        </a:lnSpc>
                      </a:pPr>
                      <a:r>
                        <a:rPr dirty="0" lang="en-US" spc="-5" sz="1600">
                          <a:latin typeface="Arial"/>
                        </a:rPr>
                        <a:t>heading</a:t>
                      </a:r>
                      <a:endParaRPr dirty="0" lang="en-US" spc="-5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375285">
                        <a:lnSpc>
                          <a:spcPts val="1725"/>
                        </a:lnSpc>
                      </a:pPr>
                      <a:r>
                        <a:rPr dirty="0" lang="en-US" spc="-15" sz="1600">
                          <a:latin typeface="Arial"/>
                        </a:rPr>
                        <a:t>Player</a:t>
                      </a:r>
                    </a:p>
                    <a:p>
                      <a:pPr marL="375285">
                        <a:lnSpc>
                          <a:spcPts val="1825"/>
                        </a:lnSpc>
                      </a:pPr>
                      <a:r>
                        <a:rPr dirty="0" lang="en-US" spc="-15" sz="1600">
                          <a:latin typeface="Arial"/>
                        </a:rPr>
                        <a:t>heading</a:t>
                      </a:r>
                      <a:endParaRPr dirty="0" lang="en-US" spc="-15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</a:tr>
              <a:tr h="251460"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500">
                          <a:latin typeface="Times New Roman"/>
                        </a:rPr>
                        <a:t/>
                      </a:r>
                      <a:endParaRPr dirty="0" lang="en-US" sz="15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672465">
                        <a:lnSpc>
                          <a:spcPts val="1789"/>
                        </a:lnSpc>
                      </a:pPr>
                      <a:r>
                        <a:rPr dirty="0" lang="en-US" spc="-5" sz="1600">
                          <a:latin typeface="Arial"/>
                        </a:rPr>
                        <a:t>direction</a:t>
                      </a:r>
                      <a:endParaRPr dirty="0" lang="en-US" spc="-5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375285">
                        <a:lnSpc>
                          <a:spcPts val="1875"/>
                        </a:lnSpc>
                      </a:pPr>
                      <a:r>
                        <a:rPr dirty="0" lang="en-US" spc="-5" sz="1600">
                          <a:latin typeface="Arial"/>
                        </a:rPr>
                        <a:t>direction</a:t>
                      </a:r>
                      <a:endParaRPr dirty="0" lang="en-US" spc="-5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</a:tr>
              <a:tr h="241300"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400">
                          <a:latin typeface="Times New Roman"/>
                        </a:rPr>
                        <a:t/>
                      </a:r>
                      <a:endParaRPr dirty="0" lang="en-US" sz="14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367665">
                        <a:lnSpc>
                          <a:spcPts val="1800"/>
                        </a:lnSpc>
                      </a:pPr>
                      <a:r>
                        <a:rPr dirty="0" lang="en-US" spc="-5" sz="1600">
                          <a:latin typeface="Arial"/>
                        </a:rPr>
                        <a:t>2α</a:t>
                      </a:r>
                      <a:endParaRPr dirty="0" lang="en-US" spc="-5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400">
                          <a:latin typeface="Times New Roman"/>
                        </a:rPr>
                        <a:t/>
                      </a:r>
                      <a:endParaRPr dirty="0" lang="en-US" sz="14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</a:tr>
              <a:tr h="233679"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400">
                          <a:latin typeface="Times New Roman"/>
                        </a:rPr>
                        <a:t/>
                      </a:r>
                      <a:endParaRPr dirty="0" lang="en-US" sz="14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400">
                          <a:latin typeface="Times New Roman"/>
                        </a:rPr>
                        <a:t/>
                      </a:r>
                      <a:endParaRPr dirty="0" lang="en-US" sz="14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413384">
                        <a:lnSpc>
                          <a:spcPts val="1739"/>
                        </a:lnSpc>
                      </a:pPr>
                      <a:r>
                        <a:rPr dirty="0" lang="en-US" sz="1600">
                          <a:latin typeface="Arial"/>
                        </a:rPr>
                        <a:t>P</a:t>
                      </a:r>
                      <a:endParaRPr dirty="0" lang="en-US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</a:tr>
              <a:tr h="233045"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400">
                          <a:latin typeface="Times New Roman"/>
                        </a:rPr>
                        <a:t/>
                      </a:r>
                      <a:endParaRPr dirty="0" lang="en-US" sz="14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2234564">
                        <a:lnSpc>
                          <a:spcPts val="1735"/>
                        </a:lnSpc>
                      </a:pPr>
                      <a:r>
                        <a:rPr dirty="0" err="1" lang="en-US" spc="-5" sz="1600">
                          <a:latin typeface="Arial"/>
                        </a:rPr>
                        <a:t>py</a:t>
                      </a:r>
                      <a:endParaRPr dirty="0" err="1" lang="en-US" spc="-5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400">
                          <a:latin typeface="Times New Roman"/>
                        </a:rPr>
                        <a:t/>
                      </a:r>
                      <a:endParaRPr dirty="0" lang="en-US" sz="14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</a:tr>
              <a:tr h="233679">
                <a:tc>
                  <a:txBody>
                    <a:bodyPr rtlCol="0" vert="horz"/>
                    <a:lstStyle/>
                    <a:p>
                      <a:pPr marL="127000">
                        <a:lnSpc>
                          <a:spcPts val="1739"/>
                        </a:lnSpc>
                      </a:pPr>
                      <a:r>
                        <a:rPr dirty="0" lang="en-US" sz="1600">
                          <a:latin typeface="Arial"/>
                        </a:rPr>
                        <a:t>y</a:t>
                      </a:r>
                      <a:endParaRPr dirty="0" lang="en-US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150495">
                        <a:lnSpc>
                          <a:spcPts val="1739"/>
                        </a:lnSpc>
                      </a:pPr>
                      <a:r>
                        <a:rPr dirty="0" err="1" lang="en-US" sz="1600">
                          <a:latin typeface="Arial"/>
                        </a:rPr>
                        <a:t>θ</a:t>
                      </a:r>
                      <a:endParaRPr dirty="0" err="1" lang="en-US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196850">
                        <a:lnSpc>
                          <a:spcPts val="1739"/>
                        </a:lnSpc>
                      </a:pPr>
                      <a:r>
                        <a:rPr dirty="0" err="1" lang="en-US" sz="1600">
                          <a:latin typeface="Arial"/>
                        </a:rPr>
                        <a:t>γ</a:t>
                      </a:r>
                      <a:endParaRPr dirty="0" err="1" lang="en-US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</a:tr>
              <a:tr h="233679"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400">
                          <a:latin typeface="Times New Roman"/>
                        </a:rPr>
                        <a:t/>
                      </a:r>
                      <a:endParaRPr dirty="0" lang="en-US" sz="14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 gridSpan="2">
                  <a:txBody>
                    <a:bodyPr rtlCol="0" vert="horz"/>
                    <a:lstStyle/>
                    <a:p>
                      <a:pPr algn="r" marR="1219200">
                        <a:lnSpc>
                          <a:spcPts val="1745"/>
                        </a:lnSpc>
                      </a:pPr>
                      <a:r>
                        <a:rPr dirty="0" err="1" lang="en-US" sz="1600">
                          <a:latin typeface="Arial"/>
                        </a:rPr>
                        <a:t>θ</a:t>
                      </a:r>
                      <a:endParaRPr dirty="0" err="1" lang="en-US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 hMerge="1">
                  <a:txBody>
                    <a:bodyPr rtlCol="0" vert="horz"/>
                    <a:lstStyle/>
                    <a:p>
                      <a:pPr/>
                      <a:r>
                        <a:rPr dirty="0" lang="en-US"/>
                        <a:t/>
                      </a:r>
                      <a:endParaRPr dirty="0" lang="en-US"/>
                    </a:p>
                  </a:txBody>
                  <a:tcPr anchor="t" horzOverflow="clip" marB="0" marL="0" marR="0" marT="0" vert="horz"/>
                </a:tc>
              </a:tr>
              <a:tr h="244475">
                <a:tc>
                  <a:txBody>
                    <a:bodyPr rtlCol="0" vert="horz"/>
                    <a:lstStyle/>
                    <a:p>
                      <a:pPr marL="659764">
                        <a:lnSpc>
                          <a:spcPts val="1764"/>
                        </a:lnSpc>
                        <a:spcBef>
                          <a:spcPts val="65"/>
                        </a:spcBef>
                      </a:pPr>
                      <a:r>
                        <a:rPr dirty="0" err="1" lang="en-US" sz="1050">
                          <a:latin typeface="Arial"/>
                        </a:rPr>
                        <a:t>α</a:t>
                      </a:r>
                      <a:r>
                        <a:rPr dirty="0" lang="en-US" spc="125" sz="1050">
                          <a:latin typeface="Arial"/>
                        </a:rPr>
                        <a:t> </a:t>
                      </a:r>
                      <a:r>
                        <a:rPr baseline="3472" dirty="0" lang="en-US" spc="-7" sz="2400">
                          <a:latin typeface="Arial"/>
                        </a:rPr>
                        <a:t>S</a:t>
                      </a:r>
                      <a:endParaRPr baseline="3472" dirty="0" lang="en-US" spc="-7" sz="2400">
                        <a:latin typeface="Arial"/>
                      </a:endParaRPr>
                    </a:p>
                  </a:txBody>
                  <a:tcPr anchor="t" horzOverflow="clip" marB="0" marL="0" marR="0" marT="8255" vert="horz"/>
                </a:tc>
                <a:tc>
                  <a:txBody>
                    <a:bodyPr rtlCol="0" vert="horz"/>
                    <a:lstStyle/>
                    <a:p>
                      <a:pPr marL="2322830">
                        <a:lnSpc>
                          <a:spcPts val="1789"/>
                        </a:lnSpc>
                      </a:pPr>
                      <a:r>
                        <a:rPr dirty="0" lang="en-US" sz="1600">
                          <a:latin typeface="Arial"/>
                        </a:rPr>
                        <a:t>y</a:t>
                      </a:r>
                      <a:endParaRPr dirty="0" lang="en-US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500">
                          <a:latin typeface="Times New Roman"/>
                        </a:rPr>
                        <a:t/>
                      </a:r>
                      <a:endParaRPr dirty="0" lang="en-US" sz="15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</a:tr>
              <a:tr h="277495"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500">
                          <a:latin typeface="Times New Roman"/>
                        </a:rPr>
                        <a:t/>
                      </a:r>
                      <a:endParaRPr dirty="0" lang="en-US" sz="15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algn="r" marR="358140">
                        <a:lnSpc>
                          <a:spcPts val="1785"/>
                        </a:lnSpc>
                      </a:pPr>
                      <a:r>
                        <a:rPr dirty="0" lang="en-US" sz="1600">
                          <a:latin typeface="Arial"/>
                        </a:rPr>
                        <a:t>S</a:t>
                      </a:r>
                      <a:endParaRPr dirty="0" lang="en-US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500">
                          <a:latin typeface="Times New Roman"/>
                        </a:rPr>
                        <a:t/>
                      </a:r>
                      <a:endParaRPr dirty="0" lang="en-US" sz="15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</a:tr>
              <a:tr h="279400">
                <a:tc gridSpan="3">
                  <a:txBody>
                    <a:bodyPr rtlCol="0" vert="horz"/>
                    <a:lstStyle/>
                    <a:p>
                      <a:pPr marL="1015365">
                        <a:lnSpc>
                          <a:spcPts val="1869"/>
                        </a:lnSpc>
                        <a:spcBef>
                          <a:spcPts val="229"/>
                        </a:spcBef>
                      </a:pPr>
                      <a:r>
                        <a:rPr dirty="0" lang="en-US" sz="1600">
                          <a:latin typeface="Arial"/>
                        </a:rPr>
                        <a:t>x</a:t>
                      </a:r>
                      <a:endParaRPr dirty="0" lang="en-US" sz="1600">
                        <a:latin typeface="Arial"/>
                      </a:endParaRPr>
                    </a:p>
                  </a:txBody>
                  <a:tcPr anchor="t" horzOverflow="clip" marB="0" marL="0" marR="0" marT="29209" vert="horz"/>
                </a:tc>
                <a:tc hMerge="1">
                  <a:txBody>
                    <a:bodyPr rtlCol="0" vert="horz"/>
                    <a:lstStyle/>
                    <a:p>
                      <a:pPr/>
                      <a:r>
                        <a:rPr dirty="0" lang="en-US"/>
                        <a:t/>
                      </a:r>
                      <a:endParaRPr dirty="0" lang="en-US"/>
                    </a:p>
                  </a:txBody>
                  <a:tcPr anchor="t" horzOverflow="clip" marB="0" marL="0" marR="0" marT="0" vert="horz"/>
                </a:tc>
                <a:tc hMerge="1">
                  <a:txBody>
                    <a:bodyPr rtlCol="0" vert="horz"/>
                    <a:lstStyle/>
                    <a:p>
                      <a:pPr/>
                      <a:r>
                        <a:rPr dirty="0" lang="en-US"/>
                        <a:t/>
                      </a:r>
                      <a:endParaRPr dirty="0" lang="en-US"/>
                    </a:p>
                  </a:txBody>
                  <a:tcPr anchor="t" horzOverflow="clip" marB="0" marL="0" marR="0" marT="0" vert="horz"/>
                </a:tc>
              </a:tr>
              <a:tr h="230504">
                <a:tc>
                  <a:txBody>
                    <a:bodyPr rtlCol="0" vert="horz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 sz="1400">
                          <a:latin typeface="Times New Roman"/>
                        </a:rPr>
                        <a:t/>
                      </a:r>
                      <a:endParaRPr dirty="0" lang="en-US" sz="1400">
                        <a:latin typeface="Times New Roman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algn="r" marR="189230">
                        <a:lnSpc>
                          <a:spcPts val="1714"/>
                        </a:lnSpc>
                      </a:pPr>
                      <a:r>
                        <a:rPr dirty="0" lang="en-US" sz="1600">
                          <a:latin typeface="Arial"/>
                        </a:rPr>
                        <a:t>x</a:t>
                      </a:r>
                      <a:endParaRPr dirty="0" lang="en-US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  <a:tc>
                  <a:txBody>
                    <a:bodyPr rtlCol="0" vert="horz"/>
                    <a:lstStyle/>
                    <a:p>
                      <a:pPr marL="363220">
                        <a:lnSpc>
                          <a:spcPts val="1714"/>
                        </a:lnSpc>
                      </a:pPr>
                      <a:r>
                        <a:rPr dirty="0" err="1" lang="en-US" spc="-5" sz="1600">
                          <a:latin typeface="Arial"/>
                        </a:rPr>
                        <a:t>px</a:t>
                      </a:r>
                      <a:endParaRPr dirty="0" err="1" lang="en-US" spc="-5" sz="1600">
                        <a:latin typeface="Arial"/>
                      </a:endParaRPr>
                    </a:p>
                  </a:txBody>
                  <a:tcPr anchor="t" horzOverflow="clip" marB="0" marL="0" marR="0" marT="0" vert="horz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 rot="0">
            <a:off x="902004" y="6582536"/>
            <a:ext cx="5727700" cy="1811655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marL="12700">
              <a:lnSpc>
                <a:spcPts val="1869"/>
              </a:lnSpc>
              <a:spcBef>
                <a:spcPts val="95"/>
              </a:spcBef>
            </a:pPr>
            <a:r>
              <a:rPr dirty="0" lang="en-US" spc="-5" sz="1600">
                <a:latin typeface="Arial"/>
              </a:rPr>
              <a:t>The angle subtended by a new person at (</a:t>
            </a:r>
            <a:r>
              <a:rPr dirty="0" err="1" lang="en-US" spc="-5" sz="1600">
                <a:latin typeface="Arial"/>
              </a:rPr>
              <a:t>px</a:t>
            </a:r>
            <a:r>
              <a:rPr dirty="0" lang="en-US" spc="-5" sz="1600">
                <a:latin typeface="Arial"/>
              </a:rPr>
              <a:t>,</a:t>
            </a:r>
            <a:r>
              <a:rPr dirty="0" err="1" lang="en-US" spc="-5" sz="1600">
                <a:latin typeface="Arial"/>
              </a:rPr>
              <a:t>py</a:t>
            </a:r>
            <a:r>
              <a:rPr dirty="0" lang="en-US" spc="-5" sz="1600">
                <a:latin typeface="Arial"/>
              </a:rPr>
              <a:t>)</a:t>
            </a:r>
            <a:r>
              <a:rPr dirty="0" lang="en-US" spc="30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is</a:t>
            </a:r>
          </a:p>
          <a:p>
            <a:pPr algn="l" marL="12700" marR="5080">
              <a:lnSpc>
                <a:spcPct val="93000"/>
              </a:lnSpc>
              <a:spcBef>
                <a:spcPts val="70"/>
              </a:spcBef>
            </a:pPr>
            <a:r>
              <a:rPr dirty="0" err="1" lang="en-US" spc="-5" sz="1600">
                <a:latin typeface="Arial"/>
              </a:rPr>
              <a:t>γ</a:t>
            </a:r>
            <a:r>
              <a:rPr dirty="0" lang="en-US" spc="-5" sz="1600">
                <a:latin typeface="Arial"/>
              </a:rPr>
              <a:t>=atan2(</a:t>
            </a:r>
            <a:r>
              <a:rPr dirty="0" err="1" lang="en-US" spc="-5" sz="1600">
                <a:latin typeface="Arial"/>
              </a:rPr>
              <a:t>py</a:t>
            </a:r>
            <a:r>
              <a:rPr dirty="0" lang="en-US" spc="-5" sz="1600">
                <a:latin typeface="Arial"/>
              </a:rPr>
              <a:t>-y, </a:t>
            </a:r>
            <a:r>
              <a:rPr dirty="0" err="1" lang="en-US" sz="1600">
                <a:latin typeface="Arial"/>
              </a:rPr>
              <a:t>px</a:t>
            </a:r>
            <a:r>
              <a:rPr dirty="0" lang="en-US" sz="1600">
                <a:latin typeface="Arial"/>
              </a:rPr>
              <a:t>-x). </a:t>
            </a:r>
            <a:r>
              <a:rPr dirty="0" lang="en-US" spc="-5" sz="1600">
                <a:latin typeface="Arial"/>
              </a:rPr>
              <a:t>The person </a:t>
            </a:r>
            <a:r>
              <a:rPr dirty="0" lang="en-US" spc="5" sz="1600">
                <a:latin typeface="Arial"/>
              </a:rPr>
              <a:t>is </a:t>
            </a:r>
            <a:r>
              <a:rPr dirty="0" lang="en-US" spc="-5" sz="1600">
                <a:latin typeface="Arial"/>
              </a:rPr>
              <a:t>in line of site </a:t>
            </a:r>
            <a:r>
              <a:rPr dirty="0" lang="en-US" spc="5" sz="1600">
                <a:latin typeface="Arial"/>
              </a:rPr>
              <a:t>if </a:t>
            </a:r>
            <a:r>
              <a:rPr dirty="0" lang="en-US" spc="10" sz="1600">
                <a:latin typeface="Arial"/>
              </a:rPr>
              <a:t>θ- </a:t>
            </a:r>
            <a:r>
              <a:rPr dirty="0" err="1" lang="en-US" spc="-5" sz="1600">
                <a:latin typeface="Arial"/>
              </a:rPr>
              <a:t>α</a:t>
            </a:r>
            <a:r>
              <a:rPr dirty="0" lang="en-US" spc="-5" sz="1600">
                <a:latin typeface="Arial"/>
              </a:rPr>
              <a:t> &lt; </a:t>
            </a:r>
            <a:r>
              <a:rPr dirty="0" err="1" lang="en-US" spc="-5" sz="1600">
                <a:latin typeface="Arial"/>
              </a:rPr>
              <a:t>γ</a:t>
            </a:r>
            <a:r>
              <a:rPr dirty="0" lang="en-US" spc="-5" sz="1600">
                <a:latin typeface="Arial"/>
              </a:rPr>
              <a:t> &lt;  </a:t>
            </a:r>
            <a:r>
              <a:rPr dirty="0" err="1" lang="en-US" spc="-5" sz="1600">
                <a:latin typeface="Arial"/>
              </a:rPr>
              <a:t>θ</a:t>
            </a:r>
            <a:r>
              <a:rPr dirty="0" lang="en-US" spc="-5" sz="1600">
                <a:latin typeface="Arial"/>
              </a:rPr>
              <a:t>+</a:t>
            </a:r>
            <a:r>
              <a:rPr dirty="0" err="1" lang="en-US" spc="-5" sz="1600">
                <a:latin typeface="Arial"/>
              </a:rPr>
              <a:t>α</a:t>
            </a:r>
            <a:r>
              <a:rPr dirty="0" lang="en-US" spc="-5" sz="1600">
                <a:latin typeface="Arial"/>
              </a:rPr>
              <a:t>. </a:t>
            </a:r>
            <a:r>
              <a:rPr dirty="0" lang="en-US" spc="-10" sz="1600">
                <a:latin typeface="Arial"/>
              </a:rPr>
              <a:t>However </a:t>
            </a:r>
            <a:r>
              <a:rPr dirty="0" lang="en-US" spc="-5" sz="1600">
                <a:latin typeface="Arial"/>
              </a:rPr>
              <a:t>since angles have a circular </a:t>
            </a:r>
            <a:r>
              <a:rPr dirty="0" lang="en-US" spc="-10" sz="1600">
                <a:latin typeface="Arial"/>
              </a:rPr>
              <a:t>property </a:t>
            </a:r>
            <a:r>
              <a:rPr dirty="0" lang="en-US" spc="-5" sz="1600">
                <a:latin typeface="Arial"/>
              </a:rPr>
              <a:t>the  inequality cannot be directly used. The angle between the  heading direction </a:t>
            </a:r>
            <a:r>
              <a:rPr dirty="0" lang="en-US" spc="-10" sz="1600">
                <a:latin typeface="Arial"/>
              </a:rPr>
              <a:t>and </a:t>
            </a:r>
            <a:r>
              <a:rPr dirty="0" lang="en-US" spc="-5" sz="1600">
                <a:latin typeface="Arial"/>
              </a:rPr>
              <a:t>line SP is </a:t>
            </a:r>
            <a:r>
              <a:rPr dirty="0" lang="en-US" spc="-10" sz="1600">
                <a:latin typeface="Arial"/>
              </a:rPr>
              <a:t>given </a:t>
            </a:r>
            <a:r>
              <a:rPr dirty="0" lang="en-US" spc="-5" sz="1600">
                <a:latin typeface="Arial"/>
              </a:rPr>
              <a:t>by </a:t>
            </a:r>
            <a:r>
              <a:rPr dirty="0" err="1" lang="en-US" sz="1600">
                <a:latin typeface="Arial"/>
              </a:rPr>
              <a:t>θ</a:t>
            </a:r>
            <a:r>
              <a:rPr dirty="0" lang="en-US" sz="1600">
                <a:latin typeface="Arial"/>
              </a:rPr>
              <a:t>-</a:t>
            </a:r>
            <a:r>
              <a:rPr dirty="0" err="1" lang="en-US" sz="1600">
                <a:latin typeface="Arial"/>
              </a:rPr>
              <a:t>γ</a:t>
            </a:r>
            <a:r>
              <a:rPr dirty="0" lang="en-US" sz="1600">
                <a:latin typeface="Arial"/>
              </a:rPr>
              <a:t>. </a:t>
            </a:r>
            <a:r>
              <a:rPr dirty="0" lang="en-US" spc="-10" sz="1600">
                <a:latin typeface="Arial"/>
              </a:rPr>
              <a:t>Hence </a:t>
            </a:r>
            <a:r>
              <a:rPr dirty="0" lang="en-US" spc="-5" sz="1600">
                <a:latin typeface="Arial"/>
              </a:rPr>
              <a:t>for  angular coverage,</a:t>
            </a:r>
            <a:r>
              <a:rPr dirty="0" lang="en-US" spc="-10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cos(</a:t>
            </a:r>
            <a:r>
              <a:rPr dirty="0" err="1" lang="en-US" spc="-5" sz="1600">
                <a:latin typeface="Arial"/>
              </a:rPr>
              <a:t>θ</a:t>
            </a:r>
            <a:r>
              <a:rPr dirty="0" lang="en-US" spc="-5" sz="1600">
                <a:latin typeface="Arial"/>
              </a:rPr>
              <a:t>-</a:t>
            </a:r>
            <a:r>
              <a:rPr dirty="0" err="1" lang="en-US" spc="-5" sz="1600">
                <a:latin typeface="Arial"/>
              </a:rPr>
              <a:t>γ</a:t>
            </a:r>
            <a:r>
              <a:rPr dirty="0" lang="en-US" spc="-5" sz="1600">
                <a:latin typeface="Arial"/>
              </a:rPr>
              <a:t>)&gt;cos(</a:t>
            </a:r>
            <a:r>
              <a:rPr dirty="0" err="1" lang="en-US" spc="-5" sz="1600">
                <a:latin typeface="Arial"/>
              </a:rPr>
              <a:t>α</a:t>
            </a:r>
            <a:r>
              <a:rPr dirty="0" lang="en-US" spc="-5" sz="1600">
                <a:latin typeface="Arial"/>
              </a:rPr>
              <a:t>).</a:t>
            </a:r>
          </a:p>
          <a:p>
            <a:pPr marL="242570">
              <a:lnSpc>
                <a:spcPct val="100000"/>
              </a:lnSpc>
              <a:spcBef>
                <a:spcPts val="1185"/>
              </a:spcBef>
            </a:pPr>
            <a:r>
              <a:rPr dirty="0" lang="en-US" spc="-5" sz="1600">
                <a:latin typeface="Arial"/>
              </a:rPr>
              <a:t>The ‘ahead’ is simply taking </a:t>
            </a:r>
            <a:r>
              <a:rPr dirty="0" err="1" lang="en-US" spc="-5" sz="1600">
                <a:latin typeface="Arial"/>
              </a:rPr>
              <a:t>α</a:t>
            </a:r>
            <a:r>
              <a:rPr dirty="0" lang="en-US" spc="-5" sz="1600">
                <a:latin typeface="Arial"/>
              </a:rPr>
              <a:t>=60</a:t>
            </a:r>
            <a:r>
              <a:rPr dirty="0" lang="en-US" spc="10" sz="1600">
                <a:latin typeface="Arial"/>
              </a:rPr>
              <a:t> </a:t>
            </a:r>
            <a:r>
              <a:rPr dirty="0" lang="en-US" spc="-10" sz="1600">
                <a:latin typeface="Arial"/>
              </a:rPr>
              <a:t>degrees</a:t>
            </a:r>
            <a:endParaRPr dirty="0" lang="en-US" spc="-10" sz="160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0">
            <a:off x="304800" y="228600"/>
            <a:ext cx="7162800" cy="9601199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0">
            <a:off x="1130603" y="1013206"/>
            <a:ext cx="3085465" cy="286956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lang="en-US" spc="-5" sz="1800" u="sng">
                <a:solidFill>
                  <a:srgbClr val="000000"/>
                </a:solidFill>
                <a:latin typeface="Arial"/>
              </a:rPr>
              <a:t>SOFTWARE</a:t>
            </a:r>
            <a:r>
              <a:rPr b="1" dirty="0" lang="en-US" spc="-65" sz="1800" u="sng">
                <a:solidFill>
                  <a:srgbClr val="000000"/>
                </a:solidFill>
                <a:latin typeface="Arial"/>
              </a:rPr>
              <a:t> </a:t>
            </a:r>
            <a:r>
              <a:rPr b="1" dirty="0" lang="en-US" sz="1800" u="sng">
                <a:solidFill>
                  <a:srgbClr val="000000"/>
                </a:solidFill>
                <a:latin typeface="Arial"/>
              </a:rPr>
              <a:t>REQUIREMENT</a:t>
            </a:r>
          </a:p>
          <a:p>
            <a:pPr>
              <a:lnSpc>
                <a:spcPct val="100000"/>
              </a:lnSpc>
            </a:pPr>
            <a:r>
              <a:rPr dirty="0" lang="en-US" sz="2000">
                <a:latin typeface="Times New Roman"/>
              </a:rPr>
              <a:t/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b="1" dirty="0" lang="en-US" spc="-5" sz="1800" u="sng">
                <a:solidFill>
                  <a:srgbClr val="000009"/>
                </a:solidFill>
                <a:latin typeface="Arial"/>
              </a:rPr>
              <a:t>Programming</a:t>
            </a:r>
            <a:r>
              <a:rPr b="1" dirty="0" lang="en-US" sz="1800" u="sng">
                <a:solidFill>
                  <a:srgbClr val="000009"/>
                </a:solidFill>
                <a:latin typeface="Arial"/>
              </a:rPr>
              <a:t> Tools:</a:t>
            </a:r>
          </a:p>
          <a:p>
            <a:pPr marL="12700" marR="424815">
              <a:lnSpc>
                <a:spcPts val="1839"/>
              </a:lnSpc>
              <a:spcBef>
                <a:spcPts val="1794"/>
              </a:spcBef>
            </a:pPr>
            <a:r>
              <a:rPr dirty="0" lang="en-US" spc="-5" sz="1600">
                <a:latin typeface="Arial"/>
              </a:rPr>
              <a:t>Object Oriented Methodology  </a:t>
            </a:r>
            <a:r>
              <a:rPr dirty="0" lang="en-US" spc="-10" sz="1600">
                <a:latin typeface="Arial"/>
              </a:rPr>
              <a:t>Netbeans</a:t>
            </a:r>
          </a:p>
          <a:p>
            <a:pPr marL="12700">
              <a:lnSpc>
                <a:spcPts val="1785"/>
              </a:lnSpc>
            </a:pPr>
            <a:r>
              <a:rPr dirty="0" lang="en-US" spc="-5" sz="1600">
                <a:latin typeface="Arial"/>
              </a:rPr>
              <a:t>Star</a:t>
            </a:r>
            <a:r>
              <a:rPr dirty="0" lang="en-US" spc="-90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UML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b="1" dirty="0" lang="en-US" spc="-5" sz="1800" u="sng">
                <a:solidFill>
                  <a:srgbClr val="000009"/>
                </a:solidFill>
                <a:latin typeface="Arial"/>
              </a:rPr>
              <a:t>Programming </a:t>
            </a:r>
            <a:r>
              <a:rPr b="1" dirty="0" lang="en-US" sz="1800" u="sng">
                <a:solidFill>
                  <a:srgbClr val="000009"/>
                </a:solidFill>
                <a:latin typeface="Arial"/>
              </a:rPr>
              <a:t>Language: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lang="en-US" sz="1700">
                <a:latin typeface="Times New Roman"/>
              </a:rPr>
              <a:t/>
            </a:r>
          </a:p>
          <a:p>
            <a:pPr marL="12700">
              <a:lnSpc>
                <a:spcPct val="100000"/>
              </a:lnSpc>
            </a:pPr>
            <a:r>
              <a:rPr dirty="0" lang="en-US" spc="-5" sz="1600">
                <a:solidFill>
                  <a:srgbClr val="000009"/>
                </a:solidFill>
                <a:latin typeface="Arial"/>
              </a:rPr>
              <a:t>JAVA</a:t>
            </a:r>
            <a:endParaRPr dirty="0" lang="en-US" spc="-5" sz="1600">
              <a:solidFill>
                <a:srgbClr val="000009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rajutkarshgupta</dc:creator>
  <cp:lastModifiedBy>rajutkarshgupta</cp:lastModifiedBy>
  <dcterms:created xmlns:xsi="http://www.w3.org/2001/XMLSchema-instance" xsi:type="dcterms:W3CDTF">2019-09-20T03:11:50Z</dcterms:created>
  <dcterms:modified xmlns:xsi="http://www.w3.org/2001/XMLSchema-instance" xsi:type="dcterms:W3CDTF">2019-09-20T03:14:31Z</dcterms:modified>
</cp:coreProperties>
</file>