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09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4609" y="979169"/>
            <a:ext cx="25831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1569" y="2934969"/>
            <a:ext cx="5509260" cy="2065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297179"/>
            <a:ext cx="7179309" cy="9465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9570" y="814069"/>
            <a:ext cx="4433570" cy="6606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“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Counter Strike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AutoPlay</a:t>
            </a: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Simulator</a:t>
            </a:r>
            <a:r>
              <a:rPr sz="3200" b="1" spc="-5" dirty="0"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3200" i="1" spc="-5" dirty="0">
                <a:latin typeface="Arial"/>
                <a:cs typeface="Arial"/>
              </a:rPr>
              <a:t>BY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60325" algn="ctr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Utkarsh Gupta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(LIT2016009)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31115" algn="ctr">
              <a:lnSpc>
                <a:spcPct val="100000"/>
              </a:lnSpc>
            </a:pPr>
            <a:r>
              <a:rPr sz="32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UNDER THE SUPERVISION</a:t>
            </a:r>
            <a:r>
              <a:rPr sz="3200" b="1" i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endParaRPr sz="3200" dirty="0">
              <a:latin typeface="Arial"/>
              <a:cs typeface="Arial"/>
            </a:endParaRPr>
          </a:p>
          <a:p>
            <a:pPr marL="33020" algn="ctr">
              <a:lnSpc>
                <a:spcPct val="100000"/>
              </a:lnSpc>
              <a:spcBef>
                <a:spcPts val="430"/>
              </a:spcBef>
            </a:pPr>
            <a:r>
              <a:rPr sz="3200" i="1" spc="-5" dirty="0">
                <a:latin typeface="Arial"/>
                <a:cs typeface="Arial"/>
              </a:rPr>
              <a:t>DR. VISHAL KRISHNA</a:t>
            </a:r>
            <a:r>
              <a:rPr sz="3200" i="1" spc="-8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SINGH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1188719"/>
            <a:ext cx="3757929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45" dirty="0"/>
              <a:t>TABLE </a:t>
            </a:r>
            <a:r>
              <a:rPr sz="2750" spc="-5" dirty="0"/>
              <a:t>OF</a:t>
            </a:r>
            <a:r>
              <a:rPr sz="2750" spc="-20" dirty="0"/>
              <a:t> </a:t>
            </a:r>
            <a:r>
              <a:rPr sz="2750" spc="-10" dirty="0"/>
              <a:t>CONTENTS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1361439" y="2760980"/>
            <a:ext cx="2677160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240029" algn="l"/>
              </a:tabLst>
            </a:pPr>
            <a:r>
              <a:rPr sz="1800" b="1" spc="-5" dirty="0">
                <a:latin typeface="Arial"/>
                <a:cs typeface="Arial"/>
              </a:rPr>
              <a:t>Problem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720"/>
              </a:spcBef>
              <a:buFont typeface="DejaVu Sans"/>
              <a:buChar char="➢"/>
              <a:tabLst>
                <a:tab pos="240029" algn="l"/>
              </a:tabLst>
            </a:pPr>
            <a:r>
              <a:rPr sz="1800" b="1" spc="-5" dirty="0">
                <a:latin typeface="Arial"/>
                <a:cs typeface="Arial"/>
              </a:rPr>
              <a:t>Objectives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endParaRPr sz="1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DejaVu Sans"/>
              <a:buChar char="➢"/>
              <a:tabLst>
                <a:tab pos="240029" algn="l"/>
              </a:tabLst>
            </a:pPr>
            <a:r>
              <a:rPr sz="1800" b="1" spc="-5" dirty="0">
                <a:latin typeface="Arial"/>
                <a:cs typeface="Arial"/>
              </a:rPr>
              <a:t>Proposed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endParaRPr sz="1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DejaVu Sans"/>
              <a:buChar char="➢"/>
              <a:tabLst>
                <a:tab pos="240029" algn="l"/>
              </a:tabLst>
            </a:pPr>
            <a:r>
              <a:rPr sz="1800" b="1" spc="-5" dirty="0">
                <a:latin typeface="Arial"/>
                <a:cs typeface="Arial"/>
              </a:rPr>
              <a:t>Class Diagram</a:t>
            </a:r>
            <a:endParaRPr sz="1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720"/>
              </a:spcBef>
              <a:buFont typeface="DejaVu Sans"/>
              <a:buChar char="➢"/>
              <a:tabLst>
                <a:tab pos="240029" algn="l"/>
              </a:tabLst>
            </a:pPr>
            <a:r>
              <a:rPr sz="1800" b="1" spc="-5" dirty="0">
                <a:latin typeface="Arial"/>
                <a:cs typeface="Arial"/>
              </a:rPr>
              <a:t>Software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970" y="1463040"/>
            <a:ext cx="3912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6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8769" y="3001009"/>
            <a:ext cx="5268595" cy="11684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75"/>
              </a:spcBef>
            </a:pPr>
            <a:r>
              <a:rPr sz="1550" spc="-5" dirty="0">
                <a:latin typeface="Arial"/>
                <a:cs typeface="Arial"/>
              </a:rPr>
              <a:t>Computer game named Counter Strike </a:t>
            </a:r>
            <a:r>
              <a:rPr sz="1550" dirty="0">
                <a:latin typeface="Arial"/>
                <a:cs typeface="Arial"/>
              </a:rPr>
              <a:t>– </a:t>
            </a:r>
            <a:r>
              <a:rPr sz="1550" spc="-5" dirty="0">
                <a:latin typeface="Arial"/>
                <a:cs typeface="Arial"/>
              </a:rPr>
              <a:t>Global </a:t>
            </a:r>
            <a:r>
              <a:rPr sz="1550" spc="-10" dirty="0">
                <a:latin typeface="Arial"/>
                <a:cs typeface="Arial"/>
              </a:rPr>
              <a:t>Offensive </a:t>
            </a:r>
            <a:r>
              <a:rPr sz="1550" spc="-5" dirty="0">
                <a:latin typeface="Arial"/>
                <a:cs typeface="Arial"/>
              </a:rPr>
              <a:t>is  </a:t>
            </a:r>
            <a:r>
              <a:rPr sz="1550" dirty="0">
                <a:latin typeface="Arial"/>
                <a:cs typeface="Arial"/>
              </a:rPr>
              <a:t>a </a:t>
            </a:r>
            <a:r>
              <a:rPr sz="1550" spc="-5" dirty="0">
                <a:latin typeface="Arial"/>
                <a:cs typeface="Arial"/>
              </a:rPr>
              <a:t>extremely time taking and long game as per talking about  </a:t>
            </a:r>
            <a:r>
              <a:rPr sz="1550" spc="-10" dirty="0">
                <a:latin typeface="Arial"/>
                <a:cs typeface="Arial"/>
              </a:rPr>
              <a:t>it’s </a:t>
            </a:r>
            <a:r>
              <a:rPr sz="1550" spc="-5" dirty="0">
                <a:latin typeface="Arial"/>
                <a:cs typeface="Arial"/>
              </a:rPr>
              <a:t>computational intensiveness. </a:t>
            </a:r>
            <a:r>
              <a:rPr sz="1550" spc="-20" dirty="0">
                <a:latin typeface="Arial"/>
                <a:cs typeface="Arial"/>
              </a:rPr>
              <a:t>And </a:t>
            </a:r>
            <a:r>
              <a:rPr sz="1550" spc="-10" dirty="0">
                <a:latin typeface="Arial"/>
                <a:cs typeface="Arial"/>
              </a:rPr>
              <a:t>it’s </a:t>
            </a:r>
            <a:r>
              <a:rPr sz="1550" spc="-5" dirty="0">
                <a:latin typeface="Arial"/>
                <a:cs typeface="Arial"/>
              </a:rPr>
              <a:t>tedious to predict  or compute </a:t>
            </a:r>
            <a:r>
              <a:rPr sz="1550" spc="-10" dirty="0">
                <a:latin typeface="Arial"/>
                <a:cs typeface="Arial"/>
              </a:rPr>
              <a:t>it’s </a:t>
            </a:r>
            <a:r>
              <a:rPr sz="1550" spc="-5" dirty="0">
                <a:latin typeface="Arial"/>
                <a:cs typeface="Arial"/>
              </a:rPr>
              <a:t>outcome </a:t>
            </a:r>
            <a:r>
              <a:rPr sz="1550" spc="-10" dirty="0">
                <a:latin typeface="Arial"/>
                <a:cs typeface="Arial"/>
              </a:rPr>
              <a:t>as </a:t>
            </a:r>
            <a:r>
              <a:rPr sz="1550" spc="-5" dirty="0">
                <a:latin typeface="Arial"/>
                <a:cs typeface="Arial"/>
              </a:rPr>
              <a:t>no mathematical model can be  developed.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770" y="1545590"/>
            <a:ext cx="2038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5" dirty="0"/>
              <a:t>BJ</a:t>
            </a:r>
            <a:r>
              <a:rPr dirty="0"/>
              <a:t>E</a:t>
            </a:r>
            <a:r>
              <a:rPr spc="-5" dirty="0"/>
              <a:t>C</a:t>
            </a:r>
            <a:r>
              <a:rPr spc="-20" dirty="0"/>
              <a:t>T</a:t>
            </a:r>
            <a:r>
              <a:rPr dirty="0"/>
              <a:t>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569" y="2738120"/>
            <a:ext cx="5507990" cy="206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5"/>
              </a:spcBef>
            </a:pPr>
            <a:r>
              <a:rPr sz="1400" spc="-45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develop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550" spc="-5" dirty="0">
                <a:latin typeface="Arial"/>
                <a:cs typeface="Arial"/>
              </a:rPr>
              <a:t>simulator of the computer game named Counter  Strike </a:t>
            </a:r>
            <a:r>
              <a:rPr sz="1550" dirty="0">
                <a:latin typeface="Arial"/>
                <a:cs typeface="Arial"/>
              </a:rPr>
              <a:t>- </a:t>
            </a:r>
            <a:r>
              <a:rPr sz="1550" spc="-5" dirty="0">
                <a:latin typeface="Arial"/>
                <a:cs typeface="Arial"/>
              </a:rPr>
              <a:t>Global </a:t>
            </a:r>
            <a:r>
              <a:rPr sz="1550" spc="-10" dirty="0">
                <a:latin typeface="Arial"/>
                <a:cs typeface="Arial"/>
              </a:rPr>
              <a:t>Offensive </a:t>
            </a:r>
            <a:r>
              <a:rPr sz="1550" spc="-5" dirty="0">
                <a:latin typeface="Arial"/>
                <a:cs typeface="Arial"/>
              </a:rPr>
              <a:t>using Object </a:t>
            </a:r>
            <a:r>
              <a:rPr sz="1550" dirty="0">
                <a:latin typeface="Arial"/>
                <a:cs typeface="Arial"/>
              </a:rPr>
              <a:t>– </a:t>
            </a:r>
            <a:r>
              <a:rPr sz="1550" spc="-5" dirty="0">
                <a:latin typeface="Arial"/>
                <a:cs typeface="Arial"/>
              </a:rPr>
              <a:t>Oriented </a:t>
            </a:r>
            <a:r>
              <a:rPr sz="1550" dirty="0">
                <a:latin typeface="Arial"/>
                <a:cs typeface="Arial"/>
              </a:rPr>
              <a:t>–  </a:t>
            </a:r>
            <a:r>
              <a:rPr sz="1550" spc="-5" dirty="0">
                <a:latin typeface="Arial"/>
                <a:cs typeface="Arial"/>
              </a:rPr>
              <a:t>Methodology </a:t>
            </a:r>
            <a:r>
              <a:rPr sz="1550" dirty="0">
                <a:latin typeface="Arial"/>
                <a:cs typeface="Arial"/>
              </a:rPr>
              <a:t>( </a:t>
            </a:r>
            <a:r>
              <a:rPr sz="1550" spc="-10" dirty="0">
                <a:latin typeface="Arial"/>
                <a:cs typeface="Arial"/>
              </a:rPr>
              <a:t>O.O.M. </a:t>
            </a:r>
            <a:r>
              <a:rPr sz="1550" dirty="0">
                <a:latin typeface="Arial"/>
                <a:cs typeface="Arial"/>
              </a:rPr>
              <a:t>), </a:t>
            </a:r>
            <a:r>
              <a:rPr sz="1550" spc="-5" dirty="0">
                <a:latin typeface="Arial"/>
                <a:cs typeface="Arial"/>
              </a:rPr>
              <a:t>to model the players, their strategies  as </a:t>
            </a:r>
            <a:r>
              <a:rPr sz="1550" spc="-45" dirty="0">
                <a:latin typeface="Arial"/>
                <a:cs typeface="Arial"/>
              </a:rPr>
              <a:t>JAVA </a:t>
            </a:r>
            <a:r>
              <a:rPr sz="1550" spc="-5" dirty="0">
                <a:latin typeface="Arial"/>
                <a:cs typeface="Arial"/>
              </a:rPr>
              <a:t>classes, encapsulating features and actions of players  as member attributes and member functions of </a:t>
            </a:r>
            <a:r>
              <a:rPr sz="1550" spc="-45" dirty="0">
                <a:latin typeface="Arial"/>
                <a:cs typeface="Arial"/>
              </a:rPr>
              <a:t>JAVA </a:t>
            </a:r>
            <a:r>
              <a:rPr sz="1550" spc="-5" dirty="0">
                <a:latin typeface="Arial"/>
                <a:cs typeface="Arial"/>
              </a:rPr>
              <a:t>class  </a:t>
            </a:r>
            <a:r>
              <a:rPr sz="1550" spc="-10" dirty="0">
                <a:latin typeface="Arial"/>
                <a:cs typeface="Arial"/>
              </a:rPr>
              <a:t>respectively.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3290" y="4748529"/>
            <a:ext cx="2546350" cy="147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2170" y="880109"/>
            <a:ext cx="408305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/>
              <a:t>PROPOSED</a:t>
            </a:r>
            <a:r>
              <a:rPr sz="2750" spc="-110" dirty="0"/>
              <a:t> </a:t>
            </a:r>
            <a:r>
              <a:rPr sz="2750" spc="-15" dirty="0"/>
              <a:t>APPROACH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902969" y="1948179"/>
            <a:ext cx="5796915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100"/>
              </a:spcBef>
            </a:pPr>
            <a:r>
              <a:rPr sz="1550" spc="-5" dirty="0">
                <a:latin typeface="Arial"/>
                <a:cs typeface="Arial"/>
              </a:rPr>
              <a:t>Use Object </a:t>
            </a:r>
            <a:r>
              <a:rPr sz="1550" dirty="0">
                <a:latin typeface="Arial"/>
                <a:cs typeface="Arial"/>
              </a:rPr>
              <a:t>– </a:t>
            </a:r>
            <a:r>
              <a:rPr sz="1550" spc="-5" dirty="0">
                <a:latin typeface="Arial"/>
                <a:cs typeface="Arial"/>
              </a:rPr>
              <a:t>Oriented </a:t>
            </a:r>
            <a:r>
              <a:rPr sz="1550" dirty="0">
                <a:latin typeface="Arial"/>
                <a:cs typeface="Arial"/>
              </a:rPr>
              <a:t>– </a:t>
            </a:r>
            <a:r>
              <a:rPr sz="1550" spc="-5" dirty="0">
                <a:latin typeface="Arial"/>
                <a:cs typeface="Arial"/>
              </a:rPr>
              <a:t>Methodology </a:t>
            </a:r>
            <a:r>
              <a:rPr sz="1550" dirty="0">
                <a:latin typeface="Arial"/>
                <a:cs typeface="Arial"/>
              </a:rPr>
              <a:t>( </a:t>
            </a:r>
            <a:r>
              <a:rPr sz="1550" spc="-10" dirty="0">
                <a:latin typeface="Arial"/>
                <a:cs typeface="Arial"/>
              </a:rPr>
              <a:t>O.O.M. </a:t>
            </a:r>
            <a:r>
              <a:rPr sz="1550" dirty="0">
                <a:latin typeface="Arial"/>
                <a:cs typeface="Arial"/>
              </a:rPr>
              <a:t>), </a:t>
            </a:r>
            <a:r>
              <a:rPr sz="1550" spc="-5" dirty="0">
                <a:latin typeface="Arial"/>
                <a:cs typeface="Arial"/>
              </a:rPr>
              <a:t>to model the  players, their strategies as </a:t>
            </a:r>
            <a:r>
              <a:rPr sz="1550" spc="-45" dirty="0">
                <a:latin typeface="Arial"/>
                <a:cs typeface="Arial"/>
              </a:rPr>
              <a:t>JAVA </a:t>
            </a:r>
            <a:r>
              <a:rPr sz="1550" spc="-5" dirty="0">
                <a:latin typeface="Arial"/>
                <a:cs typeface="Arial"/>
              </a:rPr>
              <a:t>classes, encapsulating features  and actions of players as member attributes and member  functions of </a:t>
            </a:r>
            <a:r>
              <a:rPr sz="1550" spc="-45" dirty="0">
                <a:latin typeface="Arial"/>
                <a:cs typeface="Arial"/>
              </a:rPr>
              <a:t>JAVA </a:t>
            </a:r>
            <a:r>
              <a:rPr sz="1550" spc="-5" dirty="0">
                <a:latin typeface="Arial"/>
                <a:cs typeface="Arial"/>
              </a:rPr>
              <a:t>class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respectively.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AIMove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4042409"/>
            <a:ext cx="5761990" cy="13182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689"/>
              </a:lnSpc>
              <a:spcBef>
                <a:spcPts val="345"/>
              </a:spcBef>
            </a:pPr>
            <a:r>
              <a:rPr sz="1600" spc="-5" dirty="0">
                <a:latin typeface="Arial"/>
                <a:cs typeface="Arial"/>
              </a:rPr>
              <a:t>Every player has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position in </a:t>
            </a:r>
            <a:r>
              <a:rPr sz="1600" dirty="0">
                <a:latin typeface="Arial"/>
                <a:cs typeface="Arial"/>
              </a:rPr>
              <a:t>X </a:t>
            </a:r>
            <a:r>
              <a:rPr sz="1600" spc="-5" dirty="0">
                <a:latin typeface="Arial"/>
                <a:cs typeface="Arial"/>
              </a:rPr>
              <a:t>axis,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position in 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axis and an  orientation.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orientation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an angle state governs </a:t>
            </a:r>
            <a:r>
              <a:rPr sz="1600" spc="-10" dirty="0">
                <a:latin typeface="Arial"/>
                <a:cs typeface="Arial"/>
              </a:rPr>
              <a:t>where </a:t>
            </a:r>
            <a:r>
              <a:rPr sz="1600" spc="-5" dirty="0">
                <a:latin typeface="Arial"/>
                <a:cs typeface="Arial"/>
              </a:rPr>
              <a:t>the  person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looking at (θ).</a:t>
            </a:r>
            <a:endParaRPr sz="1600">
              <a:latin typeface="Arial"/>
              <a:cs typeface="Arial"/>
            </a:endParaRPr>
          </a:p>
          <a:p>
            <a:pPr marL="12700" marR="2150745">
              <a:lnSpc>
                <a:spcPts val="1689"/>
              </a:lnSpc>
              <a:spcBef>
                <a:spcPts val="1500"/>
              </a:spcBef>
              <a:tabLst>
                <a:tab pos="498475" algn="l"/>
                <a:tab pos="1186815" algn="l"/>
                <a:tab pos="1468755" algn="l"/>
                <a:tab pos="2259330" algn="l"/>
                <a:tab pos="2564765" algn="l"/>
                <a:tab pos="2811780" algn="l"/>
                <a:tab pos="3501390" algn="l"/>
              </a:tabLst>
            </a:pPr>
            <a:r>
              <a:rPr sz="1600" spc="-5" dirty="0">
                <a:latin typeface="Arial"/>
                <a:cs typeface="Arial"/>
              </a:rPr>
              <a:t>Suppose the current position is S(x,y). 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	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aye</a:t>
            </a:r>
            <a:r>
              <a:rPr sz="1600" dirty="0">
                <a:latin typeface="Arial"/>
                <a:cs typeface="Arial"/>
              </a:rPr>
              <a:t>r	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	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	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	a	speed	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5306059"/>
            <a:ext cx="36156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1249680" algn="l"/>
                <a:tab pos="1840864" algn="l"/>
                <a:tab pos="2216150" algn="l"/>
                <a:tab pos="3255645" algn="l"/>
              </a:tabLst>
            </a:pP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rd</a:t>
            </a:r>
            <a:r>
              <a:rPr sz="1600" dirty="0">
                <a:latin typeface="Arial"/>
                <a:cs typeface="Arial"/>
              </a:rPr>
              <a:t>s	a	</a:t>
            </a:r>
            <a:r>
              <a:rPr sz="1600" spc="-5" dirty="0">
                <a:latin typeface="Arial"/>
                <a:cs typeface="Arial"/>
              </a:rPr>
              <a:t>goa</a:t>
            </a:r>
            <a:r>
              <a:rPr sz="1600" dirty="0">
                <a:latin typeface="Arial"/>
                <a:cs typeface="Arial"/>
              </a:rPr>
              <a:t>l	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	</a:t>
            </a:r>
            <a:r>
              <a:rPr sz="1600" spc="-5" dirty="0">
                <a:latin typeface="Arial"/>
                <a:cs typeface="Arial"/>
              </a:rPr>
              <a:t>G(gx,gy)</a:t>
            </a:r>
            <a:r>
              <a:rPr sz="1600" dirty="0">
                <a:latin typeface="Arial"/>
                <a:cs typeface="Arial"/>
              </a:rPr>
              <a:t>.	</a:t>
            </a:r>
            <a:r>
              <a:rPr sz="1600" spc="-3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5735320"/>
            <a:ext cx="3512820" cy="244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by:</a:t>
            </a:r>
            <a:endParaRPr sz="1600">
              <a:latin typeface="Arial"/>
              <a:cs typeface="Arial"/>
            </a:endParaRPr>
          </a:p>
          <a:p>
            <a:pPr marL="12700" marR="147320">
              <a:lnSpc>
                <a:spcPts val="1839"/>
              </a:lnSpc>
              <a:spcBef>
                <a:spcPts val="1275"/>
              </a:spcBef>
            </a:pPr>
            <a:r>
              <a:rPr sz="1600" spc="-5" dirty="0">
                <a:latin typeface="Arial"/>
                <a:cs typeface="Arial"/>
              </a:rPr>
              <a:t>(x’,y’)=(x,y)+s(gx-x,gy-y)/sqrt((gx-x)</a:t>
            </a:r>
            <a:r>
              <a:rPr sz="1350" spc="-7" baseline="37037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+  </a:t>
            </a:r>
            <a:r>
              <a:rPr sz="1600" dirty="0">
                <a:latin typeface="Arial"/>
                <a:cs typeface="Arial"/>
              </a:rPr>
              <a:t>(gy-y)</a:t>
            </a:r>
            <a:r>
              <a:rPr sz="1350" baseline="37037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683895">
              <a:lnSpc>
                <a:spcPts val="1550"/>
              </a:lnSpc>
              <a:spcBef>
                <a:spcPts val="1245"/>
              </a:spcBef>
            </a:pPr>
            <a:r>
              <a:rPr sz="1600" spc="-5" dirty="0">
                <a:latin typeface="Arial"/>
                <a:cs typeface="Arial"/>
              </a:rPr>
              <a:t>The proof is simple. Consider  the vector </a:t>
            </a:r>
            <a:r>
              <a:rPr sz="1600" dirty="0">
                <a:latin typeface="Arial"/>
                <a:cs typeface="Arial"/>
              </a:rPr>
              <a:t>G-S, </a:t>
            </a:r>
            <a:r>
              <a:rPr sz="1600" spc="-5" dirty="0">
                <a:latin typeface="Arial"/>
                <a:cs typeface="Arial"/>
              </a:rPr>
              <a:t>that is (gx-x,gy-  y).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unit vector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same  </a:t>
            </a:r>
            <a:r>
              <a:rPr sz="1600" spc="-5" dirty="0">
                <a:latin typeface="Arial"/>
                <a:cs typeface="Arial"/>
              </a:rPr>
              <a:t>direction is (gx-x,gy-y)/sqrt((gx-  </a:t>
            </a:r>
            <a:r>
              <a:rPr sz="1600" dirty="0">
                <a:latin typeface="Arial"/>
                <a:cs typeface="Arial"/>
              </a:rPr>
              <a:t>x)</a:t>
            </a:r>
            <a:r>
              <a:rPr sz="1350" baseline="37037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+(gy-y)</a:t>
            </a:r>
            <a:r>
              <a:rPr sz="1350" baseline="37037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),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792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while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vector at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distance of 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from </a:t>
            </a:r>
            <a:r>
              <a:rPr sz="1600" dirty="0">
                <a:latin typeface="Arial"/>
                <a:cs typeface="Arial"/>
              </a:rPr>
              <a:t>S  is </a:t>
            </a:r>
            <a:r>
              <a:rPr sz="1600" spc="-5" dirty="0">
                <a:latin typeface="Arial"/>
                <a:cs typeface="Arial"/>
              </a:rPr>
              <a:t>given by 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formula.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5520690"/>
            <a:ext cx="3897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position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next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step</a:t>
            </a:r>
            <a:r>
              <a:rPr sz="1600" spc="2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given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2400" spc="-7" baseline="15625" dirty="0">
                <a:latin typeface="Arial"/>
                <a:cs typeface="Arial"/>
              </a:rPr>
              <a:t>gy</a:t>
            </a:r>
            <a:endParaRPr sz="2400" baseline="1562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6970" y="5229859"/>
            <a:ext cx="152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6770" y="569722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9870" y="594105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5770" y="645414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3470" y="6220459"/>
            <a:ext cx="138430" cy="5029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5"/>
              </a:spcBef>
            </a:pPr>
            <a:r>
              <a:rPr sz="1600" dirty="0">
                <a:latin typeface="Arial"/>
                <a:cs typeface="Arial"/>
              </a:rPr>
              <a:t>g  x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6189" y="3072129"/>
            <a:ext cx="2547620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7709" y="4478020"/>
            <a:ext cx="2546349" cy="1477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969" y="1156969"/>
            <a:ext cx="5798820" cy="1837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site()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The function </a:t>
            </a:r>
            <a:r>
              <a:rPr sz="1600" dirty="0">
                <a:latin typeface="Arial"/>
                <a:cs typeface="Arial"/>
              </a:rPr>
              <a:t>checks if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players are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line of sight to each  </a:t>
            </a:r>
            <a:r>
              <a:rPr sz="1600" spc="-15" dirty="0">
                <a:latin typeface="Arial"/>
                <a:cs typeface="Arial"/>
              </a:rPr>
              <a:t>other. </a:t>
            </a:r>
            <a:r>
              <a:rPr sz="1600" spc="-10" dirty="0">
                <a:latin typeface="Arial"/>
                <a:cs typeface="Arial"/>
              </a:rPr>
              <a:t>Assume </a:t>
            </a:r>
            <a:r>
              <a:rPr sz="1600" spc="-5" dirty="0">
                <a:latin typeface="Arial"/>
                <a:cs typeface="Arial"/>
              </a:rPr>
              <a:t>each player </a:t>
            </a:r>
            <a:r>
              <a:rPr sz="1600" dirty="0">
                <a:latin typeface="Arial"/>
                <a:cs typeface="Arial"/>
              </a:rPr>
              <a:t>can see α </a:t>
            </a:r>
            <a:r>
              <a:rPr sz="1600" spc="-5" dirty="0">
                <a:latin typeface="Arial"/>
                <a:cs typeface="Arial"/>
              </a:rPr>
              <a:t>radians around the current  orientation (θ).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person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facing at an angle of θ, while </a:t>
            </a:r>
            <a:r>
              <a:rPr sz="1600" dirty="0">
                <a:latin typeface="Arial"/>
                <a:cs typeface="Arial"/>
              </a:rPr>
              <a:t>can  </a:t>
            </a:r>
            <a:r>
              <a:rPr sz="1600" spc="-5" dirty="0">
                <a:latin typeface="Arial"/>
                <a:cs typeface="Arial"/>
              </a:rPr>
              <a:t>look around the angle of </a:t>
            </a:r>
            <a:r>
              <a:rPr sz="1600" dirty="0">
                <a:latin typeface="Arial"/>
                <a:cs typeface="Arial"/>
              </a:rPr>
              <a:t>± α </a:t>
            </a:r>
            <a:r>
              <a:rPr sz="1600" spc="-5" dirty="0">
                <a:latin typeface="Arial"/>
                <a:cs typeface="Arial"/>
              </a:rPr>
              <a:t>from the current orientation. </a:t>
            </a:r>
            <a:r>
              <a:rPr sz="1600" spc="-15" dirty="0">
                <a:latin typeface="Arial"/>
                <a:cs typeface="Arial"/>
              </a:rPr>
              <a:t>The  </a:t>
            </a:r>
            <a:r>
              <a:rPr sz="1600" spc="-5" dirty="0">
                <a:latin typeface="Arial"/>
                <a:cs typeface="Arial"/>
              </a:rPr>
              <a:t>angle </a:t>
            </a:r>
            <a:r>
              <a:rPr sz="1600" dirty="0">
                <a:latin typeface="Arial"/>
                <a:cs typeface="Arial"/>
              </a:rPr>
              <a:t>α is </a:t>
            </a:r>
            <a:r>
              <a:rPr sz="1600" spc="-10" dirty="0">
                <a:latin typeface="Arial"/>
                <a:cs typeface="Arial"/>
              </a:rPr>
              <a:t>different </a:t>
            </a:r>
            <a:r>
              <a:rPr sz="1600" spc="-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different </a:t>
            </a:r>
            <a:r>
              <a:rPr sz="1600" spc="-5" dirty="0">
                <a:latin typeface="Arial"/>
                <a:cs typeface="Arial"/>
              </a:rPr>
              <a:t>players.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angular range of  </a:t>
            </a:r>
            <a:r>
              <a:rPr sz="1600" dirty="0">
                <a:latin typeface="Arial"/>
                <a:cs typeface="Arial"/>
              </a:rPr>
              <a:t>view </a:t>
            </a:r>
            <a:r>
              <a:rPr sz="1600" spc="-5" dirty="0">
                <a:latin typeface="Arial"/>
                <a:cs typeface="Arial"/>
              </a:rPr>
              <a:t>of the person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hence in the range θ- </a:t>
            </a:r>
            <a:r>
              <a:rPr sz="1600" dirty="0">
                <a:latin typeface="Arial"/>
                <a:cs typeface="Arial"/>
              </a:rPr>
              <a:t>α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θ+α.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5270" y="3166109"/>
            <a:ext cx="793750" cy="7366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5"/>
              </a:spcBef>
            </a:pPr>
            <a:r>
              <a:rPr sz="1600" spc="-5" dirty="0">
                <a:latin typeface="Arial"/>
                <a:cs typeface="Arial"/>
              </a:rPr>
              <a:t>Player  heading  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rect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5670" y="3166109"/>
            <a:ext cx="793750" cy="7454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1600" spc="-15" dirty="0">
                <a:latin typeface="Arial"/>
                <a:cs typeface="Arial"/>
              </a:rPr>
              <a:t>Player  heading  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rect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0470" y="3892550"/>
            <a:ext cx="2559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2α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7370" y="4359909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3770" y="412622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4570" y="459359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θ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9669" y="459359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7870" y="459359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γ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6270" y="506095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1170" y="482727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θ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3070" y="5073650"/>
            <a:ext cx="285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2" baseline="-9259" dirty="0">
                <a:latin typeface="Arial"/>
                <a:cs typeface="Arial"/>
              </a:rPr>
              <a:t>α</a:t>
            </a:r>
            <a:r>
              <a:rPr sz="1350" spc="165" baseline="-925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9370" y="5304790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8670" y="5629909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2570" y="586359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82970" y="5863590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969" y="6577330"/>
            <a:ext cx="5721350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The angle subtended by </a:t>
            </a:r>
            <a:r>
              <a:rPr sz="1600" dirty="0">
                <a:latin typeface="Arial"/>
                <a:cs typeface="Arial"/>
              </a:rPr>
              <a:t>a new </a:t>
            </a:r>
            <a:r>
              <a:rPr sz="1600" spc="-5" dirty="0">
                <a:latin typeface="Arial"/>
                <a:cs typeface="Arial"/>
              </a:rPr>
              <a:t>person at (px,py)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898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γ=atan2(py-y, </a:t>
            </a:r>
            <a:r>
              <a:rPr sz="1600" spc="-5" dirty="0">
                <a:latin typeface="Arial"/>
                <a:cs typeface="Arial"/>
              </a:rPr>
              <a:t>px-x).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person is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line of site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θ- </a:t>
            </a:r>
            <a:r>
              <a:rPr sz="1600" dirty="0">
                <a:latin typeface="Arial"/>
                <a:cs typeface="Arial"/>
              </a:rPr>
              <a:t>α &lt; γ &lt;  </a:t>
            </a:r>
            <a:r>
              <a:rPr sz="1600" spc="-5" dirty="0">
                <a:latin typeface="Arial"/>
                <a:cs typeface="Arial"/>
              </a:rPr>
              <a:t>θ+α. However since angles have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circular property the  inequality </a:t>
            </a:r>
            <a:r>
              <a:rPr sz="1600" dirty="0">
                <a:latin typeface="Arial"/>
                <a:cs typeface="Arial"/>
              </a:rPr>
              <a:t>cannot </a:t>
            </a:r>
            <a:r>
              <a:rPr sz="1600" spc="-5" dirty="0">
                <a:latin typeface="Arial"/>
                <a:cs typeface="Arial"/>
              </a:rPr>
              <a:t>be directly used.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angle </a:t>
            </a:r>
            <a:r>
              <a:rPr sz="1600" spc="-10" dirty="0">
                <a:latin typeface="Arial"/>
                <a:cs typeface="Arial"/>
              </a:rPr>
              <a:t>between </a:t>
            </a:r>
            <a:r>
              <a:rPr sz="1600" spc="-5" dirty="0">
                <a:latin typeface="Arial"/>
                <a:cs typeface="Arial"/>
              </a:rPr>
              <a:t>the  heading direction and line </a:t>
            </a:r>
            <a:r>
              <a:rPr sz="1600" dirty="0">
                <a:latin typeface="Arial"/>
                <a:cs typeface="Arial"/>
              </a:rPr>
              <a:t>SP is </a:t>
            </a:r>
            <a:r>
              <a:rPr sz="1600" spc="-5" dirty="0">
                <a:latin typeface="Arial"/>
                <a:cs typeface="Arial"/>
              </a:rPr>
              <a:t>given by θ-γ. Hence for  angular coverage,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cos(θ-γ)&gt;cos(α).</a:t>
            </a:r>
            <a:endParaRPr sz="16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1140"/>
              </a:spcBef>
            </a:pPr>
            <a:r>
              <a:rPr sz="1600" spc="-5" dirty="0">
                <a:latin typeface="Arial"/>
                <a:cs typeface="Arial"/>
              </a:rPr>
              <a:t>The ‘ahead’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simply taking α=60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degrees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800"/>
            <a:ext cx="7086600" cy="944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1014730"/>
            <a:ext cx="3072765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sz="18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u="sng" spc="-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Programming</a:t>
            </a:r>
            <a:r>
              <a:rPr sz="1800" b="1" u="sng" spc="-20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30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Tools:</a:t>
            </a:r>
            <a:endParaRPr sz="1800">
              <a:latin typeface="Arial"/>
              <a:cs typeface="Arial"/>
            </a:endParaRPr>
          </a:p>
          <a:p>
            <a:pPr marL="12700" marR="409575">
              <a:lnSpc>
                <a:spcPts val="1839"/>
              </a:lnSpc>
              <a:spcBef>
                <a:spcPts val="1775"/>
              </a:spcBef>
            </a:pPr>
            <a:r>
              <a:rPr sz="1600" spc="-5" dirty="0">
                <a:latin typeface="Arial"/>
                <a:cs typeface="Arial"/>
              </a:rPr>
              <a:t>Object Oriented Methodology  Netbeans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Star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u="sng" spc="-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Programming</a:t>
            </a:r>
            <a:r>
              <a:rPr sz="1800" b="1" u="sng" spc="-2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Language: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000009"/>
                </a:solidFill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490</Words>
  <Application>Microsoft Office PowerPoint</Application>
  <PresentationFormat>Custom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TABLE OF CONTENTS</vt:lpstr>
      <vt:lpstr>PROBLEM DEFINITION</vt:lpstr>
      <vt:lpstr>OBJECTIVE</vt:lpstr>
      <vt:lpstr>PROPOSED APPROACH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2019-09-15T12:08:46Z</dcterms:created>
  <dcterms:modified xsi:type="dcterms:W3CDTF">2019-09-15T12:11:41Z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2019-09-15T00:00:00Z</vt:filetime>
  </property>
  <property fmtid="{D5CDD505-2E9C-101B-9397-08002B2CF9AE}" pid="3" name="Creator">
    <vt:lpwstr>Writer</vt:lpwstr>
  </property>
  <property fmtid="{D5CDD505-2E9C-101B-9397-08002B2CF9AE}" pid="4" name="LastSaved">
    <vt:filetime>2019-09-15T00:00:00Z</vt:filetime>
  </property>
</Properties>
</file>