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0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105" y="1188465"/>
            <a:ext cx="3790188" cy="44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455" y="2745308"/>
            <a:ext cx="5517489" cy="206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640" y="295275"/>
            <a:ext cx="7181850" cy="946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3473" y="813561"/>
            <a:ext cx="4443730" cy="61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“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Counter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Strike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Simulator</a:t>
            </a:r>
            <a:r>
              <a:rPr sz="3200" b="1" dirty="0"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1005"/>
              </a:spcBef>
            </a:pPr>
            <a:r>
              <a:rPr sz="3200" i="1" dirty="0">
                <a:latin typeface="Arial"/>
                <a:cs typeface="Arial"/>
              </a:rPr>
              <a:t>BY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1594"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Utkarsh Gupta (LIT2016009)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625" algn="ctr">
              <a:lnSpc>
                <a:spcPct val="100000"/>
              </a:lnSpc>
            </a:pP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 THE SUPERVISION</a:t>
            </a:r>
            <a:r>
              <a:rPr sz="32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endParaRPr sz="3200" dirty="0">
              <a:latin typeface="Arial"/>
              <a:cs typeface="Arial"/>
            </a:endParaRPr>
          </a:p>
          <a:p>
            <a:pPr marL="46355" algn="ctr">
              <a:lnSpc>
                <a:spcPct val="100000"/>
              </a:lnSpc>
              <a:spcBef>
                <a:spcPts val="425"/>
              </a:spcBef>
            </a:pPr>
            <a:r>
              <a:rPr sz="3200" i="1" spc="-5" dirty="0">
                <a:latin typeface="Arial"/>
                <a:cs typeface="Arial"/>
              </a:rPr>
              <a:t>DR. VISHAL KRISHNA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SINGH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3" y="833373"/>
            <a:ext cx="45675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SUGGESTIONS </a:t>
            </a:r>
            <a:r>
              <a:rPr sz="19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9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BOARD</a:t>
            </a:r>
            <a:r>
              <a:rPr sz="195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TABLE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677" y="2776473"/>
            <a:ext cx="2906395" cy="255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dirty="0"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Proposed Approach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Software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462786"/>
            <a:ext cx="3916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PROBLEM</a:t>
            </a:r>
            <a:r>
              <a:rPr sz="2800" spc="-40" dirty="0"/>
              <a:t> </a:t>
            </a:r>
            <a:r>
              <a:rPr sz="2800" spc="-5" dirty="0"/>
              <a:t>DEFINITION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2004" y="3029839"/>
            <a:ext cx="5957570" cy="42773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There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are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two teams: “Terrorists”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“Counter-Terrorists”.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The 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aim of the terrorists is to go to a special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pre-determined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site called  as “Bomb”. The aim of the counter-terrorists is to ensure that  none of the terrorists can go to the site called “Bomb”. Because  playing this game manually 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very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boring, you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have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an AI Engine  that automatically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plays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game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for you. There are three kinds  of players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both teams</a:t>
            </a:r>
            <a:r>
              <a:rPr sz="1600" spc="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possible:</a:t>
            </a:r>
            <a:endParaRPr sz="1600">
              <a:latin typeface="Arial"/>
              <a:cs typeface="Arial"/>
            </a:endParaRPr>
          </a:p>
          <a:p>
            <a:pPr marL="12700" marR="179070">
              <a:lnSpc>
                <a:spcPct val="963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AggressivePlayers, who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tend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to run fast. Their energy level  reduces by 2 at every step of move. They need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twice to  be dead.</a:t>
            </a:r>
            <a:endParaRPr sz="1600">
              <a:latin typeface="Arial"/>
              <a:cs typeface="Arial"/>
            </a:endParaRPr>
          </a:p>
          <a:p>
            <a:pPr marL="12700" marR="198120" algn="just">
              <a:lnSpc>
                <a:spcPct val="962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CautiousPlayers, who tend to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very slow. Their energy level  reduces by 1 at every step of move. They need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sz="1600" spc="5" dirty="0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once to  be dead.</a:t>
            </a:r>
            <a:endParaRPr sz="1600">
              <a:latin typeface="Arial"/>
              <a:cs typeface="Arial"/>
            </a:endParaRPr>
          </a:p>
          <a:p>
            <a:pPr marL="12700" marR="18415" algn="just">
              <a:lnSpc>
                <a:spcPct val="96200"/>
              </a:lnSpc>
              <a:spcBef>
                <a:spcPts val="130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BlindPlayer, who run very fast,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do not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observe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around at all.  Their energy level reduces by 3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every step.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They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need to be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hit 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5 times to be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 dead.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2"/>
            <a:ext cx="5965190" cy="68383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62230">
              <a:lnSpc>
                <a:spcPct val="95900"/>
              </a:lnSpc>
              <a:spcBef>
                <a:spcPts val="17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Each player of counter-terrorists selects an opponent player and  goes to kill the same. A player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have any of three strategies. It  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assumed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that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everyone knows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each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other’s</a:t>
            </a:r>
            <a:r>
              <a:rPr sz="1600" spc="5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nearest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random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‘ahead’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in the</a:t>
            </a:r>
            <a:r>
              <a:rPr sz="1600" spc="2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17475">
              <a:lnSpc>
                <a:spcPct val="95900"/>
              </a:lnSpc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has all the strategies of the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counter-terrorists,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with one  additional strategy: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bomb. Any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number of terrorists can  select any counter-terrorist and vice versa. A terrorist can be the  target of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any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number of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counter-terrorist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and vice versa. A bomb  may be aimed by any number of terrorists.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strategies are  constant,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however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 selected opponent will change as the  players move. So the nearest terrorist strategy followed by a  player will remain as it is, however the specific terrorist will  change as the terrorists move</a:t>
            </a:r>
            <a:r>
              <a:rPr sz="1600" spc="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around.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19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 game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sequential in nature.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All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players make a move one  after the other. Hence the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in which the players move can be  critical to the game. The order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may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circular (one chance to  every player in the same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by which they entered the arena),  by energy level (most fit player moves first), by success (the  player who killed the maximum opponents moves first). However,  first a terrorist moves, then a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 terrorist, then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and  so on,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till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both the sets expire, and a new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turn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starts. There is a  single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order.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1546605"/>
            <a:ext cx="203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OBJEC</a:t>
            </a:r>
            <a:r>
              <a:rPr sz="2800" dirty="0"/>
              <a:t>T</a:t>
            </a:r>
            <a:r>
              <a:rPr sz="2800" spc="-5" dirty="0"/>
              <a:t>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2745308"/>
            <a:ext cx="5514340" cy="206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550" spc="-5" dirty="0">
                <a:latin typeface="Arial"/>
                <a:cs typeface="Arial"/>
              </a:rPr>
              <a:t>simulator </a:t>
            </a:r>
            <a:r>
              <a:rPr sz="1550" spc="-10" dirty="0">
                <a:latin typeface="Arial"/>
                <a:cs typeface="Arial"/>
              </a:rPr>
              <a:t>of </a:t>
            </a:r>
            <a:r>
              <a:rPr sz="1550" spc="-5" dirty="0">
                <a:latin typeface="Arial"/>
                <a:cs typeface="Arial"/>
              </a:rPr>
              <a:t>the computer game named Counter  Strike - Global Offensive using Object – Oriented –  Methodology ( O.O.M. ), to model the players, their strategies  as JAVA classes, encapsulating features and actions </a:t>
            </a:r>
            <a:r>
              <a:rPr sz="1550" spc="20" dirty="0">
                <a:latin typeface="Arial"/>
                <a:cs typeface="Arial"/>
              </a:rPr>
              <a:t>of  </a:t>
            </a:r>
            <a:r>
              <a:rPr sz="1550" spc="-5" dirty="0">
                <a:latin typeface="Arial"/>
                <a:cs typeface="Arial"/>
              </a:rPr>
              <a:t>players as member attributes and member functions of JAVA  class respectively.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1707" y="4789194"/>
            <a:ext cx="2510150" cy="144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154" y="880618"/>
            <a:ext cx="4100829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PROPOSED</a:t>
            </a:r>
            <a:r>
              <a:rPr spc="-3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948636"/>
            <a:ext cx="580326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100"/>
              </a:spcBef>
            </a:pPr>
            <a:r>
              <a:rPr sz="1550" spc="-5" dirty="0">
                <a:latin typeface="Arial"/>
                <a:cs typeface="Arial"/>
              </a:rPr>
              <a:t>Use Object – Oriented – Methodology ( O.O.M. ), to model </a:t>
            </a:r>
            <a:r>
              <a:rPr sz="1550" spc="-10" dirty="0">
                <a:latin typeface="Arial"/>
                <a:cs typeface="Arial"/>
              </a:rPr>
              <a:t>the  </a:t>
            </a:r>
            <a:r>
              <a:rPr sz="1550" spc="-5" dirty="0">
                <a:latin typeface="Arial"/>
                <a:cs typeface="Arial"/>
              </a:rPr>
              <a:t>players, </a:t>
            </a:r>
            <a:r>
              <a:rPr sz="1550" dirty="0">
                <a:latin typeface="Arial"/>
                <a:cs typeface="Arial"/>
              </a:rPr>
              <a:t>their </a:t>
            </a:r>
            <a:r>
              <a:rPr sz="1550" spc="-5" dirty="0">
                <a:latin typeface="Arial"/>
                <a:cs typeface="Arial"/>
              </a:rPr>
              <a:t>strategies as JAVA classes, encapsulating features  and actions of </a:t>
            </a:r>
            <a:r>
              <a:rPr sz="1550" dirty="0">
                <a:latin typeface="Arial"/>
                <a:cs typeface="Arial"/>
              </a:rPr>
              <a:t>players </a:t>
            </a:r>
            <a:r>
              <a:rPr sz="1550" spc="-5" dirty="0">
                <a:latin typeface="Arial"/>
                <a:cs typeface="Arial"/>
              </a:rPr>
              <a:t>as member attributes and member  functions of JAVA class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AIMove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35679"/>
            <a:ext cx="5772150" cy="13544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34"/>
              </a:spcBef>
            </a:pPr>
            <a:r>
              <a:rPr sz="1600" spc="-5" dirty="0">
                <a:latin typeface="Arial"/>
                <a:cs typeface="Arial"/>
              </a:rPr>
              <a:t>Every player has a position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X axis, a position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Y axis and an  orientation. The orientation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an angle state governs where the  </a:t>
            </a:r>
            <a:r>
              <a:rPr sz="1600" spc="-10" dirty="0">
                <a:latin typeface="Arial"/>
                <a:cs typeface="Arial"/>
              </a:rPr>
              <a:t>person </a:t>
            </a:r>
            <a:r>
              <a:rPr sz="1600" spc="-5" dirty="0">
                <a:latin typeface="Arial"/>
                <a:cs typeface="Arial"/>
              </a:rPr>
              <a:t>is looking at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(θ).</a:t>
            </a:r>
            <a:endParaRPr sz="1600">
              <a:latin typeface="Arial"/>
              <a:cs typeface="Arial"/>
            </a:endParaRPr>
          </a:p>
          <a:p>
            <a:pPr marL="12700" marR="2159635">
              <a:lnSpc>
                <a:spcPts val="1780"/>
              </a:lnSpc>
              <a:spcBef>
                <a:spcPts val="1460"/>
              </a:spcBef>
              <a:tabLst>
                <a:tab pos="496570" algn="l"/>
                <a:tab pos="1184910" algn="l"/>
                <a:tab pos="1469390" algn="l"/>
                <a:tab pos="2259965" algn="l"/>
                <a:tab pos="2564765" algn="l"/>
                <a:tab pos="2813050" algn="l"/>
                <a:tab pos="3501390" algn="l"/>
              </a:tabLst>
            </a:pPr>
            <a:r>
              <a:rPr sz="1600" spc="-5" dirty="0">
                <a:latin typeface="Arial"/>
                <a:cs typeface="Arial"/>
              </a:rPr>
              <a:t>Suppose the current position is S(x,y).  The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player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speed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72125"/>
            <a:ext cx="3617595" cy="27730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0"/>
              </a:spcBef>
            </a:pPr>
            <a:r>
              <a:rPr sz="1600" spc="-5" dirty="0">
                <a:latin typeface="Arial"/>
                <a:cs typeface="Arial"/>
              </a:rPr>
              <a:t>position at the </a:t>
            </a:r>
            <a:r>
              <a:rPr sz="1600" spc="-10" dirty="0">
                <a:latin typeface="Arial"/>
                <a:cs typeface="Arial"/>
              </a:rPr>
              <a:t>next </a:t>
            </a:r>
            <a:r>
              <a:rPr sz="1600" spc="-5" dirty="0">
                <a:latin typeface="Arial"/>
                <a:cs typeface="Arial"/>
              </a:rPr>
              <a:t>time step is given  by:</a:t>
            </a:r>
            <a:endParaRPr sz="1600">
              <a:latin typeface="Arial"/>
              <a:cs typeface="Arial"/>
            </a:endParaRPr>
          </a:p>
          <a:p>
            <a:pPr marL="12700" marR="605790">
              <a:lnSpc>
                <a:spcPts val="1850"/>
              </a:lnSpc>
              <a:spcBef>
                <a:spcPts val="1295"/>
              </a:spcBef>
            </a:pPr>
            <a:r>
              <a:rPr sz="1600" spc="-5" dirty="0">
                <a:latin typeface="Arial"/>
                <a:cs typeface="Arial"/>
              </a:rPr>
              <a:t>(x’,y’)=(x,y)+s(gx-x,gy-y)/sqrt((gx-  x)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+(gy-y)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784225">
              <a:lnSpc>
                <a:spcPct val="89100"/>
              </a:lnSpc>
              <a:spcBef>
                <a:spcPts val="969"/>
              </a:spcBef>
            </a:pPr>
            <a:r>
              <a:rPr sz="1600" spc="-5" dirty="0">
                <a:latin typeface="Arial"/>
                <a:cs typeface="Arial"/>
              </a:rPr>
              <a:t>The proof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simple. Consider  the vector G-S, </a:t>
            </a:r>
            <a:r>
              <a:rPr sz="1600" dirty="0">
                <a:latin typeface="Arial"/>
                <a:cs typeface="Arial"/>
              </a:rPr>
              <a:t>that is </a:t>
            </a:r>
            <a:r>
              <a:rPr sz="1600" spc="-5" dirty="0">
                <a:latin typeface="Arial"/>
                <a:cs typeface="Arial"/>
              </a:rPr>
              <a:t>(gx-x,gy-  y). A unit vector in the same  direction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(gx-x,gy-y)/sqrt((gx-  x)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+(gy-y)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12700" marR="109220">
              <a:lnSpc>
                <a:spcPts val="1689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while a vector at a distance of s from S  is given by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formula.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346573"/>
            <a:ext cx="3898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8369" algn="l"/>
                <a:tab pos="1247775" algn="l"/>
                <a:tab pos="1838325" algn="l"/>
                <a:tab pos="2213610" algn="l"/>
                <a:tab pos="3255010" algn="l"/>
              </a:tabLst>
            </a:pPr>
            <a:r>
              <a:rPr sz="1600" spc="-5" dirty="0">
                <a:latin typeface="Arial"/>
                <a:cs typeface="Arial"/>
              </a:rPr>
              <a:t>towards	a	</a:t>
            </a:r>
            <a:r>
              <a:rPr sz="1600" dirty="0">
                <a:latin typeface="Arial"/>
                <a:cs typeface="Arial"/>
              </a:rPr>
              <a:t>goal	</a:t>
            </a:r>
            <a:r>
              <a:rPr sz="1600" spc="-5" dirty="0">
                <a:latin typeface="Arial"/>
                <a:cs typeface="Arial"/>
              </a:rPr>
              <a:t>at	G(gx,gy).	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2400" spc="-7" baseline="-38194" dirty="0">
                <a:latin typeface="Arial"/>
                <a:cs typeface="Arial"/>
              </a:rPr>
              <a:t>gy</a:t>
            </a:r>
            <a:endParaRPr sz="2400" baseline="-3819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6970" y="5253609"/>
            <a:ext cx="151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6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6389" y="572147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996" y="596531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880" y="647890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485" y="6244209"/>
            <a:ext cx="138430" cy="5035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sz="1600" spc="-5" dirty="0">
                <a:latin typeface="Arial"/>
                <a:cs typeface="Arial"/>
              </a:rPr>
              <a:t>g  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242" y="3143250"/>
            <a:ext cx="251015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6127" y="4547259"/>
            <a:ext cx="2510150" cy="1440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57986"/>
            <a:ext cx="5821680" cy="187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site()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The function </a:t>
            </a:r>
            <a:r>
              <a:rPr sz="1600" dirty="0">
                <a:latin typeface="Arial"/>
                <a:cs typeface="Arial"/>
              </a:rPr>
              <a:t>checks </a:t>
            </a:r>
            <a:r>
              <a:rPr sz="1600" spc="-5" dirty="0">
                <a:latin typeface="Arial"/>
                <a:cs typeface="Arial"/>
              </a:rPr>
              <a:t>if two players are in line of sight to each  other. Assume each player can see α radians around the current  orientation (θ). The </a:t>
            </a:r>
            <a:r>
              <a:rPr sz="1600" spc="-10" dirty="0">
                <a:latin typeface="Arial"/>
                <a:cs typeface="Arial"/>
              </a:rPr>
              <a:t>person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facing at an angle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θ, while </a:t>
            </a:r>
            <a:r>
              <a:rPr sz="1600" spc="-10" dirty="0">
                <a:latin typeface="Arial"/>
                <a:cs typeface="Arial"/>
              </a:rPr>
              <a:t>can  </a:t>
            </a:r>
            <a:r>
              <a:rPr sz="1600" spc="-5" dirty="0">
                <a:latin typeface="Arial"/>
                <a:cs typeface="Arial"/>
              </a:rPr>
              <a:t>look </a:t>
            </a:r>
            <a:r>
              <a:rPr sz="1600" spc="-10" dirty="0">
                <a:latin typeface="Arial"/>
                <a:cs typeface="Arial"/>
              </a:rPr>
              <a:t>around </a:t>
            </a:r>
            <a:r>
              <a:rPr sz="1600" spc="-5" dirty="0">
                <a:latin typeface="Arial"/>
                <a:cs typeface="Arial"/>
              </a:rPr>
              <a:t>the angle of ± α from the </a:t>
            </a:r>
            <a:r>
              <a:rPr sz="1600" spc="-10" dirty="0">
                <a:latin typeface="Arial"/>
                <a:cs typeface="Arial"/>
              </a:rPr>
              <a:t>current </a:t>
            </a:r>
            <a:r>
              <a:rPr sz="1600" spc="-5" dirty="0">
                <a:latin typeface="Arial"/>
                <a:cs typeface="Arial"/>
              </a:rPr>
              <a:t>orientation. The  angle α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different for different players. The angular range </a:t>
            </a:r>
            <a:r>
              <a:rPr sz="1600" spc="-10" dirty="0">
                <a:latin typeface="Arial"/>
                <a:cs typeface="Arial"/>
              </a:rPr>
              <a:t>of  </a:t>
            </a:r>
            <a:r>
              <a:rPr sz="1600" spc="-5" dirty="0">
                <a:latin typeface="Arial"/>
                <a:cs typeface="Arial"/>
              </a:rPr>
              <a:t>view of the person is hence in the range </a:t>
            </a:r>
            <a:r>
              <a:rPr sz="1600" spc="10" dirty="0">
                <a:latin typeface="Arial"/>
                <a:cs typeface="Arial"/>
              </a:rPr>
              <a:t>θ- </a:t>
            </a:r>
            <a:r>
              <a:rPr sz="1600" spc="-5" dirty="0">
                <a:latin typeface="Arial"/>
                <a:cs typeface="Arial"/>
              </a:rPr>
              <a:t>α 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θ+α.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4404" y="3250715"/>
          <a:ext cx="5848984" cy="2921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3498214"/>
                <a:gridCol w="1270000"/>
              </a:tblGrid>
              <a:tr h="462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724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725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5285">
                        <a:lnSpc>
                          <a:spcPts val="1825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2α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4565">
                        <a:lnSpc>
                          <a:spcPts val="17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 marL="127000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219200" algn="r">
                        <a:lnSpc>
                          <a:spcPts val="174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475">
                <a:tc>
                  <a:txBody>
                    <a:bodyPr/>
                    <a:lstStyle/>
                    <a:p>
                      <a:pPr marL="659765">
                        <a:lnSpc>
                          <a:spcPts val="1764"/>
                        </a:lnSpc>
                        <a:spcBef>
                          <a:spcPts val="6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α</a:t>
                      </a:r>
                      <a:r>
                        <a:rPr sz="10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3472" dirty="0">
                          <a:latin typeface="Arial"/>
                          <a:cs typeface="Arial"/>
                        </a:rPr>
                        <a:t>S</a:t>
                      </a:r>
                      <a:endParaRPr sz="2400" baseline="3472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322830">
                        <a:lnSpc>
                          <a:spcPts val="178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ts val="17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9400">
                <a:tc gridSpan="3">
                  <a:txBody>
                    <a:bodyPr/>
                    <a:lstStyle/>
                    <a:p>
                      <a:pPr marL="1015365">
                        <a:lnSpc>
                          <a:spcPts val="187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17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582536"/>
            <a:ext cx="5727700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angle subtended by a new person at (px,py)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939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γ=atan2(py-y, </a:t>
            </a:r>
            <a:r>
              <a:rPr sz="1600" dirty="0">
                <a:latin typeface="Arial"/>
                <a:cs typeface="Arial"/>
              </a:rPr>
              <a:t>px-x). </a:t>
            </a:r>
            <a:r>
              <a:rPr sz="1600" spc="-5" dirty="0">
                <a:latin typeface="Arial"/>
                <a:cs typeface="Arial"/>
              </a:rPr>
              <a:t>The person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in line of site </a:t>
            </a:r>
            <a:r>
              <a:rPr sz="1600" spc="5" dirty="0">
                <a:latin typeface="Arial"/>
                <a:cs typeface="Arial"/>
              </a:rPr>
              <a:t>if </a:t>
            </a:r>
            <a:r>
              <a:rPr sz="1600" spc="10" dirty="0">
                <a:latin typeface="Arial"/>
                <a:cs typeface="Arial"/>
              </a:rPr>
              <a:t>θ- </a:t>
            </a:r>
            <a:r>
              <a:rPr sz="1600" spc="-5" dirty="0">
                <a:latin typeface="Arial"/>
                <a:cs typeface="Arial"/>
              </a:rPr>
              <a:t>α &lt; γ &lt;  θ+α. </a:t>
            </a:r>
            <a:r>
              <a:rPr sz="1600" spc="-10" dirty="0">
                <a:latin typeface="Arial"/>
                <a:cs typeface="Arial"/>
              </a:rPr>
              <a:t>However </a:t>
            </a:r>
            <a:r>
              <a:rPr sz="1600" spc="-5" dirty="0">
                <a:latin typeface="Arial"/>
                <a:cs typeface="Arial"/>
              </a:rPr>
              <a:t>since angles have a circular </a:t>
            </a:r>
            <a:r>
              <a:rPr sz="1600" spc="-10" dirty="0">
                <a:latin typeface="Arial"/>
                <a:cs typeface="Arial"/>
              </a:rPr>
              <a:t>property </a:t>
            </a:r>
            <a:r>
              <a:rPr sz="1600" spc="-5" dirty="0">
                <a:latin typeface="Arial"/>
                <a:cs typeface="Arial"/>
              </a:rPr>
              <a:t>the  inequality cannot be directly used. The angle between the  heading direction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line SP is </a:t>
            </a:r>
            <a:r>
              <a:rPr sz="1600" spc="-10" dirty="0">
                <a:latin typeface="Arial"/>
                <a:cs typeface="Arial"/>
              </a:rPr>
              <a:t>given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θ-γ. </a:t>
            </a:r>
            <a:r>
              <a:rPr sz="1600" spc="-10" dirty="0">
                <a:latin typeface="Arial"/>
                <a:cs typeface="Arial"/>
              </a:rPr>
              <a:t>Hence </a:t>
            </a:r>
            <a:r>
              <a:rPr sz="1600" spc="-5" dirty="0">
                <a:latin typeface="Arial"/>
                <a:cs typeface="Arial"/>
              </a:rPr>
              <a:t>for  angular coverage,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cos(θ-γ)&gt;cos(α).</a:t>
            </a:r>
            <a:endParaRPr sz="16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latin typeface="Arial"/>
                <a:cs typeface="Arial"/>
              </a:rPr>
              <a:t>The ‘ahead’ is simply taking α=60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degrees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816735"/>
            <a:ext cx="5925184" cy="703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13206"/>
            <a:ext cx="3085465" cy="286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b="1" u="heavy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</a:t>
            </a:r>
            <a:r>
              <a:rPr sz="1800" b="1" u="heavy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 Tools:</a:t>
            </a:r>
            <a:endParaRPr sz="1800">
              <a:latin typeface="Arial"/>
              <a:cs typeface="Arial"/>
            </a:endParaRPr>
          </a:p>
          <a:p>
            <a:pPr marL="12700" marR="424815">
              <a:lnSpc>
                <a:spcPts val="1839"/>
              </a:lnSpc>
              <a:spcBef>
                <a:spcPts val="1795"/>
              </a:spcBef>
            </a:pPr>
            <a:r>
              <a:rPr sz="1600" spc="-5" dirty="0">
                <a:latin typeface="Arial"/>
                <a:cs typeface="Arial"/>
              </a:rPr>
              <a:t>Object Oriented Methodology  </a:t>
            </a:r>
            <a:r>
              <a:rPr sz="1600" spc="-10" dirty="0">
                <a:latin typeface="Arial"/>
                <a:cs typeface="Arial"/>
              </a:rPr>
              <a:t>Netbeans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5"/>
              </a:lnSpc>
            </a:pPr>
            <a:r>
              <a:rPr sz="1600" spc="-5" dirty="0">
                <a:latin typeface="Arial"/>
                <a:cs typeface="Arial"/>
              </a:rPr>
              <a:t>Star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b="1" u="heavy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 </a:t>
            </a:r>
            <a:r>
              <a:rPr sz="1800" b="1" u="heavy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Language: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9"/>
                </a:solidFill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901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TABLE OF CONTENTS</vt:lpstr>
      <vt:lpstr>PROBLEM DEFINITION</vt:lpstr>
      <vt:lpstr>PowerPoint Presentation</vt:lpstr>
      <vt:lpstr>OBJECTIVE</vt:lpstr>
      <vt:lpstr>PROPOSED 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created xsi:type="dcterms:W3CDTF">2019-09-15T12:28:16Z</dcterms:created>
  <dcterms:modified xsi:type="dcterms:W3CDTF">2019-09-15T12:30:51Z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2019-09-15T00:00:00Z</vt:filetime>
  </property>
</Properties>
</file>