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https://wiki.pandorafms.com/index.php?title=File:Selenium_logo.png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e3083aa7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e3083aa7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ee3083aa7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ee3083aa7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87500"/>
              </a:lnSpc>
              <a:spcBef>
                <a:spcPts val="0"/>
              </a:spcBef>
              <a:spcAft>
                <a:spcPts val="0"/>
              </a:spcAft>
              <a:buClr>
                <a:srgbClr val="000000"/>
              </a:buClr>
              <a:buSzPts val="1100"/>
              <a:buFont typeface="Arial"/>
              <a:buNone/>
            </a:pPr>
            <a:r>
              <a:rPr lang="en" sz="1200">
                <a:solidFill>
                  <a:srgbClr val="444444"/>
                </a:solidFill>
              </a:rPr>
              <a:t>Selenium Core was the first tool. But, Selenium Core hit a roadblock in terms of cross-domain testing because of the </a:t>
            </a:r>
            <a:r>
              <a:rPr b="1" lang="en" sz="1200">
                <a:solidFill>
                  <a:srgbClr val="444444"/>
                </a:solidFill>
              </a:rPr>
              <a:t>same origin policy</a:t>
            </a:r>
            <a:r>
              <a:rPr lang="en" sz="1200">
                <a:solidFill>
                  <a:srgbClr val="444444"/>
                </a:solidFill>
              </a:rPr>
              <a:t>. Same origin policy prohibits JavaScript code from accessing web elements which are hosted on a different domain compared to where the JavaScript was launched.</a:t>
            </a:r>
            <a:endParaRPr sz="1200">
              <a:solidFill>
                <a:srgbClr val="444444"/>
              </a:solidFill>
            </a:endParaRPr>
          </a:p>
          <a:p>
            <a:pPr indent="0" lvl="0" marL="0" rtl="0" algn="just">
              <a:lnSpc>
                <a:spcPct val="187500"/>
              </a:lnSpc>
              <a:spcBef>
                <a:spcPts val="800"/>
              </a:spcBef>
              <a:spcAft>
                <a:spcPts val="0"/>
              </a:spcAft>
              <a:buClr>
                <a:srgbClr val="000000"/>
              </a:buClr>
              <a:buSzPts val="1100"/>
              <a:buFont typeface="Arial"/>
              <a:buNone/>
            </a:pPr>
            <a:r>
              <a:rPr lang="en" sz="1200">
                <a:solidFill>
                  <a:srgbClr val="444444"/>
                </a:solidFill>
              </a:rPr>
              <a:t>To overcome the same origin policy issue, testers needed to install local copies of both Selenium Core (a JavaScript program) and the web server containing the web application being tested so they would belong to the same domain.</a:t>
            </a:r>
            <a:endParaRPr sz="1200">
              <a:solidFill>
                <a:srgbClr val="444444"/>
              </a:solidFill>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e3083aa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ee3083aa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ee3083aa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ee3083aa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execution is achieved with the help of Hub-Node architecture. One machine will assume the role of Hub and the others will be the Nodes. Hub controls the test scripts running on various browsers inside various operating systems. Test scripts being executed on different Nodes can be written in different programming languages.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ee3083aa7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ee3083aa7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f79206aa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f79206aa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https://www.cabotsolutions.com/2016/12/continuous-integration-testing-using-selenium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f79206aa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f79206aa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f79206aa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f79206aa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f79206aa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f79206aa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e3083aa7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e3083aa7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ee3083aa7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ee3083aa7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ef083e6f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ef083e6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e3083aa7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ee3083aa7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ee3083aa7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ee3083aa7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e3083aa7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ee3083aa7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ee3083aa7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ee3083aa7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https://www.test-institute.org/Automated_Software_Testing.php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e3083aa7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e3083aa7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https://www.test-institute.org/Automated_Software_Testing.php</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e3083aa7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e3083aa7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https://www.edureka.co/blog/what-is-selenium/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e3083aa7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e3083aa7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https://www.edureka.co/blog/what-is-selenium/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ee3083aa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ee3083aa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https://www.edureka.co/blog/what-is-selenium/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www.edureka.co/blog/what-is-selenium/)" TargetMode="External"/><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edureka.co/blog/what-is-selenium/#SeleniumQTPRFT" TargetMode="External"/><Relationship Id="rId5" Type="http://schemas.openxmlformats.org/officeDocument/2006/relationships/hyperlink" Target="https://www.edureka.co/blog/what-is-selenium/#SeleniumQTPRFT" TargetMode="External"/><Relationship Id="rId6" Type="http://schemas.openxmlformats.org/officeDocument/2006/relationships/hyperlink" Target="https://www.edureka.co/blog/what-is-selenium/#SeleniumQTPRF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www.edureka.co/blog/what-is-selenium/#SeleniumQTPRFT" TargetMode="External"/><Relationship Id="rId5" Type="http://schemas.openxmlformats.org/officeDocument/2006/relationships/hyperlink" Target="https://www.edureka.co/blog/what-is-selenium/#SeleniumQTPRFT" TargetMode="External"/><Relationship Id="rId6" Type="http://schemas.openxmlformats.org/officeDocument/2006/relationships/hyperlink" Target="https://www.edureka.co/blog/what-is-selenium/#SeleniumQTPRF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hyperlink" Target="https://www.edureka.co/blog/what-is-selenium/#SeleniumQTPRFT" TargetMode="External"/><Relationship Id="rId6" Type="http://schemas.openxmlformats.org/officeDocument/2006/relationships/hyperlink" Target="https://www.edureka.co/blog/what-is-selenium/#SeleniumQTPRFT" TargetMode="External"/><Relationship Id="rId7" Type="http://schemas.openxmlformats.org/officeDocument/2006/relationships/hyperlink" Target="https://www.edureka.co/blog/what-is-selenium/#SeleniumQTPRF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www.edureka.co/blog/what-is-selenium/#SeleniumQTPRFT" TargetMode="External"/><Relationship Id="rId5" Type="http://schemas.openxmlformats.org/officeDocument/2006/relationships/hyperlink" Target="https://www.edureka.co/blog/what-is-selenium/#SeleniumQTPRFT" TargetMode="External"/><Relationship Id="rId6" Type="http://schemas.openxmlformats.org/officeDocument/2006/relationships/hyperlink" Target="https://www.edureka.co/blog/what-is-selenium/#SeleniumQTPRF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abotsolutions.com/2016/12/continuous-integration-testing-using-selenium" TargetMode="External"/><Relationship Id="rId4" Type="http://schemas.openxmlformats.org/officeDocument/2006/relationships/hyperlink" Target="https://www.cabotsolutions.com/2016/12/continuous-integration-testing-using-selenium" TargetMode="External"/><Relationship Id="rId5" Type="http://schemas.openxmlformats.org/officeDocument/2006/relationships/hyperlink" Target="https://www.cabotsolutions.com/2016/12/continuous-integration-testing-using-seleniu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hyperlink" Target="https://www.cabotsolutions.com/2016/12/continuous-integration-testing-using-seleniu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cabotsolutions.com/2016/12/continuous-integration-testing-using-seleniu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abotsolutions.com/2016/12/continuous-integration-testing-using-seleniu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12.jpg"/><Relationship Id="rId6" Type="http://schemas.openxmlformats.org/officeDocument/2006/relationships/image" Target="../media/image4.jpg"/><Relationship Id="rId7"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edureka.co/blog/what-is-selenium/#SeleniumQTPRFT" TargetMode="External"/><Relationship Id="rId4" Type="http://schemas.openxmlformats.org/officeDocument/2006/relationships/hyperlink" Target="https://www.test-institute.org/Automated_Software_Testing.php" TargetMode="External"/><Relationship Id="rId5" Type="http://schemas.openxmlformats.org/officeDocument/2006/relationships/hyperlink" Target="https://www.edureka.co/blog/what-is-selenium/" TargetMode="External"/><Relationship Id="rId6" Type="http://schemas.openxmlformats.org/officeDocument/2006/relationships/hyperlink" Target="https://www.cabotsolutions.com/2016/12/continuous-integration-testing-using-selenium/" TargetMode="External"/><Relationship Id="rId7" Type="http://schemas.openxmlformats.org/officeDocument/2006/relationships/hyperlink" Target="https://www.youtube.com/watch?v=cNKi0Pl5wbc&amp;t=54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edureka.co/blog/what-is-selenium/#SeleniumQTPRFT" TargetMode="External"/><Relationship Id="rId5" Type="http://schemas.openxmlformats.org/officeDocument/2006/relationships/hyperlink" Target="https://www.edureka.co/blog/what-is-selenium/#SeleniumQTPRFT" TargetMode="External"/><Relationship Id="rId6" Type="http://schemas.openxmlformats.org/officeDocument/2006/relationships/hyperlink" Target="https://www.edureka.co/blog/what-is-selenium/#SeleniumQTPRFT" TargetMode="External"/><Relationship Id="rId7" Type="http://schemas.openxmlformats.org/officeDocument/2006/relationships/hyperlink" Target="https://www.edureka.co/blog/what-is-selenium/#SeleniumQTPRF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est-institute.org/Automated_Software_Testing.php" TargetMode="External"/><Relationship Id="rId4" Type="http://schemas.openxmlformats.org/officeDocument/2006/relationships/hyperlink" Target="https://www.test-institute.org/Automated_Software_Testing.php" TargetMode="External"/><Relationship Id="rId5" Type="http://schemas.openxmlformats.org/officeDocument/2006/relationships/hyperlink" Target="https://www.test-institute.org/Automated_Software_Testing.php" TargetMode="External"/><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www.test-institute.org/Automated_Software_Testing.php" TargetMode="External"/><Relationship Id="rId5" Type="http://schemas.openxmlformats.org/officeDocument/2006/relationships/hyperlink" Target="https://www.test-institute.org/Automated_Software_Testing.php" TargetMode="External"/><Relationship Id="rId6" Type="http://schemas.openxmlformats.org/officeDocument/2006/relationships/hyperlink" Target="https://www.test-institute.org/Automated_Software_Testing.php" TargetMode="External"/><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edureka.co/blog/what-is-selenium/)"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gif"/><Relationship Id="rId4" Type="http://schemas.openxmlformats.org/officeDocument/2006/relationships/hyperlink" Target="https://www.edureka.co/blog/what-is-selenium/)" TargetMode="External"/><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www.edureka.co/blog/what-is-selenium/)"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Selenium</a:t>
            </a:r>
            <a:endParaRPr sz="48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Framework for testing web apps</a:t>
            </a:r>
            <a:endParaRPr/>
          </a:p>
        </p:txBody>
      </p:sp>
      <p:pic>
        <p:nvPicPr>
          <p:cNvPr id="61" name="Google Shape;61;p13"/>
          <p:cNvPicPr preferRelativeResize="0"/>
          <p:nvPr/>
        </p:nvPicPr>
        <p:blipFill>
          <a:blip r:embed="rId3">
            <a:alphaModFix/>
          </a:blip>
          <a:stretch>
            <a:fillRect/>
          </a:stretch>
        </p:blipFill>
        <p:spPr>
          <a:xfrm>
            <a:off x="1684875" y="1667196"/>
            <a:ext cx="1302300" cy="117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2978650" y="1213300"/>
            <a:ext cx="5513200" cy="3181400"/>
          </a:xfrm>
          <a:prstGeom prst="rect">
            <a:avLst/>
          </a:prstGeom>
          <a:noFill/>
          <a:ln>
            <a:noFill/>
          </a:ln>
        </p:spPr>
      </p:pic>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Selenium</a:t>
            </a:r>
            <a:endParaRPr/>
          </a:p>
        </p:txBody>
      </p:sp>
      <p:sp>
        <p:nvSpPr>
          <p:cNvPr id="147" name="Google Shape;147;p22"/>
          <p:cNvSpPr txBox="1"/>
          <p:nvPr>
            <p:ph idx="1" type="body"/>
          </p:nvPr>
        </p:nvSpPr>
        <p:spPr>
          <a:xfrm>
            <a:off x="311700" y="1095800"/>
            <a:ext cx="8520600" cy="31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Selenium IDE</a:t>
            </a:r>
            <a:endParaRPr/>
          </a:p>
          <a:p>
            <a:pPr indent="-342900" lvl="0" marL="457200" rtl="0" algn="l">
              <a:spcBef>
                <a:spcPts val="0"/>
              </a:spcBef>
              <a:spcAft>
                <a:spcPts val="0"/>
              </a:spcAft>
              <a:buSzPts val="1800"/>
              <a:buChar char="●"/>
            </a:pPr>
            <a:r>
              <a:rPr lang="en"/>
              <a:t>Selenium Grid</a:t>
            </a:r>
            <a:endParaRPr/>
          </a:p>
          <a:p>
            <a:pPr indent="-342900" lvl="0" marL="457200" rtl="0" algn="l">
              <a:spcBef>
                <a:spcPts val="0"/>
              </a:spcBef>
              <a:spcAft>
                <a:spcPts val="0"/>
              </a:spcAft>
              <a:buSzPts val="1800"/>
              <a:buChar char="●"/>
            </a:pPr>
            <a:r>
              <a:rPr lang="en"/>
              <a:t>Selenium RC</a:t>
            </a:r>
            <a:endParaRPr/>
          </a:p>
          <a:p>
            <a:pPr indent="-342900" lvl="0" marL="457200" rtl="0" algn="l">
              <a:spcBef>
                <a:spcPts val="0"/>
              </a:spcBef>
              <a:spcAft>
                <a:spcPts val="0"/>
              </a:spcAft>
              <a:buSzPts val="1800"/>
              <a:buChar char="●"/>
            </a:pPr>
            <a:r>
              <a:rPr lang="en"/>
              <a:t>Selenium WebDriver</a:t>
            </a:r>
            <a:endParaRPr/>
          </a:p>
        </p:txBody>
      </p:sp>
      <p:sp>
        <p:nvSpPr>
          <p:cNvPr id="148" name="Google Shape;148;p22"/>
          <p:cNvSpPr txBox="1"/>
          <p:nvPr/>
        </p:nvSpPr>
        <p:spPr>
          <a:xfrm>
            <a:off x="4471800" y="4697750"/>
            <a:ext cx="4360500" cy="30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49" name="Google Shape;149;p22"/>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50" name="Google Shape;150;p22"/>
          <p:cNvSpPr txBox="1"/>
          <p:nvPr/>
        </p:nvSpPr>
        <p:spPr>
          <a:xfrm>
            <a:off x="161150" y="4717100"/>
            <a:ext cx="29544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Selenium RC</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Paul Hammant</a:t>
            </a:r>
            <a:endParaRPr/>
          </a:p>
          <a:p>
            <a:pPr indent="-342900" lvl="0" marL="457200" rtl="0" algn="l">
              <a:spcBef>
                <a:spcPts val="0"/>
              </a:spcBef>
              <a:spcAft>
                <a:spcPts val="0"/>
              </a:spcAft>
              <a:buSzPts val="1800"/>
              <a:buChar char="●"/>
            </a:pPr>
            <a:r>
              <a:rPr lang="en"/>
              <a:t>O</a:t>
            </a:r>
            <a:r>
              <a:rPr lang="en"/>
              <a:t>vercame the problem with Selenium Core which is first tool of selenium</a:t>
            </a:r>
            <a:endParaRPr/>
          </a:p>
          <a:p>
            <a:pPr indent="-342900" lvl="0" marL="457200" rtl="0" algn="l">
              <a:spcBef>
                <a:spcPts val="0"/>
              </a:spcBef>
              <a:spcAft>
                <a:spcPts val="0"/>
              </a:spcAft>
              <a:buSzPts val="1800"/>
              <a:buChar char="●"/>
            </a:pPr>
            <a:r>
              <a:rPr lang="en"/>
              <a:t>RC is a two-component tool :</a:t>
            </a:r>
            <a:endParaRPr/>
          </a:p>
          <a:p>
            <a:pPr indent="-317500" lvl="1" marL="914400" rtl="0" algn="l">
              <a:spcBef>
                <a:spcPts val="0"/>
              </a:spcBef>
              <a:spcAft>
                <a:spcPts val="0"/>
              </a:spcAft>
              <a:buSzPts val="1400"/>
              <a:buChar char="○"/>
            </a:pPr>
            <a:r>
              <a:rPr lang="en"/>
              <a:t>Selenium RC Server</a:t>
            </a:r>
            <a:endParaRPr/>
          </a:p>
          <a:p>
            <a:pPr indent="-317500" lvl="1" marL="914400" rtl="0" algn="l">
              <a:spcBef>
                <a:spcPts val="0"/>
              </a:spcBef>
              <a:spcAft>
                <a:spcPts val="0"/>
              </a:spcAft>
              <a:buSzPts val="1400"/>
              <a:buChar char="○"/>
            </a:pPr>
            <a:r>
              <a:rPr lang="en"/>
              <a:t>Selenium RC Client</a:t>
            </a:r>
            <a:endParaRPr/>
          </a:p>
          <a:p>
            <a:pPr indent="-342900" lvl="0" marL="457200" rtl="0" algn="l">
              <a:spcBef>
                <a:spcPts val="0"/>
              </a:spcBef>
              <a:spcAft>
                <a:spcPts val="0"/>
              </a:spcAft>
              <a:buSzPts val="1800"/>
              <a:buChar char="●"/>
            </a:pPr>
            <a:r>
              <a:rPr lang="en"/>
              <a:t>RC Server communicates using simple HTTP GET/ POST requests.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7" name="Google Shape;157;p23"/>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58" name="Google Shape;158;p23"/>
          <p:cNvSpPr txBox="1"/>
          <p:nvPr/>
        </p:nvSpPr>
        <p:spPr>
          <a:xfrm>
            <a:off x="4230300" y="4703625"/>
            <a:ext cx="4913700" cy="3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5"/>
              </a:rPr>
              <a:t>https://www.edureka.co/blog/what-is-selenium/#SeleniumQTPRFT</a:t>
            </a:r>
            <a:r>
              <a:rPr lang="en" sz="1200" u="sng">
                <a:solidFill>
                  <a:schemeClr val="accent5"/>
                </a:solidFill>
                <a:latin typeface="Times New Roman"/>
                <a:ea typeface="Times New Roman"/>
                <a:cs typeface="Times New Roman"/>
                <a:sym typeface="Times New Roman"/>
                <a:hlinkClick r:id="rId6"/>
              </a:rPr>
              <a:t>)</a:t>
            </a:r>
            <a:endParaRPr sz="1200">
              <a:latin typeface="Proxima Nova"/>
              <a:ea typeface="Proxima Nova"/>
              <a:cs typeface="Proxima Nova"/>
              <a:sym typeface="Proxima Nova"/>
            </a:endParaRPr>
          </a:p>
        </p:txBody>
      </p:sp>
      <p:sp>
        <p:nvSpPr>
          <p:cNvPr id="159" name="Google Shape;159;p23"/>
          <p:cNvSpPr txBox="1"/>
          <p:nvPr/>
        </p:nvSpPr>
        <p:spPr>
          <a:xfrm>
            <a:off x="214850" y="4649450"/>
            <a:ext cx="17190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Selenium IDE</a:t>
            </a:r>
            <a:endParaRPr/>
          </a:p>
        </p:txBody>
      </p:sp>
      <p:sp>
        <p:nvSpPr>
          <p:cNvPr id="165" name="Google Shape;165;p2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Was founded  by  Shinya Kastani from Japan</a:t>
            </a:r>
            <a:endParaRPr/>
          </a:p>
          <a:p>
            <a:pPr indent="-342900" lvl="0" marL="457200" rtl="0" algn="l">
              <a:spcBef>
                <a:spcPts val="0"/>
              </a:spcBef>
              <a:spcAft>
                <a:spcPts val="0"/>
              </a:spcAft>
              <a:buSzPts val="1800"/>
              <a:buChar char="●"/>
            </a:pPr>
            <a:r>
              <a:rPr lang="en"/>
              <a:t>was a Firefox plugin for faster creation of test cases</a:t>
            </a:r>
            <a:endParaRPr/>
          </a:p>
          <a:p>
            <a:pPr indent="-342900" lvl="0" marL="457200" rtl="0" algn="l">
              <a:spcBef>
                <a:spcPts val="0"/>
              </a:spcBef>
              <a:spcAft>
                <a:spcPts val="0"/>
              </a:spcAft>
              <a:buSzPts val="1800"/>
              <a:buChar char="●"/>
            </a:pPr>
            <a:r>
              <a:rPr lang="en"/>
              <a:t>Advantage with Selenium IDE is that, tests recorded via the plugin can be exported in different programming languages like: Java, Ruby, Python etc</a:t>
            </a:r>
            <a:endParaRPr/>
          </a:p>
          <a:p>
            <a:pPr indent="-342900" lvl="0" marL="457200" rtl="0" algn="l">
              <a:spcBef>
                <a:spcPts val="0"/>
              </a:spcBef>
              <a:spcAft>
                <a:spcPts val="0"/>
              </a:spcAft>
              <a:buSzPts val="1800"/>
              <a:buChar char="●"/>
            </a:pPr>
            <a:r>
              <a:rPr lang="en"/>
              <a:t>Plug-in only available for Mozilla Firefox; not for other browsers</a:t>
            </a:r>
            <a:endParaRPr/>
          </a:p>
          <a:p>
            <a:pPr indent="-342900" lvl="0" marL="457200" rtl="0" algn="l">
              <a:spcBef>
                <a:spcPts val="0"/>
              </a:spcBef>
              <a:spcAft>
                <a:spcPts val="0"/>
              </a:spcAft>
              <a:buSzPts val="1800"/>
              <a:buChar char="●"/>
            </a:pPr>
            <a:r>
              <a:rPr lang="en"/>
              <a:t>It is not possible to test dynamic web applications; only simple tests can be recorded</a:t>
            </a:r>
            <a:endParaRPr/>
          </a:p>
          <a:p>
            <a:pPr indent="-342900" lvl="0" marL="457200" rtl="0" algn="l">
              <a:spcBef>
                <a:spcPts val="0"/>
              </a:spcBef>
              <a:spcAft>
                <a:spcPts val="0"/>
              </a:spcAft>
              <a:buSzPts val="1800"/>
              <a:buChar char="●"/>
            </a:pPr>
            <a:r>
              <a:rPr lang="en"/>
              <a:t>Test cases cannot be scripted using programming logic</a:t>
            </a:r>
            <a:endParaRPr/>
          </a:p>
          <a:p>
            <a:pPr indent="-342900" lvl="0" marL="457200" rtl="0" algn="l">
              <a:spcBef>
                <a:spcPts val="0"/>
              </a:spcBef>
              <a:spcAft>
                <a:spcPts val="0"/>
              </a:spcAft>
              <a:buSzPts val="1800"/>
              <a:buChar char="●"/>
            </a:pPr>
            <a:r>
              <a:rPr lang="en"/>
              <a:t>Does not support Data Driven testing</a:t>
            </a:r>
            <a:endParaRPr/>
          </a:p>
          <a:p>
            <a:pPr indent="0" lvl="0" marL="457200" rtl="0" algn="l">
              <a:spcBef>
                <a:spcPts val="1600"/>
              </a:spcBef>
              <a:spcAft>
                <a:spcPts val="1600"/>
              </a:spcAft>
              <a:buNone/>
            </a:pPr>
            <a:r>
              <a:t/>
            </a:r>
            <a:endParaRPr/>
          </a:p>
        </p:txBody>
      </p:sp>
      <p:pic>
        <p:nvPicPr>
          <p:cNvPr id="166" name="Google Shape;166;p24"/>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67" name="Google Shape;167;p24"/>
          <p:cNvSpPr txBox="1"/>
          <p:nvPr/>
        </p:nvSpPr>
        <p:spPr>
          <a:xfrm>
            <a:off x="4230300" y="4703625"/>
            <a:ext cx="4913700" cy="3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5"/>
              </a:rPr>
              <a:t>https://www.edureka.co/blog/what-is-selenium/#SeleniumQTPRFT</a:t>
            </a:r>
            <a:r>
              <a:rPr lang="en" sz="1200" u="sng">
                <a:solidFill>
                  <a:schemeClr val="accent5"/>
                </a:solidFill>
                <a:latin typeface="Times New Roman"/>
                <a:ea typeface="Times New Roman"/>
                <a:cs typeface="Times New Roman"/>
                <a:sym typeface="Times New Roman"/>
                <a:hlinkClick r:id="rId6"/>
              </a:rPr>
              <a:t>)</a:t>
            </a:r>
            <a:endParaRPr sz="1200">
              <a:latin typeface="Proxima Nova"/>
              <a:ea typeface="Proxima Nova"/>
              <a:cs typeface="Proxima Nova"/>
              <a:sym typeface="Proxima Nova"/>
            </a:endParaRPr>
          </a:p>
        </p:txBody>
      </p:sp>
      <p:sp>
        <p:nvSpPr>
          <p:cNvPr id="168" name="Google Shape;168;p24"/>
          <p:cNvSpPr txBox="1"/>
          <p:nvPr/>
        </p:nvSpPr>
        <p:spPr>
          <a:xfrm>
            <a:off x="228300" y="4651425"/>
            <a:ext cx="1665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Selenium GRID</a:t>
            </a:r>
            <a:endParaRPr/>
          </a:p>
        </p:txBody>
      </p:sp>
      <p:sp>
        <p:nvSpPr>
          <p:cNvPr id="174" name="Google Shape;17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was developed by Patrick Lightbody</a:t>
            </a:r>
            <a:endParaRPr/>
          </a:p>
          <a:p>
            <a:pPr indent="-342900" lvl="0" marL="457200" rtl="0" algn="l">
              <a:spcBef>
                <a:spcPts val="0"/>
              </a:spcBef>
              <a:spcAft>
                <a:spcPts val="0"/>
              </a:spcAft>
              <a:buSzPts val="1800"/>
              <a:buChar char="●"/>
            </a:pPr>
            <a:r>
              <a:rPr lang="en"/>
              <a:t>was used in combination with RC to run tests on remote machines</a:t>
            </a:r>
            <a:endParaRPr/>
          </a:p>
          <a:p>
            <a:pPr indent="-342900" lvl="0" marL="457200" rtl="0" algn="l">
              <a:spcBef>
                <a:spcPts val="0"/>
              </a:spcBef>
              <a:spcAft>
                <a:spcPts val="0"/>
              </a:spcAft>
              <a:buSzPts val="1800"/>
              <a:buChar char="●"/>
            </a:pPr>
            <a:r>
              <a:rPr lang="en"/>
              <a:t>multiple test scripts can be executed at the same time on multiple machines</a:t>
            </a:r>
            <a:endParaRPr/>
          </a:p>
          <a:p>
            <a:pPr indent="-342900" lvl="0" marL="457200" rtl="0" algn="l">
              <a:spcBef>
                <a:spcPts val="0"/>
              </a:spcBef>
              <a:spcAft>
                <a:spcPts val="0"/>
              </a:spcAft>
              <a:buSzPts val="1800"/>
              <a:buChar char="●"/>
            </a:pPr>
            <a:r>
              <a:rPr lang="en"/>
              <a:t>works with both WebDriver and RC</a:t>
            </a:r>
            <a:endParaRPr/>
          </a:p>
          <a:p>
            <a:pPr indent="0" lvl="0" marL="0" rtl="0" algn="l">
              <a:spcBef>
                <a:spcPts val="1600"/>
              </a:spcBef>
              <a:spcAft>
                <a:spcPts val="1600"/>
              </a:spcAft>
              <a:buNone/>
            </a:pPr>
            <a:r>
              <a:t/>
            </a:r>
            <a:endParaRPr/>
          </a:p>
        </p:txBody>
      </p:sp>
      <p:pic>
        <p:nvPicPr>
          <p:cNvPr id="175" name="Google Shape;175;p25"/>
          <p:cNvPicPr preferRelativeResize="0"/>
          <p:nvPr/>
        </p:nvPicPr>
        <p:blipFill>
          <a:blip r:embed="rId3">
            <a:alphaModFix/>
          </a:blip>
          <a:stretch>
            <a:fillRect/>
          </a:stretch>
        </p:blipFill>
        <p:spPr>
          <a:xfrm>
            <a:off x="8313949" y="0"/>
            <a:ext cx="830051" cy="751200"/>
          </a:xfrm>
          <a:prstGeom prst="rect">
            <a:avLst/>
          </a:prstGeom>
          <a:noFill/>
          <a:ln>
            <a:noFill/>
          </a:ln>
        </p:spPr>
      </p:pic>
      <p:pic>
        <p:nvPicPr>
          <p:cNvPr id="176" name="Google Shape;176;p25"/>
          <p:cNvPicPr preferRelativeResize="0"/>
          <p:nvPr/>
        </p:nvPicPr>
        <p:blipFill>
          <a:blip r:embed="rId4">
            <a:alphaModFix/>
          </a:blip>
          <a:stretch>
            <a:fillRect/>
          </a:stretch>
        </p:blipFill>
        <p:spPr>
          <a:xfrm>
            <a:off x="610738" y="2641675"/>
            <a:ext cx="7922524" cy="2210126"/>
          </a:xfrm>
          <a:prstGeom prst="rect">
            <a:avLst/>
          </a:prstGeom>
          <a:noFill/>
          <a:ln>
            <a:noFill/>
          </a:ln>
        </p:spPr>
      </p:pic>
      <p:sp>
        <p:nvSpPr>
          <p:cNvPr id="177" name="Google Shape;177;p25"/>
          <p:cNvSpPr txBox="1"/>
          <p:nvPr/>
        </p:nvSpPr>
        <p:spPr>
          <a:xfrm>
            <a:off x="4230300" y="4703625"/>
            <a:ext cx="4913700" cy="3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5"/>
              </a:rPr>
              <a:t>(Source:</a:t>
            </a:r>
            <a:r>
              <a:rPr lang="en" sz="1100" u="sng">
                <a:solidFill>
                  <a:schemeClr val="accent5"/>
                </a:solidFill>
                <a:hlinkClick r:id="rId6"/>
              </a:rPr>
              <a:t>https://www.edureka.co/blog/what-is-selenium/#SeleniumQTPRFT</a:t>
            </a:r>
            <a:r>
              <a:rPr lang="en" sz="1200" u="sng">
                <a:solidFill>
                  <a:schemeClr val="accent5"/>
                </a:solidFill>
                <a:latin typeface="Times New Roman"/>
                <a:ea typeface="Times New Roman"/>
                <a:cs typeface="Times New Roman"/>
                <a:sym typeface="Times New Roman"/>
                <a:hlinkClick r:id="rId7"/>
              </a:rPr>
              <a:t>)</a:t>
            </a:r>
            <a:endParaRPr sz="1200">
              <a:latin typeface="Proxima Nova"/>
              <a:ea typeface="Proxima Nova"/>
              <a:cs typeface="Proxima Nova"/>
              <a:sym typeface="Proxima Nova"/>
            </a:endParaRPr>
          </a:p>
        </p:txBody>
      </p:sp>
      <p:sp>
        <p:nvSpPr>
          <p:cNvPr id="178" name="Google Shape;178;p25"/>
          <p:cNvSpPr txBox="1"/>
          <p:nvPr/>
        </p:nvSpPr>
        <p:spPr>
          <a:xfrm>
            <a:off x="0" y="4646600"/>
            <a:ext cx="19473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Selenium WebDriver</a:t>
            </a:r>
            <a:endParaRPr/>
          </a:p>
        </p:txBody>
      </p:sp>
      <p:sp>
        <p:nvSpPr>
          <p:cNvPr id="184" name="Google Shape;18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Founded by Simon Stewart in 2006</a:t>
            </a:r>
            <a:endParaRPr/>
          </a:p>
          <a:p>
            <a:pPr indent="-342900" lvl="0" marL="457200" rtl="0" algn="l">
              <a:spcBef>
                <a:spcPts val="0"/>
              </a:spcBef>
              <a:spcAft>
                <a:spcPts val="0"/>
              </a:spcAft>
              <a:buSzPts val="1800"/>
              <a:buChar char="●"/>
            </a:pPr>
            <a:r>
              <a:rPr lang="en"/>
              <a:t>was the first cross platform testing framework that could control the browser from OS level</a:t>
            </a:r>
            <a:endParaRPr/>
          </a:p>
          <a:p>
            <a:pPr indent="-342900" lvl="0" marL="457200" rtl="0" algn="l">
              <a:spcBef>
                <a:spcPts val="0"/>
              </a:spcBef>
              <a:spcAft>
                <a:spcPts val="0"/>
              </a:spcAft>
              <a:buSzPts val="1800"/>
              <a:buChar char="●"/>
            </a:pPr>
            <a:r>
              <a:rPr lang="en"/>
              <a:t>Selenium WebDriver provides a programming interface to create and execute test cases</a:t>
            </a:r>
            <a:endParaRPr/>
          </a:p>
          <a:p>
            <a:pPr indent="-342900" lvl="0" marL="457200" rtl="0" algn="l">
              <a:spcBef>
                <a:spcPts val="0"/>
              </a:spcBef>
              <a:spcAft>
                <a:spcPts val="0"/>
              </a:spcAft>
              <a:buSzPts val="1800"/>
              <a:buChar char="●"/>
            </a:pPr>
            <a:r>
              <a:rPr lang="en"/>
              <a:t>WebDriver is an upgrade to RC because it is much faster</a:t>
            </a:r>
            <a:endParaRPr/>
          </a:p>
          <a:p>
            <a:pPr indent="-342900" lvl="0" marL="457200" rtl="0" algn="l">
              <a:spcBef>
                <a:spcPts val="0"/>
              </a:spcBef>
              <a:spcAft>
                <a:spcPts val="0"/>
              </a:spcAft>
              <a:buSzPts val="1800"/>
              <a:buChar char="●"/>
            </a:pPr>
            <a:r>
              <a:rPr lang="en"/>
              <a:t>Each browser has its own driver on which the application runs</a:t>
            </a:r>
            <a:endParaRPr/>
          </a:p>
          <a:p>
            <a:pPr indent="0" lvl="0" marL="457200" rtl="0" algn="l">
              <a:spcBef>
                <a:spcPts val="1600"/>
              </a:spcBef>
              <a:spcAft>
                <a:spcPts val="1600"/>
              </a:spcAft>
              <a:buNone/>
            </a:pPr>
            <a:r>
              <a:t/>
            </a:r>
            <a:endParaRPr/>
          </a:p>
        </p:txBody>
      </p:sp>
      <p:pic>
        <p:nvPicPr>
          <p:cNvPr id="185" name="Google Shape;185;p26"/>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186" name="Google Shape;186;p26"/>
          <p:cNvSpPr txBox="1"/>
          <p:nvPr/>
        </p:nvSpPr>
        <p:spPr>
          <a:xfrm>
            <a:off x="4230300" y="4703625"/>
            <a:ext cx="4913700" cy="3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a:t>
            </a:r>
            <a:r>
              <a:rPr lang="en" sz="1100" u="sng">
                <a:solidFill>
                  <a:schemeClr val="accent5"/>
                </a:solidFill>
                <a:hlinkClick r:id="rId5"/>
              </a:rPr>
              <a:t>https://www.edureka.co/blog/what-is-selenium/#SeleniumQTPRFT</a:t>
            </a:r>
            <a:r>
              <a:rPr lang="en" sz="1200" u="sng">
                <a:solidFill>
                  <a:schemeClr val="accent5"/>
                </a:solidFill>
                <a:latin typeface="Times New Roman"/>
                <a:ea typeface="Times New Roman"/>
                <a:cs typeface="Times New Roman"/>
                <a:sym typeface="Times New Roman"/>
                <a:hlinkClick r:id="rId6"/>
              </a:rPr>
              <a:t>)</a:t>
            </a:r>
            <a:endParaRPr sz="1200">
              <a:latin typeface="Proxima Nova"/>
              <a:ea typeface="Proxima Nova"/>
              <a:cs typeface="Proxima Nova"/>
              <a:sym typeface="Proxima Nova"/>
            </a:endParaRPr>
          </a:p>
        </p:txBody>
      </p:sp>
      <p:sp>
        <p:nvSpPr>
          <p:cNvPr id="187" name="Google Shape;187;p26"/>
          <p:cNvSpPr txBox="1"/>
          <p:nvPr/>
        </p:nvSpPr>
        <p:spPr>
          <a:xfrm>
            <a:off x="67150" y="4633175"/>
            <a:ext cx="16251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Integration</a:t>
            </a:r>
            <a:endParaRPr/>
          </a:p>
        </p:txBody>
      </p:sp>
      <p:sp>
        <p:nvSpPr>
          <p:cNvPr id="193" name="Google Shape;19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a </a:t>
            </a:r>
            <a:r>
              <a:rPr lang="en"/>
              <a:t>methodology that caters to the building and testing of development work to identify and address the pain points before they become serious issues.</a:t>
            </a:r>
            <a:endParaRPr/>
          </a:p>
          <a:p>
            <a:pPr indent="-342900" lvl="0" marL="457200" rtl="0" algn="l">
              <a:spcBef>
                <a:spcPts val="0"/>
              </a:spcBef>
              <a:spcAft>
                <a:spcPts val="0"/>
              </a:spcAft>
              <a:buSzPts val="1800"/>
              <a:buChar char="●"/>
            </a:pPr>
            <a:r>
              <a:rPr lang="en"/>
              <a:t>In the past, the standard procedure was a single daily build</a:t>
            </a:r>
            <a:endParaRPr/>
          </a:p>
          <a:p>
            <a:pPr indent="-342900" lvl="0" marL="457200" rtl="0" algn="l">
              <a:spcBef>
                <a:spcPts val="0"/>
              </a:spcBef>
              <a:spcAft>
                <a:spcPts val="0"/>
              </a:spcAft>
              <a:buSzPts val="1800"/>
              <a:buChar char="●"/>
            </a:pPr>
            <a:r>
              <a:rPr lang="en"/>
              <a:t>In the current working ambience and requirements, this is done frequently, with only a few hours between tests</a:t>
            </a:r>
            <a:endParaRPr/>
          </a:p>
          <a:p>
            <a:pPr indent="-342900" lvl="0" marL="457200" rtl="0" algn="l">
              <a:spcBef>
                <a:spcPts val="0"/>
              </a:spcBef>
              <a:spcAft>
                <a:spcPts val="0"/>
              </a:spcAft>
              <a:buSzPts val="1800"/>
              <a:buChar char="●"/>
            </a:pPr>
            <a:r>
              <a:rPr lang="en"/>
              <a:t>Gives a consistent feedback on the project’s status, so problems are solved before they become complex</a:t>
            </a:r>
            <a:endParaRPr/>
          </a:p>
          <a:p>
            <a:pPr indent="-342900" lvl="0" marL="457200" rtl="0" algn="l">
              <a:spcBef>
                <a:spcPts val="0"/>
              </a:spcBef>
              <a:spcAft>
                <a:spcPts val="0"/>
              </a:spcAft>
              <a:buSzPts val="1800"/>
              <a:buChar char="●"/>
            </a:pPr>
            <a:r>
              <a:rPr lang="en"/>
              <a:t>Each time a product code is developed, it goes through an automatic CI process</a:t>
            </a:r>
            <a:endParaRPr/>
          </a:p>
          <a:p>
            <a:pPr indent="0" lvl="0" marL="0" rtl="0" algn="l">
              <a:spcBef>
                <a:spcPts val="1600"/>
              </a:spcBef>
              <a:spcAft>
                <a:spcPts val="1600"/>
              </a:spcAft>
              <a:buNone/>
            </a:pPr>
            <a:r>
              <a:t/>
            </a:r>
            <a:endParaRPr/>
          </a:p>
        </p:txBody>
      </p:sp>
      <p:sp>
        <p:nvSpPr>
          <p:cNvPr id="194" name="Google Shape;194;p27"/>
          <p:cNvSpPr txBox="1"/>
          <p:nvPr/>
        </p:nvSpPr>
        <p:spPr>
          <a:xfrm>
            <a:off x="2578475" y="4568875"/>
            <a:ext cx="6177300" cy="3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a:t>
            </a:r>
            <a:r>
              <a:rPr lang="en" sz="1200" u="sng">
                <a:solidFill>
                  <a:schemeClr val="hlink"/>
                </a:solidFill>
                <a:latin typeface="Times New Roman"/>
                <a:ea typeface="Times New Roman"/>
                <a:cs typeface="Times New Roman"/>
                <a:sym typeface="Times New Roman"/>
                <a:hlinkClick r:id="rId4"/>
              </a:rPr>
              <a:t>https://www.cabotsolutions.com/2016/12/continuous-integration-testing-using-selenium/</a:t>
            </a:r>
            <a:r>
              <a:rPr lang="en" sz="1200" u="sng">
                <a:solidFill>
                  <a:schemeClr val="hlink"/>
                </a:solidFill>
                <a:latin typeface="Times New Roman"/>
                <a:ea typeface="Times New Roman"/>
                <a:cs typeface="Times New Roman"/>
                <a:sym typeface="Times New Roman"/>
                <a:hlinkClick r:id="rId5"/>
              </a:rPr>
              <a:t>)</a:t>
            </a:r>
            <a:endParaRPr sz="1200">
              <a:latin typeface="Proxima Nova"/>
              <a:ea typeface="Proxima Nova"/>
              <a:cs typeface="Proxima Nova"/>
              <a:sym typeface="Proxima Nova"/>
            </a:endParaRPr>
          </a:p>
        </p:txBody>
      </p:sp>
      <p:sp>
        <p:nvSpPr>
          <p:cNvPr id="195" name="Google Shape;195;p27"/>
          <p:cNvSpPr txBox="1"/>
          <p:nvPr/>
        </p:nvSpPr>
        <p:spPr>
          <a:xfrm>
            <a:off x="174575" y="4703625"/>
            <a:ext cx="19608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28"/>
          <p:cNvPicPr preferRelativeResize="0"/>
          <p:nvPr/>
        </p:nvPicPr>
        <p:blipFill>
          <a:blip r:embed="rId3">
            <a:alphaModFix/>
          </a:blip>
          <a:stretch>
            <a:fillRect/>
          </a:stretch>
        </p:blipFill>
        <p:spPr>
          <a:xfrm>
            <a:off x="1878450" y="71825"/>
            <a:ext cx="5387086" cy="4838700"/>
          </a:xfrm>
          <a:prstGeom prst="rect">
            <a:avLst/>
          </a:prstGeom>
          <a:noFill/>
          <a:ln>
            <a:noFill/>
          </a:ln>
        </p:spPr>
      </p:pic>
      <p:sp>
        <p:nvSpPr>
          <p:cNvPr id="201" name="Google Shape;201;p28"/>
          <p:cNvSpPr txBox="1"/>
          <p:nvPr/>
        </p:nvSpPr>
        <p:spPr>
          <a:xfrm>
            <a:off x="3075350" y="4834500"/>
            <a:ext cx="6150600" cy="3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4"/>
              </a:rPr>
              <a:t>(Source:https://www.cabotsolutions.com/2016/12/continuous-integration-testing-using-selenium/)</a:t>
            </a:r>
            <a:endParaRPr sz="1200">
              <a:latin typeface="Proxima Nova"/>
              <a:ea typeface="Proxima Nova"/>
              <a:cs typeface="Proxima Nova"/>
              <a:sym typeface="Proxima Nova"/>
            </a:endParaRPr>
          </a:p>
        </p:txBody>
      </p:sp>
      <p:sp>
        <p:nvSpPr>
          <p:cNvPr id="202" name="Google Shape;202;p28"/>
          <p:cNvSpPr txBox="1"/>
          <p:nvPr/>
        </p:nvSpPr>
        <p:spPr>
          <a:xfrm>
            <a:off x="80575" y="4834500"/>
            <a:ext cx="13428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r>
              <a:rPr lang="en"/>
              <a:t> of CI</a:t>
            </a:r>
            <a:endParaRPr/>
          </a:p>
        </p:txBody>
      </p:sp>
      <p:sp>
        <p:nvSpPr>
          <p:cNvPr id="208" name="Google Shape;20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Early Detection of Bugs</a:t>
            </a:r>
            <a:endParaRPr/>
          </a:p>
          <a:p>
            <a:pPr indent="-342900" lvl="0" marL="457200" rtl="0" algn="l">
              <a:spcBef>
                <a:spcPts val="0"/>
              </a:spcBef>
              <a:spcAft>
                <a:spcPts val="0"/>
              </a:spcAft>
              <a:buSzPts val="1800"/>
              <a:buChar char="●"/>
            </a:pPr>
            <a:r>
              <a:rPr lang="en"/>
              <a:t>Helps in Determining Code-break</a:t>
            </a:r>
            <a:endParaRPr/>
          </a:p>
          <a:p>
            <a:pPr indent="-342900" lvl="0" marL="457200" rtl="0" algn="l">
              <a:spcBef>
                <a:spcPts val="0"/>
              </a:spcBef>
              <a:spcAft>
                <a:spcPts val="0"/>
              </a:spcAft>
              <a:buSzPts val="1800"/>
              <a:buChar char="●"/>
            </a:pPr>
            <a:r>
              <a:rPr lang="en"/>
              <a:t>Only a small number of changes are lost when the code base reverts to a bug free state</a:t>
            </a:r>
            <a:endParaRPr/>
          </a:p>
          <a:p>
            <a:pPr indent="-342900" lvl="0" marL="457200" rtl="0" algn="l">
              <a:spcBef>
                <a:spcPts val="0"/>
              </a:spcBef>
              <a:spcAft>
                <a:spcPts val="0"/>
              </a:spcAft>
              <a:buSzPts val="1800"/>
              <a:buChar char="●"/>
            </a:pPr>
            <a:r>
              <a:rPr lang="en"/>
              <a:t>Regular Availability of a “Current” Build</a:t>
            </a:r>
            <a:endParaRPr/>
          </a:p>
          <a:p>
            <a:pPr indent="-342900" lvl="0" marL="457200" rtl="0" algn="l">
              <a:spcBef>
                <a:spcPts val="0"/>
              </a:spcBef>
              <a:spcAft>
                <a:spcPts val="0"/>
              </a:spcAft>
              <a:buSzPts val="1800"/>
              <a:buChar char="●"/>
            </a:pPr>
            <a:r>
              <a:rPr lang="en"/>
              <a:t>Enables Continuous Deployment</a:t>
            </a:r>
            <a:endParaRPr/>
          </a:p>
          <a:p>
            <a:pPr indent="-342900" lvl="0" marL="457200" rtl="0" algn="l">
              <a:spcBef>
                <a:spcPts val="0"/>
              </a:spcBef>
              <a:spcAft>
                <a:spcPts val="0"/>
              </a:spcAft>
              <a:buSzPts val="1800"/>
              <a:buChar char="●"/>
            </a:pPr>
            <a:r>
              <a:rPr lang="en"/>
              <a:t>Enables Automated Testing</a:t>
            </a:r>
            <a:endParaRPr/>
          </a:p>
          <a:p>
            <a:pPr indent="-342900" lvl="0" marL="457200" rtl="0" algn="l">
              <a:spcBef>
                <a:spcPts val="0"/>
              </a:spcBef>
              <a:spcAft>
                <a:spcPts val="0"/>
              </a:spcAft>
              <a:buSzPts val="1800"/>
              <a:buChar char="●"/>
            </a:pPr>
            <a:r>
              <a:rPr lang="en"/>
              <a:t>Reduces the Risk of a Longer, Time-Consuming Project</a:t>
            </a:r>
            <a:endParaRPr/>
          </a:p>
          <a:p>
            <a:pPr indent="-342900" lvl="0" marL="457200" rtl="0" algn="l">
              <a:spcBef>
                <a:spcPts val="0"/>
              </a:spcBef>
              <a:spcAft>
                <a:spcPts val="0"/>
              </a:spcAft>
              <a:buSzPts val="1800"/>
              <a:buChar char="●"/>
            </a:pPr>
            <a:r>
              <a:rPr lang="en"/>
              <a:t>Increases the Quality of Your Software</a:t>
            </a:r>
            <a:endParaRPr/>
          </a:p>
        </p:txBody>
      </p:sp>
      <p:sp>
        <p:nvSpPr>
          <p:cNvPr id="209" name="Google Shape;209;p29"/>
          <p:cNvSpPr txBox="1"/>
          <p:nvPr/>
        </p:nvSpPr>
        <p:spPr>
          <a:xfrm>
            <a:off x="3075350" y="4703625"/>
            <a:ext cx="6267300" cy="3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3"/>
              </a:rPr>
              <a:t>(Source:https://www.cabotsolutions.com/2016/12/continuous-integration-testing-using-selenium/)</a:t>
            </a:r>
            <a:endParaRPr sz="1200">
              <a:latin typeface="Proxima Nova"/>
              <a:ea typeface="Proxima Nova"/>
              <a:cs typeface="Proxima Nova"/>
              <a:sym typeface="Proxima Nova"/>
            </a:endParaRPr>
          </a:p>
        </p:txBody>
      </p:sp>
      <p:sp>
        <p:nvSpPr>
          <p:cNvPr id="210" name="Google Shape;210;p29"/>
          <p:cNvSpPr txBox="1"/>
          <p:nvPr/>
        </p:nvSpPr>
        <p:spPr>
          <a:xfrm>
            <a:off x="0" y="4703625"/>
            <a:ext cx="15579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Commons Tools for CI Testing</a:t>
            </a:r>
            <a:endParaRPr/>
          </a:p>
        </p:txBody>
      </p:sp>
      <p:sp>
        <p:nvSpPr>
          <p:cNvPr id="216" name="Google Shape;21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CruiseControl</a:t>
            </a:r>
            <a:endParaRPr/>
          </a:p>
          <a:p>
            <a:pPr indent="-342900" lvl="0" marL="457200" rtl="0" algn="l">
              <a:spcBef>
                <a:spcPts val="0"/>
              </a:spcBef>
              <a:spcAft>
                <a:spcPts val="0"/>
              </a:spcAft>
              <a:buSzPts val="1800"/>
              <a:buChar char="●"/>
            </a:pPr>
            <a:r>
              <a:rPr lang="en"/>
              <a:t>Bamboo </a:t>
            </a:r>
            <a:endParaRPr/>
          </a:p>
          <a:p>
            <a:pPr indent="-342900" lvl="0" marL="457200" rtl="0" algn="l">
              <a:spcBef>
                <a:spcPts val="0"/>
              </a:spcBef>
              <a:spcAft>
                <a:spcPts val="0"/>
              </a:spcAft>
              <a:buSzPts val="1800"/>
              <a:buChar char="●"/>
            </a:pPr>
            <a:r>
              <a:rPr lang="en"/>
              <a:t>Jenkins</a:t>
            </a:r>
            <a:endParaRPr/>
          </a:p>
          <a:p>
            <a:pPr indent="-342900" lvl="0" marL="457200" rtl="0" algn="l">
              <a:spcBef>
                <a:spcPts val="0"/>
              </a:spcBef>
              <a:spcAft>
                <a:spcPts val="0"/>
              </a:spcAft>
              <a:buSzPts val="1800"/>
              <a:buChar char="●"/>
            </a:pPr>
            <a:r>
              <a:rPr lang="en"/>
              <a:t>Buildbot</a:t>
            </a:r>
            <a:endParaRPr/>
          </a:p>
          <a:p>
            <a:pPr indent="-342900" lvl="0" marL="457200" rtl="0" algn="l">
              <a:spcBef>
                <a:spcPts val="0"/>
              </a:spcBef>
              <a:spcAft>
                <a:spcPts val="0"/>
              </a:spcAft>
              <a:buSzPts val="1800"/>
              <a:buChar char="●"/>
            </a:pPr>
            <a:r>
              <a:rPr lang="en"/>
              <a:t>Travis CI</a:t>
            </a:r>
            <a:endParaRPr/>
          </a:p>
          <a:p>
            <a:pPr indent="-342900" lvl="0" marL="457200" rtl="0" algn="l">
              <a:spcBef>
                <a:spcPts val="0"/>
              </a:spcBef>
              <a:spcAft>
                <a:spcPts val="0"/>
              </a:spcAft>
              <a:buSzPts val="1800"/>
              <a:buChar char="●"/>
            </a:pPr>
            <a:r>
              <a:rPr lang="en"/>
              <a:t>Strider</a:t>
            </a:r>
            <a:endParaRPr/>
          </a:p>
          <a:p>
            <a:pPr indent="-342900" lvl="0" marL="457200" rtl="0" algn="l">
              <a:spcBef>
                <a:spcPts val="0"/>
              </a:spcBef>
              <a:spcAft>
                <a:spcPts val="0"/>
              </a:spcAft>
              <a:buSzPts val="1800"/>
              <a:buChar char="●"/>
            </a:pPr>
            <a:r>
              <a:rPr lang="en"/>
              <a:t>Go	</a:t>
            </a:r>
            <a:endParaRPr/>
          </a:p>
          <a:p>
            <a:pPr indent="0" lvl="0" marL="0" rtl="0" algn="l">
              <a:spcBef>
                <a:spcPts val="1600"/>
              </a:spcBef>
              <a:spcAft>
                <a:spcPts val="1600"/>
              </a:spcAft>
              <a:buNone/>
            </a:pPr>
            <a:r>
              <a:rPr lang="en"/>
              <a:t>Jenkins is the best tool for continuous integration</a:t>
            </a:r>
            <a:endParaRPr/>
          </a:p>
        </p:txBody>
      </p:sp>
      <p:sp>
        <p:nvSpPr>
          <p:cNvPr id="217" name="Google Shape;217;p30"/>
          <p:cNvSpPr txBox="1"/>
          <p:nvPr/>
        </p:nvSpPr>
        <p:spPr>
          <a:xfrm>
            <a:off x="2939700" y="4703625"/>
            <a:ext cx="6204300" cy="3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3"/>
              </a:rPr>
              <a:t>(Source:https://www.cabotsolutions.com/2016/12/continuous-integration-testing-using-selenium/)</a:t>
            </a:r>
            <a:endParaRPr sz="1200">
              <a:latin typeface="Proxima Nova"/>
              <a:ea typeface="Proxima Nova"/>
              <a:cs typeface="Proxima Nova"/>
              <a:sym typeface="Proxima Nova"/>
            </a:endParaRPr>
          </a:p>
        </p:txBody>
      </p:sp>
      <p:sp>
        <p:nvSpPr>
          <p:cNvPr id="218" name="Google Shape;218;p30"/>
          <p:cNvSpPr txBox="1"/>
          <p:nvPr/>
        </p:nvSpPr>
        <p:spPr>
          <a:xfrm>
            <a:off x="94000" y="4703625"/>
            <a:ext cx="14637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Dattu Bhargav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224" name="Google Shape;224;p3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Vamshi Raj Jennaikode</a:t>
            </a:r>
            <a:endParaRPr/>
          </a:p>
        </p:txBody>
      </p:sp>
      <p:pic>
        <p:nvPicPr>
          <p:cNvPr id="225" name="Google Shape;225;p31"/>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2661900" y="2856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t>Our Team</a:t>
            </a:r>
            <a:endParaRPr b="1" sz="3600" u="sng"/>
          </a:p>
        </p:txBody>
      </p:sp>
      <p:pic>
        <p:nvPicPr>
          <p:cNvPr id="67" name="Google Shape;67;p14"/>
          <p:cNvPicPr preferRelativeResize="0"/>
          <p:nvPr/>
        </p:nvPicPr>
        <p:blipFill>
          <a:blip r:embed="rId3">
            <a:alphaModFix/>
          </a:blip>
          <a:stretch>
            <a:fillRect/>
          </a:stretch>
        </p:blipFill>
        <p:spPr>
          <a:xfrm>
            <a:off x="8313949" y="0"/>
            <a:ext cx="830051" cy="751200"/>
          </a:xfrm>
          <a:prstGeom prst="rect">
            <a:avLst/>
          </a:prstGeom>
          <a:noFill/>
          <a:ln>
            <a:noFill/>
          </a:ln>
        </p:spPr>
      </p:pic>
      <p:pic>
        <p:nvPicPr>
          <p:cNvPr id="68" name="Google Shape;68;p14"/>
          <p:cNvPicPr preferRelativeResize="0"/>
          <p:nvPr/>
        </p:nvPicPr>
        <p:blipFill>
          <a:blip r:embed="rId4">
            <a:alphaModFix/>
          </a:blip>
          <a:stretch>
            <a:fillRect/>
          </a:stretch>
        </p:blipFill>
        <p:spPr>
          <a:xfrm>
            <a:off x="311700" y="1609875"/>
            <a:ext cx="1923749" cy="1923749"/>
          </a:xfrm>
          <a:prstGeom prst="rect">
            <a:avLst/>
          </a:prstGeom>
          <a:noFill/>
          <a:ln>
            <a:noFill/>
          </a:ln>
        </p:spPr>
      </p:pic>
      <p:sp>
        <p:nvSpPr>
          <p:cNvPr id="69" name="Google Shape;69;p14"/>
          <p:cNvSpPr txBox="1"/>
          <p:nvPr/>
        </p:nvSpPr>
        <p:spPr>
          <a:xfrm>
            <a:off x="309225" y="3656725"/>
            <a:ext cx="192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70" name="Google Shape;70;p14"/>
          <p:cNvPicPr preferRelativeResize="0"/>
          <p:nvPr/>
        </p:nvPicPr>
        <p:blipFill>
          <a:blip r:embed="rId5">
            <a:alphaModFix/>
          </a:blip>
          <a:stretch>
            <a:fillRect/>
          </a:stretch>
        </p:blipFill>
        <p:spPr>
          <a:xfrm>
            <a:off x="2486200" y="1609876"/>
            <a:ext cx="2016426" cy="2046855"/>
          </a:xfrm>
          <a:prstGeom prst="rect">
            <a:avLst/>
          </a:prstGeom>
          <a:noFill/>
          <a:ln>
            <a:noFill/>
          </a:ln>
        </p:spPr>
      </p:pic>
      <p:sp>
        <p:nvSpPr>
          <p:cNvPr id="71" name="Google Shape;71;p14"/>
          <p:cNvSpPr txBox="1"/>
          <p:nvPr/>
        </p:nvSpPr>
        <p:spPr>
          <a:xfrm>
            <a:off x="2713900" y="3748725"/>
            <a:ext cx="2400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Saicharan Gurudu</a:t>
            </a:r>
            <a:r>
              <a:rPr lang="en">
                <a:latin typeface="Proxima Nova"/>
                <a:ea typeface="Proxima Nova"/>
                <a:cs typeface="Proxima Nova"/>
                <a:sym typeface="Proxima Nova"/>
              </a:rPr>
              <a:t> </a:t>
            </a:r>
            <a:endParaRPr/>
          </a:p>
        </p:txBody>
      </p:sp>
      <p:pic>
        <p:nvPicPr>
          <p:cNvPr id="72" name="Google Shape;72;p14"/>
          <p:cNvPicPr preferRelativeResize="0"/>
          <p:nvPr/>
        </p:nvPicPr>
        <p:blipFill>
          <a:blip r:embed="rId6">
            <a:alphaModFix/>
          </a:blip>
          <a:stretch>
            <a:fillRect/>
          </a:stretch>
        </p:blipFill>
        <p:spPr>
          <a:xfrm>
            <a:off x="4753375" y="1609875"/>
            <a:ext cx="1923749" cy="2046849"/>
          </a:xfrm>
          <a:prstGeom prst="rect">
            <a:avLst/>
          </a:prstGeom>
          <a:noFill/>
          <a:ln>
            <a:noFill/>
          </a:ln>
        </p:spPr>
      </p:pic>
      <p:sp>
        <p:nvSpPr>
          <p:cNvPr id="73" name="Google Shape;73;p14"/>
          <p:cNvSpPr txBox="1"/>
          <p:nvPr/>
        </p:nvSpPr>
        <p:spPr>
          <a:xfrm>
            <a:off x="4808625" y="3854425"/>
            <a:ext cx="21966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Dattu Bhargav Medarametla</a:t>
            </a:r>
            <a:endParaRPr>
              <a:latin typeface="Proxima Nova"/>
              <a:ea typeface="Proxima Nova"/>
              <a:cs typeface="Proxima Nova"/>
              <a:sym typeface="Proxima Nova"/>
            </a:endParaRPr>
          </a:p>
        </p:txBody>
      </p:sp>
      <p:pic>
        <p:nvPicPr>
          <p:cNvPr id="74" name="Google Shape;74;p14"/>
          <p:cNvPicPr preferRelativeResize="0"/>
          <p:nvPr/>
        </p:nvPicPr>
        <p:blipFill rotWithShape="1">
          <a:blip r:embed="rId7">
            <a:alphaModFix/>
          </a:blip>
          <a:srcRect b="4808" l="1350" r="-1349" t="26693"/>
          <a:stretch/>
        </p:blipFill>
        <p:spPr>
          <a:xfrm>
            <a:off x="6927875" y="1236125"/>
            <a:ext cx="1833926" cy="2512604"/>
          </a:xfrm>
          <a:prstGeom prst="rect">
            <a:avLst/>
          </a:prstGeom>
          <a:noFill/>
          <a:ln>
            <a:noFill/>
          </a:ln>
        </p:spPr>
      </p:pic>
      <p:sp>
        <p:nvSpPr>
          <p:cNvPr id="75" name="Google Shape;75;p14"/>
          <p:cNvSpPr txBox="1"/>
          <p:nvPr/>
        </p:nvSpPr>
        <p:spPr>
          <a:xfrm>
            <a:off x="6744000" y="3854425"/>
            <a:ext cx="2400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Vamshi Raj Jennaikode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31" name="Google Shape;23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https://www.edureka.co/blog/what-is-selenium/#SeleniumQTPRFT</a:t>
            </a:r>
            <a:endParaRPr sz="1600"/>
          </a:p>
          <a:p>
            <a:pPr indent="0" lvl="0" marL="0" rtl="0" algn="l">
              <a:spcBef>
                <a:spcPts val="1600"/>
              </a:spcBef>
              <a:spcAft>
                <a:spcPts val="0"/>
              </a:spcAft>
              <a:buNone/>
            </a:pPr>
            <a:r>
              <a:rPr lang="en" sz="1600" u="sng">
                <a:solidFill>
                  <a:schemeClr val="hlink"/>
                </a:solidFill>
                <a:hlinkClick r:id="rId4"/>
              </a:rPr>
              <a:t>https://www.test-institute.org/Automated_Software_Testing.php</a:t>
            </a:r>
            <a:endParaRPr sz="1600"/>
          </a:p>
          <a:p>
            <a:pPr indent="0" lvl="0" marL="0" rtl="0" algn="l">
              <a:spcBef>
                <a:spcPts val="1600"/>
              </a:spcBef>
              <a:spcAft>
                <a:spcPts val="0"/>
              </a:spcAft>
              <a:buNone/>
            </a:pPr>
            <a:r>
              <a:rPr lang="en" sz="1600" u="sng">
                <a:solidFill>
                  <a:schemeClr val="hlink"/>
                </a:solidFill>
                <a:hlinkClick r:id="rId5"/>
              </a:rPr>
              <a:t>https://www.edureka.co/blog/what-is-selenium/</a:t>
            </a:r>
            <a:endParaRPr sz="1600"/>
          </a:p>
          <a:p>
            <a:pPr indent="0" lvl="0" marL="0" rtl="0" algn="l">
              <a:spcBef>
                <a:spcPts val="1600"/>
              </a:spcBef>
              <a:spcAft>
                <a:spcPts val="0"/>
              </a:spcAft>
              <a:buNone/>
            </a:pPr>
            <a:r>
              <a:rPr lang="en" sz="1600" u="sng">
                <a:solidFill>
                  <a:schemeClr val="hlink"/>
                </a:solidFill>
                <a:hlinkClick r:id="rId6"/>
              </a:rPr>
              <a:t>https://www.cabotsolutions.com/2016/12/continuous-integration-testing-using-selenium/</a:t>
            </a:r>
            <a:endParaRPr sz="1600"/>
          </a:p>
          <a:p>
            <a:pPr indent="0" lvl="0" marL="0" rtl="0" algn="l">
              <a:spcBef>
                <a:spcPts val="1600"/>
              </a:spcBef>
              <a:spcAft>
                <a:spcPts val="0"/>
              </a:spcAft>
              <a:buNone/>
            </a:pPr>
            <a:r>
              <a:rPr lang="en" sz="1600" u="sng">
                <a:solidFill>
                  <a:schemeClr val="hlink"/>
                </a:solidFill>
                <a:hlinkClick r:id="rId7"/>
              </a:rPr>
              <a:t>https://www.youtube.com/watch?v=cNKi0Pl5wbc&amp;t=54s</a:t>
            </a:r>
            <a:endParaRPr sz="1600"/>
          </a:p>
          <a:p>
            <a:pPr indent="0" lvl="0" marL="0" rtl="0" algn="l">
              <a:spcBef>
                <a:spcPts val="1600"/>
              </a:spcBef>
              <a:spcAft>
                <a:spcPts val="0"/>
              </a:spcAft>
              <a:buNone/>
            </a:pPr>
            <a:r>
              <a:t/>
            </a:r>
            <a:endParaRPr sz="1600"/>
          </a:p>
          <a:p>
            <a:pPr indent="0" lvl="0" marL="0" rtl="0" algn="l">
              <a:spcBef>
                <a:spcPts val="1600"/>
              </a:spcBef>
              <a:spcAft>
                <a:spcPts val="1600"/>
              </a:spcAft>
              <a:buClr>
                <a:srgbClr val="000000"/>
              </a:buClr>
              <a:buSzPts val="1100"/>
              <a:buFont typeface="Arial"/>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37" name="Google Shape;237;p3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33"/>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Contents:</a:t>
            </a:r>
            <a:endParaRPr b="1" u="sng"/>
          </a:p>
        </p:txBody>
      </p:sp>
      <p:sp>
        <p:nvSpPr>
          <p:cNvPr id="81" name="Google Shape;8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What is Selenium?</a:t>
            </a:r>
            <a:endParaRPr b="1"/>
          </a:p>
          <a:p>
            <a:pPr indent="-342900" lvl="0" marL="457200" rtl="0" algn="l">
              <a:lnSpc>
                <a:spcPct val="150000"/>
              </a:lnSpc>
              <a:spcBef>
                <a:spcPts val="0"/>
              </a:spcBef>
              <a:spcAft>
                <a:spcPts val="0"/>
              </a:spcAft>
              <a:buSzPts val="1800"/>
              <a:buChar char="➢"/>
            </a:pPr>
            <a:r>
              <a:rPr b="1" lang="en"/>
              <a:t>What is Automation testing?</a:t>
            </a:r>
            <a:endParaRPr b="1"/>
          </a:p>
          <a:p>
            <a:pPr indent="-342900" lvl="0" marL="457200" rtl="0" algn="l">
              <a:lnSpc>
                <a:spcPct val="150000"/>
              </a:lnSpc>
              <a:spcBef>
                <a:spcPts val="0"/>
              </a:spcBef>
              <a:spcAft>
                <a:spcPts val="0"/>
              </a:spcAft>
              <a:buSzPts val="1800"/>
              <a:buChar char="➢"/>
            </a:pPr>
            <a:r>
              <a:rPr b="1" lang="en"/>
              <a:t>Challenges with Manual Testing</a:t>
            </a:r>
            <a:endParaRPr b="1"/>
          </a:p>
          <a:p>
            <a:pPr indent="-342900" lvl="0" marL="457200" rtl="0" algn="l">
              <a:lnSpc>
                <a:spcPct val="150000"/>
              </a:lnSpc>
              <a:spcBef>
                <a:spcPts val="0"/>
              </a:spcBef>
              <a:spcAft>
                <a:spcPts val="0"/>
              </a:spcAft>
              <a:buSzPts val="1800"/>
              <a:buChar char="➢"/>
            </a:pPr>
            <a:r>
              <a:rPr b="1" lang="en"/>
              <a:t>Features of Selenium</a:t>
            </a:r>
            <a:endParaRPr b="1"/>
          </a:p>
          <a:p>
            <a:pPr indent="-342900" lvl="0" marL="457200" rtl="0" algn="l">
              <a:lnSpc>
                <a:spcPct val="150000"/>
              </a:lnSpc>
              <a:spcBef>
                <a:spcPts val="0"/>
              </a:spcBef>
              <a:spcAft>
                <a:spcPts val="0"/>
              </a:spcAft>
              <a:buSzPts val="1800"/>
              <a:buChar char="➢"/>
            </a:pPr>
            <a:r>
              <a:rPr b="1" lang="en"/>
              <a:t>Selenium RC, IDE, GRID, WEB DRIVER</a:t>
            </a:r>
            <a:endParaRPr b="1"/>
          </a:p>
          <a:p>
            <a:pPr indent="-342900" lvl="0" marL="457200" rtl="0" algn="l">
              <a:lnSpc>
                <a:spcPct val="150000"/>
              </a:lnSpc>
              <a:spcBef>
                <a:spcPts val="0"/>
              </a:spcBef>
              <a:spcAft>
                <a:spcPts val="0"/>
              </a:spcAft>
              <a:buSzPts val="1800"/>
              <a:buChar char="➢"/>
            </a:pPr>
            <a:r>
              <a:rPr b="1" lang="en"/>
              <a:t>Continuous Integration</a:t>
            </a:r>
            <a:endParaRPr b="1"/>
          </a:p>
          <a:p>
            <a:pPr indent="-342900" lvl="0" marL="457200" rtl="0" algn="l">
              <a:lnSpc>
                <a:spcPct val="150000"/>
              </a:lnSpc>
              <a:spcBef>
                <a:spcPts val="0"/>
              </a:spcBef>
              <a:spcAft>
                <a:spcPts val="0"/>
              </a:spcAft>
              <a:buSzPts val="1800"/>
              <a:buChar char="➢"/>
            </a:pPr>
            <a:r>
              <a:rPr b="1" lang="en"/>
              <a:t>Hands-On demo</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5"/>
          <p:cNvPicPr preferRelativeResize="0"/>
          <p:nvPr/>
        </p:nvPicPr>
        <p:blipFill>
          <a:blip r:embed="rId3">
            <a:alphaModFix/>
          </a:blip>
          <a:stretch>
            <a:fillRect/>
          </a:stretch>
        </p:blipFill>
        <p:spPr>
          <a:xfrm>
            <a:off x="8313949" y="0"/>
            <a:ext cx="830051" cy="75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Selenium ?</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ool which is used for automating the tests carried out on web browsers</a:t>
            </a:r>
            <a:endParaRPr/>
          </a:p>
          <a:p>
            <a:pPr indent="-342900" lvl="0" marL="457200" rtl="0" algn="l">
              <a:spcBef>
                <a:spcPts val="0"/>
              </a:spcBef>
              <a:spcAft>
                <a:spcPts val="0"/>
              </a:spcAft>
              <a:buSzPts val="1800"/>
              <a:buChar char="●"/>
            </a:pPr>
            <a:r>
              <a:rPr lang="en"/>
              <a:t>An open source tool</a:t>
            </a:r>
            <a:endParaRPr/>
          </a:p>
          <a:p>
            <a:pPr indent="-342900" lvl="0" marL="457200" rtl="0" algn="l">
              <a:spcBef>
                <a:spcPts val="0"/>
              </a:spcBef>
              <a:spcAft>
                <a:spcPts val="0"/>
              </a:spcAft>
              <a:buSzPts val="1800"/>
              <a:buChar char="●"/>
            </a:pPr>
            <a:r>
              <a:rPr lang="en"/>
              <a:t>Only testing of web applications is possible with Selenium</a:t>
            </a:r>
            <a:endParaRPr/>
          </a:p>
          <a:p>
            <a:pPr indent="-342900" lvl="0" marL="457200" rtl="0" algn="l">
              <a:spcBef>
                <a:spcPts val="0"/>
              </a:spcBef>
              <a:spcAft>
                <a:spcPts val="0"/>
              </a:spcAft>
              <a:buSzPts val="1800"/>
              <a:buChar char="●"/>
            </a:pPr>
            <a:r>
              <a:rPr lang="en"/>
              <a:t>Neither test any desktop (software) application nor test any mobile application using Selenium</a:t>
            </a:r>
            <a:endParaRPr/>
          </a:p>
          <a:p>
            <a:pPr indent="-342900" lvl="0" marL="457200" rtl="0" algn="l">
              <a:spcBef>
                <a:spcPts val="0"/>
              </a:spcBef>
              <a:spcAft>
                <a:spcPts val="0"/>
              </a:spcAft>
              <a:buSzPts val="1800"/>
              <a:buChar char="●"/>
            </a:pPr>
            <a:r>
              <a:rPr lang="en"/>
              <a:t>Integrated with Maven, Jenkins &amp; Docker to achieve Continuous Testing</a:t>
            </a:r>
            <a:endParaRPr/>
          </a:p>
          <a:p>
            <a:pPr indent="-342900" lvl="0" marL="457200" rtl="0" algn="l">
              <a:spcBef>
                <a:spcPts val="0"/>
              </a:spcBef>
              <a:spcAft>
                <a:spcPts val="0"/>
              </a:spcAft>
              <a:buSzPts val="1800"/>
              <a:buChar char="●"/>
            </a:pPr>
            <a:r>
              <a:rPr lang="en"/>
              <a:t>Integrated with tools such as TestNG &amp; JUnit for managing test cases and generating reports</a:t>
            </a:r>
            <a:endParaRPr/>
          </a:p>
        </p:txBody>
      </p:sp>
      <p:pic>
        <p:nvPicPr>
          <p:cNvPr id="89" name="Google Shape;89;p16"/>
          <p:cNvPicPr preferRelativeResize="0"/>
          <p:nvPr/>
        </p:nvPicPr>
        <p:blipFill>
          <a:blip r:embed="rId3">
            <a:alphaModFix/>
          </a:blip>
          <a:stretch>
            <a:fillRect/>
          </a:stretch>
        </p:blipFill>
        <p:spPr>
          <a:xfrm>
            <a:off x="8313949" y="0"/>
            <a:ext cx="830051" cy="751200"/>
          </a:xfrm>
          <a:prstGeom prst="rect">
            <a:avLst/>
          </a:prstGeom>
          <a:noFill/>
          <a:ln>
            <a:noFill/>
          </a:ln>
        </p:spPr>
      </p:pic>
      <p:sp>
        <p:nvSpPr>
          <p:cNvPr id="90" name="Google Shape;90;p16">
            <a:hlinkClick r:id="rId4"/>
          </p:cNvPr>
          <p:cNvSpPr txBox="1"/>
          <p:nvPr/>
        </p:nvSpPr>
        <p:spPr>
          <a:xfrm>
            <a:off x="3664800" y="4568875"/>
            <a:ext cx="54792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Proxima Nova"/>
              <a:ea typeface="Proxima Nova"/>
              <a:cs typeface="Proxima Nova"/>
              <a:sym typeface="Proxima Nova"/>
            </a:endParaRPr>
          </a:p>
        </p:txBody>
      </p:sp>
      <p:sp>
        <p:nvSpPr>
          <p:cNvPr id="91" name="Google Shape;91;p16"/>
          <p:cNvSpPr txBox="1"/>
          <p:nvPr/>
        </p:nvSpPr>
        <p:spPr>
          <a:xfrm>
            <a:off x="4230300" y="4703625"/>
            <a:ext cx="4913700" cy="3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accent5"/>
                </a:solidFill>
                <a:latin typeface="Times New Roman"/>
                <a:ea typeface="Times New Roman"/>
                <a:cs typeface="Times New Roman"/>
                <a:sym typeface="Times New Roman"/>
                <a:hlinkClick r:id="rId5"/>
              </a:rPr>
              <a:t>(Source:</a:t>
            </a:r>
            <a:r>
              <a:rPr lang="en" sz="1100" u="sng">
                <a:solidFill>
                  <a:schemeClr val="accent5"/>
                </a:solidFill>
                <a:hlinkClick r:id="rId6"/>
              </a:rPr>
              <a:t>https://www.edureka.co/blog/what-is-selenium/#SeleniumQTPRFT</a:t>
            </a:r>
            <a:r>
              <a:rPr lang="en" sz="1200" u="sng">
                <a:solidFill>
                  <a:schemeClr val="accent5"/>
                </a:solidFill>
                <a:latin typeface="Times New Roman"/>
                <a:ea typeface="Times New Roman"/>
                <a:cs typeface="Times New Roman"/>
                <a:sym typeface="Times New Roman"/>
                <a:hlinkClick r:id="rId7"/>
              </a:rPr>
              <a:t>)</a:t>
            </a:r>
            <a:endParaRPr sz="1200">
              <a:latin typeface="Proxima Nova"/>
              <a:ea typeface="Proxima Nova"/>
              <a:cs typeface="Proxima Nova"/>
              <a:sym typeface="Proxima Nova"/>
            </a:endParaRPr>
          </a:p>
        </p:txBody>
      </p:sp>
      <p:sp>
        <p:nvSpPr>
          <p:cNvPr id="92" name="Google Shape;92;p16"/>
          <p:cNvSpPr txBox="1"/>
          <p:nvPr/>
        </p:nvSpPr>
        <p:spPr>
          <a:xfrm>
            <a:off x="311700" y="4703625"/>
            <a:ext cx="30189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 Testing</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process in which a testing tool/software application is used to test the system</a:t>
            </a:r>
            <a:endParaRPr/>
          </a:p>
          <a:p>
            <a:pPr indent="-342900" lvl="0" marL="457200" rtl="0" algn="l">
              <a:spcBef>
                <a:spcPts val="0"/>
              </a:spcBef>
              <a:spcAft>
                <a:spcPts val="0"/>
              </a:spcAft>
              <a:buSzPts val="1800"/>
              <a:buChar char="●"/>
            </a:pPr>
            <a:r>
              <a:rPr lang="en"/>
              <a:t>Test scripts are created and executed </a:t>
            </a:r>
            <a:endParaRPr/>
          </a:p>
          <a:p>
            <a:pPr indent="-342900" lvl="0" marL="457200" rtl="0" algn="l">
              <a:spcBef>
                <a:spcPts val="0"/>
              </a:spcBef>
              <a:spcAft>
                <a:spcPts val="0"/>
              </a:spcAft>
              <a:buSzPts val="1800"/>
              <a:buChar char="●"/>
            </a:pPr>
            <a:r>
              <a:rPr lang="en"/>
              <a:t>The results of these tests are compared with expected results</a:t>
            </a:r>
            <a:endParaRPr/>
          </a:p>
          <a:p>
            <a:pPr indent="-342900" lvl="0" marL="457200" rtl="0" algn="l">
              <a:spcBef>
                <a:spcPts val="0"/>
              </a:spcBef>
              <a:spcAft>
                <a:spcPts val="0"/>
              </a:spcAft>
              <a:buSzPts val="1800"/>
              <a:buChar char="●"/>
            </a:pPr>
            <a:r>
              <a:rPr lang="en"/>
              <a:t>It saves a lot of time, money and effort </a:t>
            </a:r>
            <a:endParaRPr/>
          </a:p>
          <a:p>
            <a:pPr indent="-342900" lvl="0" marL="457200" rtl="0" algn="l">
              <a:spcBef>
                <a:spcPts val="0"/>
              </a:spcBef>
              <a:spcAft>
                <a:spcPts val="0"/>
              </a:spcAft>
              <a:buSzPts val="1800"/>
              <a:buChar char="●"/>
            </a:pPr>
            <a:r>
              <a:rPr lang="en"/>
              <a:t>Helps in improving the accuracy of software</a:t>
            </a:r>
            <a:endParaRPr/>
          </a:p>
        </p:txBody>
      </p:sp>
      <p:sp>
        <p:nvSpPr>
          <p:cNvPr id="99" name="Google Shape;99;p17"/>
          <p:cNvSpPr txBox="1"/>
          <p:nvPr/>
        </p:nvSpPr>
        <p:spPr>
          <a:xfrm>
            <a:off x="3739500" y="4768550"/>
            <a:ext cx="5404500" cy="1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a:t>
            </a:r>
            <a:r>
              <a:rPr lang="en" sz="1100" u="sng">
                <a:solidFill>
                  <a:schemeClr val="hlink"/>
                </a:solidFill>
                <a:hlinkClick r:id="rId4"/>
              </a:rPr>
              <a:t>https://www.test-institute.org/Automated_Software_Testing.php</a:t>
            </a:r>
            <a:r>
              <a:rPr lang="en" sz="1200" u="sng">
                <a:solidFill>
                  <a:schemeClr val="hlink"/>
                </a:solidFill>
                <a:latin typeface="Times New Roman"/>
                <a:ea typeface="Times New Roman"/>
                <a:cs typeface="Times New Roman"/>
                <a:sym typeface="Times New Roman"/>
                <a:hlinkClick r:id="rId5"/>
              </a:rPr>
              <a:t>)</a:t>
            </a:r>
            <a:endParaRPr sz="1200">
              <a:latin typeface="Proxima Nova"/>
              <a:ea typeface="Proxima Nova"/>
              <a:cs typeface="Proxima Nova"/>
              <a:sym typeface="Proxima Nova"/>
            </a:endParaRPr>
          </a:p>
        </p:txBody>
      </p:sp>
      <p:pic>
        <p:nvPicPr>
          <p:cNvPr id="100" name="Google Shape;100;p17"/>
          <p:cNvPicPr preferRelativeResize="0"/>
          <p:nvPr/>
        </p:nvPicPr>
        <p:blipFill>
          <a:blip r:embed="rId6">
            <a:alphaModFix/>
          </a:blip>
          <a:stretch>
            <a:fillRect/>
          </a:stretch>
        </p:blipFill>
        <p:spPr>
          <a:xfrm>
            <a:off x="8313949" y="0"/>
            <a:ext cx="830051" cy="751200"/>
          </a:xfrm>
          <a:prstGeom prst="rect">
            <a:avLst/>
          </a:prstGeom>
          <a:noFill/>
          <a:ln>
            <a:noFill/>
          </a:ln>
        </p:spPr>
      </p:pic>
      <p:sp>
        <p:nvSpPr>
          <p:cNvPr id="101" name="Google Shape;101;p17"/>
          <p:cNvSpPr txBox="1"/>
          <p:nvPr/>
        </p:nvSpPr>
        <p:spPr>
          <a:xfrm>
            <a:off x="174600" y="4703625"/>
            <a:ext cx="30000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2255850" y="604838"/>
            <a:ext cx="4038600" cy="3933825"/>
          </a:xfrm>
          <a:prstGeom prst="rect">
            <a:avLst/>
          </a:prstGeom>
          <a:noFill/>
          <a:ln>
            <a:noFill/>
          </a:ln>
        </p:spPr>
      </p:pic>
      <p:sp>
        <p:nvSpPr>
          <p:cNvPr id="107" name="Google Shape;107;p18"/>
          <p:cNvSpPr txBox="1"/>
          <p:nvPr/>
        </p:nvSpPr>
        <p:spPr>
          <a:xfrm>
            <a:off x="3739500" y="4768550"/>
            <a:ext cx="5404500" cy="1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4"/>
              </a:rPr>
              <a:t>(Source:</a:t>
            </a:r>
            <a:r>
              <a:rPr lang="en" sz="1100" u="sng">
                <a:solidFill>
                  <a:schemeClr val="hlink"/>
                </a:solidFill>
                <a:hlinkClick r:id="rId5"/>
              </a:rPr>
              <a:t>https://www.test-institute.org/Automated_Software_Testing.php</a:t>
            </a:r>
            <a:r>
              <a:rPr lang="en" sz="1200" u="sng">
                <a:solidFill>
                  <a:schemeClr val="hlink"/>
                </a:solidFill>
                <a:latin typeface="Times New Roman"/>
                <a:ea typeface="Times New Roman"/>
                <a:cs typeface="Times New Roman"/>
                <a:sym typeface="Times New Roman"/>
                <a:hlinkClick r:id="rId6"/>
              </a:rPr>
              <a:t>)</a:t>
            </a:r>
            <a:endParaRPr sz="1200">
              <a:latin typeface="Proxima Nova"/>
              <a:ea typeface="Proxima Nova"/>
              <a:cs typeface="Proxima Nova"/>
              <a:sym typeface="Proxima Nova"/>
            </a:endParaRPr>
          </a:p>
        </p:txBody>
      </p:sp>
      <p:pic>
        <p:nvPicPr>
          <p:cNvPr id="108" name="Google Shape;108;p18"/>
          <p:cNvPicPr preferRelativeResize="0"/>
          <p:nvPr/>
        </p:nvPicPr>
        <p:blipFill>
          <a:blip r:embed="rId7">
            <a:alphaModFix/>
          </a:blip>
          <a:stretch>
            <a:fillRect/>
          </a:stretch>
        </p:blipFill>
        <p:spPr>
          <a:xfrm>
            <a:off x="8313949" y="0"/>
            <a:ext cx="830051" cy="751200"/>
          </a:xfrm>
          <a:prstGeom prst="rect">
            <a:avLst/>
          </a:prstGeom>
          <a:noFill/>
          <a:ln>
            <a:noFill/>
          </a:ln>
        </p:spPr>
      </p:pic>
      <p:sp>
        <p:nvSpPr>
          <p:cNvPr id="109" name="Google Shape;109;p18"/>
          <p:cNvSpPr txBox="1"/>
          <p:nvPr/>
        </p:nvSpPr>
        <p:spPr>
          <a:xfrm>
            <a:off x="107425" y="4768550"/>
            <a:ext cx="29007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With Manual Testing </a:t>
            </a:r>
            <a:endParaRPr/>
          </a:p>
        </p:txBody>
      </p:sp>
      <p:sp>
        <p:nvSpPr>
          <p:cNvPr id="115" name="Google Shape;11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applications must be tested manually by QA testers</a:t>
            </a:r>
            <a:endParaRPr/>
          </a:p>
          <a:p>
            <a:pPr indent="-342900" lvl="0" marL="457200" rtl="0" algn="l">
              <a:spcBef>
                <a:spcPts val="0"/>
              </a:spcBef>
              <a:spcAft>
                <a:spcPts val="0"/>
              </a:spcAft>
              <a:buSzPts val="1800"/>
              <a:buChar char="●"/>
            </a:pPr>
            <a:r>
              <a:rPr lang="en"/>
              <a:t>Tests need to be performed manually in every environment</a:t>
            </a:r>
            <a:endParaRPr/>
          </a:p>
          <a:p>
            <a:pPr indent="-342900" lvl="0" marL="457200" rtl="0" algn="l">
              <a:spcBef>
                <a:spcPts val="0"/>
              </a:spcBef>
              <a:spcAft>
                <a:spcPts val="0"/>
              </a:spcAft>
              <a:buSzPts val="1800"/>
              <a:buChar char="●"/>
            </a:pPr>
            <a:r>
              <a:rPr lang="en"/>
              <a:t>T</a:t>
            </a:r>
            <a:r>
              <a:rPr lang="en"/>
              <a:t>he success/ failure rate of every transaction should be recorded using different datasets</a:t>
            </a:r>
            <a:endParaRPr/>
          </a:p>
          <a:p>
            <a:pPr indent="-342900" lvl="0" marL="457200" rtl="0" algn="l">
              <a:spcBef>
                <a:spcPts val="0"/>
              </a:spcBef>
              <a:spcAft>
                <a:spcPts val="0"/>
              </a:spcAft>
              <a:buSzPts val="1800"/>
              <a:buChar char="●"/>
            </a:pPr>
            <a:r>
              <a:rPr lang="en"/>
              <a:t>Users face fatigue, boredom, delay in work, mistakes and errors because of manual effort</a:t>
            </a:r>
            <a:endParaRPr/>
          </a:p>
          <a:p>
            <a:pPr indent="-342900" lvl="0" marL="457200" rtl="0" algn="l">
              <a:spcBef>
                <a:spcPts val="0"/>
              </a:spcBef>
              <a:spcAft>
                <a:spcPts val="0"/>
              </a:spcAft>
              <a:buSzPts val="1800"/>
              <a:buChar char="●"/>
            </a:pPr>
            <a:r>
              <a:rPr lang="en"/>
              <a:t>This lead to the invention of automation testing tool</a:t>
            </a:r>
            <a:endParaRPr/>
          </a:p>
        </p:txBody>
      </p:sp>
      <p:sp>
        <p:nvSpPr>
          <p:cNvPr id="116" name="Google Shape;116;p19"/>
          <p:cNvSpPr txBox="1"/>
          <p:nvPr/>
        </p:nvSpPr>
        <p:spPr>
          <a:xfrm>
            <a:off x="4952625" y="4703625"/>
            <a:ext cx="5542500" cy="1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3"/>
              </a:rPr>
              <a:t>(Source:https://www.edureka.co/blog/what-is-selenium/)</a:t>
            </a:r>
            <a:endParaRPr sz="1200">
              <a:latin typeface="Proxima Nova"/>
              <a:ea typeface="Proxima Nova"/>
              <a:cs typeface="Proxima Nova"/>
              <a:sym typeface="Proxima Nova"/>
            </a:endParaRPr>
          </a:p>
        </p:txBody>
      </p:sp>
      <p:pic>
        <p:nvPicPr>
          <p:cNvPr id="117" name="Google Shape;117;p19"/>
          <p:cNvPicPr preferRelativeResize="0"/>
          <p:nvPr/>
        </p:nvPicPr>
        <p:blipFill>
          <a:blip r:embed="rId4">
            <a:alphaModFix/>
          </a:blip>
          <a:stretch>
            <a:fillRect/>
          </a:stretch>
        </p:blipFill>
        <p:spPr>
          <a:xfrm>
            <a:off x="8313949" y="0"/>
            <a:ext cx="830051" cy="751200"/>
          </a:xfrm>
          <a:prstGeom prst="rect">
            <a:avLst/>
          </a:prstGeom>
          <a:noFill/>
          <a:ln>
            <a:noFill/>
          </a:ln>
        </p:spPr>
      </p:pic>
      <p:sp>
        <p:nvSpPr>
          <p:cNvPr id="118" name="Google Shape;118;p19"/>
          <p:cNvSpPr txBox="1"/>
          <p:nvPr/>
        </p:nvSpPr>
        <p:spPr>
          <a:xfrm>
            <a:off x="67150" y="4703625"/>
            <a:ext cx="2806800" cy="3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152400" y="751200"/>
            <a:ext cx="8839201" cy="4026895"/>
          </a:xfrm>
          <a:prstGeom prst="rect">
            <a:avLst/>
          </a:prstGeom>
          <a:noFill/>
          <a:ln>
            <a:noFill/>
          </a:ln>
        </p:spPr>
      </p:pic>
      <p:sp>
        <p:nvSpPr>
          <p:cNvPr id="124" name="Google Shape;124;p20"/>
          <p:cNvSpPr txBox="1"/>
          <p:nvPr/>
        </p:nvSpPr>
        <p:spPr>
          <a:xfrm>
            <a:off x="2794375" y="4498650"/>
            <a:ext cx="6197100" cy="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latin typeface="Proxima Nova"/>
              <a:ea typeface="Proxima Nova"/>
              <a:cs typeface="Proxima Nova"/>
              <a:sym typeface="Proxima Nova"/>
            </a:endParaRPr>
          </a:p>
        </p:txBody>
      </p:sp>
      <p:sp>
        <p:nvSpPr>
          <p:cNvPr id="125" name="Google Shape;125;p20"/>
          <p:cNvSpPr txBox="1"/>
          <p:nvPr/>
        </p:nvSpPr>
        <p:spPr>
          <a:xfrm>
            <a:off x="4676275" y="4829975"/>
            <a:ext cx="5542500" cy="1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26" name="Google Shape;126;p20"/>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27" name="Google Shape;127;p20"/>
          <p:cNvSpPr txBox="1"/>
          <p:nvPr/>
        </p:nvSpPr>
        <p:spPr>
          <a:xfrm>
            <a:off x="152400" y="4748375"/>
            <a:ext cx="25785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33" name="Google Shape;133;p21"/>
          <p:cNvSpPr txBox="1"/>
          <p:nvPr>
            <p:ph idx="4294967295" type="body"/>
          </p:nvPr>
        </p:nvSpPr>
        <p:spPr>
          <a:xfrm>
            <a:off x="311700" y="1152475"/>
            <a:ext cx="8520600" cy="49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Flexible and Extensible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 name="Google Shape;134;p21"/>
          <p:cNvSpPr txBox="1"/>
          <p:nvPr/>
        </p:nvSpPr>
        <p:spPr>
          <a:xfrm>
            <a:off x="311700" y="1835975"/>
            <a:ext cx="3915300" cy="3101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Multiple languages supported </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HTML</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Java</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PHP</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Perl</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Python</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Ruby</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 C#</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Clr>
                <a:srgbClr val="000000"/>
              </a:buClr>
              <a:buSzPts val="1100"/>
              <a:buFont typeface="Arial"/>
              <a:buNone/>
            </a:pPr>
            <a:r>
              <a:t/>
            </a:r>
            <a:endParaRPr sz="18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
        <p:nvSpPr>
          <p:cNvPr id="135" name="Google Shape;135;p21"/>
          <p:cNvSpPr txBox="1"/>
          <p:nvPr/>
        </p:nvSpPr>
        <p:spPr>
          <a:xfrm>
            <a:off x="4744300" y="1835975"/>
            <a:ext cx="3746400" cy="299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Multiple Browsers supported</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IE</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Mozilla Firefox</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Safari</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Google Chrome</a:t>
            </a:r>
            <a:endParaRPr sz="1800">
              <a:solidFill>
                <a:schemeClr val="accent3"/>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Opera</a:t>
            </a:r>
            <a:endParaRPr>
              <a:latin typeface="Proxima Nova"/>
              <a:ea typeface="Proxima Nova"/>
              <a:cs typeface="Proxima Nova"/>
              <a:sym typeface="Proxima Nova"/>
            </a:endParaRPr>
          </a:p>
        </p:txBody>
      </p:sp>
      <p:cxnSp>
        <p:nvCxnSpPr>
          <p:cNvPr id="136" name="Google Shape;136;p21"/>
          <p:cNvCxnSpPr/>
          <p:nvPr/>
        </p:nvCxnSpPr>
        <p:spPr>
          <a:xfrm>
            <a:off x="4252975" y="1835975"/>
            <a:ext cx="15300" cy="2748300"/>
          </a:xfrm>
          <a:prstGeom prst="straightConnector1">
            <a:avLst/>
          </a:prstGeom>
          <a:noFill/>
          <a:ln cap="flat" cmpd="sng" w="9525">
            <a:solidFill>
              <a:schemeClr val="dk2"/>
            </a:solidFill>
            <a:prstDash val="solid"/>
            <a:round/>
            <a:headEnd len="med" w="med" type="none"/>
            <a:tailEnd len="med" w="med" type="none"/>
          </a:ln>
        </p:spPr>
      </p:cxnSp>
      <p:pic>
        <p:nvPicPr>
          <p:cNvPr id="137" name="Google Shape;137;p21"/>
          <p:cNvPicPr preferRelativeResize="0"/>
          <p:nvPr/>
        </p:nvPicPr>
        <p:blipFill>
          <a:blip r:embed="rId3">
            <a:alphaModFix/>
          </a:blip>
          <a:stretch>
            <a:fillRect/>
          </a:stretch>
        </p:blipFill>
        <p:spPr>
          <a:xfrm>
            <a:off x="7021751" y="2858600"/>
            <a:ext cx="2122250" cy="2078775"/>
          </a:xfrm>
          <a:prstGeom prst="rect">
            <a:avLst/>
          </a:prstGeom>
          <a:noFill/>
          <a:ln>
            <a:noFill/>
          </a:ln>
        </p:spPr>
      </p:pic>
      <p:sp>
        <p:nvSpPr>
          <p:cNvPr id="138" name="Google Shape;138;p21"/>
          <p:cNvSpPr txBox="1"/>
          <p:nvPr/>
        </p:nvSpPr>
        <p:spPr>
          <a:xfrm>
            <a:off x="4676275" y="4829975"/>
            <a:ext cx="5542500" cy="1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200" u="sng">
                <a:solidFill>
                  <a:schemeClr val="hlink"/>
                </a:solidFill>
                <a:latin typeface="Times New Roman"/>
                <a:ea typeface="Times New Roman"/>
                <a:cs typeface="Times New Roman"/>
                <a:sym typeface="Times New Roman"/>
                <a:hlinkClick r:id="rId4"/>
              </a:rPr>
              <a:t>(Source:https://www.edureka.co/blog/what-is-selenium/)</a:t>
            </a:r>
            <a:endParaRPr sz="1200">
              <a:latin typeface="Proxima Nova"/>
              <a:ea typeface="Proxima Nova"/>
              <a:cs typeface="Proxima Nova"/>
              <a:sym typeface="Proxima Nova"/>
            </a:endParaRPr>
          </a:p>
        </p:txBody>
      </p:sp>
      <p:pic>
        <p:nvPicPr>
          <p:cNvPr id="139" name="Google Shape;139;p21"/>
          <p:cNvPicPr preferRelativeResize="0"/>
          <p:nvPr/>
        </p:nvPicPr>
        <p:blipFill>
          <a:blip r:embed="rId5">
            <a:alphaModFix/>
          </a:blip>
          <a:stretch>
            <a:fillRect/>
          </a:stretch>
        </p:blipFill>
        <p:spPr>
          <a:xfrm>
            <a:off x="8313949" y="0"/>
            <a:ext cx="830051" cy="751200"/>
          </a:xfrm>
          <a:prstGeom prst="rect">
            <a:avLst/>
          </a:prstGeom>
          <a:noFill/>
          <a:ln>
            <a:noFill/>
          </a:ln>
        </p:spPr>
      </p:pic>
      <p:sp>
        <p:nvSpPr>
          <p:cNvPr id="140" name="Google Shape;140;p21"/>
          <p:cNvSpPr txBox="1"/>
          <p:nvPr/>
        </p:nvSpPr>
        <p:spPr>
          <a:xfrm>
            <a:off x="67125" y="4741775"/>
            <a:ext cx="28335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Yashwanth Reddy Bommineni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