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27" r:id="rId1"/>
    <p:sldMasterId id="2147483939" r:id="rId2"/>
  </p:sldMasterIdLst>
  <p:sldIdLst>
    <p:sldId id="311" r:id="rId3"/>
    <p:sldId id="257" r:id="rId4"/>
    <p:sldId id="258" r:id="rId5"/>
    <p:sldId id="267" r:id="rId6"/>
    <p:sldId id="269" r:id="rId7"/>
    <p:sldId id="268" r:id="rId8"/>
    <p:sldId id="290" r:id="rId9"/>
    <p:sldId id="286" r:id="rId10"/>
    <p:sldId id="285" r:id="rId11"/>
    <p:sldId id="284" r:id="rId12"/>
    <p:sldId id="288" r:id="rId13"/>
    <p:sldId id="291" r:id="rId14"/>
    <p:sldId id="282" r:id="rId15"/>
    <p:sldId id="287" r:id="rId16"/>
    <p:sldId id="283" r:id="rId17"/>
    <p:sldId id="292" r:id="rId18"/>
    <p:sldId id="294" r:id="rId19"/>
    <p:sldId id="301" r:id="rId20"/>
    <p:sldId id="312" r:id="rId21"/>
    <p:sldId id="302" r:id="rId22"/>
    <p:sldId id="303" r:id="rId23"/>
    <p:sldId id="304" r:id="rId24"/>
    <p:sldId id="305" r:id="rId25"/>
    <p:sldId id="307" r:id="rId26"/>
    <p:sldId id="313" r:id="rId27"/>
    <p:sldId id="315" r:id="rId28"/>
    <p:sldId id="314" r:id="rId29"/>
    <p:sldId id="309" r:id="rId30"/>
    <p:sldId id="310" r:id="rId31"/>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0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p:cViewPr varScale="1">
        <p:scale>
          <a:sx n="67" d="100"/>
          <a:sy n="67" d="100"/>
        </p:scale>
        <p:origin x="1494" y="7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03-Jun-22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03-Jun-22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03-Jun-22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03-Jun-22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03-Jun-22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03-Jun-22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03-Jun-22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03-Jun-22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03-Jun-22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03-Jun-22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03-Jun-22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03-Jun-22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03-Jun-22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03-Jun-22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03-Jun-22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03-Jun-22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03-Jun-22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03-Jun-22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03-Jun-22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03-Jun-22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03-Jun-22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03-Jun-22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03-Jun-22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03-Jun-22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6" Type="http://schemas.microsoft.com/office/2007/relationships/hdphoto" Target="../media/hdphoto2.wdp"/><Relationship Id="rId5" Type="http://schemas.openxmlformats.org/officeDocument/2006/relationships/image" Target="../media/image9.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hyperlink" Target="https://medium.com/@nainaakash012/simclr-contrastive-learning-of-visual-representations-52ecf1ac11fa" TargetMode="External"/><Relationship Id="rId2" Type="http://schemas.openxmlformats.org/officeDocument/2006/relationships/hyperlink" Target="https://amitness.com/2020/03/illustrated-simclr/" TargetMode="Externa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Convolutional_neural_network"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2" y="1889088"/>
            <a:ext cx="7911973" cy="1366400"/>
          </a:xfrm>
          <a:prstGeom prst="rect">
            <a:avLst/>
          </a:prstGeom>
        </p:spPr>
        <p:txBody>
          <a:bodyPr vert="horz" wrap="square" lIns="0" tIns="12065" rIns="0" bIns="0" rtlCol="0" anchor="ctr">
            <a:spAutoFit/>
          </a:bodyPr>
          <a:lstStyle/>
          <a:p>
            <a:pPr marL="13970">
              <a:lnSpc>
                <a:spcPct val="100000"/>
              </a:lnSpc>
              <a:spcBef>
                <a:spcPts val="95"/>
              </a:spcBef>
            </a:pPr>
            <a:r>
              <a:rPr lang="en-US" b="1" spc="-20" dirty="0"/>
              <a:t>PNEUMONIA DETECTION WITH MINIMUM SUPERVISION</a:t>
            </a:r>
            <a:endParaRPr b="1" spc="-5" dirty="0"/>
          </a:p>
        </p:txBody>
      </p:sp>
      <p:sp>
        <p:nvSpPr>
          <p:cNvPr id="3" name="object 3"/>
          <p:cNvSpPr txBox="1"/>
          <p:nvPr/>
        </p:nvSpPr>
        <p:spPr>
          <a:xfrm>
            <a:off x="5654293" y="4706802"/>
            <a:ext cx="2609215" cy="703398"/>
          </a:xfrm>
          <a:prstGeom prst="rect">
            <a:avLst/>
          </a:prstGeom>
        </p:spPr>
        <p:txBody>
          <a:bodyPr vert="horz" wrap="square" lIns="0" tIns="13335" rIns="0" bIns="0" rtlCol="0">
            <a:spAutoFit/>
          </a:bodyPr>
          <a:lstStyle/>
          <a:p>
            <a:pPr marL="12700">
              <a:spcBef>
                <a:spcPts val="105"/>
              </a:spcBef>
            </a:pPr>
            <a:r>
              <a:rPr lang="en-US" sz="2200" b="1" dirty="0">
                <a:solidFill>
                  <a:srgbClr val="0070C0"/>
                </a:solidFill>
                <a:latin typeface="Times New Roman" panose="02020603050405020304" pitchFamily="18" charset="0"/>
                <a:cs typeface="Times New Roman" panose="02020603050405020304" pitchFamily="18" charset="0"/>
              </a:rPr>
              <a:t>TEAM</a:t>
            </a:r>
            <a:r>
              <a:rPr lang="en-US" sz="2200" b="1" dirty="0">
                <a:solidFill>
                  <a:srgbClr val="17375E"/>
                </a:solidFill>
                <a:latin typeface="Times New Roman" panose="02020603050405020304" pitchFamily="18" charset="0"/>
                <a:cs typeface="Times New Roman" panose="02020603050405020304" pitchFamily="18" charset="0"/>
              </a:rPr>
              <a:t> </a:t>
            </a:r>
            <a:r>
              <a:rPr lang="en-US" sz="2200" b="1" dirty="0">
                <a:solidFill>
                  <a:srgbClr val="0070C0"/>
                </a:solidFill>
                <a:latin typeface="Times New Roman" panose="02020603050405020304" pitchFamily="18" charset="0"/>
                <a:cs typeface="Times New Roman" panose="02020603050405020304" pitchFamily="18" charset="0"/>
              </a:rPr>
              <a:t>MEMBERS</a:t>
            </a:r>
          </a:p>
          <a:p>
            <a:pPr marL="12700">
              <a:spcBef>
                <a:spcPts val="105"/>
              </a:spcBef>
            </a:pPr>
            <a:r>
              <a:rPr lang="en-US" sz="2200" b="1" dirty="0">
                <a:solidFill>
                  <a:srgbClr val="0070C0"/>
                </a:solidFill>
                <a:latin typeface="Times New Roman" panose="02020603050405020304" pitchFamily="18" charset="0"/>
                <a:cs typeface="Times New Roman" panose="02020603050405020304" pitchFamily="18" charset="0"/>
              </a:rPr>
              <a:t>	</a:t>
            </a:r>
            <a:r>
              <a:rPr lang="en-US" b="1" dirty="0">
                <a:solidFill>
                  <a:srgbClr val="0070C0"/>
                </a:solidFill>
                <a:latin typeface="Times New Roman" panose="02020603050405020304" pitchFamily="18" charset="0"/>
                <a:cs typeface="Times New Roman" panose="02020603050405020304" pitchFamily="18" charset="0"/>
              </a:rPr>
              <a:t>(BATCH_51)</a:t>
            </a:r>
            <a:endParaRPr sz="2200" dirty="0">
              <a:solidFill>
                <a:srgbClr val="0070C0"/>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188946" y="4619599"/>
            <a:ext cx="4890770" cy="1581202"/>
          </a:xfrm>
          <a:prstGeom prst="rect">
            <a:avLst/>
          </a:prstGeom>
        </p:spPr>
        <p:txBody>
          <a:bodyPr vert="horz" wrap="square" lIns="0" tIns="140970" rIns="0" bIns="0" rtlCol="0">
            <a:spAutoFit/>
          </a:bodyPr>
          <a:lstStyle/>
          <a:p>
            <a:pPr marL="12700">
              <a:spcBef>
                <a:spcPts val="1110"/>
              </a:spcBef>
            </a:pPr>
            <a:r>
              <a:rPr lang="en-IN" sz="2200" b="1" spc="-10" dirty="0">
                <a:solidFill>
                  <a:srgbClr val="0070C0"/>
                </a:solidFill>
                <a:latin typeface="Times New Roman" panose="02020603050405020304" pitchFamily="18" charset="0"/>
                <a:cs typeface="Times New Roman" panose="02020603050405020304" pitchFamily="18" charset="0"/>
              </a:rPr>
              <a:t>UNDER</a:t>
            </a:r>
            <a:r>
              <a:rPr lang="en-IN" sz="2200" b="1" spc="-5" dirty="0">
                <a:solidFill>
                  <a:srgbClr val="0070C0"/>
                </a:solidFill>
                <a:latin typeface="Times New Roman" panose="02020603050405020304" pitchFamily="18" charset="0"/>
                <a:cs typeface="Times New Roman" panose="02020603050405020304" pitchFamily="18" charset="0"/>
              </a:rPr>
              <a:t> GUIDANCE</a:t>
            </a:r>
            <a:r>
              <a:rPr lang="en-IN" sz="2200" b="1" spc="65" dirty="0">
                <a:solidFill>
                  <a:srgbClr val="0070C0"/>
                </a:solidFill>
                <a:latin typeface="Times New Roman" panose="02020603050405020304" pitchFamily="18" charset="0"/>
                <a:cs typeface="Times New Roman" panose="02020603050405020304" pitchFamily="18" charset="0"/>
              </a:rPr>
              <a:t> </a:t>
            </a:r>
            <a:r>
              <a:rPr lang="en-IN" sz="2200" b="1" spc="-5" dirty="0">
                <a:solidFill>
                  <a:srgbClr val="0070C0"/>
                </a:solidFill>
                <a:latin typeface="Times New Roman" panose="02020603050405020304" pitchFamily="18" charset="0"/>
                <a:cs typeface="Times New Roman" panose="02020603050405020304" pitchFamily="18" charset="0"/>
              </a:rPr>
              <a:t>OF</a:t>
            </a:r>
            <a:endParaRPr lang="en-IN" sz="2200" dirty="0">
              <a:solidFill>
                <a:srgbClr val="0070C0"/>
              </a:solidFill>
              <a:latin typeface="Times New Roman" panose="02020603050405020304" pitchFamily="18" charset="0"/>
              <a:cs typeface="Times New Roman" panose="02020603050405020304" pitchFamily="18" charset="0"/>
            </a:endParaRPr>
          </a:p>
          <a:p>
            <a:pPr marL="12700">
              <a:spcBef>
                <a:spcPts val="650"/>
              </a:spcBef>
            </a:pPr>
            <a:endParaRPr lang="en-US" b="1" dirty="0">
              <a:latin typeface="Times New Roman" panose="02020603050405020304" pitchFamily="18" charset="0"/>
              <a:cs typeface="Times New Roman" panose="02020603050405020304" pitchFamily="18" charset="0"/>
            </a:endParaRPr>
          </a:p>
          <a:p>
            <a:pPr marL="12700">
              <a:spcBef>
                <a:spcPts val="650"/>
              </a:spcBef>
            </a:pPr>
            <a:r>
              <a:rPr lang="en-US" b="1" dirty="0">
                <a:latin typeface="Times New Roman" panose="02020603050405020304" pitchFamily="18" charset="0"/>
                <a:cs typeface="Times New Roman" panose="02020603050405020304" pitchFamily="18" charset="0"/>
              </a:rPr>
              <a:t>Mr. Siva </a:t>
            </a:r>
            <a:r>
              <a:rPr lang="en-US" b="1" dirty="0" err="1">
                <a:latin typeface="Times New Roman" panose="02020603050405020304" pitchFamily="18" charset="0"/>
                <a:cs typeface="Times New Roman" panose="02020603050405020304" pitchFamily="18" charset="0"/>
              </a:rPr>
              <a:t>Skandha</a:t>
            </a:r>
            <a:endParaRPr lang="en-US" b="1" dirty="0">
              <a:latin typeface="Times New Roman" panose="02020603050405020304" pitchFamily="18" charset="0"/>
              <a:cs typeface="Times New Roman" panose="02020603050405020304" pitchFamily="18" charset="0"/>
            </a:endParaRPr>
          </a:p>
          <a:p>
            <a:pPr marL="12700">
              <a:spcBef>
                <a:spcPts val="650"/>
              </a:spcBef>
            </a:pPr>
            <a:r>
              <a:rPr lang="en-US" b="1" dirty="0">
                <a:latin typeface="Times New Roman" panose="02020603050405020304" pitchFamily="18" charset="0"/>
                <a:cs typeface="Times New Roman" panose="02020603050405020304" pitchFamily="18" charset="0"/>
              </a:rPr>
              <a:t>Associate  Professor, CSE</a:t>
            </a:r>
            <a:endParaRPr dirty="0">
              <a:latin typeface="Times New Roman" panose="02020603050405020304" pitchFamily="18" charset="0"/>
              <a:cs typeface="Times New Roman" panose="02020603050405020304" pitchFamily="18" charset="0"/>
            </a:endParaRPr>
          </a:p>
        </p:txBody>
      </p:sp>
      <p:graphicFrame>
        <p:nvGraphicFramePr>
          <p:cNvPr id="5" name="object 5"/>
          <p:cNvGraphicFramePr>
            <a:graphicFrameLocks noGrp="1"/>
          </p:cNvGraphicFramePr>
          <p:nvPr/>
        </p:nvGraphicFramePr>
        <p:xfrm>
          <a:off x="1795398" y="249384"/>
          <a:ext cx="6468110" cy="921958"/>
        </p:xfrm>
        <a:graphic>
          <a:graphicData uri="http://schemas.openxmlformats.org/drawingml/2006/table">
            <a:tbl>
              <a:tblPr firstRow="1" bandRow="1">
                <a:tableStyleId>{2D5ABB26-0587-4C30-8999-92F81FD0307C}</a:tableStyleId>
              </a:tblPr>
              <a:tblGrid>
                <a:gridCol w="6468110">
                  <a:extLst>
                    <a:ext uri="{9D8B030D-6E8A-4147-A177-3AD203B41FA5}">
                      <a16:colId xmlns:a16="http://schemas.microsoft.com/office/drawing/2014/main" val="20000"/>
                    </a:ext>
                  </a:extLst>
                </a:gridCol>
              </a:tblGrid>
              <a:tr h="302621">
                <a:tc>
                  <a:txBody>
                    <a:bodyPr/>
                    <a:lstStyle/>
                    <a:p>
                      <a:pPr algn="ctr">
                        <a:lnSpc>
                          <a:spcPts val="2215"/>
                        </a:lnSpc>
                      </a:pPr>
                      <a:r>
                        <a:rPr sz="2100" dirty="0">
                          <a:solidFill>
                            <a:srgbClr val="001F5F"/>
                          </a:solidFill>
                          <a:latin typeface="Times New Roman" panose="02020603050405020304" pitchFamily="18" charset="0"/>
                          <a:cs typeface="Times New Roman" panose="02020603050405020304" pitchFamily="18" charset="0"/>
                        </a:rPr>
                        <a:t>CMR COLLEGE OF ENGINEERING &amp;</a:t>
                      </a:r>
                      <a:r>
                        <a:rPr sz="2100" spc="-105" dirty="0">
                          <a:solidFill>
                            <a:srgbClr val="001F5F"/>
                          </a:solidFill>
                          <a:latin typeface="Times New Roman" panose="02020603050405020304" pitchFamily="18" charset="0"/>
                          <a:cs typeface="Times New Roman" panose="02020603050405020304" pitchFamily="18" charset="0"/>
                        </a:rPr>
                        <a:t> </a:t>
                      </a:r>
                      <a:r>
                        <a:rPr sz="2100" dirty="0">
                          <a:solidFill>
                            <a:srgbClr val="001F5F"/>
                          </a:solidFill>
                          <a:latin typeface="Times New Roman" panose="02020603050405020304" pitchFamily="18" charset="0"/>
                          <a:cs typeface="Times New Roman" panose="02020603050405020304" pitchFamily="18" charset="0"/>
                        </a:rPr>
                        <a:t>TECHNOLOGY</a:t>
                      </a:r>
                      <a:endParaRPr sz="2100">
                        <a:latin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0"/>
                  </a:ext>
                </a:extLst>
              </a:tr>
              <a:tr h="318472">
                <a:tc>
                  <a:txBody>
                    <a:bodyPr/>
                    <a:lstStyle/>
                    <a:p>
                      <a:pPr marL="1905" algn="ctr">
                        <a:lnSpc>
                          <a:spcPts val="2355"/>
                        </a:lnSpc>
                      </a:pPr>
                      <a:r>
                        <a:rPr sz="2100" dirty="0">
                          <a:solidFill>
                            <a:srgbClr val="001F5F"/>
                          </a:solidFill>
                          <a:latin typeface="Times New Roman" panose="02020603050405020304" pitchFamily="18" charset="0"/>
                          <a:cs typeface="Times New Roman" panose="02020603050405020304" pitchFamily="18" charset="0"/>
                        </a:rPr>
                        <a:t>Kandlakoya, Medchal, Hyderabad -</a:t>
                      </a:r>
                      <a:r>
                        <a:rPr sz="2100" spc="-105" dirty="0">
                          <a:solidFill>
                            <a:srgbClr val="001F5F"/>
                          </a:solidFill>
                          <a:latin typeface="Times New Roman" panose="02020603050405020304" pitchFamily="18" charset="0"/>
                          <a:cs typeface="Times New Roman" panose="02020603050405020304" pitchFamily="18" charset="0"/>
                        </a:rPr>
                        <a:t> </a:t>
                      </a:r>
                      <a:r>
                        <a:rPr sz="2100" dirty="0">
                          <a:solidFill>
                            <a:srgbClr val="001F5F"/>
                          </a:solidFill>
                          <a:latin typeface="Times New Roman" panose="02020603050405020304" pitchFamily="18" charset="0"/>
                          <a:cs typeface="Times New Roman" panose="02020603050405020304" pitchFamily="18" charset="0"/>
                        </a:rPr>
                        <a:t>501401</a:t>
                      </a:r>
                      <a:endParaRPr sz="2100" dirty="0">
                        <a:latin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r h="300865">
                <a:tc>
                  <a:txBody>
                    <a:bodyPr/>
                    <a:lstStyle/>
                    <a:p>
                      <a:pPr algn="ctr">
                        <a:lnSpc>
                          <a:spcPts val="2270"/>
                        </a:lnSpc>
                      </a:pPr>
                      <a:r>
                        <a:rPr sz="2100" dirty="0">
                          <a:solidFill>
                            <a:srgbClr val="001F5F"/>
                          </a:solidFill>
                          <a:latin typeface="Times New Roman" panose="02020603050405020304" pitchFamily="18" charset="0"/>
                          <a:cs typeface="Times New Roman" panose="02020603050405020304" pitchFamily="18" charset="0"/>
                        </a:rPr>
                        <a:t>Department of Computer Science and</a:t>
                      </a:r>
                      <a:r>
                        <a:rPr sz="2100" spc="-145" dirty="0">
                          <a:solidFill>
                            <a:srgbClr val="001F5F"/>
                          </a:solidFill>
                          <a:latin typeface="Times New Roman" panose="02020603050405020304" pitchFamily="18" charset="0"/>
                          <a:cs typeface="Times New Roman" panose="02020603050405020304" pitchFamily="18" charset="0"/>
                        </a:rPr>
                        <a:t> </a:t>
                      </a:r>
                      <a:r>
                        <a:rPr sz="2100" dirty="0">
                          <a:solidFill>
                            <a:srgbClr val="001F5F"/>
                          </a:solidFill>
                          <a:latin typeface="Times New Roman" panose="02020603050405020304" pitchFamily="18" charset="0"/>
                          <a:cs typeface="Times New Roman" panose="02020603050405020304" pitchFamily="18" charset="0"/>
                        </a:rPr>
                        <a:t>Engineering</a:t>
                      </a:r>
                      <a:endParaRPr sz="2100" dirty="0">
                        <a:latin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2"/>
                  </a:ext>
                </a:extLst>
              </a:tr>
            </a:tbl>
          </a:graphicData>
        </a:graphic>
      </p:graphicFrame>
      <p:sp>
        <p:nvSpPr>
          <p:cNvPr id="6" name="object 6"/>
          <p:cNvSpPr/>
          <p:nvPr/>
        </p:nvSpPr>
        <p:spPr>
          <a:xfrm>
            <a:off x="381002" y="195776"/>
            <a:ext cx="1219199" cy="1099625"/>
          </a:xfrm>
          <a:prstGeom prst="rect">
            <a:avLst/>
          </a:prstGeom>
          <a:blipFill>
            <a:blip r:embed="rId2" cstate="print"/>
            <a:stretch>
              <a:fillRect/>
            </a:stretch>
          </a:blipFill>
        </p:spPr>
        <p:txBody>
          <a:bodyPr wrap="square" lIns="0" tIns="0" rIns="0" bIns="0" rtlCol="0"/>
          <a:lstStyle/>
          <a:p>
            <a:endParaRPr/>
          </a:p>
        </p:txBody>
      </p:sp>
      <p:sp>
        <p:nvSpPr>
          <p:cNvPr id="7" name="TextBox 6">
            <a:extLst>
              <a:ext uri="{FF2B5EF4-FFF2-40B4-BE49-F238E27FC236}">
                <a16:creationId xmlns:a16="http://schemas.microsoft.com/office/drawing/2014/main" id="{641B8172-3824-4634-BB82-D272042261B4}"/>
              </a:ext>
            </a:extLst>
          </p:cNvPr>
          <p:cNvSpPr txBox="1"/>
          <p:nvPr/>
        </p:nvSpPr>
        <p:spPr>
          <a:xfrm>
            <a:off x="5526054" y="5410200"/>
            <a:ext cx="3429000"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T.Prudhvi Reddy (19H55A0521)</a:t>
            </a:r>
          </a:p>
          <a:p>
            <a:r>
              <a:rPr lang="en-US" b="1" dirty="0" err="1">
                <a:latin typeface="Times New Roman" panose="02020603050405020304" pitchFamily="18" charset="0"/>
                <a:cs typeface="Times New Roman" panose="02020603050405020304" pitchFamily="18" charset="0"/>
              </a:rPr>
              <a:t>V.Raju</a:t>
            </a:r>
            <a:r>
              <a:rPr lang="en-US" b="1" dirty="0">
                <a:latin typeface="Times New Roman" panose="02020603050405020304" pitchFamily="18" charset="0"/>
                <a:cs typeface="Times New Roman" panose="02020603050405020304" pitchFamily="18" charset="0"/>
              </a:rPr>
              <a:t> (19H55A0522)</a:t>
            </a:r>
          </a:p>
          <a:p>
            <a:r>
              <a:rPr lang="en-US" b="1" dirty="0" err="1">
                <a:latin typeface="Times New Roman" panose="02020603050405020304" pitchFamily="18" charset="0"/>
                <a:cs typeface="Times New Roman" panose="02020603050405020304" pitchFamily="18" charset="0"/>
              </a:rPr>
              <a:t>R.Venkatesh</a:t>
            </a:r>
            <a:r>
              <a:rPr lang="en-US" b="1" dirty="0">
                <a:latin typeface="Times New Roman" panose="02020603050405020304" pitchFamily="18" charset="0"/>
                <a:cs typeface="Times New Roman" panose="02020603050405020304" pitchFamily="18" charset="0"/>
              </a:rPr>
              <a:t> (19H55A0523)</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B1701-0454-416D-8CD2-9ACA847C215D}"/>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Confusion matrix constructed based on test data.</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pic>
        <p:nvPicPr>
          <p:cNvPr id="3" name="Picture 2" descr="C:\Users\Prudhvi\Desktop\1_OPZPQj3kKOSv8EbFycDoQg.png">
            <a:extLst>
              <a:ext uri="{FF2B5EF4-FFF2-40B4-BE49-F238E27FC236}">
                <a16:creationId xmlns:a16="http://schemas.microsoft.com/office/drawing/2014/main" id="{91D5A5BA-6B93-466F-8D6A-DC2AE8A56624}"/>
              </a:ext>
            </a:extLst>
          </p:cNvPr>
          <p:cNvPicPr>
            <a:picLocks noChangeAspect="1" noChangeArrowheads="1"/>
          </p:cNvPicPr>
          <p:nvPr/>
        </p:nvPicPr>
        <p:blipFill>
          <a:blip r:embed="rId2"/>
          <a:srcRect/>
          <a:stretch>
            <a:fillRect/>
          </a:stretch>
        </p:blipFill>
        <p:spPr bwMode="auto">
          <a:xfrm>
            <a:off x="2144553" y="1241269"/>
            <a:ext cx="4640580" cy="3473615"/>
          </a:xfrm>
          <a:prstGeom prst="rect">
            <a:avLst/>
          </a:prstGeom>
          <a:noFill/>
        </p:spPr>
      </p:pic>
      <p:sp>
        <p:nvSpPr>
          <p:cNvPr id="4" name="TextBox 3">
            <a:extLst>
              <a:ext uri="{FF2B5EF4-FFF2-40B4-BE49-F238E27FC236}">
                <a16:creationId xmlns:a16="http://schemas.microsoft.com/office/drawing/2014/main" id="{33B8E379-EE89-48B0-83FB-E5CF32AA167D}"/>
              </a:ext>
            </a:extLst>
          </p:cNvPr>
          <p:cNvSpPr txBox="1"/>
          <p:nvPr/>
        </p:nvSpPr>
        <p:spPr>
          <a:xfrm>
            <a:off x="1143000" y="4953000"/>
            <a:ext cx="6357982" cy="258532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size of the entire dataset used in this project is 1 GB.</a:t>
            </a:r>
          </a:p>
          <a:p>
            <a:pPr>
              <a:buFont typeface="Arial" pitchFamily="34" charset="0"/>
              <a:buChar char="•"/>
            </a:pPr>
            <a:r>
              <a:rPr lang="en-US" dirty="0">
                <a:latin typeface="Times New Roman" panose="02020603050405020304" pitchFamily="18" charset="0"/>
                <a:cs typeface="Times New Roman" panose="02020603050405020304" pitchFamily="18" charset="0"/>
              </a:rPr>
              <a:t>This project is more accuracy in detecting lungs which is affected by the bacteria.</a:t>
            </a:r>
          </a:p>
          <a:p>
            <a:pPr>
              <a:buFont typeface="Arial" pitchFamily="34" charset="0"/>
              <a:buChar char="•"/>
            </a:pPr>
            <a:r>
              <a:rPr lang="en-US" dirty="0">
                <a:latin typeface="Times New Roman" panose="02020603050405020304" pitchFamily="18" charset="0"/>
                <a:cs typeface="Times New Roman" panose="02020603050405020304" pitchFamily="18" charset="0"/>
              </a:rPr>
              <a:t>Pneumonia detection on chest X-ray Accuracy - 90%</a:t>
            </a:r>
          </a:p>
          <a:p>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342900" indent="-342900">
              <a:buFont typeface="Arial" pitchFamily="34" charset="0"/>
              <a:buChar char="•"/>
            </a:pPr>
            <a:endParaRPr lang="en-US" dirty="0">
              <a:latin typeface="Times New Roman" panose="02020603050405020304" pitchFamily="18" charset="0"/>
              <a:cs typeface="Times New Roman" panose="02020603050405020304" pitchFamily="18" charset="0"/>
            </a:endParaRPr>
          </a:p>
        </p:txBody>
      </p:sp>
      <p:grpSp>
        <p:nvGrpSpPr>
          <p:cNvPr id="5" name="object 2">
            <a:extLst>
              <a:ext uri="{FF2B5EF4-FFF2-40B4-BE49-F238E27FC236}">
                <a16:creationId xmlns:a16="http://schemas.microsoft.com/office/drawing/2014/main" id="{66FBA1AE-C8C7-45BC-95A5-ADF4EFC354D0}"/>
              </a:ext>
            </a:extLst>
          </p:cNvPr>
          <p:cNvGrpSpPr/>
          <p:nvPr/>
        </p:nvGrpSpPr>
        <p:grpSpPr>
          <a:xfrm>
            <a:off x="413226" y="1071094"/>
            <a:ext cx="8103234" cy="102235"/>
            <a:chOff x="521381" y="4255182"/>
            <a:chExt cx="8103234" cy="102235"/>
          </a:xfrm>
        </p:grpSpPr>
        <p:sp>
          <p:nvSpPr>
            <p:cNvPr id="6" name="object 3">
              <a:extLst>
                <a:ext uri="{FF2B5EF4-FFF2-40B4-BE49-F238E27FC236}">
                  <a16:creationId xmlns:a16="http://schemas.microsoft.com/office/drawing/2014/main" id="{554AA3E9-C295-4249-9E9C-2450688749A0}"/>
                </a:ext>
              </a:extLst>
            </p:cNvPr>
            <p:cNvSpPr/>
            <p:nvPr/>
          </p:nvSpPr>
          <p:spPr>
            <a:xfrm>
              <a:off x="534161" y="4267962"/>
              <a:ext cx="8077200" cy="76200"/>
            </a:xfrm>
            <a:custGeom>
              <a:avLst/>
              <a:gdLst/>
              <a:ahLst/>
              <a:cxnLst/>
              <a:rect l="l" t="t" r="r" b="b"/>
              <a:pathLst>
                <a:path w="8077200" h="76200">
                  <a:moveTo>
                    <a:pt x="8077200" y="0"/>
                  </a:moveTo>
                  <a:lnTo>
                    <a:pt x="0" y="0"/>
                  </a:lnTo>
                  <a:lnTo>
                    <a:pt x="0" y="76200"/>
                  </a:lnTo>
                  <a:lnTo>
                    <a:pt x="8077200" y="76200"/>
                  </a:lnTo>
                  <a:lnTo>
                    <a:pt x="8077200" y="0"/>
                  </a:lnTo>
                  <a:close/>
                </a:path>
              </a:pathLst>
            </a:custGeom>
            <a:solidFill>
              <a:srgbClr val="6F2F9F"/>
            </a:solidFill>
          </p:spPr>
          <p:txBody>
            <a:bodyPr wrap="square" lIns="0" tIns="0" rIns="0" bIns="0" rtlCol="0"/>
            <a:lstStyle/>
            <a:p>
              <a:endParaRPr/>
            </a:p>
          </p:txBody>
        </p:sp>
        <p:sp>
          <p:nvSpPr>
            <p:cNvPr id="7" name="object 4">
              <a:extLst>
                <a:ext uri="{FF2B5EF4-FFF2-40B4-BE49-F238E27FC236}">
                  <a16:creationId xmlns:a16="http://schemas.microsoft.com/office/drawing/2014/main" id="{DC1AE27E-5937-4726-8054-2737D7F93D0B}"/>
                </a:ext>
              </a:extLst>
            </p:cNvPr>
            <p:cNvSpPr/>
            <p:nvPr/>
          </p:nvSpPr>
          <p:spPr>
            <a:xfrm>
              <a:off x="534161" y="4267962"/>
              <a:ext cx="8077200" cy="76200"/>
            </a:xfrm>
            <a:custGeom>
              <a:avLst/>
              <a:gdLst/>
              <a:ahLst/>
              <a:cxnLst/>
              <a:rect l="l" t="t" r="r" b="b"/>
              <a:pathLst>
                <a:path w="8077200" h="76200">
                  <a:moveTo>
                    <a:pt x="0" y="76200"/>
                  </a:moveTo>
                  <a:lnTo>
                    <a:pt x="8077200" y="76200"/>
                  </a:lnTo>
                  <a:lnTo>
                    <a:pt x="8077200" y="0"/>
                  </a:lnTo>
                  <a:lnTo>
                    <a:pt x="0" y="0"/>
                  </a:lnTo>
                  <a:lnTo>
                    <a:pt x="0" y="76200"/>
                  </a:lnTo>
                  <a:close/>
                </a:path>
              </a:pathLst>
            </a:custGeom>
            <a:ln w="25560">
              <a:solidFill>
                <a:srgbClr val="395F8A"/>
              </a:solidFill>
            </a:ln>
          </p:spPr>
          <p:txBody>
            <a:bodyPr wrap="square" lIns="0" tIns="0" rIns="0" bIns="0" rtlCol="0"/>
            <a:lstStyle/>
            <a:p>
              <a:endParaRPr/>
            </a:p>
          </p:txBody>
        </p:sp>
      </p:grpSp>
    </p:spTree>
    <p:extLst>
      <p:ext uri="{BB962C8B-B14F-4D97-AF65-F5344CB8AC3E}">
        <p14:creationId xmlns:p14="http://schemas.microsoft.com/office/powerpoint/2010/main" val="3184711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2A56793-FA45-4675-B4F8-3171BC8CC0A2}"/>
              </a:ext>
            </a:extLst>
          </p:cNvPr>
          <p:cNvSpPr>
            <a:spLocks noGrp="1"/>
          </p:cNvSpPr>
          <p:nvPr>
            <p:ph type="title"/>
          </p:nvPr>
        </p:nvSpPr>
        <p:spPr/>
        <p:txBody>
          <a:bodyPr/>
          <a:lstStyle/>
          <a:p>
            <a:pPr algn="ctr"/>
            <a:r>
              <a:rPr lang="en-US" sz="2400" b="1" dirty="0">
                <a:latin typeface="Times New Roman" panose="02020603050405020304" pitchFamily="18" charset="0"/>
                <a:cs typeface="Times New Roman" panose="02020603050405020304" pitchFamily="18" charset="0"/>
              </a:rPr>
              <a:t>Drawbacks</a:t>
            </a:r>
            <a:endParaRPr lang="en-IN" sz="2400" b="1"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FC414F4D-3031-4B91-AC66-AF343E82892B}"/>
              </a:ext>
            </a:extLst>
          </p:cNvPr>
          <p:cNvSpPr txBox="1">
            <a:spLocks/>
          </p:cNvSpPr>
          <p:nvPr/>
        </p:nvSpPr>
        <p:spPr>
          <a:xfrm>
            <a:off x="457200" y="1628800"/>
            <a:ext cx="8229600" cy="4525963"/>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r>
              <a:rPr lang="en-US" cap="none" dirty="0">
                <a:latin typeface="Times New Roman" panose="02020603050405020304" pitchFamily="18" charset="0"/>
                <a:cs typeface="Times New Roman" panose="02020603050405020304" pitchFamily="18" charset="0"/>
              </a:rPr>
              <a:t>This project is fails to detect the normal and virus x-ray images.</a:t>
            </a:r>
          </a:p>
          <a:p>
            <a:r>
              <a:rPr lang="en-US" cap="none" dirty="0">
                <a:latin typeface="Times New Roman" panose="02020603050405020304" pitchFamily="18" charset="0"/>
                <a:cs typeface="Times New Roman" panose="02020603050405020304" pitchFamily="18" charset="0"/>
              </a:rPr>
              <a:t>The accuracy of the normal and virus is about 50% and 60% respectively.</a:t>
            </a:r>
          </a:p>
          <a:p>
            <a:r>
              <a:rPr lang="en-US" cap="none" dirty="0">
                <a:latin typeface="Times New Roman" panose="02020603050405020304" pitchFamily="18" charset="0"/>
                <a:cs typeface="Times New Roman" panose="02020603050405020304" pitchFamily="18" charset="0"/>
              </a:rPr>
              <a:t>And it didn’t produce any output like whether the input has pneumonia or not it produce the output as confusion matrix.</a:t>
            </a:r>
            <a:endParaRPr lang="en-IN" cap="none" dirty="0">
              <a:latin typeface="Times New Roman" panose="02020603050405020304" pitchFamily="18" charset="0"/>
              <a:cs typeface="Times New Roman" panose="02020603050405020304" pitchFamily="18" charset="0"/>
            </a:endParaRPr>
          </a:p>
        </p:txBody>
      </p:sp>
      <p:grpSp>
        <p:nvGrpSpPr>
          <p:cNvPr id="9" name="object 2">
            <a:extLst>
              <a:ext uri="{FF2B5EF4-FFF2-40B4-BE49-F238E27FC236}">
                <a16:creationId xmlns:a16="http://schemas.microsoft.com/office/drawing/2014/main" id="{E2A09733-09C1-42A0-B8CE-F188D5C1F999}"/>
              </a:ext>
            </a:extLst>
          </p:cNvPr>
          <p:cNvGrpSpPr/>
          <p:nvPr/>
        </p:nvGrpSpPr>
        <p:grpSpPr>
          <a:xfrm>
            <a:off x="685800" y="1219200"/>
            <a:ext cx="8103234" cy="102235"/>
            <a:chOff x="521381" y="4255182"/>
            <a:chExt cx="8103234" cy="102235"/>
          </a:xfrm>
        </p:grpSpPr>
        <p:sp>
          <p:nvSpPr>
            <p:cNvPr id="10" name="object 3">
              <a:extLst>
                <a:ext uri="{FF2B5EF4-FFF2-40B4-BE49-F238E27FC236}">
                  <a16:creationId xmlns:a16="http://schemas.microsoft.com/office/drawing/2014/main" id="{2F48608F-12DF-4DE0-B78A-EEDBB194FA32}"/>
                </a:ext>
              </a:extLst>
            </p:cNvPr>
            <p:cNvSpPr/>
            <p:nvPr/>
          </p:nvSpPr>
          <p:spPr>
            <a:xfrm>
              <a:off x="534161" y="4267962"/>
              <a:ext cx="8077200" cy="76200"/>
            </a:xfrm>
            <a:custGeom>
              <a:avLst/>
              <a:gdLst/>
              <a:ahLst/>
              <a:cxnLst/>
              <a:rect l="l" t="t" r="r" b="b"/>
              <a:pathLst>
                <a:path w="8077200" h="76200">
                  <a:moveTo>
                    <a:pt x="8077200" y="0"/>
                  </a:moveTo>
                  <a:lnTo>
                    <a:pt x="0" y="0"/>
                  </a:lnTo>
                  <a:lnTo>
                    <a:pt x="0" y="76200"/>
                  </a:lnTo>
                  <a:lnTo>
                    <a:pt x="8077200" y="76200"/>
                  </a:lnTo>
                  <a:lnTo>
                    <a:pt x="8077200" y="0"/>
                  </a:lnTo>
                  <a:close/>
                </a:path>
              </a:pathLst>
            </a:custGeom>
            <a:solidFill>
              <a:srgbClr val="6F2F9F"/>
            </a:solidFill>
          </p:spPr>
          <p:txBody>
            <a:bodyPr wrap="square" lIns="0" tIns="0" rIns="0" bIns="0" rtlCol="0"/>
            <a:lstStyle/>
            <a:p>
              <a:endParaRPr/>
            </a:p>
          </p:txBody>
        </p:sp>
        <p:sp>
          <p:nvSpPr>
            <p:cNvPr id="11" name="object 4">
              <a:extLst>
                <a:ext uri="{FF2B5EF4-FFF2-40B4-BE49-F238E27FC236}">
                  <a16:creationId xmlns:a16="http://schemas.microsoft.com/office/drawing/2014/main" id="{9029170E-644F-4433-95B0-065DA39429FC}"/>
                </a:ext>
              </a:extLst>
            </p:cNvPr>
            <p:cNvSpPr/>
            <p:nvPr/>
          </p:nvSpPr>
          <p:spPr>
            <a:xfrm>
              <a:off x="534161" y="4267962"/>
              <a:ext cx="8077200" cy="76200"/>
            </a:xfrm>
            <a:custGeom>
              <a:avLst/>
              <a:gdLst/>
              <a:ahLst/>
              <a:cxnLst/>
              <a:rect l="l" t="t" r="r" b="b"/>
              <a:pathLst>
                <a:path w="8077200" h="76200">
                  <a:moveTo>
                    <a:pt x="0" y="76200"/>
                  </a:moveTo>
                  <a:lnTo>
                    <a:pt x="8077200" y="76200"/>
                  </a:lnTo>
                  <a:lnTo>
                    <a:pt x="8077200" y="0"/>
                  </a:lnTo>
                  <a:lnTo>
                    <a:pt x="0" y="0"/>
                  </a:lnTo>
                  <a:lnTo>
                    <a:pt x="0" y="76200"/>
                  </a:lnTo>
                  <a:close/>
                </a:path>
              </a:pathLst>
            </a:custGeom>
            <a:ln w="25560">
              <a:solidFill>
                <a:srgbClr val="395F8A"/>
              </a:solidFill>
            </a:ln>
          </p:spPr>
          <p:txBody>
            <a:bodyPr wrap="square" lIns="0" tIns="0" rIns="0" bIns="0" rtlCol="0"/>
            <a:lstStyle/>
            <a:p>
              <a:endParaRPr/>
            </a:p>
          </p:txBody>
        </p:sp>
      </p:grpSp>
    </p:spTree>
    <p:extLst>
      <p:ext uri="{BB962C8B-B14F-4D97-AF65-F5344CB8AC3E}">
        <p14:creationId xmlns:p14="http://schemas.microsoft.com/office/powerpoint/2010/main" val="489893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8A655E0-58FB-4E5F-8796-46077BAA6923}"/>
              </a:ext>
            </a:extLst>
          </p:cNvPr>
          <p:cNvSpPr txBox="1"/>
          <p:nvPr/>
        </p:nvSpPr>
        <p:spPr>
          <a:xfrm>
            <a:off x="2362200" y="239261"/>
            <a:ext cx="4953000" cy="523220"/>
          </a:xfrm>
          <a:prstGeom prst="rect">
            <a:avLst/>
          </a:prstGeom>
          <a:noFill/>
        </p:spPr>
        <p:txBody>
          <a:bodyPr wrap="square" rtlCol="0">
            <a:spAutoFit/>
          </a:bodyPr>
          <a:lstStyle/>
          <a:p>
            <a:r>
              <a:rPr lang="en-US" sz="2800" b="1" dirty="0">
                <a:solidFill>
                  <a:schemeClr val="accent1"/>
                </a:solidFill>
                <a:latin typeface="Times New Roman" panose="02020603050405020304" pitchFamily="18" charset="0"/>
                <a:cs typeface="Times New Roman" panose="02020603050405020304" pitchFamily="18" charset="0"/>
              </a:rPr>
              <a:t>2.EXISTING SYSTEM:</a:t>
            </a:r>
            <a:endParaRPr lang="en-IN" sz="2800" b="1" dirty="0">
              <a:solidFill>
                <a:schemeClr val="accent1"/>
              </a:solidFill>
              <a:latin typeface="Times New Roman" panose="02020603050405020304" pitchFamily="18"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AB9DD0AC-15F8-4AC9-9606-93AA11AB54E8}"/>
              </a:ext>
            </a:extLst>
          </p:cNvPr>
          <p:cNvGraphicFramePr>
            <a:graphicFrameLocks noGrp="1"/>
          </p:cNvGraphicFramePr>
          <p:nvPr>
            <p:extLst>
              <p:ext uri="{D42A27DB-BD31-4B8C-83A1-F6EECF244321}">
                <p14:modId xmlns:p14="http://schemas.microsoft.com/office/powerpoint/2010/main" val="81423684"/>
              </p:ext>
            </p:extLst>
          </p:nvPr>
        </p:nvGraphicFramePr>
        <p:xfrm>
          <a:off x="381002" y="914400"/>
          <a:ext cx="8229601" cy="5704339"/>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3886201">
                  <a:extLst>
                    <a:ext uri="{9D8B030D-6E8A-4147-A177-3AD203B41FA5}">
                      <a16:colId xmlns:a16="http://schemas.microsoft.com/office/drawing/2014/main" val="20003"/>
                    </a:ext>
                  </a:extLst>
                </a:gridCol>
              </a:tblGrid>
              <a:tr h="870898">
                <a:tc>
                  <a:txBody>
                    <a:bodyPr/>
                    <a:lstStyle/>
                    <a:p>
                      <a:r>
                        <a:rPr lang="en-US" b="1" dirty="0">
                          <a:latin typeface="Times New Roman" panose="02020603050405020304" pitchFamily="18" charset="0"/>
                          <a:cs typeface="Times New Roman" panose="02020603050405020304" pitchFamily="18" charset="0"/>
                        </a:rPr>
                        <a:t>Paper</a:t>
                      </a:r>
                      <a:r>
                        <a:rPr lang="en-US" b="1" baseline="0" dirty="0">
                          <a:latin typeface="Times New Roman" panose="02020603050405020304" pitchFamily="18" charset="0"/>
                          <a:cs typeface="Times New Roman" panose="02020603050405020304" pitchFamily="18" charset="0"/>
                        </a:rPr>
                        <a:t> No</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Authors</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Paper title &amp; Year of publication</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Findings (Methodology, drawbacks)</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4789939">
                <a:tc>
                  <a:txBody>
                    <a:bodyPr/>
                    <a:lstStyle/>
                    <a:p>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dirty="0">
                          <a:solidFill>
                            <a:schemeClr val="dk1"/>
                          </a:solidFill>
                          <a:effectLst/>
                          <a:latin typeface="Times New Roman" panose="02020603050405020304" pitchFamily="18" charset="0"/>
                          <a:ea typeface="+mn-ea"/>
                          <a:cs typeface="Times New Roman" panose="02020603050405020304" pitchFamily="18" charset="0"/>
                        </a:rPr>
                        <a:t>Amit Kumar Jaiswal, </a:t>
                      </a:r>
                      <a:r>
                        <a:rPr lang="en-IN" sz="1800" dirty="0" err="1">
                          <a:solidFill>
                            <a:schemeClr val="dk1"/>
                          </a:solidFill>
                          <a:effectLst/>
                          <a:latin typeface="Times New Roman" panose="02020603050405020304" pitchFamily="18" charset="0"/>
                          <a:ea typeface="+mn-ea"/>
                          <a:cs typeface="Times New Roman" panose="02020603050405020304" pitchFamily="18" charset="0"/>
                        </a:rPr>
                        <a:t>Prayag</a:t>
                      </a:r>
                      <a:r>
                        <a:rPr lang="en-IN" sz="1800" dirty="0">
                          <a:solidFill>
                            <a:schemeClr val="dk1"/>
                          </a:solidFill>
                          <a:effectLst/>
                          <a:latin typeface="Times New Roman" panose="02020603050405020304" pitchFamily="18" charset="0"/>
                          <a:ea typeface="+mn-ea"/>
                          <a:cs typeface="Times New Roman" panose="02020603050405020304" pitchFamily="18" charset="0"/>
                        </a:rPr>
                        <a:t> Tiwari, Sachin Kumar, Deepak Gupta d , Ashish Khanna , Joel J.P.C. Rodrigues </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dirty="0">
                          <a:solidFill>
                            <a:schemeClr val="dk1"/>
                          </a:solidFill>
                          <a:effectLst/>
                          <a:latin typeface="Times New Roman" panose="02020603050405020304" pitchFamily="18" charset="0"/>
                          <a:ea typeface="+mn-ea"/>
                          <a:cs typeface="Times New Roman" panose="02020603050405020304" pitchFamily="18" charset="0"/>
                        </a:rPr>
                        <a:t>Identifying pneumonia in chest X-rays: A deep learning approach using Mask-RCNN model</a:t>
                      </a:r>
                      <a:r>
                        <a:rPr lang="en-US" dirty="0">
                          <a:latin typeface="Times New Roman" panose="02020603050405020304" pitchFamily="18" charset="0"/>
                          <a:cs typeface="Times New Roman" panose="02020603050405020304" pitchFamily="18" charset="0"/>
                        </a:rPr>
                        <a:t> ,</a:t>
                      </a:r>
                      <a:r>
                        <a:rPr lang="en-IN" sz="1800" dirty="0">
                          <a:solidFill>
                            <a:schemeClr val="dk1"/>
                          </a:solidFill>
                          <a:effectLst/>
                          <a:latin typeface="Times New Roman" panose="02020603050405020304" pitchFamily="18" charset="0"/>
                          <a:ea typeface="+mn-ea"/>
                          <a:cs typeface="Times New Roman" panose="02020603050405020304" pitchFamily="18" charset="0"/>
                        </a:rPr>
                        <a:t>2019</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b="1" u="sng" dirty="0">
                          <a:solidFill>
                            <a:schemeClr val="dk1"/>
                          </a:solidFill>
                          <a:effectLst/>
                          <a:latin typeface="Times New Roman" panose="02020603050405020304" pitchFamily="18" charset="0"/>
                          <a:ea typeface="+mn-ea"/>
                          <a:cs typeface="Times New Roman" panose="02020603050405020304" pitchFamily="18" charset="0"/>
                        </a:rPr>
                        <a:t>Methodology:</a:t>
                      </a:r>
                    </a:p>
                    <a:p>
                      <a:r>
                        <a:rPr lang="en-IN" sz="1800" dirty="0">
                          <a:solidFill>
                            <a:schemeClr val="dk1"/>
                          </a:solidFill>
                          <a:effectLst/>
                          <a:latin typeface="Times New Roman" panose="02020603050405020304" pitchFamily="18" charset="0"/>
                          <a:ea typeface="+mn-ea"/>
                          <a:cs typeface="Times New Roman" panose="02020603050405020304" pitchFamily="18" charset="0"/>
                        </a:rPr>
                        <a:t>In this study they have a created a model based on Mask-RCNN in detecting pneumonia symptoms from chest X-ray images. Mask-RCNN is a deep neural network developed to solve instance segmentation in particular. The computation cost also burden exponentially when dealing with large image. </a:t>
                      </a:r>
                    </a:p>
                    <a:p>
                      <a:r>
                        <a:rPr lang="en-IN" sz="1800" b="1" u="sng" dirty="0">
                          <a:solidFill>
                            <a:schemeClr val="dk1"/>
                          </a:solidFill>
                          <a:effectLst/>
                          <a:latin typeface="Times New Roman" panose="02020603050405020304" pitchFamily="18" charset="0"/>
                          <a:ea typeface="+mn-ea"/>
                          <a:cs typeface="Times New Roman" panose="02020603050405020304" pitchFamily="18" charset="0"/>
                        </a:rPr>
                        <a:t>Drawbacks:</a:t>
                      </a:r>
                    </a:p>
                    <a:p>
                      <a:r>
                        <a:rPr lang="en-IN" sz="1800" dirty="0">
                          <a:solidFill>
                            <a:schemeClr val="dk1"/>
                          </a:solidFill>
                          <a:effectLst/>
                          <a:latin typeface="Times New Roman" panose="02020603050405020304" pitchFamily="18" charset="0"/>
                          <a:ea typeface="+mn-ea"/>
                          <a:cs typeface="Times New Roman" panose="02020603050405020304" pitchFamily="18" charset="0"/>
                        </a:rPr>
                        <a:t>With the usage of image augmentation, dropout and L2 regularization prevented the overfitting, but are obtained something weaker results on the training set with respect to the test.</a:t>
                      </a:r>
                      <a:endParaRPr lang="en-US" sz="1800" dirty="0">
                        <a:solidFill>
                          <a:schemeClr val="dk1"/>
                        </a:solidFill>
                        <a:effectLst/>
                        <a:latin typeface="Times New Roman" panose="02020603050405020304" pitchFamily="18" charset="0"/>
                        <a:ea typeface="+mn-ea"/>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82118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746F4C8-6878-4BC9-9B2E-0EA8ADA95196}"/>
              </a:ext>
            </a:extLst>
          </p:cNvPr>
          <p:cNvSpPr>
            <a:spLocks noGrp="1"/>
          </p:cNvSpPr>
          <p:nvPr>
            <p:ph type="title"/>
          </p:nvPr>
        </p:nvSpPr>
        <p:spPr>
          <a:xfrm>
            <a:off x="393838" y="152400"/>
            <a:ext cx="8356324" cy="1325563"/>
          </a:xfrm>
        </p:spPr>
        <p:txBody>
          <a:bodyPr>
            <a:normAutofit/>
          </a:bodyPr>
          <a:lstStyle/>
          <a:p>
            <a:pPr algn="ctr"/>
            <a:r>
              <a:rPr lang="en-IN" sz="2800" b="1" dirty="0">
                <a:latin typeface="Times New Roman" panose="02020603050405020304" pitchFamily="18" charset="0"/>
                <a:ea typeface="+mn-ea"/>
                <a:cs typeface="Times New Roman" panose="02020603050405020304" pitchFamily="18" charset="0"/>
              </a:rPr>
              <a:t>IDENTIFYING PNEUMONIA IN CHEST X-RAYS USING MASK-RCNN MODEL.</a:t>
            </a:r>
            <a:endParaRPr lang="en-IN" sz="2800" b="1"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2035B69B-78BC-4C50-B014-286A0C3C900B}"/>
              </a:ext>
            </a:extLst>
          </p:cNvPr>
          <p:cNvSpPr txBox="1">
            <a:spLocks/>
          </p:cNvSpPr>
          <p:nvPr/>
        </p:nvSpPr>
        <p:spPr>
          <a:xfrm>
            <a:off x="457200" y="1477962"/>
            <a:ext cx="8292962" cy="5227638"/>
          </a:xfrm>
          <a:prstGeom prst="rect">
            <a:avLst/>
          </a:prstGeom>
        </p:spPr>
        <p:txBody>
          <a:bodyPr>
            <a:normAutofit fontScale="92500" lnSpcReduction="20000"/>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1900" b="1" cap="none" dirty="0">
                <a:latin typeface="Times New Roman" panose="02020603050405020304" pitchFamily="18" charset="0"/>
                <a:cs typeface="Times New Roman" panose="02020603050405020304" pitchFamily="18" charset="0"/>
              </a:rPr>
              <a:t>IMPLEMENTATION</a:t>
            </a:r>
            <a:endParaRPr lang="en-IN" sz="2200" cap="none" dirty="0">
              <a:solidFill>
                <a:schemeClr val="dk1"/>
              </a:solidFill>
              <a:latin typeface="Times New Roman" panose="02020603050405020304" pitchFamily="18" charset="0"/>
              <a:cs typeface="Times New Roman" panose="02020603050405020304" pitchFamily="18" charset="0"/>
            </a:endParaRPr>
          </a:p>
          <a:p>
            <a:r>
              <a:rPr lang="en-IN" sz="1800" cap="none" dirty="0">
                <a:solidFill>
                  <a:schemeClr val="dk1"/>
                </a:solidFill>
                <a:latin typeface="Times New Roman" panose="02020603050405020304" pitchFamily="18" charset="0"/>
                <a:cs typeface="Times New Roman" panose="02020603050405020304" pitchFamily="18" charset="0"/>
              </a:rPr>
              <a:t>In this study they have a created a model based on Mask-RCNN in detecting pneumonia symptoms from chest x-ray images. Mask-RCNN is a deep neural network developed to solve instance segmentation in particular. The computation cost also burden exponentially when dealing with large image. </a:t>
            </a:r>
            <a:endParaRPr lang="en-US" sz="1800" cap="none" dirty="0">
              <a:latin typeface="Times New Roman" panose="02020603050405020304" pitchFamily="18" charset="0"/>
              <a:cs typeface="Times New Roman" panose="02020603050405020304" pitchFamily="18" charset="0"/>
            </a:endParaRPr>
          </a:p>
          <a:p>
            <a:r>
              <a:rPr lang="en-US" sz="1800" cap="none" dirty="0">
                <a:latin typeface="Times New Roman" panose="02020603050405020304" pitchFamily="18" charset="0"/>
                <a:cs typeface="Times New Roman" panose="02020603050405020304" pitchFamily="18" charset="0"/>
              </a:rPr>
              <a:t>Mask-RCNN approach efficiently detects objects in an image while simultaneously generating a high-quality segmentation mask for each instance. The method, called mask R-CNN.</a:t>
            </a:r>
          </a:p>
          <a:p>
            <a:r>
              <a:rPr lang="en-US" sz="1800" cap="none" dirty="0">
                <a:latin typeface="Times New Roman" panose="02020603050405020304" pitchFamily="18" charset="0"/>
                <a:cs typeface="Times New Roman" panose="02020603050405020304" pitchFamily="18" charset="0"/>
              </a:rPr>
              <a:t>It extends faster R-CNN  by adding a branch for predicting segmentation masks on each region of interest (ROI), in parallel with the existing branch for classification and bounding box regression.</a:t>
            </a:r>
          </a:p>
          <a:p>
            <a:r>
              <a:rPr lang="en-US" sz="1800" cap="none" dirty="0">
                <a:latin typeface="Times New Roman" panose="02020603050405020304" pitchFamily="18" charset="0"/>
                <a:cs typeface="Times New Roman" panose="02020603050405020304" pitchFamily="18" charset="0"/>
              </a:rPr>
              <a:t>The mask branch is a small FCN applied to each ROI, predicting a segmentation mask in a pixel-to pixel manner.</a:t>
            </a:r>
          </a:p>
          <a:p>
            <a:r>
              <a:rPr lang="en-US" sz="1800" cap="none" dirty="0">
                <a:latin typeface="Times New Roman" panose="02020603050405020304" pitchFamily="18" charset="0"/>
                <a:cs typeface="Times New Roman" panose="02020603050405020304" pitchFamily="18" charset="0"/>
              </a:rPr>
              <a:t> Mask R-CNN is simple to implement and train given the faster R-CNN framework.</a:t>
            </a:r>
          </a:p>
          <a:p>
            <a:r>
              <a:rPr lang="en-IN" sz="1800" cap="none" dirty="0">
                <a:solidFill>
                  <a:schemeClr val="dk1"/>
                </a:solidFill>
                <a:latin typeface="Times New Roman" panose="02020603050405020304" pitchFamily="18" charset="0"/>
                <a:cs typeface="Times New Roman" panose="02020603050405020304" pitchFamily="18" charset="0"/>
              </a:rPr>
              <a:t>In these model based on Mask-RCNN is detecting pneumonia symptoms from chest x-ray images. </a:t>
            </a:r>
          </a:p>
        </p:txBody>
      </p:sp>
      <p:grpSp>
        <p:nvGrpSpPr>
          <p:cNvPr id="6" name="object 2">
            <a:extLst>
              <a:ext uri="{FF2B5EF4-FFF2-40B4-BE49-F238E27FC236}">
                <a16:creationId xmlns:a16="http://schemas.microsoft.com/office/drawing/2014/main" id="{590D9383-626C-4E6E-9F53-93DDDA483D7E}"/>
              </a:ext>
            </a:extLst>
          </p:cNvPr>
          <p:cNvGrpSpPr/>
          <p:nvPr/>
        </p:nvGrpSpPr>
        <p:grpSpPr>
          <a:xfrm>
            <a:off x="393838" y="1219200"/>
            <a:ext cx="8103234" cy="102235"/>
            <a:chOff x="521381" y="4255182"/>
            <a:chExt cx="8103234" cy="102235"/>
          </a:xfrm>
        </p:grpSpPr>
        <p:sp>
          <p:nvSpPr>
            <p:cNvPr id="7" name="object 3">
              <a:extLst>
                <a:ext uri="{FF2B5EF4-FFF2-40B4-BE49-F238E27FC236}">
                  <a16:creationId xmlns:a16="http://schemas.microsoft.com/office/drawing/2014/main" id="{8EF37BAB-D7A4-4F85-BAA0-C0A76E5BA73C}"/>
                </a:ext>
              </a:extLst>
            </p:cNvPr>
            <p:cNvSpPr/>
            <p:nvPr/>
          </p:nvSpPr>
          <p:spPr>
            <a:xfrm>
              <a:off x="534161" y="4267962"/>
              <a:ext cx="8077200" cy="76200"/>
            </a:xfrm>
            <a:custGeom>
              <a:avLst/>
              <a:gdLst/>
              <a:ahLst/>
              <a:cxnLst/>
              <a:rect l="l" t="t" r="r" b="b"/>
              <a:pathLst>
                <a:path w="8077200" h="76200">
                  <a:moveTo>
                    <a:pt x="8077200" y="0"/>
                  </a:moveTo>
                  <a:lnTo>
                    <a:pt x="0" y="0"/>
                  </a:lnTo>
                  <a:lnTo>
                    <a:pt x="0" y="76200"/>
                  </a:lnTo>
                  <a:lnTo>
                    <a:pt x="8077200" y="76200"/>
                  </a:lnTo>
                  <a:lnTo>
                    <a:pt x="8077200" y="0"/>
                  </a:lnTo>
                  <a:close/>
                </a:path>
              </a:pathLst>
            </a:custGeom>
            <a:solidFill>
              <a:srgbClr val="6F2F9F"/>
            </a:solidFill>
          </p:spPr>
          <p:txBody>
            <a:bodyPr wrap="square" lIns="0" tIns="0" rIns="0" bIns="0" rtlCol="0"/>
            <a:lstStyle/>
            <a:p>
              <a:endParaRPr/>
            </a:p>
          </p:txBody>
        </p:sp>
        <p:sp>
          <p:nvSpPr>
            <p:cNvPr id="8" name="object 4">
              <a:extLst>
                <a:ext uri="{FF2B5EF4-FFF2-40B4-BE49-F238E27FC236}">
                  <a16:creationId xmlns:a16="http://schemas.microsoft.com/office/drawing/2014/main" id="{CFD25C86-BA93-4ADE-9EE9-986AF2972246}"/>
                </a:ext>
              </a:extLst>
            </p:cNvPr>
            <p:cNvSpPr/>
            <p:nvPr/>
          </p:nvSpPr>
          <p:spPr>
            <a:xfrm>
              <a:off x="534161" y="4267962"/>
              <a:ext cx="8077200" cy="76200"/>
            </a:xfrm>
            <a:custGeom>
              <a:avLst/>
              <a:gdLst/>
              <a:ahLst/>
              <a:cxnLst/>
              <a:rect l="l" t="t" r="r" b="b"/>
              <a:pathLst>
                <a:path w="8077200" h="76200">
                  <a:moveTo>
                    <a:pt x="0" y="76200"/>
                  </a:moveTo>
                  <a:lnTo>
                    <a:pt x="8077200" y="76200"/>
                  </a:lnTo>
                  <a:lnTo>
                    <a:pt x="8077200" y="0"/>
                  </a:lnTo>
                  <a:lnTo>
                    <a:pt x="0" y="0"/>
                  </a:lnTo>
                  <a:lnTo>
                    <a:pt x="0" y="76200"/>
                  </a:lnTo>
                  <a:close/>
                </a:path>
              </a:pathLst>
            </a:custGeom>
            <a:ln w="25560">
              <a:solidFill>
                <a:srgbClr val="395F8A"/>
              </a:solidFill>
            </a:ln>
          </p:spPr>
          <p:txBody>
            <a:bodyPr wrap="square" lIns="0" tIns="0" rIns="0" bIns="0" rtlCol="0"/>
            <a:lstStyle/>
            <a:p>
              <a:endParaRPr/>
            </a:p>
          </p:txBody>
        </p:sp>
      </p:grpSp>
    </p:spTree>
    <p:extLst>
      <p:ext uri="{BB962C8B-B14F-4D97-AF65-F5344CB8AC3E}">
        <p14:creationId xmlns:p14="http://schemas.microsoft.com/office/powerpoint/2010/main" val="3189484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AD5BF-0D2D-473C-AA12-09062AE1A3C5}"/>
              </a:ext>
            </a:extLst>
          </p:cNvPr>
          <p:cNvSpPr>
            <a:spLocks noGrp="1"/>
          </p:cNvSpPr>
          <p:nvPr>
            <p:ph type="title"/>
          </p:nvPr>
        </p:nvSpPr>
        <p:spPr>
          <a:xfrm>
            <a:off x="762000" y="228600"/>
            <a:ext cx="7886700" cy="1325563"/>
          </a:xfrm>
        </p:spPr>
        <p:txBody>
          <a:bodyPr>
            <a:normAutofit/>
          </a:bodyPr>
          <a:lstStyle/>
          <a:p>
            <a:pPr algn="ctr"/>
            <a:r>
              <a:rPr lang="en-IN" sz="2800" b="1" dirty="0">
                <a:latin typeface="Times New Roman" panose="02020603050405020304" pitchFamily="18" charset="0"/>
                <a:ea typeface="+mn-ea"/>
                <a:cs typeface="Times New Roman" panose="02020603050405020304" pitchFamily="18" charset="0"/>
              </a:rPr>
              <a:t>IDENTIFYING PNEUMONIA IN CHEST X-RAYS USING MASK-RCNN MODEL.</a:t>
            </a:r>
            <a:endParaRPr lang="en-IN" sz="2800" dirty="0"/>
          </a:p>
        </p:txBody>
      </p:sp>
      <p:pic>
        <p:nvPicPr>
          <p:cNvPr id="3" name="Picture 2" descr="Mask R-CNN - The Mask R-CNN Framework for Instance Segmentation">
            <a:extLst>
              <a:ext uri="{FF2B5EF4-FFF2-40B4-BE49-F238E27FC236}">
                <a16:creationId xmlns:a16="http://schemas.microsoft.com/office/drawing/2014/main" id="{4466F44B-7B6E-4445-B9A2-47AB2A4292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5946" y="1828800"/>
            <a:ext cx="6553200" cy="382343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object 2">
            <a:extLst>
              <a:ext uri="{FF2B5EF4-FFF2-40B4-BE49-F238E27FC236}">
                <a16:creationId xmlns:a16="http://schemas.microsoft.com/office/drawing/2014/main" id="{DA2459C2-71C5-45B6-9A9D-4FF78CF1C613}"/>
              </a:ext>
            </a:extLst>
          </p:cNvPr>
          <p:cNvGrpSpPr/>
          <p:nvPr/>
        </p:nvGrpSpPr>
        <p:grpSpPr>
          <a:xfrm>
            <a:off x="431166" y="1451928"/>
            <a:ext cx="8103234" cy="102235"/>
            <a:chOff x="521381" y="4255182"/>
            <a:chExt cx="8103234" cy="102235"/>
          </a:xfrm>
        </p:grpSpPr>
        <p:sp>
          <p:nvSpPr>
            <p:cNvPr id="5" name="object 3">
              <a:extLst>
                <a:ext uri="{FF2B5EF4-FFF2-40B4-BE49-F238E27FC236}">
                  <a16:creationId xmlns:a16="http://schemas.microsoft.com/office/drawing/2014/main" id="{7D574CC5-8FA3-44C3-8E9E-C96C63CDE9B5}"/>
                </a:ext>
              </a:extLst>
            </p:cNvPr>
            <p:cNvSpPr/>
            <p:nvPr/>
          </p:nvSpPr>
          <p:spPr>
            <a:xfrm>
              <a:off x="534161" y="4267962"/>
              <a:ext cx="8077200" cy="76200"/>
            </a:xfrm>
            <a:custGeom>
              <a:avLst/>
              <a:gdLst/>
              <a:ahLst/>
              <a:cxnLst/>
              <a:rect l="l" t="t" r="r" b="b"/>
              <a:pathLst>
                <a:path w="8077200" h="76200">
                  <a:moveTo>
                    <a:pt x="8077200" y="0"/>
                  </a:moveTo>
                  <a:lnTo>
                    <a:pt x="0" y="0"/>
                  </a:lnTo>
                  <a:lnTo>
                    <a:pt x="0" y="76200"/>
                  </a:lnTo>
                  <a:lnTo>
                    <a:pt x="8077200" y="76200"/>
                  </a:lnTo>
                  <a:lnTo>
                    <a:pt x="8077200" y="0"/>
                  </a:lnTo>
                  <a:close/>
                </a:path>
              </a:pathLst>
            </a:custGeom>
            <a:solidFill>
              <a:srgbClr val="6F2F9F"/>
            </a:solidFill>
          </p:spPr>
          <p:txBody>
            <a:bodyPr wrap="square" lIns="0" tIns="0" rIns="0" bIns="0" rtlCol="0"/>
            <a:lstStyle/>
            <a:p>
              <a:endParaRPr/>
            </a:p>
          </p:txBody>
        </p:sp>
        <p:sp>
          <p:nvSpPr>
            <p:cNvPr id="6" name="object 4">
              <a:extLst>
                <a:ext uri="{FF2B5EF4-FFF2-40B4-BE49-F238E27FC236}">
                  <a16:creationId xmlns:a16="http://schemas.microsoft.com/office/drawing/2014/main" id="{DF08D2FC-A8E6-4478-8B9B-8E00DC9A11FC}"/>
                </a:ext>
              </a:extLst>
            </p:cNvPr>
            <p:cNvSpPr/>
            <p:nvPr/>
          </p:nvSpPr>
          <p:spPr>
            <a:xfrm>
              <a:off x="534161" y="4267962"/>
              <a:ext cx="8077200" cy="76200"/>
            </a:xfrm>
            <a:custGeom>
              <a:avLst/>
              <a:gdLst/>
              <a:ahLst/>
              <a:cxnLst/>
              <a:rect l="l" t="t" r="r" b="b"/>
              <a:pathLst>
                <a:path w="8077200" h="76200">
                  <a:moveTo>
                    <a:pt x="0" y="76200"/>
                  </a:moveTo>
                  <a:lnTo>
                    <a:pt x="8077200" y="76200"/>
                  </a:lnTo>
                  <a:lnTo>
                    <a:pt x="8077200" y="0"/>
                  </a:lnTo>
                  <a:lnTo>
                    <a:pt x="0" y="0"/>
                  </a:lnTo>
                  <a:lnTo>
                    <a:pt x="0" y="76200"/>
                  </a:lnTo>
                  <a:close/>
                </a:path>
              </a:pathLst>
            </a:custGeom>
            <a:ln w="25560">
              <a:solidFill>
                <a:srgbClr val="395F8A"/>
              </a:solidFill>
            </a:ln>
          </p:spPr>
          <p:txBody>
            <a:bodyPr wrap="square" lIns="0" tIns="0" rIns="0" bIns="0" rtlCol="0"/>
            <a:lstStyle/>
            <a:p>
              <a:endParaRPr/>
            </a:p>
          </p:txBody>
        </p:sp>
      </p:grpSp>
    </p:spTree>
    <p:extLst>
      <p:ext uri="{BB962C8B-B14F-4D97-AF65-F5344CB8AC3E}">
        <p14:creationId xmlns:p14="http://schemas.microsoft.com/office/powerpoint/2010/main" val="3853000539"/>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7D0D5C-6EBD-4ACA-A7F3-5BF1B58F3416}"/>
              </a:ext>
            </a:extLst>
          </p:cNvPr>
          <p:cNvSpPr txBox="1">
            <a:spLocks/>
          </p:cNvSpPr>
          <p:nvPr/>
        </p:nvSpPr>
        <p:spPr>
          <a:xfrm>
            <a:off x="628650" y="1825625"/>
            <a:ext cx="7886700" cy="4351338"/>
          </a:xfrm>
          <a:prstGeom prst="rect">
            <a:avLst/>
          </a:prstGeom>
        </p:spPr>
        <p:txBody>
          <a:bodyPr>
            <a:normAutofit fontScale="85000" lnSpcReduction="10000"/>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r>
              <a:rPr lang="en-IN" sz="2900" cap="none" dirty="0">
                <a:solidFill>
                  <a:schemeClr val="dk1"/>
                </a:solidFill>
                <a:latin typeface="Times New Roman" panose="02020603050405020304" pitchFamily="18" charset="0"/>
                <a:cs typeface="Times New Roman" panose="02020603050405020304" pitchFamily="18" charset="0"/>
              </a:rPr>
              <a:t>The size of the entire dataset used in this is 25684 images</a:t>
            </a:r>
          </a:p>
          <a:p>
            <a:r>
              <a:rPr lang="en-IN" sz="2800" cap="none" dirty="0">
                <a:solidFill>
                  <a:schemeClr val="dk1"/>
                </a:solidFill>
                <a:latin typeface="Times New Roman" panose="02020603050405020304" pitchFamily="18" charset="0"/>
                <a:cs typeface="Times New Roman" panose="02020603050405020304" pitchFamily="18" charset="0"/>
              </a:rPr>
              <a:t>In these model based on mask-RCNN is detecting pneumonia symptoms from chest x-ray images.</a:t>
            </a:r>
          </a:p>
          <a:p>
            <a:pPr marL="0" indent="0">
              <a:buFont typeface="Arial" panose="020B0604020202020204" pitchFamily="34" charset="0"/>
              <a:buNone/>
            </a:pPr>
            <a:endParaRPr lang="en-IN" sz="1900" dirty="0">
              <a:solidFill>
                <a:schemeClr val="dk1"/>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IN" sz="1900" cap="none" dirty="0">
                <a:solidFill>
                  <a:schemeClr val="dk1"/>
                </a:solidFill>
                <a:latin typeface="Times New Roman" panose="02020603050405020304" pitchFamily="18" charset="0"/>
                <a:cs typeface="Times New Roman" panose="02020603050405020304" pitchFamily="18" charset="0"/>
              </a:rPr>
              <a:t>Data set link:  </a:t>
            </a:r>
            <a:r>
              <a:rPr lang="en-IN" sz="1400" u="sng" cap="none" dirty="0">
                <a:solidFill>
                  <a:srgbClr val="00B0F0"/>
                </a:solidFill>
                <a:latin typeface="Times New Roman" panose="02020603050405020304" pitchFamily="18" charset="0"/>
                <a:cs typeface="Times New Roman" panose="02020603050405020304" pitchFamily="18" charset="0"/>
              </a:rPr>
              <a:t>https://public.Md.Ai/annotator/project/lxr6zdr2/workspace </a:t>
            </a:r>
          </a:p>
          <a:p>
            <a:pPr marL="0" indent="0">
              <a:buFont typeface="Arial" panose="020B0604020202020204" pitchFamily="34" charset="0"/>
              <a:buNone/>
            </a:pPr>
            <a:endParaRPr lang="en-IN" sz="2800" b="1" u="sng" dirty="0">
              <a:solidFill>
                <a:schemeClr val="dk1"/>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IN" sz="2800" b="1" u="sng" dirty="0">
                <a:solidFill>
                  <a:schemeClr val="dk1"/>
                </a:solidFill>
                <a:latin typeface="Times New Roman" panose="02020603050405020304" pitchFamily="18" charset="0"/>
                <a:cs typeface="Times New Roman" panose="02020603050405020304" pitchFamily="18" charset="0"/>
              </a:rPr>
              <a:t>Drawbacks:</a:t>
            </a:r>
          </a:p>
          <a:p>
            <a:r>
              <a:rPr lang="en-IN" sz="2800" cap="none" dirty="0">
                <a:solidFill>
                  <a:schemeClr val="dk1"/>
                </a:solidFill>
                <a:latin typeface="Times New Roman" panose="02020603050405020304" pitchFamily="18" charset="0"/>
                <a:cs typeface="Times New Roman" panose="02020603050405020304" pitchFamily="18" charset="0"/>
              </a:rPr>
              <a:t>With the usage of image augmentation, obtained something weaker results on the training set with respect to the test.</a:t>
            </a:r>
            <a:endParaRPr lang="en-US" sz="2800" cap="none" dirty="0">
              <a:solidFill>
                <a:schemeClr val="dk1"/>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DD485C9A-73F7-435A-8F8F-9BE5B361A67E}"/>
              </a:ext>
            </a:extLst>
          </p:cNvPr>
          <p:cNvSpPr>
            <a:spLocks noGrp="1"/>
          </p:cNvSpPr>
          <p:nvPr>
            <p:ph type="title"/>
          </p:nvPr>
        </p:nvSpPr>
        <p:spPr>
          <a:xfrm>
            <a:off x="762000" y="228600"/>
            <a:ext cx="7886700" cy="1325563"/>
          </a:xfrm>
        </p:spPr>
        <p:txBody>
          <a:bodyPr>
            <a:normAutofit/>
          </a:bodyPr>
          <a:lstStyle/>
          <a:p>
            <a:r>
              <a:rPr lang="en-IN" sz="2800" b="1" dirty="0">
                <a:solidFill>
                  <a:schemeClr val="dk1"/>
                </a:solidFill>
                <a:latin typeface="Times New Roman" panose="02020603050405020304" pitchFamily="18" charset="0"/>
                <a:ea typeface="+mn-ea"/>
                <a:cs typeface="Times New Roman" panose="02020603050405020304" pitchFamily="18" charset="0"/>
              </a:rPr>
              <a:t>IDENTIFYING PNEUMONIA IN CHEST X-RAYS USING MASK-RCNN MODEL.</a:t>
            </a:r>
            <a:endParaRPr lang="en-IN" sz="2800" dirty="0"/>
          </a:p>
        </p:txBody>
      </p:sp>
      <p:grpSp>
        <p:nvGrpSpPr>
          <p:cNvPr id="5" name="object 2">
            <a:extLst>
              <a:ext uri="{FF2B5EF4-FFF2-40B4-BE49-F238E27FC236}">
                <a16:creationId xmlns:a16="http://schemas.microsoft.com/office/drawing/2014/main" id="{329336BB-DC17-4947-822A-D5C3FEF8C8CC}"/>
              </a:ext>
            </a:extLst>
          </p:cNvPr>
          <p:cNvGrpSpPr/>
          <p:nvPr/>
        </p:nvGrpSpPr>
        <p:grpSpPr>
          <a:xfrm>
            <a:off x="434112" y="1432289"/>
            <a:ext cx="8103234" cy="102235"/>
            <a:chOff x="521381" y="4255182"/>
            <a:chExt cx="8103234" cy="102235"/>
          </a:xfrm>
        </p:grpSpPr>
        <p:sp>
          <p:nvSpPr>
            <p:cNvPr id="6" name="object 3">
              <a:extLst>
                <a:ext uri="{FF2B5EF4-FFF2-40B4-BE49-F238E27FC236}">
                  <a16:creationId xmlns:a16="http://schemas.microsoft.com/office/drawing/2014/main" id="{792C1875-7D36-43BD-827D-03C6E82ED32C}"/>
                </a:ext>
              </a:extLst>
            </p:cNvPr>
            <p:cNvSpPr/>
            <p:nvPr/>
          </p:nvSpPr>
          <p:spPr>
            <a:xfrm>
              <a:off x="534161" y="4267962"/>
              <a:ext cx="8077200" cy="76200"/>
            </a:xfrm>
            <a:custGeom>
              <a:avLst/>
              <a:gdLst/>
              <a:ahLst/>
              <a:cxnLst/>
              <a:rect l="l" t="t" r="r" b="b"/>
              <a:pathLst>
                <a:path w="8077200" h="76200">
                  <a:moveTo>
                    <a:pt x="8077200" y="0"/>
                  </a:moveTo>
                  <a:lnTo>
                    <a:pt x="0" y="0"/>
                  </a:lnTo>
                  <a:lnTo>
                    <a:pt x="0" y="76200"/>
                  </a:lnTo>
                  <a:lnTo>
                    <a:pt x="8077200" y="76200"/>
                  </a:lnTo>
                  <a:lnTo>
                    <a:pt x="8077200" y="0"/>
                  </a:lnTo>
                  <a:close/>
                </a:path>
              </a:pathLst>
            </a:custGeom>
            <a:solidFill>
              <a:srgbClr val="6F2F9F"/>
            </a:solidFill>
          </p:spPr>
          <p:txBody>
            <a:bodyPr wrap="square" lIns="0" tIns="0" rIns="0" bIns="0" rtlCol="0"/>
            <a:lstStyle/>
            <a:p>
              <a:endParaRPr/>
            </a:p>
          </p:txBody>
        </p:sp>
        <p:sp>
          <p:nvSpPr>
            <p:cNvPr id="7" name="object 4">
              <a:extLst>
                <a:ext uri="{FF2B5EF4-FFF2-40B4-BE49-F238E27FC236}">
                  <a16:creationId xmlns:a16="http://schemas.microsoft.com/office/drawing/2014/main" id="{B5A78473-AD36-4379-B628-11C548DFB583}"/>
                </a:ext>
              </a:extLst>
            </p:cNvPr>
            <p:cNvSpPr/>
            <p:nvPr/>
          </p:nvSpPr>
          <p:spPr>
            <a:xfrm>
              <a:off x="534161" y="4267962"/>
              <a:ext cx="8077200" cy="76200"/>
            </a:xfrm>
            <a:custGeom>
              <a:avLst/>
              <a:gdLst/>
              <a:ahLst/>
              <a:cxnLst/>
              <a:rect l="l" t="t" r="r" b="b"/>
              <a:pathLst>
                <a:path w="8077200" h="76200">
                  <a:moveTo>
                    <a:pt x="0" y="76200"/>
                  </a:moveTo>
                  <a:lnTo>
                    <a:pt x="8077200" y="76200"/>
                  </a:lnTo>
                  <a:lnTo>
                    <a:pt x="8077200" y="0"/>
                  </a:lnTo>
                  <a:lnTo>
                    <a:pt x="0" y="0"/>
                  </a:lnTo>
                  <a:lnTo>
                    <a:pt x="0" y="76200"/>
                  </a:lnTo>
                  <a:close/>
                </a:path>
              </a:pathLst>
            </a:custGeom>
            <a:ln w="25560">
              <a:solidFill>
                <a:srgbClr val="395F8A"/>
              </a:solidFill>
            </a:ln>
          </p:spPr>
          <p:txBody>
            <a:bodyPr wrap="square" lIns="0" tIns="0" rIns="0" bIns="0" rtlCol="0"/>
            <a:lstStyle/>
            <a:p>
              <a:endParaRPr/>
            </a:p>
          </p:txBody>
        </p:sp>
      </p:grpSp>
    </p:spTree>
    <p:extLst>
      <p:ext uri="{BB962C8B-B14F-4D97-AF65-F5344CB8AC3E}">
        <p14:creationId xmlns:p14="http://schemas.microsoft.com/office/powerpoint/2010/main" val="2735699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38351" y="1066800"/>
            <a:ext cx="8103234" cy="102235"/>
            <a:chOff x="521381" y="4255182"/>
            <a:chExt cx="8103234" cy="102235"/>
          </a:xfrm>
        </p:grpSpPr>
        <p:sp>
          <p:nvSpPr>
            <p:cNvPr id="3" name="object 3"/>
            <p:cNvSpPr/>
            <p:nvPr/>
          </p:nvSpPr>
          <p:spPr>
            <a:xfrm>
              <a:off x="534161" y="4267962"/>
              <a:ext cx="8077200" cy="76200"/>
            </a:xfrm>
            <a:custGeom>
              <a:avLst/>
              <a:gdLst/>
              <a:ahLst/>
              <a:cxnLst/>
              <a:rect l="l" t="t" r="r" b="b"/>
              <a:pathLst>
                <a:path w="8077200" h="76200">
                  <a:moveTo>
                    <a:pt x="8077200" y="0"/>
                  </a:moveTo>
                  <a:lnTo>
                    <a:pt x="0" y="0"/>
                  </a:lnTo>
                  <a:lnTo>
                    <a:pt x="0" y="76200"/>
                  </a:lnTo>
                  <a:lnTo>
                    <a:pt x="8077200" y="76200"/>
                  </a:lnTo>
                  <a:lnTo>
                    <a:pt x="8077200" y="0"/>
                  </a:lnTo>
                  <a:close/>
                </a:path>
              </a:pathLst>
            </a:custGeom>
            <a:solidFill>
              <a:srgbClr val="6F2F9F"/>
            </a:solidFill>
          </p:spPr>
          <p:txBody>
            <a:bodyPr wrap="square" lIns="0" tIns="0" rIns="0" bIns="0" rtlCol="0"/>
            <a:lstStyle/>
            <a:p>
              <a:endParaRPr/>
            </a:p>
          </p:txBody>
        </p:sp>
        <p:sp>
          <p:nvSpPr>
            <p:cNvPr id="4" name="object 4"/>
            <p:cNvSpPr/>
            <p:nvPr/>
          </p:nvSpPr>
          <p:spPr>
            <a:xfrm>
              <a:off x="534161" y="4267962"/>
              <a:ext cx="8077200" cy="76200"/>
            </a:xfrm>
            <a:custGeom>
              <a:avLst/>
              <a:gdLst/>
              <a:ahLst/>
              <a:cxnLst/>
              <a:rect l="l" t="t" r="r" b="b"/>
              <a:pathLst>
                <a:path w="8077200" h="76200">
                  <a:moveTo>
                    <a:pt x="0" y="76200"/>
                  </a:moveTo>
                  <a:lnTo>
                    <a:pt x="8077200" y="76200"/>
                  </a:lnTo>
                  <a:lnTo>
                    <a:pt x="8077200" y="0"/>
                  </a:lnTo>
                  <a:lnTo>
                    <a:pt x="0" y="0"/>
                  </a:lnTo>
                  <a:lnTo>
                    <a:pt x="0" y="76200"/>
                  </a:lnTo>
                  <a:close/>
                </a:path>
              </a:pathLst>
            </a:custGeom>
            <a:ln w="25560">
              <a:solidFill>
                <a:srgbClr val="395F8A"/>
              </a:solidFill>
            </a:ln>
          </p:spPr>
          <p:txBody>
            <a:bodyPr wrap="square" lIns="0" tIns="0" rIns="0" bIns="0" rtlCol="0"/>
            <a:lstStyle/>
            <a:p>
              <a:endParaRPr/>
            </a:p>
          </p:txBody>
        </p:sp>
      </p:grpSp>
      <p:sp>
        <p:nvSpPr>
          <p:cNvPr id="5" name="object 5"/>
          <p:cNvSpPr txBox="1">
            <a:spLocks noGrp="1"/>
          </p:cNvSpPr>
          <p:nvPr>
            <p:ph type="title"/>
          </p:nvPr>
        </p:nvSpPr>
        <p:spPr>
          <a:xfrm>
            <a:off x="0" y="493537"/>
            <a:ext cx="8991600" cy="444352"/>
          </a:xfrm>
          <a:prstGeom prst="rect">
            <a:avLst/>
          </a:prstGeom>
        </p:spPr>
        <p:txBody>
          <a:bodyPr vert="horz" wrap="square" lIns="0" tIns="13335" rIns="0" bIns="0" rtlCol="0" anchor="ctr">
            <a:spAutoFit/>
          </a:bodyPr>
          <a:lstStyle/>
          <a:p>
            <a:pPr marL="12700" algn="ctr">
              <a:lnSpc>
                <a:spcPct val="100000"/>
              </a:lnSpc>
              <a:spcBef>
                <a:spcPts val="105"/>
              </a:spcBef>
            </a:pPr>
            <a:r>
              <a:rPr lang="en-US" sz="2800" b="1" dirty="0">
                <a:latin typeface="Times New Roman" panose="02020603050405020304" pitchFamily="18" charset="0"/>
                <a:cs typeface="Times New Roman" panose="02020603050405020304" pitchFamily="18" charset="0"/>
              </a:rPr>
              <a:t>PROPOSED SYSTEM</a:t>
            </a:r>
          </a:p>
        </p:txBody>
      </p:sp>
      <p:sp>
        <p:nvSpPr>
          <p:cNvPr id="6" name="Content Placeholder 2">
            <a:extLst>
              <a:ext uri="{FF2B5EF4-FFF2-40B4-BE49-F238E27FC236}">
                <a16:creationId xmlns:a16="http://schemas.microsoft.com/office/drawing/2014/main" id="{CD3F11F4-26EA-4FD3-A8D0-C73D8E4D3751}"/>
              </a:ext>
            </a:extLst>
          </p:cNvPr>
          <p:cNvSpPr txBox="1">
            <a:spLocks/>
          </p:cNvSpPr>
          <p:nvPr/>
        </p:nvSpPr>
        <p:spPr>
          <a:xfrm>
            <a:off x="685802" y="3657602"/>
            <a:ext cx="7408333" cy="1487091"/>
          </a:xfrm>
          <a:prstGeom prst="rect">
            <a:avLst/>
          </a:prstGeom>
        </p:spPr>
        <p:txBody>
          <a:bodyPr>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E8430483-0B97-4D50-943C-AD82F21182B2}"/>
              </a:ext>
            </a:extLst>
          </p:cNvPr>
          <p:cNvSpPr txBox="1"/>
          <p:nvPr/>
        </p:nvSpPr>
        <p:spPr>
          <a:xfrm>
            <a:off x="720971" y="1519647"/>
            <a:ext cx="7408333" cy="5104731"/>
          </a:xfrm>
          <a:prstGeom prst="rect">
            <a:avLst/>
          </a:prstGeom>
          <a:noFill/>
        </p:spPr>
        <p:txBody>
          <a:bodyPr wrap="square">
            <a:spAutoFit/>
          </a:bodyPr>
          <a:lstStyle/>
          <a:p>
            <a:pPr>
              <a:lnSpc>
                <a:spcPct val="150000"/>
              </a:lnSpc>
              <a:buFont typeface="Wingdings" pitchFamily="2" charset="2"/>
              <a:buChar char="Ø"/>
            </a:pPr>
            <a:r>
              <a:rPr lang="en-US" sz="1800" dirty="0">
                <a:latin typeface="Times New Roman" panose="02020603050405020304" pitchFamily="18" charset="0"/>
                <a:cs typeface="Times New Roman" panose="02020603050405020304" pitchFamily="18" charset="0"/>
              </a:rPr>
              <a:t>In this system we use </a:t>
            </a:r>
            <a:r>
              <a:rPr lang="en-US" dirty="0">
                <a:latin typeface="Times New Roman" panose="02020603050405020304" pitchFamily="18" charset="0"/>
                <a:cs typeface="Times New Roman" panose="02020603050405020304" pitchFamily="18" charset="0"/>
              </a:rPr>
              <a:t>Chest X-Ray</a:t>
            </a:r>
            <a:r>
              <a:rPr lang="en-US" sz="1800" dirty="0">
                <a:latin typeface="Times New Roman" panose="02020603050405020304" pitchFamily="18" charset="0"/>
                <a:cs typeface="Times New Roman" panose="02020603050405020304" pitchFamily="18" charset="0"/>
              </a:rPr>
              <a:t> Dataset  which is unlabeled as first step to create a pre-trained model</a:t>
            </a:r>
          </a:p>
          <a:p>
            <a:pPr>
              <a:lnSpc>
                <a:spcPct val="150000"/>
              </a:lnSpc>
              <a:buFont typeface="Wingdings" pitchFamily="2" charset="2"/>
              <a:buChar char="Ø"/>
            </a:pPr>
            <a:r>
              <a:rPr lang="en-US" sz="1800" dirty="0">
                <a:latin typeface="Times New Roman" panose="02020603050405020304" pitchFamily="18" charset="0"/>
                <a:cs typeface="Times New Roman" panose="02020603050405020304" pitchFamily="18" charset="0"/>
              </a:rPr>
              <a:t>Using this pre-trained model we again train the model with unlabeled medical image dataset by using SIMCLR  framework</a:t>
            </a:r>
          </a:p>
          <a:p>
            <a:pPr>
              <a:lnSpc>
                <a:spcPct val="150000"/>
              </a:lnSpc>
              <a:buFont typeface="Wingdings" pitchFamily="2" charset="2"/>
              <a:buChar char="Ø"/>
            </a:pPr>
            <a:r>
              <a:rPr lang="en-US" sz="1800" dirty="0">
                <a:latin typeface="Times New Roman" panose="02020603050405020304" pitchFamily="18" charset="0"/>
                <a:cs typeface="Times New Roman" panose="02020603050405020304" pitchFamily="18" charset="0"/>
              </a:rPr>
              <a:t>SIMCLR  is a framework for contrastive learning of visual representations .It learns representation by augmented views of the same data which is a way of Self-Supervised Learning.</a:t>
            </a:r>
          </a:p>
          <a:p>
            <a:pPr>
              <a:lnSpc>
                <a:spcPct val="150000"/>
              </a:lnSpc>
              <a:buFont typeface="Wingdings" pitchFamily="2" charset="2"/>
              <a:buChar char="Ø"/>
            </a:pPr>
            <a:r>
              <a:rPr lang="en-US" sz="1800" dirty="0">
                <a:latin typeface="Times New Roman" panose="02020603050405020304" pitchFamily="18" charset="0"/>
                <a:cs typeface="Times New Roman" panose="02020603050405020304" pitchFamily="18" charset="0"/>
              </a:rPr>
              <a:t>After obtaining  this model we test the model using limited medical image labeled dataset to check the accuracy of the model.</a:t>
            </a:r>
          </a:p>
          <a:p>
            <a:pPr>
              <a:buFont typeface="Wingdings"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itchFamily="2" charset="2"/>
              <a:buChar char="Ø"/>
            </a:pPr>
            <a:endParaRPr lang="en-US" sz="1800" dirty="0">
              <a:latin typeface="Times New Roman" panose="02020603050405020304" pitchFamily="18" charset="0"/>
              <a:cs typeface="Times New Roman" panose="02020603050405020304" pitchFamily="18" charset="0"/>
            </a:endParaRPr>
          </a:p>
          <a:p>
            <a:pPr>
              <a:lnSpc>
                <a:spcPct val="150000"/>
              </a:lnSpc>
              <a:buFont typeface="Wingdings" pitchFamily="2" charset="2"/>
              <a:buChar char="Ø"/>
            </a:pPr>
            <a:endParaRPr lang="en-IN" sz="1800" dirty="0">
              <a:latin typeface="Times New Roman" panose="02020603050405020304" pitchFamily="18" charset="0"/>
              <a:cs typeface="Times New Roman" panose="02020603050405020304" pitchFamily="18" charset="0"/>
            </a:endParaRPr>
          </a:p>
          <a:p>
            <a:pPr algn="just">
              <a:lnSpc>
                <a:spcPct val="120000"/>
              </a:lnSpc>
            </a:pPr>
            <a:endParaRPr lang="en-IN" kern="0" dirty="0">
              <a:solidFill>
                <a:sysClr val="windowText" lastClr="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2739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C7D0DE-D2DA-443D-BD33-5D6ED10ECD4B}"/>
              </a:ext>
            </a:extLst>
          </p:cNvPr>
          <p:cNvSpPr txBox="1"/>
          <p:nvPr/>
        </p:nvSpPr>
        <p:spPr>
          <a:xfrm>
            <a:off x="0" y="3048000"/>
            <a:ext cx="2209800" cy="923330"/>
          </a:xfrm>
          <a:prstGeom prst="rect">
            <a:avLst/>
          </a:prstGeom>
          <a:ln>
            <a:solidFill>
              <a:schemeClr val="tx1"/>
            </a:solidFill>
          </a:ln>
          <a:effectLst>
            <a:glow rad="139700">
              <a:schemeClr val="accent1">
                <a:satMod val="175000"/>
                <a:alpha val="40000"/>
              </a:schemeClr>
            </a:glow>
          </a:effectLst>
          <a:scene3d>
            <a:camera prst="isometricOffAxis1Right"/>
            <a:lightRig rig="threePt" dir="t"/>
          </a:scene3d>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solidFill>
                  <a:srgbClr val="002060"/>
                </a:solidFill>
                <a:latin typeface="Goudy Old Style" panose="02020502050305020303" pitchFamily="18" charset="0"/>
              </a:rPr>
              <a:t>SELF-SUPERVISED</a:t>
            </a:r>
          </a:p>
          <a:p>
            <a:r>
              <a:rPr lang="en-US" b="1" dirty="0">
                <a:solidFill>
                  <a:srgbClr val="002060"/>
                </a:solidFill>
                <a:latin typeface="Goudy Old Style" panose="02020502050305020303" pitchFamily="18" charset="0"/>
              </a:rPr>
              <a:t>      PRE-TRAINED</a:t>
            </a:r>
          </a:p>
          <a:p>
            <a:r>
              <a:rPr lang="en-US" b="1" dirty="0">
                <a:solidFill>
                  <a:srgbClr val="002060"/>
                </a:solidFill>
                <a:latin typeface="Goudy Old Style" panose="02020502050305020303" pitchFamily="18" charset="0"/>
              </a:rPr>
              <a:t>	MODEL</a:t>
            </a:r>
          </a:p>
        </p:txBody>
      </p:sp>
      <p:cxnSp>
        <p:nvCxnSpPr>
          <p:cNvPr id="7" name="Straight Connector 6">
            <a:extLst>
              <a:ext uri="{FF2B5EF4-FFF2-40B4-BE49-F238E27FC236}">
                <a16:creationId xmlns:a16="http://schemas.microsoft.com/office/drawing/2014/main" id="{73335536-2980-4C7F-A282-8470D60DFB0F}"/>
              </a:ext>
            </a:extLst>
          </p:cNvPr>
          <p:cNvCxnSpPr>
            <a:cxnSpLocks/>
          </p:cNvCxnSpPr>
          <p:nvPr/>
        </p:nvCxnSpPr>
        <p:spPr>
          <a:xfrm flipV="1">
            <a:off x="2057400" y="3352800"/>
            <a:ext cx="1295400" cy="228600"/>
          </a:xfrm>
          <a:prstGeom prst="line">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1B0F739-BFA0-4B2A-9ADE-0A1BB77D55FA}"/>
              </a:ext>
            </a:extLst>
          </p:cNvPr>
          <p:cNvSpPr txBox="1"/>
          <p:nvPr/>
        </p:nvSpPr>
        <p:spPr>
          <a:xfrm>
            <a:off x="3227363" y="2590800"/>
            <a:ext cx="2209800" cy="1200329"/>
          </a:xfrm>
          <a:prstGeom prst="rect">
            <a:avLst/>
          </a:prstGeom>
          <a:ln>
            <a:solidFill>
              <a:schemeClr val="tx1"/>
            </a:solidFill>
          </a:ln>
          <a:effectLst>
            <a:glow rad="139700">
              <a:schemeClr val="accent1">
                <a:satMod val="175000"/>
                <a:alpha val="40000"/>
              </a:schemeClr>
            </a:glow>
          </a:effectLst>
          <a:scene3d>
            <a:camera prst="isometricOffAxis1Right"/>
            <a:lightRig rig="threePt" dir="t"/>
          </a:scene3d>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solidFill>
                  <a:srgbClr val="002060"/>
                </a:solidFill>
                <a:latin typeface="Goudy Old Style" panose="02020502050305020303" pitchFamily="18" charset="0"/>
              </a:rPr>
              <a:t>ADDITIONAL DOMAIN SPECIFIC TRAINING USING </a:t>
            </a:r>
            <a:r>
              <a:rPr lang="en-US" b="1" dirty="0">
                <a:solidFill>
                  <a:srgbClr val="002060"/>
                </a:solidFill>
                <a:latin typeface="Arial Black" panose="020B0A04020102020204" pitchFamily="34" charset="0"/>
              </a:rPr>
              <a:t>SIMCLR</a:t>
            </a:r>
          </a:p>
        </p:txBody>
      </p:sp>
      <p:pic>
        <p:nvPicPr>
          <p:cNvPr id="17" name="Picture 16">
            <a:extLst>
              <a:ext uri="{FF2B5EF4-FFF2-40B4-BE49-F238E27FC236}">
                <a16:creationId xmlns:a16="http://schemas.microsoft.com/office/drawing/2014/main" id="{309576A6-54FB-4A17-BBCA-7916CF007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4200" y="1827628"/>
            <a:ext cx="1752600" cy="1752600"/>
          </a:xfrm>
          <a:prstGeom prst="rect">
            <a:avLst/>
          </a:prstGeom>
        </p:spPr>
      </p:pic>
      <p:cxnSp>
        <p:nvCxnSpPr>
          <p:cNvPr id="19" name="Straight Arrow Connector 18">
            <a:extLst>
              <a:ext uri="{FF2B5EF4-FFF2-40B4-BE49-F238E27FC236}">
                <a16:creationId xmlns:a16="http://schemas.microsoft.com/office/drawing/2014/main" id="{4E1212A7-F374-4268-8478-697BAA928D1E}"/>
              </a:ext>
            </a:extLst>
          </p:cNvPr>
          <p:cNvCxnSpPr>
            <a:cxnSpLocks/>
          </p:cNvCxnSpPr>
          <p:nvPr/>
        </p:nvCxnSpPr>
        <p:spPr>
          <a:xfrm flipV="1">
            <a:off x="5307624" y="2819400"/>
            <a:ext cx="1828800" cy="2286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26" name="Picture 25">
            <a:extLst>
              <a:ext uri="{FF2B5EF4-FFF2-40B4-BE49-F238E27FC236}">
                <a16:creationId xmlns:a16="http://schemas.microsoft.com/office/drawing/2014/main" id="{4A40BCBA-2D21-423F-90D5-ED36BB690251}"/>
              </a:ext>
            </a:extLst>
          </p:cNvPr>
          <p:cNvPicPr>
            <a:picLocks noChangeAspect="1"/>
          </p:cNvPicPr>
          <p:nvPr/>
        </p:nvPicPr>
        <p:blipFill>
          <a:blip r:embed="rId3">
            <a:extLst>
              <a:ext uri="{BEBA8EAE-BF5A-486C-A8C5-ECC9F3942E4B}">
                <a14:imgProps xmlns:a14="http://schemas.microsoft.com/office/drawing/2010/main">
                  <a14:imgLayer r:embed="rId4">
                    <a14:imgEffect>
                      <a14:artisticGlowEdges/>
                    </a14:imgEffect>
                    <a14:imgEffect>
                      <a14:colorTemperature colorTemp="7200"/>
                    </a14:imgEffect>
                  </a14:imgLayer>
                </a14:imgProps>
              </a:ext>
              <a:ext uri="{28A0092B-C50C-407E-A947-70E740481C1C}">
                <a14:useLocalDpi xmlns:a14="http://schemas.microsoft.com/office/drawing/2010/main" val="0"/>
              </a:ext>
            </a:extLst>
          </a:blip>
          <a:stretch>
            <a:fillRect/>
          </a:stretch>
        </p:blipFill>
        <p:spPr>
          <a:xfrm>
            <a:off x="4904440" y="147232"/>
            <a:ext cx="1293641" cy="1358866"/>
          </a:xfrm>
          <a:prstGeom prst="rect">
            <a:avLst/>
          </a:prstGeom>
          <a:ln>
            <a:noFill/>
          </a:ln>
          <a:effectLst>
            <a:softEdge rad="112500"/>
          </a:effectLst>
        </p:spPr>
      </p:pic>
      <p:cxnSp>
        <p:nvCxnSpPr>
          <p:cNvPr id="31" name="Straight Arrow Connector 30">
            <a:extLst>
              <a:ext uri="{FF2B5EF4-FFF2-40B4-BE49-F238E27FC236}">
                <a16:creationId xmlns:a16="http://schemas.microsoft.com/office/drawing/2014/main" id="{39623B51-7307-427D-8417-4A76B1440EA4}"/>
              </a:ext>
            </a:extLst>
          </p:cNvPr>
          <p:cNvCxnSpPr/>
          <p:nvPr/>
        </p:nvCxnSpPr>
        <p:spPr>
          <a:xfrm>
            <a:off x="6096000" y="964648"/>
            <a:ext cx="1040424" cy="101655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39" name="Picture 38">
            <a:extLst>
              <a:ext uri="{FF2B5EF4-FFF2-40B4-BE49-F238E27FC236}">
                <a16:creationId xmlns:a16="http://schemas.microsoft.com/office/drawing/2014/main" id="{4C550FC0-2DA3-47BD-8ED9-6726E57A1434}"/>
              </a:ext>
            </a:extLst>
          </p:cNvPr>
          <p:cNvPicPr>
            <a:picLocks noChangeAspect="1"/>
          </p:cNvPicPr>
          <p:nvPr/>
        </p:nvPicPr>
        <p:blipFill>
          <a:blip r:embed="rId5" cstate="print">
            <a:extLst>
              <a:ext uri="{BEBA8EAE-BF5A-486C-A8C5-ECC9F3942E4B}">
                <a14:imgProps xmlns:a14="http://schemas.microsoft.com/office/drawing/2010/main">
                  <a14:imgLayer r:embed="rId6">
                    <a14:imgEffect>
                      <a14:artisticCutout/>
                    </a14:imgEffect>
                    <a14:imgEffect>
                      <a14:saturation sat="300000"/>
                    </a14:imgEffect>
                  </a14:imgLayer>
                </a14:imgProps>
              </a:ext>
              <a:ext uri="{28A0092B-C50C-407E-A947-70E740481C1C}">
                <a14:useLocalDpi xmlns:a14="http://schemas.microsoft.com/office/drawing/2010/main" val="0"/>
              </a:ext>
            </a:extLst>
          </a:blip>
          <a:stretch>
            <a:fillRect/>
          </a:stretch>
        </p:blipFill>
        <p:spPr>
          <a:xfrm>
            <a:off x="4316738" y="5029200"/>
            <a:ext cx="1298448" cy="13438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50" name="Straight Arrow Connector 49">
            <a:extLst>
              <a:ext uri="{FF2B5EF4-FFF2-40B4-BE49-F238E27FC236}">
                <a16:creationId xmlns:a16="http://schemas.microsoft.com/office/drawing/2014/main" id="{BAFE3253-1A3B-4CEF-AE5C-31E02B9833ED}"/>
              </a:ext>
            </a:extLst>
          </p:cNvPr>
          <p:cNvCxnSpPr>
            <a:cxnSpLocks/>
          </p:cNvCxnSpPr>
          <p:nvPr/>
        </p:nvCxnSpPr>
        <p:spPr>
          <a:xfrm flipH="1">
            <a:off x="5687540" y="4132702"/>
            <a:ext cx="1600201" cy="12380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B035EEF1-A796-4ACD-B0B8-C236F24209A1}"/>
              </a:ext>
            </a:extLst>
          </p:cNvPr>
          <p:cNvSpPr txBox="1"/>
          <p:nvPr/>
        </p:nvSpPr>
        <p:spPr>
          <a:xfrm rot="21161422">
            <a:off x="5597559" y="2241376"/>
            <a:ext cx="1133644" cy="523220"/>
          </a:xfrm>
          <a:prstGeom prst="rect">
            <a:avLst/>
          </a:prstGeom>
          <a:scene3d>
            <a:camera prst="perspectiveBelow"/>
            <a:lightRig rig="threePt" dir="t"/>
          </a:scene3d>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400" dirty="0">
                <a:latin typeface="Bahnschrift SemiBold" panose="020B0502040204020203" pitchFamily="34" charset="0"/>
              </a:rPr>
              <a:t>Supervised </a:t>
            </a:r>
          </a:p>
          <a:p>
            <a:r>
              <a:rPr lang="en-US" sz="1400" dirty="0">
                <a:latin typeface="Bahnschrift SemiBold" panose="020B0502040204020203" pitchFamily="34" charset="0"/>
              </a:rPr>
              <a:t>Fine tuning</a:t>
            </a:r>
          </a:p>
        </p:txBody>
      </p:sp>
      <p:sp>
        <p:nvSpPr>
          <p:cNvPr id="56" name="TextBox 55">
            <a:extLst>
              <a:ext uri="{FF2B5EF4-FFF2-40B4-BE49-F238E27FC236}">
                <a16:creationId xmlns:a16="http://schemas.microsoft.com/office/drawing/2014/main" id="{93956B8F-BB43-42FF-B0D4-6B88B51D9BCB}"/>
              </a:ext>
            </a:extLst>
          </p:cNvPr>
          <p:cNvSpPr txBox="1"/>
          <p:nvPr/>
        </p:nvSpPr>
        <p:spPr>
          <a:xfrm rot="2792703">
            <a:off x="6440405" y="1016193"/>
            <a:ext cx="831993"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dirty="0">
                <a:latin typeface="Bahnschrift SemiBold" panose="020B0502040204020203" pitchFamily="34" charset="0"/>
              </a:rPr>
              <a:t>Input</a:t>
            </a:r>
          </a:p>
        </p:txBody>
      </p:sp>
      <p:sp>
        <p:nvSpPr>
          <p:cNvPr id="58" name="TextBox 57">
            <a:extLst>
              <a:ext uri="{FF2B5EF4-FFF2-40B4-BE49-F238E27FC236}">
                <a16:creationId xmlns:a16="http://schemas.microsoft.com/office/drawing/2014/main" id="{11D9459E-877E-434D-954C-91EB6DFB7C4F}"/>
              </a:ext>
            </a:extLst>
          </p:cNvPr>
          <p:cNvSpPr txBox="1"/>
          <p:nvPr/>
        </p:nvSpPr>
        <p:spPr>
          <a:xfrm rot="19369056">
            <a:off x="5929264" y="4094936"/>
            <a:ext cx="984054"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dirty="0">
                <a:latin typeface="Bahnschrift SemiBold" panose="020B0502040204020203" pitchFamily="34" charset="0"/>
              </a:rPr>
              <a:t>Output</a:t>
            </a:r>
          </a:p>
        </p:txBody>
      </p:sp>
      <p:sp>
        <p:nvSpPr>
          <p:cNvPr id="51" name="TextBox 50">
            <a:extLst>
              <a:ext uri="{FF2B5EF4-FFF2-40B4-BE49-F238E27FC236}">
                <a16:creationId xmlns:a16="http://schemas.microsoft.com/office/drawing/2014/main" id="{D8935DEB-D4DA-48B0-B1E9-28EF41F963F9}"/>
              </a:ext>
            </a:extLst>
          </p:cNvPr>
          <p:cNvSpPr txBox="1"/>
          <p:nvPr/>
        </p:nvSpPr>
        <p:spPr>
          <a:xfrm>
            <a:off x="228600" y="285215"/>
            <a:ext cx="2288960" cy="461665"/>
          </a:xfrm>
          <a:prstGeom prst="rect">
            <a:avLst/>
          </a:prstGeom>
          <a:noFill/>
          <a:ln>
            <a:noFill/>
          </a:ln>
          <a:effectLst>
            <a:glow rad="101600">
              <a:schemeClr val="accent1">
                <a:satMod val="175000"/>
                <a:alpha val="40000"/>
              </a:schemeClr>
            </a:glow>
          </a:effectLst>
        </p:spPr>
        <p:style>
          <a:lnRef idx="0">
            <a:scrgbClr r="0" g="0" b="0"/>
          </a:lnRef>
          <a:fillRef idx="0">
            <a:scrgbClr r="0" g="0" b="0"/>
          </a:fillRef>
          <a:effectRef idx="0">
            <a:scrgbClr r="0" g="0" b="0"/>
          </a:effectRef>
          <a:fontRef idx="minor">
            <a:schemeClr val="dk1"/>
          </a:fontRef>
        </p:style>
        <p:txBody>
          <a:bodyPr wrap="none" rtlCol="0">
            <a:spAutoFit/>
          </a:bodyPr>
          <a:lstStyle/>
          <a:p>
            <a:r>
              <a:rPr lang="en-US" sz="2400" b="1" spc="50" dirty="0">
                <a:ln w="28575"/>
                <a:solidFill>
                  <a:schemeClr val="tx1">
                    <a:lumMod val="95000"/>
                    <a:lumOff val="5000"/>
                  </a:schemeClr>
                </a:solidFill>
                <a:effectLst>
                  <a:outerShdw blurRad="38100" dist="38100" dir="2700000" algn="tl">
                    <a:srgbClr val="000000">
                      <a:alpha val="43137"/>
                    </a:srgbClr>
                  </a:outerShdw>
                </a:effectLst>
              </a:rPr>
              <a:t>ARCHITECTURE</a:t>
            </a:r>
            <a:r>
              <a:rPr lang="en-US" sz="2400" b="1" spc="50" dirty="0">
                <a:ln w="28575"/>
                <a:solidFill>
                  <a:schemeClr val="tx1">
                    <a:lumMod val="95000"/>
                    <a:lumOff val="5000"/>
                  </a:schemeClr>
                </a:solidFill>
                <a:effectLst>
                  <a:innerShdw blurRad="63500" dist="50800" dir="13500000">
                    <a:srgbClr val="000000">
                      <a:alpha val="50000"/>
                    </a:srgbClr>
                  </a:innerShdw>
                </a:effectLst>
              </a:rPr>
              <a:t>:</a:t>
            </a:r>
            <a:endParaRPr lang="en-US" sz="2400" dirty="0">
              <a:ln w="28575">
                <a:solidFill>
                  <a:schemeClr val="tx1"/>
                </a:solidFill>
              </a:ln>
              <a:solidFill>
                <a:schemeClr val="tx1">
                  <a:lumMod val="95000"/>
                  <a:lumOff val="5000"/>
                </a:schemeClr>
              </a:solidFill>
            </a:endParaRPr>
          </a:p>
        </p:txBody>
      </p:sp>
      <p:sp>
        <p:nvSpPr>
          <p:cNvPr id="59" name="TextBox 58">
            <a:extLst>
              <a:ext uri="{FF2B5EF4-FFF2-40B4-BE49-F238E27FC236}">
                <a16:creationId xmlns:a16="http://schemas.microsoft.com/office/drawing/2014/main" id="{426C0E74-5B90-46FA-8EED-2EC2CD452865}"/>
              </a:ext>
            </a:extLst>
          </p:cNvPr>
          <p:cNvSpPr txBox="1"/>
          <p:nvPr/>
        </p:nvSpPr>
        <p:spPr>
          <a:xfrm>
            <a:off x="7340265" y="3638825"/>
            <a:ext cx="1164917" cy="400110"/>
          </a:xfrm>
          <a:prstGeom prst="rect">
            <a:avLst/>
          </a:prstGeom>
          <a:ln w="38100"/>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sz="2000" dirty="0">
                <a:latin typeface="Bahnschrift SemiBold" panose="020B0502040204020203" pitchFamily="34" charset="0"/>
              </a:rPr>
              <a:t>MODEL</a:t>
            </a:r>
          </a:p>
        </p:txBody>
      </p:sp>
      <p:grpSp>
        <p:nvGrpSpPr>
          <p:cNvPr id="16" name="object 2">
            <a:extLst>
              <a:ext uri="{FF2B5EF4-FFF2-40B4-BE49-F238E27FC236}">
                <a16:creationId xmlns:a16="http://schemas.microsoft.com/office/drawing/2014/main" id="{6E34B074-D1FE-4879-9381-1920A624C007}"/>
              </a:ext>
            </a:extLst>
          </p:cNvPr>
          <p:cNvGrpSpPr/>
          <p:nvPr/>
        </p:nvGrpSpPr>
        <p:grpSpPr>
          <a:xfrm flipV="1">
            <a:off x="234734" y="776675"/>
            <a:ext cx="4400113" cy="67221"/>
            <a:chOff x="521381" y="4255182"/>
            <a:chExt cx="8103234" cy="102235"/>
          </a:xfrm>
        </p:grpSpPr>
        <p:sp>
          <p:nvSpPr>
            <p:cNvPr id="18" name="object 3">
              <a:extLst>
                <a:ext uri="{FF2B5EF4-FFF2-40B4-BE49-F238E27FC236}">
                  <a16:creationId xmlns:a16="http://schemas.microsoft.com/office/drawing/2014/main" id="{291B8A24-2E84-4C94-A970-7F92103A79C1}"/>
                </a:ext>
              </a:extLst>
            </p:cNvPr>
            <p:cNvSpPr/>
            <p:nvPr/>
          </p:nvSpPr>
          <p:spPr>
            <a:xfrm>
              <a:off x="534161" y="4267962"/>
              <a:ext cx="8077200" cy="76200"/>
            </a:xfrm>
            <a:custGeom>
              <a:avLst/>
              <a:gdLst/>
              <a:ahLst/>
              <a:cxnLst/>
              <a:rect l="l" t="t" r="r" b="b"/>
              <a:pathLst>
                <a:path w="8077200" h="76200">
                  <a:moveTo>
                    <a:pt x="8077200" y="0"/>
                  </a:moveTo>
                  <a:lnTo>
                    <a:pt x="0" y="0"/>
                  </a:lnTo>
                  <a:lnTo>
                    <a:pt x="0" y="76200"/>
                  </a:lnTo>
                  <a:lnTo>
                    <a:pt x="8077200" y="76200"/>
                  </a:lnTo>
                  <a:lnTo>
                    <a:pt x="8077200" y="0"/>
                  </a:lnTo>
                  <a:close/>
                </a:path>
              </a:pathLst>
            </a:custGeom>
            <a:solidFill>
              <a:srgbClr val="6F2F9F"/>
            </a:solidFill>
          </p:spPr>
          <p:txBody>
            <a:bodyPr wrap="square" lIns="0" tIns="0" rIns="0" bIns="0" rtlCol="0"/>
            <a:lstStyle/>
            <a:p>
              <a:endParaRPr/>
            </a:p>
          </p:txBody>
        </p:sp>
        <p:sp>
          <p:nvSpPr>
            <p:cNvPr id="20" name="object 4">
              <a:extLst>
                <a:ext uri="{FF2B5EF4-FFF2-40B4-BE49-F238E27FC236}">
                  <a16:creationId xmlns:a16="http://schemas.microsoft.com/office/drawing/2014/main" id="{D44CF62E-2159-4A05-BE63-31758DCD32E7}"/>
                </a:ext>
              </a:extLst>
            </p:cNvPr>
            <p:cNvSpPr/>
            <p:nvPr/>
          </p:nvSpPr>
          <p:spPr>
            <a:xfrm>
              <a:off x="534161" y="4267962"/>
              <a:ext cx="8077200" cy="76200"/>
            </a:xfrm>
            <a:custGeom>
              <a:avLst/>
              <a:gdLst/>
              <a:ahLst/>
              <a:cxnLst/>
              <a:rect l="l" t="t" r="r" b="b"/>
              <a:pathLst>
                <a:path w="8077200" h="76200">
                  <a:moveTo>
                    <a:pt x="0" y="76200"/>
                  </a:moveTo>
                  <a:lnTo>
                    <a:pt x="8077200" y="76200"/>
                  </a:lnTo>
                  <a:lnTo>
                    <a:pt x="8077200" y="0"/>
                  </a:lnTo>
                  <a:lnTo>
                    <a:pt x="0" y="0"/>
                  </a:lnTo>
                  <a:lnTo>
                    <a:pt x="0" y="76200"/>
                  </a:lnTo>
                  <a:close/>
                </a:path>
              </a:pathLst>
            </a:custGeom>
            <a:ln w="25560">
              <a:solidFill>
                <a:srgbClr val="395F8A"/>
              </a:solidFill>
            </a:ln>
          </p:spPr>
          <p:txBody>
            <a:bodyPr wrap="square" lIns="0" tIns="0" rIns="0" bIns="0" rtlCol="0"/>
            <a:lstStyle/>
            <a:p>
              <a:endParaRPr/>
            </a:p>
          </p:txBody>
        </p:sp>
      </p:grpSp>
    </p:spTree>
    <p:extLst>
      <p:ext uri="{BB962C8B-B14F-4D97-AF65-F5344CB8AC3E}">
        <p14:creationId xmlns:p14="http://schemas.microsoft.com/office/powerpoint/2010/main" val="195277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BC9A-2A36-48E2-A4DE-C4270965492A}"/>
              </a:ext>
            </a:extLst>
          </p:cNvPr>
          <p:cNvSpPr>
            <a:spLocks noGrp="1"/>
          </p:cNvSpPr>
          <p:nvPr>
            <p:ph type="title"/>
          </p:nvPr>
        </p:nvSpPr>
        <p:spPr>
          <a:xfrm>
            <a:off x="628650" y="365126"/>
            <a:ext cx="7441924" cy="315911"/>
          </a:xfrm>
        </p:spPr>
        <p:txBody>
          <a:bodyPr>
            <a:noAutofit/>
          </a:bodyPr>
          <a:lstStyle/>
          <a:p>
            <a:pPr algn="ctr"/>
            <a:r>
              <a:rPr lang="en-US" sz="2800" b="1" i="0" dirty="0">
                <a:effectLst/>
                <a:latin typeface="Times New Roman" panose="02020603050405020304" pitchFamily="18" charset="0"/>
                <a:cs typeface="Times New Roman" panose="02020603050405020304" pitchFamily="18" charset="0"/>
              </a:rPr>
              <a:t>SIMCLR FRAMEWORK</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9C7C91-4BC2-4E19-9051-18AA078AB22A}"/>
              </a:ext>
            </a:extLst>
          </p:cNvPr>
          <p:cNvSpPr>
            <a:spLocks noGrp="1"/>
          </p:cNvSpPr>
          <p:nvPr>
            <p:ph idx="1"/>
          </p:nvPr>
        </p:nvSpPr>
        <p:spPr>
          <a:xfrm>
            <a:off x="628412" y="1130304"/>
            <a:ext cx="7886700" cy="4351338"/>
          </a:xfrm>
          <a:prstGeom prst="rect">
            <a:avLst/>
          </a:prstGeom>
        </p:spPr>
        <p:txBody>
          <a:bodyPr>
            <a:normAutofit/>
          </a:bodyPr>
          <a:lstStyle/>
          <a:p>
            <a:pPr algn="just">
              <a:lnSpc>
                <a:spcPct val="100000"/>
              </a:lnSpc>
            </a:pPr>
            <a:r>
              <a:rPr lang="en-US" sz="1800" b="0" i="0" dirty="0">
                <a:effectLst/>
                <a:latin typeface="Times New Roman" panose="02020603050405020304" pitchFamily="18" charset="0"/>
                <a:cs typeface="Times New Roman" panose="02020603050405020304" pitchFamily="18" charset="0"/>
              </a:rPr>
              <a:t>The idea of </a:t>
            </a:r>
            <a:r>
              <a:rPr lang="en-US" sz="1800" b="0" i="0" dirty="0" err="1">
                <a:effectLst/>
                <a:latin typeface="Times New Roman" panose="02020603050405020304" pitchFamily="18" charset="0"/>
                <a:cs typeface="Times New Roman" panose="02020603050405020304" pitchFamily="18" charset="0"/>
              </a:rPr>
              <a:t>SimCLR</a:t>
            </a:r>
            <a:r>
              <a:rPr lang="en-US" sz="1800" b="0" i="0" dirty="0">
                <a:effectLst/>
                <a:latin typeface="Times New Roman" panose="02020603050405020304" pitchFamily="18" charset="0"/>
                <a:cs typeface="Times New Roman" panose="02020603050405020304" pitchFamily="18" charset="0"/>
              </a:rPr>
              <a:t> framework is very simple. An image is taken and random transformations are applied to it to get a pair of two augmented images xi and </a:t>
            </a:r>
            <a:r>
              <a:rPr lang="en-US" sz="1800" b="0" i="0" dirty="0" err="1">
                <a:effectLst/>
                <a:latin typeface="Times New Roman" panose="02020603050405020304" pitchFamily="18" charset="0"/>
                <a:cs typeface="Times New Roman" panose="02020603050405020304" pitchFamily="18" charset="0"/>
              </a:rPr>
              <a:t>xj</a:t>
            </a:r>
            <a:r>
              <a:rPr lang="en-US" sz="1800" b="0" i="0" dirty="0">
                <a:effectLst/>
                <a:latin typeface="Times New Roman" panose="02020603050405020304" pitchFamily="18" charset="0"/>
                <a:cs typeface="Times New Roman" panose="02020603050405020304" pitchFamily="18" charset="0"/>
              </a:rPr>
              <a:t>. Each image in that pair is passed through an encoder to get representations. Then a non-linear fully connected layer is applied to get representations z. The task is to maximize the similarity between these two representations zi and </a:t>
            </a:r>
            <a:r>
              <a:rPr lang="en-US" sz="1800" b="0" i="0" dirty="0" err="1">
                <a:effectLst/>
                <a:latin typeface="Times New Roman" panose="02020603050405020304" pitchFamily="18" charset="0"/>
                <a:cs typeface="Times New Roman" panose="02020603050405020304" pitchFamily="18" charset="0"/>
              </a:rPr>
              <a:t>zj</a:t>
            </a:r>
            <a:r>
              <a:rPr lang="en-US" sz="1800" b="0" i="0" dirty="0">
                <a:effectLst/>
                <a:latin typeface="Times New Roman" panose="02020603050405020304" pitchFamily="18" charset="0"/>
                <a:cs typeface="Times New Roman" panose="02020603050405020304" pitchFamily="18" charset="0"/>
              </a:rPr>
              <a:t> for the same image.</a:t>
            </a:r>
          </a:p>
          <a:p>
            <a:pPr algn="just">
              <a:lnSpc>
                <a:spcPct val="100000"/>
              </a:lnSpc>
            </a:pPr>
            <a:endParaRPr lang="en-IN" sz="1800" dirty="0">
              <a:latin typeface="Times New Roman" panose="02020603050405020304" pitchFamily="18" charset="0"/>
              <a:cs typeface="Times New Roman" panose="02020603050405020304" pitchFamily="18" charset="0"/>
            </a:endParaRPr>
          </a:p>
        </p:txBody>
      </p:sp>
      <p:grpSp>
        <p:nvGrpSpPr>
          <p:cNvPr id="4" name="object 2">
            <a:extLst>
              <a:ext uri="{FF2B5EF4-FFF2-40B4-BE49-F238E27FC236}">
                <a16:creationId xmlns:a16="http://schemas.microsoft.com/office/drawing/2014/main" id="{AEFDEB6E-E9F3-4B77-AEC3-E898B374904D}"/>
              </a:ext>
            </a:extLst>
          </p:cNvPr>
          <p:cNvGrpSpPr/>
          <p:nvPr/>
        </p:nvGrpSpPr>
        <p:grpSpPr>
          <a:xfrm>
            <a:off x="520145" y="1028069"/>
            <a:ext cx="8103234" cy="102235"/>
            <a:chOff x="521381" y="4255182"/>
            <a:chExt cx="8103234" cy="102235"/>
          </a:xfrm>
        </p:grpSpPr>
        <p:sp>
          <p:nvSpPr>
            <p:cNvPr id="8" name="object 3">
              <a:extLst>
                <a:ext uri="{FF2B5EF4-FFF2-40B4-BE49-F238E27FC236}">
                  <a16:creationId xmlns:a16="http://schemas.microsoft.com/office/drawing/2014/main" id="{D9AD3723-B8D6-425F-B1B3-9965E596F62C}"/>
                </a:ext>
              </a:extLst>
            </p:cNvPr>
            <p:cNvSpPr/>
            <p:nvPr/>
          </p:nvSpPr>
          <p:spPr>
            <a:xfrm>
              <a:off x="534161" y="4267962"/>
              <a:ext cx="8077200" cy="76200"/>
            </a:xfrm>
            <a:custGeom>
              <a:avLst/>
              <a:gdLst/>
              <a:ahLst/>
              <a:cxnLst/>
              <a:rect l="l" t="t" r="r" b="b"/>
              <a:pathLst>
                <a:path w="8077200" h="76200">
                  <a:moveTo>
                    <a:pt x="8077200" y="0"/>
                  </a:moveTo>
                  <a:lnTo>
                    <a:pt x="0" y="0"/>
                  </a:lnTo>
                  <a:lnTo>
                    <a:pt x="0" y="76200"/>
                  </a:lnTo>
                  <a:lnTo>
                    <a:pt x="8077200" y="76200"/>
                  </a:lnTo>
                  <a:lnTo>
                    <a:pt x="8077200" y="0"/>
                  </a:lnTo>
                  <a:close/>
                </a:path>
              </a:pathLst>
            </a:custGeom>
            <a:solidFill>
              <a:srgbClr val="6F2F9F"/>
            </a:solidFill>
          </p:spPr>
          <p:txBody>
            <a:bodyPr wrap="square" lIns="0" tIns="0" rIns="0" bIns="0" rtlCol="0"/>
            <a:lstStyle/>
            <a:p>
              <a:endParaRPr/>
            </a:p>
          </p:txBody>
        </p:sp>
        <p:sp>
          <p:nvSpPr>
            <p:cNvPr id="9" name="object 4">
              <a:extLst>
                <a:ext uri="{FF2B5EF4-FFF2-40B4-BE49-F238E27FC236}">
                  <a16:creationId xmlns:a16="http://schemas.microsoft.com/office/drawing/2014/main" id="{48BE19A6-E6B8-491A-9318-C83C5BCFC078}"/>
                </a:ext>
              </a:extLst>
            </p:cNvPr>
            <p:cNvSpPr/>
            <p:nvPr/>
          </p:nvSpPr>
          <p:spPr>
            <a:xfrm>
              <a:off x="534161" y="4267962"/>
              <a:ext cx="8077200" cy="76200"/>
            </a:xfrm>
            <a:custGeom>
              <a:avLst/>
              <a:gdLst/>
              <a:ahLst/>
              <a:cxnLst/>
              <a:rect l="l" t="t" r="r" b="b"/>
              <a:pathLst>
                <a:path w="8077200" h="76200">
                  <a:moveTo>
                    <a:pt x="0" y="76200"/>
                  </a:moveTo>
                  <a:lnTo>
                    <a:pt x="8077200" y="76200"/>
                  </a:lnTo>
                  <a:lnTo>
                    <a:pt x="8077200" y="0"/>
                  </a:lnTo>
                  <a:lnTo>
                    <a:pt x="0" y="0"/>
                  </a:lnTo>
                  <a:lnTo>
                    <a:pt x="0" y="76200"/>
                  </a:lnTo>
                  <a:close/>
                </a:path>
              </a:pathLst>
            </a:custGeom>
            <a:ln w="25560">
              <a:solidFill>
                <a:srgbClr val="395F8A"/>
              </a:solidFill>
            </a:ln>
          </p:spPr>
          <p:txBody>
            <a:bodyPr wrap="square" lIns="0" tIns="0" rIns="0" bIns="0" rtlCol="0"/>
            <a:lstStyle/>
            <a:p>
              <a:endParaRPr/>
            </a:p>
          </p:txBody>
        </p:sp>
      </p:grpSp>
      <p:sp>
        <p:nvSpPr>
          <p:cNvPr id="10" name="Google Shape;72;p15">
            <a:extLst>
              <a:ext uri="{FF2B5EF4-FFF2-40B4-BE49-F238E27FC236}">
                <a16:creationId xmlns:a16="http://schemas.microsoft.com/office/drawing/2014/main" id="{A5EB8429-869C-4BEF-9295-A1B9303CCBCD}"/>
              </a:ext>
            </a:extLst>
          </p:cNvPr>
          <p:cNvSpPr/>
          <p:nvPr/>
        </p:nvSpPr>
        <p:spPr>
          <a:xfrm>
            <a:off x="143242" y="107366"/>
            <a:ext cx="970339" cy="824557"/>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029" name="Picture 5" descr="C:\Users\Prudhvi\Desktop\contrastive-puzzle.gif"/>
          <p:cNvPicPr>
            <a:picLocks noChangeAspect="1" noChangeArrowheads="1" noCrop="1"/>
          </p:cNvPicPr>
          <p:nvPr/>
        </p:nvPicPr>
        <p:blipFill>
          <a:blip r:embed="rId3"/>
          <a:srcRect/>
          <a:stretch>
            <a:fillRect/>
          </a:stretch>
        </p:blipFill>
        <p:spPr bwMode="auto">
          <a:xfrm>
            <a:off x="1500166" y="3143248"/>
            <a:ext cx="5838825" cy="2981325"/>
          </a:xfrm>
          <a:prstGeom prst="rect">
            <a:avLst/>
          </a:prstGeom>
          <a:noFill/>
        </p:spPr>
      </p:pic>
    </p:spTree>
    <p:extLst>
      <p:ext uri="{BB962C8B-B14F-4D97-AF65-F5344CB8AC3E}">
        <p14:creationId xmlns:p14="http://schemas.microsoft.com/office/powerpoint/2010/main" val="3048291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FC725-948B-480C-BBA5-E1F09DF8EC4F}"/>
              </a:ext>
            </a:extLst>
          </p:cNvPr>
          <p:cNvSpPr>
            <a:spLocks noGrp="1"/>
          </p:cNvSpPr>
          <p:nvPr>
            <p:ph type="title"/>
          </p:nvPr>
        </p:nvSpPr>
        <p:spPr>
          <a:xfrm>
            <a:off x="533163" y="284638"/>
            <a:ext cx="7982187" cy="602283"/>
          </a:xfrm>
        </p:spPr>
        <p:txBody>
          <a:bodyPr>
            <a:normAutofit/>
          </a:bodyPr>
          <a:lstStyle/>
          <a:p>
            <a:pPr algn="ctr"/>
            <a:r>
              <a:rPr lang="en-US" sz="2800" b="1" i="0" dirty="0" err="1">
                <a:effectLst/>
                <a:latin typeface="Times New Roman" panose="02020603050405020304" pitchFamily="18" charset="0"/>
                <a:cs typeface="Times New Roman" panose="02020603050405020304" pitchFamily="18" charset="0"/>
              </a:rPr>
              <a:t>SimCLR</a:t>
            </a:r>
            <a:r>
              <a:rPr lang="en-US" sz="2800" b="1" i="0" dirty="0">
                <a:effectLst/>
                <a:latin typeface="Times New Roman" panose="02020603050405020304" pitchFamily="18" charset="0"/>
                <a:cs typeface="Times New Roman" panose="02020603050405020304" pitchFamily="18" charset="0"/>
              </a:rPr>
              <a:t> Framework Approach</a:t>
            </a:r>
            <a:endParaRPr lang="en-IN" sz="2800" dirty="0">
              <a:latin typeface="Times New Roman" panose="02020603050405020304" pitchFamily="18" charset="0"/>
              <a:cs typeface="Times New Roman" panose="02020603050405020304" pitchFamily="18" charset="0"/>
            </a:endParaRPr>
          </a:p>
        </p:txBody>
      </p:sp>
      <p:pic>
        <p:nvPicPr>
          <p:cNvPr id="2050" name="Picture 2" descr="General Architecture of the SimCLR Framework">
            <a:extLst>
              <a:ext uri="{FF2B5EF4-FFF2-40B4-BE49-F238E27FC236}">
                <a16:creationId xmlns:a16="http://schemas.microsoft.com/office/drawing/2014/main" id="{F1271CE7-C8A9-4F1D-A1B6-72BED142B9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24940" y="2350611"/>
            <a:ext cx="6294120" cy="30251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A85D0D4-41F9-454B-B24C-10697FACED98}"/>
              </a:ext>
            </a:extLst>
          </p:cNvPr>
          <p:cNvSpPr txBox="1"/>
          <p:nvPr/>
        </p:nvSpPr>
        <p:spPr>
          <a:xfrm>
            <a:off x="647700" y="1242924"/>
            <a:ext cx="7248940" cy="120032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It </a:t>
            </a:r>
            <a:r>
              <a:rPr lang="en-US" b="0" i="0" dirty="0">
                <a:effectLst/>
                <a:latin typeface="Times New Roman" panose="02020603050405020304" pitchFamily="18" charset="0"/>
                <a:cs typeface="Times New Roman" panose="02020603050405020304" pitchFamily="18" charset="0"/>
              </a:rPr>
              <a:t>proposes a framework called “</a:t>
            </a:r>
            <a:r>
              <a:rPr lang="en-US" b="1" i="0" dirty="0" err="1">
                <a:effectLst/>
                <a:latin typeface="Times New Roman" panose="02020603050405020304" pitchFamily="18" charset="0"/>
                <a:cs typeface="Times New Roman" panose="02020603050405020304" pitchFamily="18" charset="0"/>
              </a:rPr>
              <a:t>SimCLR</a:t>
            </a:r>
            <a:r>
              <a:rPr lang="en-US" b="0" i="0" dirty="0">
                <a:effectLst/>
                <a:latin typeface="Times New Roman" panose="02020603050405020304" pitchFamily="18" charset="0"/>
                <a:cs typeface="Times New Roman" panose="02020603050405020304" pitchFamily="18" charset="0"/>
              </a:rPr>
              <a:t>” for modeling the above problem in a self-supervised manner. It blends the concept of </a:t>
            </a:r>
            <a:r>
              <a:rPr lang="en-US" b="0" i="1" dirty="0">
                <a:effectLst/>
                <a:latin typeface="Times New Roman" panose="02020603050405020304" pitchFamily="18" charset="0"/>
                <a:cs typeface="Times New Roman" panose="02020603050405020304" pitchFamily="18" charset="0"/>
              </a:rPr>
              <a:t>Contrastive Learning</a:t>
            </a:r>
            <a:r>
              <a:rPr lang="en-US" b="0" i="0" dirty="0">
                <a:effectLst/>
                <a:latin typeface="Times New Roman" panose="02020603050405020304" pitchFamily="18" charset="0"/>
                <a:cs typeface="Times New Roman" panose="02020603050405020304" pitchFamily="18" charset="0"/>
              </a:rPr>
              <a:t> with a few novel ideas to learn visual representations without human supervision.</a:t>
            </a:r>
          </a:p>
        </p:txBody>
      </p:sp>
      <p:grpSp>
        <p:nvGrpSpPr>
          <p:cNvPr id="3" name="object 2">
            <a:extLst>
              <a:ext uri="{FF2B5EF4-FFF2-40B4-BE49-F238E27FC236}">
                <a16:creationId xmlns:a16="http://schemas.microsoft.com/office/drawing/2014/main" id="{219142C1-76B6-42B1-95C4-845FB15B9209}"/>
              </a:ext>
            </a:extLst>
          </p:cNvPr>
          <p:cNvGrpSpPr/>
          <p:nvPr/>
        </p:nvGrpSpPr>
        <p:grpSpPr>
          <a:xfrm>
            <a:off x="507129" y="1120017"/>
            <a:ext cx="8103234" cy="102235"/>
            <a:chOff x="521381" y="4255182"/>
            <a:chExt cx="8103234" cy="102235"/>
          </a:xfrm>
        </p:grpSpPr>
        <p:sp>
          <p:nvSpPr>
            <p:cNvPr id="8" name="object 3">
              <a:extLst>
                <a:ext uri="{FF2B5EF4-FFF2-40B4-BE49-F238E27FC236}">
                  <a16:creationId xmlns:a16="http://schemas.microsoft.com/office/drawing/2014/main" id="{324407B0-4C01-460A-8431-2AE8F15F8150}"/>
                </a:ext>
              </a:extLst>
            </p:cNvPr>
            <p:cNvSpPr/>
            <p:nvPr/>
          </p:nvSpPr>
          <p:spPr>
            <a:xfrm>
              <a:off x="534161" y="4267962"/>
              <a:ext cx="8077200" cy="76200"/>
            </a:xfrm>
            <a:custGeom>
              <a:avLst/>
              <a:gdLst/>
              <a:ahLst/>
              <a:cxnLst/>
              <a:rect l="l" t="t" r="r" b="b"/>
              <a:pathLst>
                <a:path w="8077200" h="76200">
                  <a:moveTo>
                    <a:pt x="8077200" y="0"/>
                  </a:moveTo>
                  <a:lnTo>
                    <a:pt x="0" y="0"/>
                  </a:lnTo>
                  <a:lnTo>
                    <a:pt x="0" y="76200"/>
                  </a:lnTo>
                  <a:lnTo>
                    <a:pt x="8077200" y="76200"/>
                  </a:lnTo>
                  <a:lnTo>
                    <a:pt x="8077200" y="0"/>
                  </a:lnTo>
                  <a:close/>
                </a:path>
              </a:pathLst>
            </a:custGeom>
            <a:solidFill>
              <a:srgbClr val="6F2F9F"/>
            </a:solidFill>
          </p:spPr>
          <p:txBody>
            <a:bodyPr wrap="square" lIns="0" tIns="0" rIns="0" bIns="0" rtlCol="0"/>
            <a:lstStyle/>
            <a:p>
              <a:endParaRPr/>
            </a:p>
          </p:txBody>
        </p:sp>
        <p:sp>
          <p:nvSpPr>
            <p:cNvPr id="9" name="object 4">
              <a:extLst>
                <a:ext uri="{FF2B5EF4-FFF2-40B4-BE49-F238E27FC236}">
                  <a16:creationId xmlns:a16="http://schemas.microsoft.com/office/drawing/2014/main" id="{B9CFB86A-7A41-46FF-A549-17D56C527BF6}"/>
                </a:ext>
              </a:extLst>
            </p:cNvPr>
            <p:cNvSpPr/>
            <p:nvPr/>
          </p:nvSpPr>
          <p:spPr>
            <a:xfrm>
              <a:off x="534161" y="4267962"/>
              <a:ext cx="8077200" cy="76200"/>
            </a:xfrm>
            <a:custGeom>
              <a:avLst/>
              <a:gdLst/>
              <a:ahLst/>
              <a:cxnLst/>
              <a:rect l="l" t="t" r="r" b="b"/>
              <a:pathLst>
                <a:path w="8077200" h="76200">
                  <a:moveTo>
                    <a:pt x="0" y="76200"/>
                  </a:moveTo>
                  <a:lnTo>
                    <a:pt x="8077200" y="76200"/>
                  </a:lnTo>
                  <a:lnTo>
                    <a:pt x="8077200" y="0"/>
                  </a:lnTo>
                  <a:lnTo>
                    <a:pt x="0" y="0"/>
                  </a:lnTo>
                  <a:lnTo>
                    <a:pt x="0" y="76200"/>
                  </a:lnTo>
                  <a:close/>
                </a:path>
              </a:pathLst>
            </a:custGeom>
            <a:ln w="25560">
              <a:solidFill>
                <a:srgbClr val="395F8A"/>
              </a:solidFill>
            </a:ln>
          </p:spPr>
          <p:txBody>
            <a:bodyPr wrap="square" lIns="0" tIns="0" rIns="0" bIns="0" rtlCol="0"/>
            <a:lstStyle/>
            <a:p>
              <a:endParaRPr/>
            </a:p>
          </p:txBody>
        </p:sp>
      </p:grpSp>
      <p:sp>
        <p:nvSpPr>
          <p:cNvPr id="10" name="Google Shape;72;p15">
            <a:extLst>
              <a:ext uri="{FF2B5EF4-FFF2-40B4-BE49-F238E27FC236}">
                <a16:creationId xmlns:a16="http://schemas.microsoft.com/office/drawing/2014/main" id="{7B1E67D8-4AEE-4738-991F-91EFE6DE2DB7}"/>
              </a:ext>
            </a:extLst>
          </p:cNvPr>
          <p:cNvSpPr/>
          <p:nvPr/>
        </p:nvSpPr>
        <p:spPr>
          <a:xfrm>
            <a:off x="142844" y="62755"/>
            <a:ext cx="970339" cy="82455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extLst>
      <p:ext uri="{BB962C8B-B14F-4D97-AF65-F5344CB8AC3E}">
        <p14:creationId xmlns:p14="http://schemas.microsoft.com/office/powerpoint/2010/main" val="253850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97937" y="701215"/>
            <a:ext cx="8406130" cy="102235"/>
            <a:chOff x="397937" y="701213"/>
            <a:chExt cx="8406130" cy="102235"/>
          </a:xfrm>
        </p:grpSpPr>
        <p:sp>
          <p:nvSpPr>
            <p:cNvPr id="3" name="object 3"/>
            <p:cNvSpPr/>
            <p:nvPr/>
          </p:nvSpPr>
          <p:spPr>
            <a:xfrm>
              <a:off x="410718" y="713993"/>
              <a:ext cx="8380730" cy="76200"/>
            </a:xfrm>
            <a:custGeom>
              <a:avLst/>
              <a:gdLst/>
              <a:ahLst/>
              <a:cxnLst/>
              <a:rect l="l" t="t" r="r" b="b"/>
              <a:pathLst>
                <a:path w="8380730" h="76200">
                  <a:moveTo>
                    <a:pt x="8380476" y="0"/>
                  </a:moveTo>
                  <a:lnTo>
                    <a:pt x="0" y="0"/>
                  </a:lnTo>
                  <a:lnTo>
                    <a:pt x="0" y="76200"/>
                  </a:lnTo>
                  <a:lnTo>
                    <a:pt x="8380476" y="76200"/>
                  </a:lnTo>
                  <a:lnTo>
                    <a:pt x="8380476" y="0"/>
                  </a:lnTo>
                  <a:close/>
                </a:path>
              </a:pathLst>
            </a:custGeom>
            <a:solidFill>
              <a:srgbClr val="6F2F9F"/>
            </a:solidFill>
          </p:spPr>
          <p:txBody>
            <a:bodyPr wrap="square" lIns="0" tIns="0" rIns="0" bIns="0" rtlCol="0"/>
            <a:lstStyle/>
            <a:p>
              <a:endParaRPr/>
            </a:p>
          </p:txBody>
        </p:sp>
        <p:sp>
          <p:nvSpPr>
            <p:cNvPr id="4" name="object 4"/>
            <p:cNvSpPr/>
            <p:nvPr/>
          </p:nvSpPr>
          <p:spPr>
            <a:xfrm>
              <a:off x="410718" y="713993"/>
              <a:ext cx="8380730" cy="76200"/>
            </a:xfrm>
            <a:custGeom>
              <a:avLst/>
              <a:gdLst/>
              <a:ahLst/>
              <a:cxnLst/>
              <a:rect l="l" t="t" r="r" b="b"/>
              <a:pathLst>
                <a:path w="8380730" h="76200">
                  <a:moveTo>
                    <a:pt x="0" y="76200"/>
                  </a:moveTo>
                  <a:lnTo>
                    <a:pt x="8380476" y="76200"/>
                  </a:lnTo>
                  <a:lnTo>
                    <a:pt x="8380476" y="0"/>
                  </a:lnTo>
                  <a:lnTo>
                    <a:pt x="0" y="0"/>
                  </a:lnTo>
                  <a:lnTo>
                    <a:pt x="0" y="76200"/>
                  </a:lnTo>
                  <a:close/>
                </a:path>
              </a:pathLst>
            </a:custGeom>
            <a:ln w="25560">
              <a:solidFill>
                <a:srgbClr val="395F8A"/>
              </a:solidFill>
            </a:ln>
          </p:spPr>
          <p:txBody>
            <a:bodyPr wrap="square" lIns="0" tIns="0" rIns="0" bIns="0" rtlCol="0"/>
            <a:lstStyle/>
            <a:p>
              <a:endParaRPr/>
            </a:p>
          </p:txBody>
        </p:sp>
      </p:grpSp>
      <p:sp>
        <p:nvSpPr>
          <p:cNvPr id="5" name="object 5"/>
          <p:cNvSpPr txBox="1">
            <a:spLocks noGrp="1"/>
          </p:cNvSpPr>
          <p:nvPr>
            <p:ph type="title"/>
          </p:nvPr>
        </p:nvSpPr>
        <p:spPr>
          <a:xfrm>
            <a:off x="470105" y="164721"/>
            <a:ext cx="2044497" cy="513715"/>
          </a:xfrm>
          <a:prstGeom prst="rect">
            <a:avLst/>
          </a:prstGeom>
        </p:spPr>
        <p:txBody>
          <a:bodyPr vert="horz" wrap="square" lIns="0" tIns="12700" rIns="0" bIns="0" rtlCol="0" anchor="ctr">
            <a:spAutoFit/>
          </a:bodyPr>
          <a:lstStyle/>
          <a:p>
            <a:pPr marL="12700">
              <a:lnSpc>
                <a:spcPct val="100000"/>
              </a:lnSpc>
              <a:spcBef>
                <a:spcPts val="100"/>
              </a:spcBef>
            </a:pPr>
            <a:r>
              <a:rPr sz="3200" b="1" spc="-5" dirty="0">
                <a:solidFill>
                  <a:srgbClr val="C00000"/>
                </a:solidFill>
                <a:latin typeface="Times New Roman" panose="02020603050405020304" pitchFamily="18" charset="0"/>
                <a:cs typeface="Times New Roman" panose="02020603050405020304" pitchFamily="18" charset="0"/>
              </a:rPr>
              <a:t>Outline</a:t>
            </a:r>
            <a:endParaRPr sz="3200" b="1" dirty="0">
              <a:latin typeface="Times New Roman" panose="02020603050405020304" pitchFamily="18" charset="0"/>
              <a:cs typeface="Times New Roman" panose="02020603050405020304" pitchFamily="18" charset="0"/>
            </a:endParaRPr>
          </a:p>
        </p:txBody>
      </p:sp>
      <p:sp>
        <p:nvSpPr>
          <p:cNvPr id="6" name="object 6"/>
          <p:cNvSpPr txBox="1"/>
          <p:nvPr/>
        </p:nvSpPr>
        <p:spPr>
          <a:xfrm>
            <a:off x="448464" y="834392"/>
            <a:ext cx="7159625" cy="5278817"/>
          </a:xfrm>
          <a:prstGeom prst="rect">
            <a:avLst/>
          </a:prstGeom>
        </p:spPr>
        <p:txBody>
          <a:bodyPr vert="horz" wrap="square" lIns="0" tIns="12065" rIns="0" bIns="0" rtlCol="0">
            <a:spAutoFit/>
          </a:bodyPr>
          <a:lstStyle/>
          <a:p>
            <a:pPr marL="186690" indent="-174625">
              <a:lnSpc>
                <a:spcPct val="250000"/>
              </a:lnSpc>
              <a:spcBef>
                <a:spcPts val="95"/>
              </a:spcBef>
              <a:buSzPct val="125000"/>
              <a:buFont typeface="Arial"/>
              <a:buChar char="•"/>
              <a:tabLst>
                <a:tab pos="187325" algn="l"/>
              </a:tabLst>
            </a:pPr>
            <a:r>
              <a:rPr sz="2000" b="1" spc="-10" dirty="0">
                <a:latin typeface="Times New Roman" panose="02020603050405020304" pitchFamily="18" charset="0"/>
                <a:cs typeface="Times New Roman" panose="02020603050405020304" pitchFamily="18" charset="0"/>
              </a:rPr>
              <a:t>Abstract</a:t>
            </a:r>
            <a:endParaRPr sz="2000" dirty="0">
              <a:latin typeface="Times New Roman" panose="02020603050405020304" pitchFamily="18" charset="0"/>
              <a:cs typeface="Times New Roman" panose="02020603050405020304" pitchFamily="18" charset="0"/>
            </a:endParaRPr>
          </a:p>
          <a:p>
            <a:pPr marL="154305" indent="-142240">
              <a:lnSpc>
                <a:spcPct val="250000"/>
              </a:lnSpc>
              <a:spcBef>
                <a:spcPts val="85"/>
              </a:spcBef>
              <a:buFont typeface="Arial"/>
              <a:buChar char="•"/>
              <a:tabLst>
                <a:tab pos="154940" algn="l"/>
              </a:tabLst>
            </a:pPr>
            <a:r>
              <a:rPr sz="2000" b="1" spc="-10" dirty="0">
                <a:latin typeface="Times New Roman" panose="02020603050405020304" pitchFamily="18" charset="0"/>
                <a:cs typeface="Times New Roman" panose="02020603050405020304" pitchFamily="18" charset="0"/>
              </a:rPr>
              <a:t>Introduction</a:t>
            </a:r>
            <a:endParaRPr sz="2000" dirty="0">
              <a:latin typeface="Times New Roman" panose="02020603050405020304" pitchFamily="18" charset="0"/>
              <a:cs typeface="Times New Roman" panose="02020603050405020304" pitchFamily="18" charset="0"/>
            </a:endParaRPr>
          </a:p>
          <a:p>
            <a:pPr marL="154305" indent="-142240">
              <a:lnSpc>
                <a:spcPct val="250000"/>
              </a:lnSpc>
              <a:spcBef>
                <a:spcPts val="10"/>
              </a:spcBef>
              <a:buFont typeface="Arial"/>
              <a:buChar char="•"/>
              <a:tabLst>
                <a:tab pos="154940" algn="l"/>
              </a:tabLst>
            </a:pPr>
            <a:r>
              <a:rPr sz="2000" b="1" spc="-10" dirty="0">
                <a:latin typeface="Times New Roman" panose="02020603050405020304" pitchFamily="18" charset="0"/>
                <a:cs typeface="Times New Roman" panose="02020603050405020304" pitchFamily="18" charset="0"/>
              </a:rPr>
              <a:t>Literature</a:t>
            </a:r>
            <a:r>
              <a:rPr sz="2000" b="1" spc="3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survey</a:t>
            </a:r>
            <a:endParaRPr lang="en-IN" sz="2000" dirty="0">
              <a:latin typeface="Times New Roman" panose="02020603050405020304" pitchFamily="18" charset="0"/>
              <a:cs typeface="Times New Roman" panose="02020603050405020304" pitchFamily="18" charset="0"/>
            </a:endParaRPr>
          </a:p>
          <a:p>
            <a:pPr marL="154305" indent="-142240">
              <a:lnSpc>
                <a:spcPct val="250000"/>
              </a:lnSpc>
              <a:spcBef>
                <a:spcPts val="10"/>
              </a:spcBef>
              <a:buFont typeface="Arial"/>
              <a:buChar char="•"/>
              <a:tabLst>
                <a:tab pos="154940" algn="l"/>
              </a:tabLst>
            </a:pPr>
            <a:r>
              <a:rPr sz="2000" b="1" spc="-10" dirty="0">
                <a:latin typeface="Times New Roman" panose="02020603050405020304" pitchFamily="18" charset="0"/>
                <a:cs typeface="Times New Roman" panose="02020603050405020304" pitchFamily="18" charset="0"/>
              </a:rPr>
              <a:t>Proposed</a:t>
            </a:r>
            <a:r>
              <a:rPr sz="2000" b="1" spc="30" dirty="0">
                <a:latin typeface="Times New Roman" panose="02020603050405020304" pitchFamily="18" charset="0"/>
                <a:cs typeface="Times New Roman" panose="02020603050405020304" pitchFamily="18" charset="0"/>
              </a:rPr>
              <a:t> </a:t>
            </a:r>
            <a:r>
              <a:rPr sz="2000" b="1" spc="-10" dirty="0">
                <a:latin typeface="Times New Roman" panose="02020603050405020304" pitchFamily="18" charset="0"/>
                <a:cs typeface="Times New Roman" panose="02020603050405020304" pitchFamily="18" charset="0"/>
              </a:rPr>
              <a:t>work</a:t>
            </a:r>
            <a:endParaRPr lang="en-US" sz="2000" b="1" spc="-10" dirty="0">
              <a:latin typeface="Times New Roman" panose="02020603050405020304" pitchFamily="18" charset="0"/>
              <a:cs typeface="Times New Roman" panose="02020603050405020304" pitchFamily="18" charset="0"/>
            </a:endParaRPr>
          </a:p>
          <a:p>
            <a:pPr marL="154305" indent="-142240">
              <a:lnSpc>
                <a:spcPct val="250000"/>
              </a:lnSpc>
              <a:spcBef>
                <a:spcPts val="10"/>
              </a:spcBef>
              <a:buFont typeface="Arial"/>
              <a:buChar char="•"/>
              <a:tabLst>
                <a:tab pos="154940" algn="l"/>
              </a:tabLst>
            </a:pPr>
            <a:r>
              <a:rPr lang="en-US" sz="2000" b="1" dirty="0">
                <a:latin typeface="Times New Roman" panose="02020603050405020304" pitchFamily="18" charset="0"/>
                <a:cs typeface="Times New Roman" panose="02020603050405020304" pitchFamily="18" charset="0"/>
              </a:rPr>
              <a:t>S</a:t>
            </a:r>
            <a:r>
              <a:rPr sz="2000" b="1" dirty="0">
                <a:latin typeface="Times New Roman" panose="02020603050405020304" pitchFamily="18" charset="0"/>
                <a:cs typeface="Times New Roman" panose="02020603050405020304" pitchFamily="18" charset="0"/>
              </a:rPr>
              <a:t>ystem</a:t>
            </a:r>
            <a:r>
              <a:rPr sz="2000" b="1" spc="5"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architecture</a:t>
            </a:r>
            <a:endParaRPr sz="2000" b="1" dirty="0">
              <a:latin typeface="Times New Roman" panose="02020603050405020304" pitchFamily="18" charset="0"/>
              <a:cs typeface="Times New Roman" panose="02020603050405020304" pitchFamily="18" charset="0"/>
            </a:endParaRPr>
          </a:p>
          <a:p>
            <a:pPr marL="154305" indent="-142240">
              <a:lnSpc>
                <a:spcPct val="250000"/>
              </a:lnSpc>
              <a:spcBef>
                <a:spcPts val="15"/>
              </a:spcBef>
              <a:buFont typeface="Arial"/>
              <a:buChar char="•"/>
              <a:tabLst>
                <a:tab pos="154940" algn="l"/>
              </a:tabLst>
            </a:pPr>
            <a:r>
              <a:rPr sz="2000" b="1" spc="-5" dirty="0">
                <a:latin typeface="Times New Roman" panose="02020603050405020304" pitchFamily="18" charset="0"/>
                <a:cs typeface="Times New Roman" panose="02020603050405020304" pitchFamily="18" charset="0"/>
              </a:rPr>
              <a:t>Results/Output</a:t>
            </a:r>
            <a:endParaRPr sz="2000" dirty="0">
              <a:latin typeface="Times New Roman" panose="02020603050405020304" pitchFamily="18" charset="0"/>
              <a:cs typeface="Times New Roman" panose="02020603050405020304" pitchFamily="18" charset="0"/>
            </a:endParaRPr>
          </a:p>
          <a:p>
            <a:pPr marL="154305" indent="-142240">
              <a:lnSpc>
                <a:spcPct val="250000"/>
              </a:lnSpc>
              <a:spcBef>
                <a:spcPts val="15"/>
              </a:spcBef>
              <a:buFont typeface="Arial"/>
              <a:buChar char="•"/>
              <a:tabLst>
                <a:tab pos="154940" algn="l"/>
              </a:tabLst>
            </a:pPr>
            <a:r>
              <a:rPr sz="2000" b="1" spc="-10" dirty="0">
                <a:latin typeface="Times New Roman" panose="02020603050405020304" pitchFamily="18" charset="0"/>
                <a:cs typeface="Times New Roman" panose="02020603050405020304" pitchFamily="18" charset="0"/>
              </a:rPr>
              <a:t>Conclusion</a:t>
            </a:r>
            <a:endParaRPr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20382" y="838200"/>
            <a:ext cx="8103234" cy="102235"/>
            <a:chOff x="521381" y="4255182"/>
            <a:chExt cx="8103234" cy="102235"/>
          </a:xfrm>
        </p:grpSpPr>
        <p:sp>
          <p:nvSpPr>
            <p:cNvPr id="3" name="object 3"/>
            <p:cNvSpPr/>
            <p:nvPr/>
          </p:nvSpPr>
          <p:spPr>
            <a:xfrm>
              <a:off x="534161" y="4267962"/>
              <a:ext cx="8077200" cy="76200"/>
            </a:xfrm>
            <a:custGeom>
              <a:avLst/>
              <a:gdLst/>
              <a:ahLst/>
              <a:cxnLst/>
              <a:rect l="l" t="t" r="r" b="b"/>
              <a:pathLst>
                <a:path w="8077200" h="76200">
                  <a:moveTo>
                    <a:pt x="8077200" y="0"/>
                  </a:moveTo>
                  <a:lnTo>
                    <a:pt x="0" y="0"/>
                  </a:lnTo>
                  <a:lnTo>
                    <a:pt x="0" y="76200"/>
                  </a:lnTo>
                  <a:lnTo>
                    <a:pt x="8077200" y="76200"/>
                  </a:lnTo>
                  <a:lnTo>
                    <a:pt x="8077200" y="0"/>
                  </a:lnTo>
                  <a:close/>
                </a:path>
              </a:pathLst>
            </a:custGeom>
            <a:solidFill>
              <a:srgbClr val="6F2F9F"/>
            </a:solidFill>
          </p:spPr>
          <p:txBody>
            <a:bodyPr wrap="square" lIns="0" tIns="0" rIns="0" bIns="0" rtlCol="0"/>
            <a:lstStyle/>
            <a:p>
              <a:endParaRPr/>
            </a:p>
          </p:txBody>
        </p:sp>
        <p:sp>
          <p:nvSpPr>
            <p:cNvPr id="4" name="object 4"/>
            <p:cNvSpPr/>
            <p:nvPr/>
          </p:nvSpPr>
          <p:spPr>
            <a:xfrm>
              <a:off x="534161" y="4267962"/>
              <a:ext cx="8077200" cy="76200"/>
            </a:xfrm>
            <a:custGeom>
              <a:avLst/>
              <a:gdLst/>
              <a:ahLst/>
              <a:cxnLst/>
              <a:rect l="l" t="t" r="r" b="b"/>
              <a:pathLst>
                <a:path w="8077200" h="76200">
                  <a:moveTo>
                    <a:pt x="0" y="76200"/>
                  </a:moveTo>
                  <a:lnTo>
                    <a:pt x="8077200" y="76200"/>
                  </a:lnTo>
                  <a:lnTo>
                    <a:pt x="8077200" y="0"/>
                  </a:lnTo>
                  <a:lnTo>
                    <a:pt x="0" y="0"/>
                  </a:lnTo>
                  <a:lnTo>
                    <a:pt x="0" y="76200"/>
                  </a:lnTo>
                  <a:close/>
                </a:path>
              </a:pathLst>
            </a:custGeom>
            <a:ln w="25560">
              <a:solidFill>
                <a:srgbClr val="395F8A"/>
              </a:solidFill>
            </a:ln>
          </p:spPr>
          <p:txBody>
            <a:bodyPr wrap="square" lIns="0" tIns="0" rIns="0" bIns="0" rtlCol="0"/>
            <a:lstStyle/>
            <a:p>
              <a:endParaRPr/>
            </a:p>
          </p:txBody>
        </p:sp>
      </p:grpSp>
      <p:sp>
        <p:nvSpPr>
          <p:cNvPr id="5" name="object 5"/>
          <p:cNvSpPr txBox="1">
            <a:spLocks noGrp="1"/>
          </p:cNvSpPr>
          <p:nvPr>
            <p:ph type="title"/>
          </p:nvPr>
        </p:nvSpPr>
        <p:spPr>
          <a:xfrm>
            <a:off x="152400" y="228600"/>
            <a:ext cx="8991600" cy="382797"/>
          </a:xfrm>
          <a:prstGeom prst="rect">
            <a:avLst/>
          </a:prstGeom>
        </p:spPr>
        <p:txBody>
          <a:bodyPr vert="horz" wrap="square" lIns="0" tIns="13335" rIns="0" bIns="0" rtlCol="0">
            <a:spAutoFit/>
          </a:bodyPr>
          <a:lstStyle/>
          <a:p>
            <a:pPr marL="12700" algn="ctr">
              <a:lnSpc>
                <a:spcPct val="100000"/>
              </a:lnSpc>
              <a:spcBef>
                <a:spcPts val="105"/>
              </a:spcBef>
            </a:pPr>
            <a:r>
              <a:rPr lang="en-US" sz="2400" b="1" dirty="0">
                <a:latin typeface="Times New Roman" panose="02020603050405020304" pitchFamily="18" charset="0"/>
                <a:cs typeface="Times New Roman" panose="02020603050405020304" pitchFamily="18" charset="0"/>
              </a:rPr>
              <a:t>DATA COLLECTION &amp; PERFORMANCE METRICS</a:t>
            </a:r>
          </a:p>
        </p:txBody>
      </p:sp>
      <p:sp>
        <p:nvSpPr>
          <p:cNvPr id="6" name="Content Placeholder 2">
            <a:extLst>
              <a:ext uri="{FF2B5EF4-FFF2-40B4-BE49-F238E27FC236}">
                <a16:creationId xmlns:a16="http://schemas.microsoft.com/office/drawing/2014/main" id="{CD3F11F4-26EA-4FD3-A8D0-C73D8E4D3751}"/>
              </a:ext>
            </a:extLst>
          </p:cNvPr>
          <p:cNvSpPr txBox="1">
            <a:spLocks/>
          </p:cNvSpPr>
          <p:nvPr/>
        </p:nvSpPr>
        <p:spPr>
          <a:xfrm>
            <a:off x="685800" y="1018894"/>
            <a:ext cx="7408333" cy="3849291"/>
          </a:xfrm>
          <a:prstGeom prst="rect">
            <a:avLst/>
          </a:prstGeom>
        </p:spPr>
        <p:txBody>
          <a:bodyPr>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indent="0" algn="just">
              <a:buNone/>
            </a:pPr>
            <a:r>
              <a:rPr lang="en-US" b="0" i="0" dirty="0">
                <a:solidFill>
                  <a:srgbClr val="333333"/>
                </a:solidFill>
                <a:effectLst/>
                <a:latin typeface="Times New Roman" panose="02020603050405020304" pitchFamily="18" charset="0"/>
                <a:cs typeface="Times New Roman" panose="02020603050405020304" pitchFamily="18" charset="0"/>
              </a:rPr>
              <a:t>A dataset from Kaggle was used. It contained 6072 Chest X-Ray Images in jpeg format and the images were categorized into a) Train b) Test and c) Validate categories. These were further broken into 2 categories, Pneumonia and Normal.</a:t>
            </a:r>
          </a:p>
          <a:p>
            <a:pPr marL="0" indent="0" algn="just">
              <a:buNone/>
            </a:pPr>
            <a:r>
              <a:rPr lang="en-US" b="0" i="0" dirty="0">
                <a:solidFill>
                  <a:srgbClr val="333333"/>
                </a:solidFill>
                <a:effectLst/>
                <a:latin typeface="Times New Roman" panose="02020603050405020304" pitchFamily="18" charset="0"/>
                <a:cs typeface="Times New Roman" panose="02020603050405020304" pitchFamily="18" charset="0"/>
              </a:rPr>
              <a:t>The dataset covers both Normal X-Ray images and X-Ray images with Pneumonia. As one can notice, X-Ray of a healthy human (left) would show a clear, translucent image of the lungs. Meanwhile, X-Ray of the lungs of a person suffering from Pneumonia (right) would be opacified in a focal manner as shown in</a:t>
            </a:r>
            <a:r>
              <a:rPr lang="en-US" dirty="0">
                <a:solidFill>
                  <a:srgbClr val="333333"/>
                </a:solidFill>
                <a:latin typeface="Times New Roman" panose="02020603050405020304" pitchFamily="18" charset="0"/>
                <a:cs typeface="Times New Roman" panose="02020603050405020304" pitchFamily="18" charset="0"/>
              </a:rPr>
              <a:t> figure.</a:t>
            </a:r>
            <a:endParaRPr lang="en-IN" dirty="0">
              <a:latin typeface="Times New Roman" panose="02020603050405020304" pitchFamily="18" charset="0"/>
              <a:cs typeface="Times New Roman" panose="02020603050405020304" pitchFamily="18" charset="0"/>
            </a:endParaRPr>
          </a:p>
        </p:txBody>
      </p:sp>
      <p:pic>
        <p:nvPicPr>
          <p:cNvPr id="7" name="Picture 2" descr="Figure 3: - X-ray images">
            <a:extLst>
              <a:ext uri="{FF2B5EF4-FFF2-40B4-BE49-F238E27FC236}">
                <a16:creationId xmlns:a16="http://schemas.microsoft.com/office/drawing/2014/main" id="{7C0F90BC-3F5E-4B1F-A699-B53775EF32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5520" y="3638022"/>
            <a:ext cx="5391150" cy="24603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2B99D77-B797-4C7E-A17B-BE33F816395B}"/>
              </a:ext>
            </a:extLst>
          </p:cNvPr>
          <p:cNvSpPr txBox="1"/>
          <p:nvPr/>
        </p:nvSpPr>
        <p:spPr>
          <a:xfrm>
            <a:off x="381000" y="6172865"/>
            <a:ext cx="4579034" cy="456535"/>
          </a:xfrm>
          <a:prstGeom prst="rect">
            <a:avLst/>
          </a:prstGeom>
          <a:noFill/>
        </p:spPr>
        <p:txBody>
          <a:bodyPr wrap="square">
            <a:spAutoFit/>
          </a:bodyPr>
          <a:lstStyle/>
          <a:p>
            <a:pPr algn="l" fontAlgn="base">
              <a:lnSpc>
                <a:spcPct val="150000"/>
              </a:lnSpc>
            </a:pPr>
            <a:r>
              <a:rPr lang="en-US" b="0" i="0" dirty="0">
                <a:effectLst/>
                <a:latin typeface="Times New Roman" panose="02020603050405020304" pitchFamily="18" charset="0"/>
                <a:cs typeface="Times New Roman" panose="02020603050405020304" pitchFamily="18" charset="0"/>
              </a:rPr>
              <a:t>Dataset Source: Kaggle website.</a:t>
            </a:r>
          </a:p>
        </p:txBody>
      </p:sp>
      <p:sp>
        <p:nvSpPr>
          <p:cNvPr id="11" name="TextBox 10">
            <a:extLst>
              <a:ext uri="{FF2B5EF4-FFF2-40B4-BE49-F238E27FC236}">
                <a16:creationId xmlns:a16="http://schemas.microsoft.com/office/drawing/2014/main" id="{CFEDD988-5151-4934-AFEF-628111341BA4}"/>
              </a:ext>
            </a:extLst>
          </p:cNvPr>
          <p:cNvSpPr txBox="1"/>
          <p:nvPr/>
        </p:nvSpPr>
        <p:spPr>
          <a:xfrm>
            <a:off x="3810000" y="6211669"/>
            <a:ext cx="4579034" cy="646331"/>
          </a:xfrm>
          <a:prstGeom prst="rect">
            <a:avLst/>
          </a:prstGeom>
          <a:noFill/>
        </p:spPr>
        <p:txBody>
          <a:bodyPr wrap="square">
            <a:spAutoFit/>
          </a:bodyPr>
          <a:lstStyle/>
          <a:p>
            <a:r>
              <a:rPr lang="en-IN" i="1" dirty="0">
                <a:solidFill>
                  <a:srgbClr val="00B0F0"/>
                </a:solidFill>
                <a:latin typeface="Times New Roman" panose="02020603050405020304" pitchFamily="18" charset="0"/>
                <a:cs typeface="Times New Roman" panose="02020603050405020304" pitchFamily="18" charset="0"/>
              </a:rPr>
              <a:t>https://www.kaggle.com/therealcyberlord/pneumonia-detection-using-deep-learning/data</a:t>
            </a:r>
          </a:p>
        </p:txBody>
      </p:sp>
      <p:sp>
        <p:nvSpPr>
          <p:cNvPr id="12" name="Google Shape;72;p15">
            <a:extLst>
              <a:ext uri="{FF2B5EF4-FFF2-40B4-BE49-F238E27FC236}">
                <a16:creationId xmlns:a16="http://schemas.microsoft.com/office/drawing/2014/main" id="{585F920E-2E88-4D5F-B03A-42D34AE96D93}"/>
              </a:ext>
            </a:extLst>
          </p:cNvPr>
          <p:cNvSpPr/>
          <p:nvPr/>
        </p:nvSpPr>
        <p:spPr>
          <a:xfrm>
            <a:off x="152400" y="21679"/>
            <a:ext cx="761785" cy="689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extLst>
      <p:ext uri="{BB962C8B-B14F-4D97-AF65-F5344CB8AC3E}">
        <p14:creationId xmlns:p14="http://schemas.microsoft.com/office/powerpoint/2010/main" val="1122430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20382" y="838202"/>
            <a:ext cx="8103234" cy="102235"/>
            <a:chOff x="521381" y="4255182"/>
            <a:chExt cx="8103234" cy="102235"/>
          </a:xfrm>
        </p:grpSpPr>
        <p:sp>
          <p:nvSpPr>
            <p:cNvPr id="3" name="object 3"/>
            <p:cNvSpPr/>
            <p:nvPr/>
          </p:nvSpPr>
          <p:spPr>
            <a:xfrm>
              <a:off x="534161" y="4267962"/>
              <a:ext cx="8077200" cy="76200"/>
            </a:xfrm>
            <a:custGeom>
              <a:avLst/>
              <a:gdLst/>
              <a:ahLst/>
              <a:cxnLst/>
              <a:rect l="l" t="t" r="r" b="b"/>
              <a:pathLst>
                <a:path w="8077200" h="76200">
                  <a:moveTo>
                    <a:pt x="8077200" y="0"/>
                  </a:moveTo>
                  <a:lnTo>
                    <a:pt x="0" y="0"/>
                  </a:lnTo>
                  <a:lnTo>
                    <a:pt x="0" y="76200"/>
                  </a:lnTo>
                  <a:lnTo>
                    <a:pt x="8077200" y="76200"/>
                  </a:lnTo>
                  <a:lnTo>
                    <a:pt x="8077200" y="0"/>
                  </a:lnTo>
                  <a:close/>
                </a:path>
              </a:pathLst>
            </a:custGeom>
            <a:solidFill>
              <a:srgbClr val="6F2F9F"/>
            </a:solidFill>
          </p:spPr>
          <p:txBody>
            <a:bodyPr wrap="square" lIns="0" tIns="0" rIns="0" bIns="0" rtlCol="0"/>
            <a:lstStyle/>
            <a:p>
              <a:endParaRPr/>
            </a:p>
          </p:txBody>
        </p:sp>
        <p:sp>
          <p:nvSpPr>
            <p:cNvPr id="4" name="object 4"/>
            <p:cNvSpPr/>
            <p:nvPr/>
          </p:nvSpPr>
          <p:spPr>
            <a:xfrm>
              <a:off x="534161" y="4267962"/>
              <a:ext cx="8077200" cy="76200"/>
            </a:xfrm>
            <a:custGeom>
              <a:avLst/>
              <a:gdLst/>
              <a:ahLst/>
              <a:cxnLst/>
              <a:rect l="l" t="t" r="r" b="b"/>
              <a:pathLst>
                <a:path w="8077200" h="76200">
                  <a:moveTo>
                    <a:pt x="0" y="76200"/>
                  </a:moveTo>
                  <a:lnTo>
                    <a:pt x="8077200" y="76200"/>
                  </a:lnTo>
                  <a:lnTo>
                    <a:pt x="8077200" y="0"/>
                  </a:lnTo>
                  <a:lnTo>
                    <a:pt x="0" y="0"/>
                  </a:lnTo>
                  <a:lnTo>
                    <a:pt x="0" y="76200"/>
                  </a:lnTo>
                  <a:close/>
                </a:path>
              </a:pathLst>
            </a:custGeom>
            <a:ln w="25560">
              <a:solidFill>
                <a:srgbClr val="395F8A"/>
              </a:solidFill>
            </a:ln>
          </p:spPr>
          <p:txBody>
            <a:bodyPr wrap="square" lIns="0" tIns="0" rIns="0" bIns="0" rtlCol="0"/>
            <a:lstStyle/>
            <a:p>
              <a:endParaRPr/>
            </a:p>
          </p:txBody>
        </p:sp>
      </p:grpSp>
      <p:sp>
        <p:nvSpPr>
          <p:cNvPr id="5" name="object 5"/>
          <p:cNvSpPr txBox="1">
            <a:spLocks noGrp="1"/>
          </p:cNvSpPr>
          <p:nvPr>
            <p:ph type="title"/>
          </p:nvPr>
        </p:nvSpPr>
        <p:spPr>
          <a:xfrm>
            <a:off x="533162" y="325987"/>
            <a:ext cx="8991600" cy="345864"/>
          </a:xfrm>
          <a:prstGeom prst="rect">
            <a:avLst/>
          </a:prstGeom>
        </p:spPr>
        <p:txBody>
          <a:bodyPr vert="horz" wrap="square" lIns="0" tIns="13335" rIns="0" bIns="0" rtlCol="0" anchor="ctr">
            <a:spAutoFit/>
          </a:bodyPr>
          <a:lstStyle/>
          <a:p>
            <a:pPr algn="ctr"/>
            <a:r>
              <a:rPr lang="en-US" sz="2400" b="1" u="sng" dirty="0">
                <a:latin typeface="Times New Roman" panose="02020603050405020304" pitchFamily="18" charset="0"/>
                <a:cs typeface="Times New Roman" panose="02020603050405020304" pitchFamily="18" charset="0"/>
              </a:rPr>
              <a:t>STEP -WISE PROCEDURE IMPLEMENTATION </a:t>
            </a:r>
          </a:p>
        </p:txBody>
      </p:sp>
      <p:sp>
        <p:nvSpPr>
          <p:cNvPr id="6" name="Content Placeholder 2">
            <a:extLst>
              <a:ext uri="{FF2B5EF4-FFF2-40B4-BE49-F238E27FC236}">
                <a16:creationId xmlns:a16="http://schemas.microsoft.com/office/drawing/2014/main" id="{CD3F11F4-26EA-4FD3-A8D0-C73D8E4D3751}"/>
              </a:ext>
            </a:extLst>
          </p:cNvPr>
          <p:cNvSpPr txBox="1">
            <a:spLocks/>
          </p:cNvSpPr>
          <p:nvPr/>
        </p:nvSpPr>
        <p:spPr>
          <a:xfrm>
            <a:off x="685802" y="3657602"/>
            <a:ext cx="7408333" cy="1487091"/>
          </a:xfrm>
          <a:prstGeom prst="rect">
            <a:avLst/>
          </a:prstGeom>
        </p:spPr>
        <p:txBody>
          <a:bodyPr>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6606721-27E3-4EF7-AC07-A921D1F7CB90}"/>
              </a:ext>
            </a:extLst>
          </p:cNvPr>
          <p:cNvSpPr txBox="1"/>
          <p:nvPr/>
        </p:nvSpPr>
        <p:spPr>
          <a:xfrm>
            <a:off x="1023107" y="1477554"/>
            <a:ext cx="6230829" cy="2862322"/>
          </a:xfrm>
          <a:prstGeom prst="rect">
            <a:avLst/>
          </a:prstGeom>
          <a:noFill/>
        </p:spPr>
        <p:txBody>
          <a:bodyPr wrap="square">
            <a:spAutoFit/>
          </a:bodyPr>
          <a:lstStyle/>
          <a:p>
            <a:pPr marL="342900" indent="-342900" fontAlgn="base">
              <a:buFont typeface="Wingdings" panose="05000000000000000000" pitchFamily="2" charset="2"/>
              <a:buChar char="v"/>
            </a:pPr>
            <a:r>
              <a:rPr lang="en-IN" b="1" dirty="0">
                <a:solidFill>
                  <a:srgbClr val="000000"/>
                </a:solidFill>
                <a:uFill>
                  <a:solidFill>
                    <a:srgbClr val="000000"/>
                  </a:solidFill>
                </a:uFill>
                <a:latin typeface="Times New Roman" panose="02020603050405020304" pitchFamily="18" charset="0"/>
                <a:ea typeface="Bookman Old Style" panose="02050604050505020204" pitchFamily="18" charset="0"/>
                <a:cs typeface="Times New Roman" panose="02020603050405020304" pitchFamily="18" charset="0"/>
              </a:rPr>
              <a:t>Size of Dataset:</a:t>
            </a:r>
          </a:p>
          <a:p>
            <a:pPr marL="342900" indent="-342900" fontAlgn="base">
              <a:buFont typeface="Arial" panose="020B0604020202020204" pitchFamily="34" charset="0"/>
              <a:buChar char="•"/>
            </a:pPr>
            <a:r>
              <a:rPr lang="en-IN" dirty="0">
                <a:solidFill>
                  <a:srgbClr val="000000"/>
                </a:solidFill>
                <a:uFill>
                  <a:solidFill>
                    <a:srgbClr val="000000"/>
                  </a:solidFill>
                </a:uFill>
                <a:latin typeface="Times New Roman" panose="02020603050405020304" pitchFamily="18" charset="0"/>
                <a:ea typeface="Bookman Old Style" panose="02050604050505020204" pitchFamily="18" charset="0"/>
                <a:cs typeface="Times New Roman" panose="02020603050405020304" pitchFamily="18" charset="0"/>
              </a:rPr>
              <a:t>No of samples: 6072</a:t>
            </a:r>
          </a:p>
          <a:p>
            <a:pPr marL="342900" indent="-342900" fontAlgn="base">
              <a:buFont typeface="Arial" panose="020B0604020202020204" pitchFamily="34" charset="0"/>
              <a:buChar char="•"/>
            </a:pPr>
            <a:r>
              <a:rPr lang="en-IN" dirty="0">
                <a:solidFill>
                  <a:srgbClr val="000000"/>
                </a:solidFill>
                <a:uFill>
                  <a:solidFill>
                    <a:srgbClr val="000000"/>
                  </a:solidFill>
                </a:uFill>
                <a:latin typeface="Times New Roman" panose="02020603050405020304" pitchFamily="18" charset="0"/>
                <a:ea typeface="Bookman Old Style" panose="02050604050505020204" pitchFamily="18" charset="0"/>
                <a:cs typeface="Times New Roman" panose="02020603050405020304" pitchFamily="18" charset="0"/>
              </a:rPr>
              <a:t>No of pneumonia images: 4032</a:t>
            </a:r>
          </a:p>
          <a:p>
            <a:pPr marL="342900" indent="-342900" fontAlgn="base">
              <a:buFont typeface="Arial" panose="020B0604020202020204" pitchFamily="34" charset="0"/>
              <a:buChar char="•"/>
            </a:pPr>
            <a:r>
              <a:rPr lang="en-IN" dirty="0">
                <a:solidFill>
                  <a:srgbClr val="000000"/>
                </a:solidFill>
                <a:uFill>
                  <a:solidFill>
                    <a:srgbClr val="000000"/>
                  </a:solidFill>
                </a:uFill>
                <a:latin typeface="Times New Roman" panose="02020603050405020304" pitchFamily="18" charset="0"/>
                <a:ea typeface="Bookman Old Style" panose="02050604050505020204" pitchFamily="18" charset="0"/>
                <a:cs typeface="Times New Roman" panose="02020603050405020304" pitchFamily="18" charset="0"/>
              </a:rPr>
              <a:t>No of normal images: 2030</a:t>
            </a:r>
          </a:p>
          <a:p>
            <a:pPr fontAlgn="base"/>
            <a:endParaRPr lang="en-IN" dirty="0">
              <a:solidFill>
                <a:srgbClr val="000000"/>
              </a:solidFill>
              <a:uFill>
                <a:solidFill>
                  <a:srgbClr val="000000"/>
                </a:solidFill>
              </a:uFill>
              <a:latin typeface="Times New Roman" panose="02020603050405020304" pitchFamily="18" charset="0"/>
              <a:ea typeface="Bookman Old Style" panose="02050604050505020204" pitchFamily="18" charset="0"/>
              <a:cs typeface="Times New Roman" panose="02020603050405020304" pitchFamily="18" charset="0"/>
            </a:endParaRPr>
          </a:p>
          <a:p>
            <a:pPr fontAlgn="base"/>
            <a:r>
              <a:rPr lang="en-IN" dirty="0">
                <a:solidFill>
                  <a:srgbClr val="000000"/>
                </a:solidFill>
                <a:uFill>
                  <a:solidFill>
                    <a:srgbClr val="000000"/>
                  </a:solidFill>
                </a:uFill>
                <a:latin typeface="Times New Roman" panose="02020603050405020304" pitchFamily="18" charset="0"/>
                <a:ea typeface="Bookman Old Style" panose="02050604050505020204" pitchFamily="18" charset="0"/>
                <a:cs typeface="Times New Roman" panose="02020603050405020304" pitchFamily="18" charset="0"/>
              </a:rPr>
              <a:t>Dataset Source: Kaggle website</a:t>
            </a:r>
          </a:p>
          <a:p>
            <a:pPr fontAlgn="base"/>
            <a:endParaRPr lang="en-IN" dirty="0">
              <a:solidFill>
                <a:srgbClr val="000000"/>
              </a:solidFill>
              <a:uFill>
                <a:solidFill>
                  <a:srgbClr val="000000"/>
                </a:solidFill>
              </a:uFill>
              <a:latin typeface="Times New Roman" panose="02020603050405020304" pitchFamily="18" charset="0"/>
              <a:ea typeface="Bookman Old Style" panose="02050604050505020204" pitchFamily="18" charset="0"/>
              <a:cs typeface="Times New Roman" panose="02020603050405020304" pitchFamily="18" charset="0"/>
            </a:endParaRPr>
          </a:p>
          <a:p>
            <a:pPr fontAlgn="base"/>
            <a:r>
              <a:rPr lang="en-IN" i="1" dirty="0">
                <a:solidFill>
                  <a:srgbClr val="00B0F0"/>
                </a:solidFill>
                <a:latin typeface="Times New Roman" panose="02020603050405020304" pitchFamily="18" charset="0"/>
                <a:cs typeface="Times New Roman" panose="02020603050405020304" pitchFamily="18" charset="0"/>
              </a:rPr>
              <a:t>https://www.kaggle.com/therealcyberlord/pneumonia-detection-using-deep-learning/data</a:t>
            </a:r>
          </a:p>
          <a:p>
            <a:pPr fontAlgn="base"/>
            <a:endParaRPr lang="en-IN" dirty="0">
              <a:solidFill>
                <a:srgbClr val="000000"/>
              </a:solidFill>
              <a:uFill>
                <a:solidFill>
                  <a:srgbClr val="000000"/>
                </a:solidFill>
              </a:uFill>
              <a:latin typeface="Times New Roman" panose="02020603050405020304" pitchFamily="18" charset="0"/>
              <a:ea typeface="Bookman Old Style" panose="020506040505050202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2870110-33EE-4641-8DEC-B8477A241BD2}"/>
              </a:ext>
            </a:extLst>
          </p:cNvPr>
          <p:cNvSpPr txBox="1"/>
          <p:nvPr/>
        </p:nvSpPr>
        <p:spPr>
          <a:xfrm>
            <a:off x="533162" y="1005553"/>
            <a:ext cx="4580626" cy="430887"/>
          </a:xfrm>
          <a:prstGeom prst="rect">
            <a:avLst/>
          </a:prstGeom>
          <a:noFill/>
        </p:spPr>
        <p:txBody>
          <a:bodyPr wrap="square">
            <a:spAutoFit/>
          </a:bodyPr>
          <a:lstStyle/>
          <a:p>
            <a:r>
              <a:rPr lang="en-US" sz="2200" b="1" dirty="0">
                <a:latin typeface="Times New Roman" panose="02020603050405020304" pitchFamily="18" charset="0"/>
                <a:cs typeface="Times New Roman" panose="02020603050405020304" pitchFamily="18" charset="0"/>
              </a:rPr>
              <a:t>Step 01 : Data Set Collection</a:t>
            </a:r>
          </a:p>
        </p:txBody>
      </p:sp>
      <p:sp>
        <p:nvSpPr>
          <p:cNvPr id="11" name="TextBox 10">
            <a:extLst>
              <a:ext uri="{FF2B5EF4-FFF2-40B4-BE49-F238E27FC236}">
                <a16:creationId xmlns:a16="http://schemas.microsoft.com/office/drawing/2014/main" id="{F2D4CE58-FBE0-4B1B-902A-4C5BC0848CD7}"/>
              </a:ext>
            </a:extLst>
          </p:cNvPr>
          <p:cNvSpPr txBox="1"/>
          <p:nvPr/>
        </p:nvSpPr>
        <p:spPr>
          <a:xfrm>
            <a:off x="533162" y="4534675"/>
            <a:ext cx="6905443" cy="430887"/>
          </a:xfrm>
          <a:prstGeom prst="rect">
            <a:avLst/>
          </a:prstGeom>
          <a:noFill/>
        </p:spPr>
        <p:txBody>
          <a:bodyPr wrap="square">
            <a:spAutoFit/>
          </a:bodyPr>
          <a:lstStyle/>
          <a:p>
            <a:r>
              <a:rPr lang="en-US" sz="2200" b="1" dirty="0">
                <a:latin typeface="Times New Roman" panose="02020603050405020304" pitchFamily="18" charset="0"/>
                <a:cs typeface="Times New Roman" panose="02020603050405020304" pitchFamily="18" charset="0"/>
              </a:rPr>
              <a:t>Step 02 : Importing Libraries and Dataset</a:t>
            </a:r>
          </a:p>
        </p:txBody>
      </p:sp>
      <p:sp>
        <p:nvSpPr>
          <p:cNvPr id="13" name="TextBox 12">
            <a:extLst>
              <a:ext uri="{FF2B5EF4-FFF2-40B4-BE49-F238E27FC236}">
                <a16:creationId xmlns:a16="http://schemas.microsoft.com/office/drawing/2014/main" id="{055CF57A-9AE2-4D62-8831-20CE6229EFB1}"/>
              </a:ext>
            </a:extLst>
          </p:cNvPr>
          <p:cNvSpPr txBox="1"/>
          <p:nvPr/>
        </p:nvSpPr>
        <p:spPr>
          <a:xfrm>
            <a:off x="1023107" y="5098328"/>
            <a:ext cx="7435091" cy="923330"/>
          </a:xfrm>
          <a:prstGeom prst="rect">
            <a:avLst/>
          </a:prstGeom>
          <a:noFill/>
        </p:spPr>
        <p:txBody>
          <a:bodyPr wrap="square">
            <a:spAutoFit/>
          </a:bodyPr>
          <a:lstStyle/>
          <a:p>
            <a:pPr lvl="0" algn="just"/>
            <a:r>
              <a:rPr lang="en-US" sz="1800" dirty="0">
                <a:latin typeface="Times New Roman" panose="02020603050405020304" pitchFamily="18" charset="0"/>
                <a:ea typeface="Times New Roman"/>
                <a:cs typeface="Times New Roman" panose="02020603050405020304" pitchFamily="18" charset="0"/>
                <a:sym typeface="Times New Roman"/>
              </a:rPr>
              <a:t>To import libraries such as Pandas, </a:t>
            </a:r>
            <a:r>
              <a:rPr lang="en-US" sz="1800" dirty="0" err="1">
                <a:latin typeface="Times New Roman" panose="02020603050405020304" pitchFamily="18" charset="0"/>
                <a:ea typeface="Times New Roman"/>
                <a:cs typeface="Times New Roman" panose="02020603050405020304" pitchFamily="18" charset="0"/>
                <a:sym typeface="Times New Roman"/>
              </a:rPr>
              <a:t>Numpy</a:t>
            </a:r>
            <a:r>
              <a:rPr lang="en-US" dirty="0">
                <a:latin typeface="Times New Roman" panose="02020603050405020304" pitchFamily="18" charset="0"/>
                <a:ea typeface="Times New Roman"/>
                <a:cs typeface="Times New Roman" panose="02020603050405020304" pitchFamily="18" charset="0"/>
                <a:sym typeface="Times New Roman"/>
              </a:rPr>
              <a:t>, </a:t>
            </a:r>
            <a:r>
              <a:rPr lang="en-US" dirty="0" err="1">
                <a:latin typeface="Times New Roman" panose="02020603050405020304" pitchFamily="18" charset="0"/>
                <a:ea typeface="Times New Roman"/>
                <a:cs typeface="Times New Roman" panose="02020603050405020304" pitchFamily="18" charset="0"/>
                <a:sym typeface="Times New Roman"/>
              </a:rPr>
              <a:t>Opencv</a:t>
            </a:r>
            <a:r>
              <a:rPr lang="en-US" dirty="0">
                <a:latin typeface="Times New Roman" panose="02020603050405020304" pitchFamily="18" charset="0"/>
                <a:ea typeface="Times New Roman"/>
                <a:cs typeface="Times New Roman" panose="02020603050405020304" pitchFamily="18" charset="0"/>
                <a:sym typeface="Times New Roman"/>
              </a:rPr>
              <a:t>, </a:t>
            </a:r>
            <a:r>
              <a:rPr lang="en-US" sz="1800" dirty="0" err="1">
                <a:latin typeface="Times New Roman" panose="02020603050405020304" pitchFamily="18" charset="0"/>
                <a:ea typeface="Times New Roman"/>
                <a:cs typeface="Times New Roman" panose="02020603050405020304" pitchFamily="18" charset="0"/>
                <a:sym typeface="Times New Roman"/>
              </a:rPr>
              <a:t>T</a:t>
            </a:r>
            <a:r>
              <a:rPr lang="en-US" dirty="0" err="1">
                <a:latin typeface="Times New Roman" panose="02020603050405020304" pitchFamily="18" charset="0"/>
                <a:ea typeface="Times New Roman"/>
                <a:cs typeface="Times New Roman" panose="02020603050405020304" pitchFamily="18" charset="0"/>
                <a:sym typeface="Times New Roman"/>
              </a:rPr>
              <a:t>ensorflow</a:t>
            </a:r>
            <a:r>
              <a:rPr lang="en-US" dirty="0">
                <a:latin typeface="Times New Roman" panose="02020603050405020304" pitchFamily="18" charset="0"/>
                <a:ea typeface="Times New Roman"/>
                <a:cs typeface="Times New Roman" panose="02020603050405020304" pitchFamily="18" charset="0"/>
                <a:sym typeface="Times New Roman"/>
              </a:rPr>
              <a:t> and Matplotlib are used and Chest X-Ray Dataset is imported into model which contains normal and pneumonia Chest X-Ray images.</a:t>
            </a:r>
            <a:endParaRPr lang="en-US" sz="1800" dirty="0">
              <a:latin typeface="Times New Roman" panose="02020603050405020304" pitchFamily="18" charset="0"/>
              <a:cs typeface="Times New Roman" panose="02020603050405020304" pitchFamily="18" charset="0"/>
            </a:endParaRPr>
          </a:p>
        </p:txBody>
      </p:sp>
      <p:sp>
        <p:nvSpPr>
          <p:cNvPr id="15" name="Google Shape;72;p15">
            <a:extLst>
              <a:ext uri="{FF2B5EF4-FFF2-40B4-BE49-F238E27FC236}">
                <a16:creationId xmlns:a16="http://schemas.microsoft.com/office/drawing/2014/main" id="{152E2BF4-02A2-4BE0-A59C-433203BC8967}"/>
              </a:ext>
            </a:extLst>
          </p:cNvPr>
          <p:cNvSpPr/>
          <p:nvPr/>
        </p:nvSpPr>
        <p:spPr>
          <a:xfrm>
            <a:off x="261322" y="118919"/>
            <a:ext cx="761785" cy="68975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extLst>
      <p:ext uri="{BB962C8B-B14F-4D97-AF65-F5344CB8AC3E}">
        <p14:creationId xmlns:p14="http://schemas.microsoft.com/office/powerpoint/2010/main" val="244142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2744" y="581075"/>
            <a:ext cx="71438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STEP -WISE PROCEDURE IMPLEMENTATION </a:t>
            </a:r>
          </a:p>
        </p:txBody>
      </p:sp>
      <p:sp>
        <p:nvSpPr>
          <p:cNvPr id="3" name="Google Shape;72;p15"/>
          <p:cNvSpPr/>
          <p:nvPr/>
        </p:nvSpPr>
        <p:spPr>
          <a:xfrm>
            <a:off x="174147" y="104100"/>
            <a:ext cx="1228041" cy="95395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 name="TextBox 5"/>
          <p:cNvSpPr txBox="1"/>
          <p:nvPr/>
        </p:nvSpPr>
        <p:spPr>
          <a:xfrm>
            <a:off x="992819" y="1524300"/>
            <a:ext cx="4546589" cy="43088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Step 03 : Preprocessing of Data  </a:t>
            </a:r>
          </a:p>
        </p:txBody>
      </p:sp>
      <p:sp>
        <p:nvSpPr>
          <p:cNvPr id="11" name="TextBox 10">
            <a:extLst>
              <a:ext uri="{FF2B5EF4-FFF2-40B4-BE49-F238E27FC236}">
                <a16:creationId xmlns:a16="http://schemas.microsoft.com/office/drawing/2014/main" id="{582F959C-7198-44B8-BF75-A39453886C89}"/>
              </a:ext>
            </a:extLst>
          </p:cNvPr>
          <p:cNvSpPr txBox="1"/>
          <p:nvPr/>
        </p:nvSpPr>
        <p:spPr>
          <a:xfrm>
            <a:off x="1054731" y="1943483"/>
            <a:ext cx="7505067" cy="1200329"/>
          </a:xfrm>
          <a:prstGeom prst="rect">
            <a:avLst/>
          </a:prstGeom>
          <a:noFill/>
        </p:spPr>
        <p:txBody>
          <a:bodyPr wrap="square">
            <a:spAutoFit/>
          </a:bodyPr>
          <a:lstStyle/>
          <a:p>
            <a:pPr algn="just"/>
            <a:r>
              <a:rPr lang="en-IN" dirty="0"/>
              <a:t>What are the data that are collected from Chest X-Ray dataset </a:t>
            </a:r>
            <a:r>
              <a:rPr lang="en-US" dirty="0">
                <a:latin typeface="-apple-system"/>
              </a:rPr>
              <a:t>the</a:t>
            </a:r>
            <a:r>
              <a:rPr lang="en-US" b="0" i="0" dirty="0">
                <a:effectLst/>
                <a:latin typeface="-apple-system"/>
              </a:rPr>
              <a:t> images are taken and perform the operations like reshaping, resizing and removing unwanted and blank images from the dataset to get a predicted output. Which</a:t>
            </a:r>
            <a:r>
              <a:rPr lang="en-IN" b="0" i="0" dirty="0">
                <a:effectLst/>
                <a:latin typeface="-apple-system"/>
              </a:rPr>
              <a:t> helpful</a:t>
            </a:r>
            <a:r>
              <a:rPr lang="en-IN" dirty="0">
                <a:latin typeface="-apple-system"/>
              </a:rPr>
              <a:t> to get accurate results.</a:t>
            </a:r>
            <a:endParaRPr lang="en-US" b="0" i="0" dirty="0">
              <a:effectLst/>
              <a:latin typeface="-apple-system"/>
            </a:endParaRPr>
          </a:p>
        </p:txBody>
      </p:sp>
      <p:sp>
        <p:nvSpPr>
          <p:cNvPr id="13" name="TextBox 12">
            <a:extLst>
              <a:ext uri="{FF2B5EF4-FFF2-40B4-BE49-F238E27FC236}">
                <a16:creationId xmlns:a16="http://schemas.microsoft.com/office/drawing/2014/main" id="{4394D409-1833-4CCA-BC34-A111A9E07F8B}"/>
              </a:ext>
            </a:extLst>
          </p:cNvPr>
          <p:cNvSpPr txBox="1"/>
          <p:nvPr/>
        </p:nvSpPr>
        <p:spPr>
          <a:xfrm>
            <a:off x="1054732" y="3521334"/>
            <a:ext cx="4572000" cy="430887"/>
          </a:xfrm>
          <a:prstGeom prst="rect">
            <a:avLst/>
          </a:prstGeom>
          <a:noFill/>
        </p:spPr>
        <p:txBody>
          <a:bodyPr wrap="square">
            <a:spAutoFit/>
          </a:bodyPr>
          <a:lstStyle/>
          <a:p>
            <a:r>
              <a:rPr lang="en-US" sz="2200" b="1" dirty="0">
                <a:latin typeface="Times New Roman" panose="02020603050405020304" pitchFamily="18" charset="0"/>
                <a:cs typeface="Times New Roman" panose="02020603050405020304" pitchFamily="18" charset="0"/>
              </a:rPr>
              <a:t>Step 04 : Splitting the Dataset </a:t>
            </a:r>
          </a:p>
        </p:txBody>
      </p:sp>
      <p:sp>
        <p:nvSpPr>
          <p:cNvPr id="15" name="TextBox 14">
            <a:extLst>
              <a:ext uri="{FF2B5EF4-FFF2-40B4-BE49-F238E27FC236}">
                <a16:creationId xmlns:a16="http://schemas.microsoft.com/office/drawing/2014/main" id="{999B5DBF-03C3-41BF-B143-E58D1E48F133}"/>
              </a:ext>
            </a:extLst>
          </p:cNvPr>
          <p:cNvSpPr txBox="1"/>
          <p:nvPr/>
        </p:nvSpPr>
        <p:spPr>
          <a:xfrm>
            <a:off x="1054731" y="4044555"/>
            <a:ext cx="7505067" cy="1200329"/>
          </a:xfrm>
          <a:prstGeom prst="rect">
            <a:avLst/>
          </a:prstGeom>
          <a:noFill/>
        </p:spPr>
        <p:txBody>
          <a:bodyPr wrap="square">
            <a:spAutoFit/>
          </a:bodyPr>
          <a:lstStyle/>
          <a:p>
            <a:pPr algn="just">
              <a:buFont typeface="Arial" pitchFamily="34" charset="0"/>
              <a:buChar char="•"/>
            </a:pPr>
            <a:r>
              <a:rPr lang="en-US" sz="1800" dirty="0"/>
              <a:t>We took Dataset called Chest X-Ray Dataset present in Kaggle website. The chest X-Ray Dataset contains two types of images called normal Chest X-Ray images and pneumonia Chest X-Ray images by using this chest X-ray images the model can predict the pneumonia and its severity.</a:t>
            </a:r>
          </a:p>
        </p:txBody>
      </p:sp>
      <p:grpSp>
        <p:nvGrpSpPr>
          <p:cNvPr id="4" name="object 2">
            <a:extLst>
              <a:ext uri="{FF2B5EF4-FFF2-40B4-BE49-F238E27FC236}">
                <a16:creationId xmlns:a16="http://schemas.microsoft.com/office/drawing/2014/main" id="{37C2D454-0B2E-4E12-BE3D-DEE4F5469EBD}"/>
              </a:ext>
            </a:extLst>
          </p:cNvPr>
          <p:cNvGrpSpPr/>
          <p:nvPr/>
        </p:nvGrpSpPr>
        <p:grpSpPr>
          <a:xfrm>
            <a:off x="456564" y="1245982"/>
            <a:ext cx="8103234" cy="102235"/>
            <a:chOff x="521381" y="4255182"/>
            <a:chExt cx="8103234" cy="102235"/>
          </a:xfrm>
        </p:grpSpPr>
        <p:sp>
          <p:nvSpPr>
            <p:cNvPr id="17" name="object 3">
              <a:extLst>
                <a:ext uri="{FF2B5EF4-FFF2-40B4-BE49-F238E27FC236}">
                  <a16:creationId xmlns:a16="http://schemas.microsoft.com/office/drawing/2014/main" id="{CE46106D-C385-4E40-8F70-8983EFB5A09B}"/>
                </a:ext>
              </a:extLst>
            </p:cNvPr>
            <p:cNvSpPr/>
            <p:nvPr/>
          </p:nvSpPr>
          <p:spPr>
            <a:xfrm>
              <a:off x="534161" y="4267962"/>
              <a:ext cx="8077200" cy="76200"/>
            </a:xfrm>
            <a:custGeom>
              <a:avLst/>
              <a:gdLst/>
              <a:ahLst/>
              <a:cxnLst/>
              <a:rect l="l" t="t" r="r" b="b"/>
              <a:pathLst>
                <a:path w="8077200" h="76200">
                  <a:moveTo>
                    <a:pt x="8077200" y="0"/>
                  </a:moveTo>
                  <a:lnTo>
                    <a:pt x="0" y="0"/>
                  </a:lnTo>
                  <a:lnTo>
                    <a:pt x="0" y="76200"/>
                  </a:lnTo>
                  <a:lnTo>
                    <a:pt x="8077200" y="76200"/>
                  </a:lnTo>
                  <a:lnTo>
                    <a:pt x="8077200" y="0"/>
                  </a:lnTo>
                  <a:close/>
                </a:path>
              </a:pathLst>
            </a:custGeom>
            <a:solidFill>
              <a:srgbClr val="6F2F9F"/>
            </a:solidFill>
          </p:spPr>
          <p:txBody>
            <a:bodyPr wrap="square" lIns="0" tIns="0" rIns="0" bIns="0" rtlCol="0"/>
            <a:lstStyle/>
            <a:p>
              <a:endParaRPr/>
            </a:p>
          </p:txBody>
        </p:sp>
        <p:sp>
          <p:nvSpPr>
            <p:cNvPr id="18" name="object 4">
              <a:extLst>
                <a:ext uri="{FF2B5EF4-FFF2-40B4-BE49-F238E27FC236}">
                  <a16:creationId xmlns:a16="http://schemas.microsoft.com/office/drawing/2014/main" id="{1390FF48-04B0-4BDA-8E6C-E2E8476B0FBA}"/>
                </a:ext>
              </a:extLst>
            </p:cNvPr>
            <p:cNvSpPr/>
            <p:nvPr/>
          </p:nvSpPr>
          <p:spPr>
            <a:xfrm>
              <a:off x="534161" y="4267962"/>
              <a:ext cx="8077200" cy="76200"/>
            </a:xfrm>
            <a:custGeom>
              <a:avLst/>
              <a:gdLst/>
              <a:ahLst/>
              <a:cxnLst/>
              <a:rect l="l" t="t" r="r" b="b"/>
              <a:pathLst>
                <a:path w="8077200" h="76200">
                  <a:moveTo>
                    <a:pt x="0" y="76200"/>
                  </a:moveTo>
                  <a:lnTo>
                    <a:pt x="8077200" y="76200"/>
                  </a:lnTo>
                  <a:lnTo>
                    <a:pt x="8077200" y="0"/>
                  </a:lnTo>
                  <a:lnTo>
                    <a:pt x="0" y="0"/>
                  </a:lnTo>
                  <a:lnTo>
                    <a:pt x="0" y="76200"/>
                  </a:lnTo>
                  <a:close/>
                </a:path>
              </a:pathLst>
            </a:custGeom>
            <a:ln w="25560">
              <a:solidFill>
                <a:srgbClr val="395F8A"/>
              </a:solidFill>
            </a:ln>
          </p:spPr>
          <p:txBody>
            <a:bodyPr wrap="square" lIns="0" tIns="0" rIns="0" bIns="0" rtlCol="0"/>
            <a:lstStyle/>
            <a:p>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4414" y="785794"/>
            <a:ext cx="7143800" cy="461665"/>
          </a:xfrm>
          <a:prstGeom prst="rect">
            <a:avLst/>
          </a:prstGeom>
          <a:noFill/>
        </p:spPr>
        <p:txBody>
          <a:bodyPr wrap="square" rtlCol="0">
            <a:spAutoFit/>
          </a:bodyPr>
          <a:lstStyle/>
          <a:p>
            <a:pPr algn="ctr"/>
            <a:r>
              <a:rPr lang="en-US" sz="2400" b="1" dirty="0">
                <a:latin typeface="Arial" pitchFamily="34" charset="0"/>
                <a:cs typeface="Arial" pitchFamily="34" charset="0"/>
              </a:rPr>
              <a:t>STEP -WISE PROCEDURE IMPLEMENTATION </a:t>
            </a:r>
          </a:p>
        </p:txBody>
      </p:sp>
      <p:sp>
        <p:nvSpPr>
          <p:cNvPr id="3" name="Google Shape;72;p15"/>
          <p:cNvSpPr/>
          <p:nvPr/>
        </p:nvSpPr>
        <p:spPr>
          <a:xfrm>
            <a:off x="142844" y="142852"/>
            <a:ext cx="1228041" cy="95395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 name="TextBox 3"/>
          <p:cNvSpPr txBox="1"/>
          <p:nvPr/>
        </p:nvSpPr>
        <p:spPr>
          <a:xfrm>
            <a:off x="785786" y="1773784"/>
            <a:ext cx="6605614" cy="43088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Step 05 : Object detection and instance segmentation</a:t>
            </a:r>
          </a:p>
        </p:txBody>
      </p:sp>
      <p:sp>
        <p:nvSpPr>
          <p:cNvPr id="5" name="TextBox 4"/>
          <p:cNvSpPr txBox="1"/>
          <p:nvPr/>
        </p:nvSpPr>
        <p:spPr>
          <a:xfrm>
            <a:off x="785786" y="2204671"/>
            <a:ext cx="8215338" cy="2120068"/>
          </a:xfrm>
          <a:prstGeom prst="rect">
            <a:avLst/>
          </a:prstGeom>
          <a:noFill/>
        </p:spPr>
        <p:txBody>
          <a:bodyPr wrap="square" rtlCol="0">
            <a:spAutoFit/>
          </a:bodyPr>
          <a:lstStyle/>
          <a:p>
            <a:pPr algn="just">
              <a:lnSpc>
                <a:spcPct val="150000"/>
              </a:lnSpc>
              <a:buFont typeface="Arial" pitchFamily="34" charset="0"/>
              <a:buChar char="•"/>
            </a:pPr>
            <a:r>
              <a:rPr lang="en-US" b="1" i="0" dirty="0">
                <a:solidFill>
                  <a:srgbClr val="202124"/>
                </a:solidFill>
                <a:effectLst/>
                <a:latin typeface="Times New Roman" panose="02020603050405020304" pitchFamily="18" charset="0"/>
                <a:cs typeface="Times New Roman" panose="02020603050405020304" pitchFamily="18" charset="0"/>
              </a:rPr>
              <a:t>Object detection </a:t>
            </a:r>
            <a:r>
              <a:rPr lang="en-US" i="0" dirty="0">
                <a:solidFill>
                  <a:srgbClr val="202124"/>
                </a:solidFill>
                <a:effectLst/>
                <a:latin typeface="Times New Roman" panose="02020603050405020304" pitchFamily="18" charset="0"/>
                <a:cs typeface="Times New Roman" panose="02020603050405020304" pitchFamily="18" charset="0"/>
              </a:rPr>
              <a:t>is a computer technology related to computer vision and image processing that deals with detecting instances of semantic objects of a certain class (such as humans, buildings, or cars) in digital images</a:t>
            </a:r>
          </a:p>
          <a:p>
            <a:pPr algn="just">
              <a:lnSpc>
                <a:spcPct val="150000"/>
              </a:lnSpc>
              <a:buFont typeface="Arial" pitchFamily="34" charset="0"/>
              <a:buChar char="•"/>
            </a:pPr>
            <a:r>
              <a:rPr lang="en-US" b="1" i="0" dirty="0">
                <a:solidFill>
                  <a:srgbClr val="202124"/>
                </a:solidFill>
                <a:effectLst/>
                <a:latin typeface="Times New Roman" panose="02020603050405020304" pitchFamily="18" charset="0"/>
                <a:cs typeface="Times New Roman" panose="02020603050405020304" pitchFamily="18" charset="0"/>
              </a:rPr>
              <a:t>Instance segmentation </a:t>
            </a:r>
            <a:r>
              <a:rPr lang="en-US" i="0" dirty="0">
                <a:solidFill>
                  <a:srgbClr val="202124"/>
                </a:solidFill>
                <a:effectLst/>
                <a:latin typeface="Times New Roman" panose="02020603050405020304" pitchFamily="18" charset="0"/>
                <a:cs typeface="Times New Roman" panose="02020603050405020304" pitchFamily="18" charset="0"/>
              </a:rPr>
              <a:t>is the task of detecting and delineating each distinct object of interest appearing in an image</a:t>
            </a:r>
            <a:endParaRPr 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A1E69BD-75D3-4C01-B53E-AE6E89072598}"/>
              </a:ext>
            </a:extLst>
          </p:cNvPr>
          <p:cNvSpPr txBox="1"/>
          <p:nvPr/>
        </p:nvSpPr>
        <p:spPr>
          <a:xfrm>
            <a:off x="785786" y="4417072"/>
            <a:ext cx="7572428" cy="430887"/>
          </a:xfrm>
          <a:prstGeom prst="rect">
            <a:avLst/>
          </a:prstGeom>
          <a:noFill/>
        </p:spPr>
        <p:txBody>
          <a:bodyPr wrap="square">
            <a:spAutoFit/>
          </a:bodyPr>
          <a:lstStyle/>
          <a:p>
            <a:r>
              <a:rPr lang="en-US" sz="2200" b="1" dirty="0">
                <a:latin typeface="Times New Roman" panose="02020603050405020304" pitchFamily="18" charset="0"/>
                <a:cs typeface="Times New Roman" panose="02020603050405020304" pitchFamily="18" charset="0"/>
              </a:rPr>
              <a:t>Step 06 :Training the model with </a:t>
            </a:r>
            <a:r>
              <a:rPr lang="en-US" sz="2200" b="1" dirty="0" err="1">
                <a:latin typeface="Times New Roman" panose="02020603050405020304" pitchFamily="18" charset="0"/>
                <a:cs typeface="Times New Roman" panose="02020603050405020304" pitchFamily="18" charset="0"/>
              </a:rPr>
              <a:t>SimCLR</a:t>
            </a:r>
            <a:endParaRPr lang="en-US" sz="22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9606162-A290-4C79-A5BB-FBF058D13512}"/>
              </a:ext>
            </a:extLst>
          </p:cNvPr>
          <p:cNvSpPr txBox="1"/>
          <p:nvPr/>
        </p:nvSpPr>
        <p:spPr>
          <a:xfrm>
            <a:off x="996143" y="4847959"/>
            <a:ext cx="6184900" cy="2031325"/>
          </a:xfrm>
          <a:prstGeom prst="rect">
            <a:avLst/>
          </a:prstGeom>
          <a:noFill/>
        </p:spPr>
        <p:txBody>
          <a:bodyPr wrap="square">
            <a:spAutoFit/>
          </a:bodyPr>
          <a:lstStyle/>
          <a:p>
            <a:pPr marL="285750" indent="-285750" algn="l">
              <a:buFont typeface="Arial" panose="020B0604020202020204" pitchFamily="34" charset="0"/>
              <a:buChar char="•"/>
            </a:pPr>
            <a:r>
              <a:rPr lang="en-IN" i="0" dirty="0">
                <a:effectLst/>
                <a:latin typeface="Times New Roman" panose="02020603050405020304" pitchFamily="18" charset="0"/>
                <a:cs typeface="Times New Roman" panose="02020603050405020304" pitchFamily="18" charset="0"/>
              </a:rPr>
              <a:t>Self-supervised Formulation [Data Augmentation]</a:t>
            </a:r>
          </a:p>
          <a:p>
            <a:pPr marL="285750" indent="-285750">
              <a:buFont typeface="Arial" panose="020B0604020202020204" pitchFamily="34" charset="0"/>
              <a:buChar char="•"/>
            </a:pPr>
            <a:r>
              <a:rPr lang="en-IN" i="0" dirty="0">
                <a:effectLst/>
                <a:latin typeface="Times New Roman" panose="02020603050405020304" pitchFamily="18" charset="0"/>
                <a:cs typeface="Times New Roman" panose="02020603050405020304" pitchFamily="18" charset="0"/>
              </a:rPr>
              <a:t>Getting Representations [Base Encoder]</a:t>
            </a:r>
          </a:p>
          <a:p>
            <a:pPr marL="285750" indent="-285750" algn="l">
              <a:buFont typeface="Arial" panose="020B0604020202020204" pitchFamily="34" charset="0"/>
              <a:buChar char="•"/>
            </a:pPr>
            <a:r>
              <a:rPr lang="en-IN" i="0" dirty="0">
                <a:effectLst/>
                <a:latin typeface="Times New Roman" panose="02020603050405020304" pitchFamily="18" charset="0"/>
                <a:cs typeface="Times New Roman" panose="02020603050405020304" pitchFamily="18" charset="0"/>
              </a:rPr>
              <a:t>Projection Head</a:t>
            </a:r>
          </a:p>
          <a:p>
            <a:pPr marL="285750" indent="-285750" algn="l">
              <a:buFont typeface="Arial" panose="020B0604020202020204" pitchFamily="34" charset="0"/>
              <a:buChar char="•"/>
            </a:pPr>
            <a:r>
              <a:rPr lang="en-IN" i="0" dirty="0">
                <a:effectLst/>
                <a:latin typeface="Times New Roman" panose="02020603050405020304" pitchFamily="18" charset="0"/>
                <a:cs typeface="Times New Roman" panose="02020603050405020304" pitchFamily="18" charset="0"/>
              </a:rPr>
              <a:t>Tuning Model: [Bringing similar closer]</a:t>
            </a:r>
          </a:p>
          <a:p>
            <a:br>
              <a:rPr lang="en-IN" dirty="0"/>
            </a:br>
            <a:br>
              <a:rPr lang="en-IN" dirty="0"/>
            </a:br>
            <a:endParaRPr lang="en-IN" dirty="0"/>
          </a:p>
        </p:txBody>
      </p:sp>
      <p:grpSp>
        <p:nvGrpSpPr>
          <p:cNvPr id="6" name="object 2">
            <a:extLst>
              <a:ext uri="{FF2B5EF4-FFF2-40B4-BE49-F238E27FC236}">
                <a16:creationId xmlns:a16="http://schemas.microsoft.com/office/drawing/2014/main" id="{8405BBA5-1A3F-4AA0-AFFC-0A5788DC7022}"/>
              </a:ext>
            </a:extLst>
          </p:cNvPr>
          <p:cNvGrpSpPr/>
          <p:nvPr/>
        </p:nvGrpSpPr>
        <p:grpSpPr>
          <a:xfrm>
            <a:off x="520383" y="1310199"/>
            <a:ext cx="8103234" cy="102235"/>
            <a:chOff x="521381" y="4255182"/>
            <a:chExt cx="8103234" cy="102235"/>
          </a:xfrm>
        </p:grpSpPr>
        <p:sp>
          <p:nvSpPr>
            <p:cNvPr id="14" name="object 3">
              <a:extLst>
                <a:ext uri="{FF2B5EF4-FFF2-40B4-BE49-F238E27FC236}">
                  <a16:creationId xmlns:a16="http://schemas.microsoft.com/office/drawing/2014/main" id="{BF2F5DB9-28A4-47AC-8A9D-15C3158D7E19}"/>
                </a:ext>
              </a:extLst>
            </p:cNvPr>
            <p:cNvSpPr/>
            <p:nvPr/>
          </p:nvSpPr>
          <p:spPr>
            <a:xfrm>
              <a:off x="534161" y="4267962"/>
              <a:ext cx="8077200" cy="76200"/>
            </a:xfrm>
            <a:custGeom>
              <a:avLst/>
              <a:gdLst/>
              <a:ahLst/>
              <a:cxnLst/>
              <a:rect l="l" t="t" r="r" b="b"/>
              <a:pathLst>
                <a:path w="8077200" h="76200">
                  <a:moveTo>
                    <a:pt x="8077200" y="0"/>
                  </a:moveTo>
                  <a:lnTo>
                    <a:pt x="0" y="0"/>
                  </a:lnTo>
                  <a:lnTo>
                    <a:pt x="0" y="76200"/>
                  </a:lnTo>
                  <a:lnTo>
                    <a:pt x="8077200" y="76200"/>
                  </a:lnTo>
                  <a:lnTo>
                    <a:pt x="8077200" y="0"/>
                  </a:lnTo>
                  <a:close/>
                </a:path>
              </a:pathLst>
            </a:custGeom>
            <a:solidFill>
              <a:srgbClr val="6F2F9F"/>
            </a:solidFill>
          </p:spPr>
          <p:txBody>
            <a:bodyPr wrap="square" lIns="0" tIns="0" rIns="0" bIns="0" rtlCol="0"/>
            <a:lstStyle/>
            <a:p>
              <a:endParaRPr/>
            </a:p>
          </p:txBody>
        </p:sp>
        <p:sp>
          <p:nvSpPr>
            <p:cNvPr id="15" name="object 4">
              <a:extLst>
                <a:ext uri="{FF2B5EF4-FFF2-40B4-BE49-F238E27FC236}">
                  <a16:creationId xmlns:a16="http://schemas.microsoft.com/office/drawing/2014/main" id="{FA738C11-3B9E-4F30-A92F-E9608C08874D}"/>
                </a:ext>
              </a:extLst>
            </p:cNvPr>
            <p:cNvSpPr/>
            <p:nvPr/>
          </p:nvSpPr>
          <p:spPr>
            <a:xfrm>
              <a:off x="534161" y="4267962"/>
              <a:ext cx="8077200" cy="76200"/>
            </a:xfrm>
            <a:custGeom>
              <a:avLst/>
              <a:gdLst/>
              <a:ahLst/>
              <a:cxnLst/>
              <a:rect l="l" t="t" r="r" b="b"/>
              <a:pathLst>
                <a:path w="8077200" h="76200">
                  <a:moveTo>
                    <a:pt x="0" y="76200"/>
                  </a:moveTo>
                  <a:lnTo>
                    <a:pt x="8077200" y="76200"/>
                  </a:lnTo>
                  <a:lnTo>
                    <a:pt x="8077200" y="0"/>
                  </a:lnTo>
                  <a:lnTo>
                    <a:pt x="0" y="0"/>
                  </a:lnTo>
                  <a:lnTo>
                    <a:pt x="0" y="76200"/>
                  </a:lnTo>
                  <a:close/>
                </a:path>
              </a:pathLst>
            </a:custGeom>
            <a:ln w="25560">
              <a:solidFill>
                <a:srgbClr val="395F8A"/>
              </a:solidFill>
            </a:ln>
          </p:spPr>
          <p:txBody>
            <a:bodyPr wrap="square" lIns="0" tIns="0" rIns="0" bIns="0" rtlCol="0"/>
            <a:lstStyle/>
            <a:p>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FC725-948B-480C-BBA5-E1F09DF8EC4F}"/>
              </a:ext>
            </a:extLst>
          </p:cNvPr>
          <p:cNvSpPr>
            <a:spLocks noGrp="1"/>
          </p:cNvSpPr>
          <p:nvPr>
            <p:ph type="title"/>
          </p:nvPr>
        </p:nvSpPr>
        <p:spPr>
          <a:xfrm>
            <a:off x="533163" y="284638"/>
            <a:ext cx="7982187" cy="602283"/>
          </a:xfrm>
        </p:spPr>
        <p:txBody>
          <a:bodyPr>
            <a:normAutofit/>
          </a:bodyPr>
          <a:lstStyle/>
          <a:p>
            <a:pPr algn="ctr"/>
            <a:r>
              <a:rPr lang="en-US" sz="2800" b="1" i="0" dirty="0">
                <a:effectLst/>
                <a:latin typeface="Times New Roman" panose="02020603050405020304" pitchFamily="18" charset="0"/>
                <a:cs typeface="Times New Roman" panose="02020603050405020304" pitchFamily="18" charset="0"/>
              </a:rPr>
              <a:t>OUTPUT</a:t>
            </a:r>
            <a:endParaRPr lang="en-IN" sz="2800" dirty="0">
              <a:latin typeface="Times New Roman" panose="02020603050405020304" pitchFamily="18" charset="0"/>
              <a:cs typeface="Times New Roman" panose="02020603050405020304" pitchFamily="18" charset="0"/>
            </a:endParaRPr>
          </a:p>
        </p:txBody>
      </p:sp>
      <p:grpSp>
        <p:nvGrpSpPr>
          <p:cNvPr id="3" name="object 2">
            <a:extLst>
              <a:ext uri="{FF2B5EF4-FFF2-40B4-BE49-F238E27FC236}">
                <a16:creationId xmlns:a16="http://schemas.microsoft.com/office/drawing/2014/main" id="{219142C1-76B6-42B1-95C4-845FB15B9209}"/>
              </a:ext>
            </a:extLst>
          </p:cNvPr>
          <p:cNvGrpSpPr/>
          <p:nvPr/>
        </p:nvGrpSpPr>
        <p:grpSpPr>
          <a:xfrm>
            <a:off x="507129" y="1120017"/>
            <a:ext cx="8103234" cy="102235"/>
            <a:chOff x="521381" y="4255182"/>
            <a:chExt cx="8103234" cy="102235"/>
          </a:xfrm>
        </p:grpSpPr>
        <p:sp>
          <p:nvSpPr>
            <p:cNvPr id="8" name="object 3">
              <a:extLst>
                <a:ext uri="{FF2B5EF4-FFF2-40B4-BE49-F238E27FC236}">
                  <a16:creationId xmlns:a16="http://schemas.microsoft.com/office/drawing/2014/main" id="{324407B0-4C01-460A-8431-2AE8F15F8150}"/>
                </a:ext>
              </a:extLst>
            </p:cNvPr>
            <p:cNvSpPr/>
            <p:nvPr/>
          </p:nvSpPr>
          <p:spPr>
            <a:xfrm>
              <a:off x="534161" y="4267962"/>
              <a:ext cx="8077200" cy="76200"/>
            </a:xfrm>
            <a:custGeom>
              <a:avLst/>
              <a:gdLst/>
              <a:ahLst/>
              <a:cxnLst/>
              <a:rect l="l" t="t" r="r" b="b"/>
              <a:pathLst>
                <a:path w="8077200" h="76200">
                  <a:moveTo>
                    <a:pt x="8077200" y="0"/>
                  </a:moveTo>
                  <a:lnTo>
                    <a:pt x="0" y="0"/>
                  </a:lnTo>
                  <a:lnTo>
                    <a:pt x="0" y="76200"/>
                  </a:lnTo>
                  <a:lnTo>
                    <a:pt x="8077200" y="76200"/>
                  </a:lnTo>
                  <a:lnTo>
                    <a:pt x="8077200" y="0"/>
                  </a:lnTo>
                  <a:close/>
                </a:path>
              </a:pathLst>
            </a:custGeom>
            <a:solidFill>
              <a:srgbClr val="6F2F9F"/>
            </a:solidFill>
          </p:spPr>
          <p:txBody>
            <a:bodyPr wrap="square" lIns="0" tIns="0" rIns="0" bIns="0" rtlCol="0"/>
            <a:lstStyle/>
            <a:p>
              <a:endParaRPr/>
            </a:p>
          </p:txBody>
        </p:sp>
        <p:sp>
          <p:nvSpPr>
            <p:cNvPr id="9" name="object 4">
              <a:extLst>
                <a:ext uri="{FF2B5EF4-FFF2-40B4-BE49-F238E27FC236}">
                  <a16:creationId xmlns:a16="http://schemas.microsoft.com/office/drawing/2014/main" id="{B9CFB86A-7A41-46FF-A549-17D56C527BF6}"/>
                </a:ext>
              </a:extLst>
            </p:cNvPr>
            <p:cNvSpPr/>
            <p:nvPr/>
          </p:nvSpPr>
          <p:spPr>
            <a:xfrm>
              <a:off x="534161" y="4267962"/>
              <a:ext cx="8077200" cy="76200"/>
            </a:xfrm>
            <a:custGeom>
              <a:avLst/>
              <a:gdLst/>
              <a:ahLst/>
              <a:cxnLst/>
              <a:rect l="l" t="t" r="r" b="b"/>
              <a:pathLst>
                <a:path w="8077200" h="76200">
                  <a:moveTo>
                    <a:pt x="0" y="76200"/>
                  </a:moveTo>
                  <a:lnTo>
                    <a:pt x="8077200" y="76200"/>
                  </a:lnTo>
                  <a:lnTo>
                    <a:pt x="8077200" y="0"/>
                  </a:lnTo>
                  <a:lnTo>
                    <a:pt x="0" y="0"/>
                  </a:lnTo>
                  <a:lnTo>
                    <a:pt x="0" y="76200"/>
                  </a:lnTo>
                  <a:close/>
                </a:path>
              </a:pathLst>
            </a:custGeom>
            <a:ln w="25560">
              <a:solidFill>
                <a:srgbClr val="395F8A"/>
              </a:solidFill>
            </a:ln>
          </p:spPr>
          <p:txBody>
            <a:bodyPr wrap="square" lIns="0" tIns="0" rIns="0" bIns="0" rtlCol="0"/>
            <a:lstStyle/>
            <a:p>
              <a:endParaRPr/>
            </a:p>
          </p:txBody>
        </p:sp>
      </p:grpSp>
      <p:sp>
        <p:nvSpPr>
          <p:cNvPr id="10" name="Google Shape;72;p15">
            <a:extLst>
              <a:ext uri="{FF2B5EF4-FFF2-40B4-BE49-F238E27FC236}">
                <a16:creationId xmlns:a16="http://schemas.microsoft.com/office/drawing/2014/main" id="{7B1E67D8-4AEE-4738-991F-91EFE6DE2DB7}"/>
              </a:ext>
            </a:extLst>
          </p:cNvPr>
          <p:cNvSpPr/>
          <p:nvPr/>
        </p:nvSpPr>
        <p:spPr>
          <a:xfrm>
            <a:off x="142844" y="62755"/>
            <a:ext cx="970339" cy="824557"/>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1" name="Content Placeholder 10">
            <a:extLst>
              <a:ext uri="{FF2B5EF4-FFF2-40B4-BE49-F238E27FC236}">
                <a16:creationId xmlns:a16="http://schemas.microsoft.com/office/drawing/2014/main" id="{022BCAF9-328A-C9B5-66CE-25AA14920BFD}"/>
              </a:ext>
            </a:extLst>
          </p:cNvPr>
          <p:cNvPicPr>
            <a:picLocks noGrp="1" noChangeAspect="1"/>
          </p:cNvPicPr>
          <p:nvPr>
            <p:ph idx="1"/>
          </p:nvPr>
        </p:nvPicPr>
        <p:blipFill>
          <a:blip r:embed="rId3"/>
          <a:stretch>
            <a:fillRect/>
          </a:stretch>
        </p:blipFill>
        <p:spPr>
          <a:xfrm>
            <a:off x="1755059" y="1600200"/>
            <a:ext cx="5633881" cy="4525963"/>
          </a:xfrm>
        </p:spPr>
      </p:pic>
    </p:spTree>
    <p:extLst>
      <p:ext uri="{BB962C8B-B14F-4D97-AF65-F5344CB8AC3E}">
        <p14:creationId xmlns:p14="http://schemas.microsoft.com/office/powerpoint/2010/main" val="1012574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FC725-948B-480C-BBA5-E1F09DF8EC4F}"/>
              </a:ext>
            </a:extLst>
          </p:cNvPr>
          <p:cNvSpPr>
            <a:spLocks noGrp="1"/>
          </p:cNvSpPr>
          <p:nvPr>
            <p:ph type="title"/>
          </p:nvPr>
        </p:nvSpPr>
        <p:spPr>
          <a:xfrm>
            <a:off x="533163" y="284638"/>
            <a:ext cx="7982187" cy="602283"/>
          </a:xfrm>
        </p:spPr>
        <p:txBody>
          <a:bodyPr>
            <a:normAutofit/>
          </a:bodyPr>
          <a:lstStyle/>
          <a:p>
            <a:pPr algn="ctr"/>
            <a:r>
              <a:rPr lang="en-US" sz="2800" b="1" i="0" dirty="0">
                <a:effectLst/>
                <a:latin typeface="Times New Roman" panose="02020603050405020304" pitchFamily="18" charset="0"/>
                <a:cs typeface="Times New Roman" panose="02020603050405020304" pitchFamily="18" charset="0"/>
              </a:rPr>
              <a:t>OUTPUT</a:t>
            </a:r>
            <a:endParaRPr lang="en-IN" sz="2800" dirty="0">
              <a:latin typeface="Times New Roman" panose="02020603050405020304" pitchFamily="18" charset="0"/>
              <a:cs typeface="Times New Roman" panose="02020603050405020304" pitchFamily="18" charset="0"/>
            </a:endParaRPr>
          </a:p>
        </p:txBody>
      </p:sp>
      <p:grpSp>
        <p:nvGrpSpPr>
          <p:cNvPr id="3" name="object 2">
            <a:extLst>
              <a:ext uri="{FF2B5EF4-FFF2-40B4-BE49-F238E27FC236}">
                <a16:creationId xmlns:a16="http://schemas.microsoft.com/office/drawing/2014/main" id="{219142C1-76B6-42B1-95C4-845FB15B9209}"/>
              </a:ext>
            </a:extLst>
          </p:cNvPr>
          <p:cNvGrpSpPr/>
          <p:nvPr/>
        </p:nvGrpSpPr>
        <p:grpSpPr>
          <a:xfrm>
            <a:off x="507129" y="1120017"/>
            <a:ext cx="8103234" cy="102235"/>
            <a:chOff x="521381" y="4255182"/>
            <a:chExt cx="8103234" cy="102235"/>
          </a:xfrm>
        </p:grpSpPr>
        <p:sp>
          <p:nvSpPr>
            <p:cNvPr id="8" name="object 3">
              <a:extLst>
                <a:ext uri="{FF2B5EF4-FFF2-40B4-BE49-F238E27FC236}">
                  <a16:creationId xmlns:a16="http://schemas.microsoft.com/office/drawing/2014/main" id="{324407B0-4C01-460A-8431-2AE8F15F8150}"/>
                </a:ext>
              </a:extLst>
            </p:cNvPr>
            <p:cNvSpPr/>
            <p:nvPr/>
          </p:nvSpPr>
          <p:spPr>
            <a:xfrm>
              <a:off x="534161" y="4267962"/>
              <a:ext cx="8077200" cy="76200"/>
            </a:xfrm>
            <a:custGeom>
              <a:avLst/>
              <a:gdLst/>
              <a:ahLst/>
              <a:cxnLst/>
              <a:rect l="l" t="t" r="r" b="b"/>
              <a:pathLst>
                <a:path w="8077200" h="76200">
                  <a:moveTo>
                    <a:pt x="8077200" y="0"/>
                  </a:moveTo>
                  <a:lnTo>
                    <a:pt x="0" y="0"/>
                  </a:lnTo>
                  <a:lnTo>
                    <a:pt x="0" y="76200"/>
                  </a:lnTo>
                  <a:lnTo>
                    <a:pt x="8077200" y="76200"/>
                  </a:lnTo>
                  <a:lnTo>
                    <a:pt x="8077200" y="0"/>
                  </a:lnTo>
                  <a:close/>
                </a:path>
              </a:pathLst>
            </a:custGeom>
            <a:solidFill>
              <a:srgbClr val="6F2F9F"/>
            </a:solidFill>
          </p:spPr>
          <p:txBody>
            <a:bodyPr wrap="square" lIns="0" tIns="0" rIns="0" bIns="0" rtlCol="0"/>
            <a:lstStyle/>
            <a:p>
              <a:endParaRPr/>
            </a:p>
          </p:txBody>
        </p:sp>
        <p:sp>
          <p:nvSpPr>
            <p:cNvPr id="9" name="object 4">
              <a:extLst>
                <a:ext uri="{FF2B5EF4-FFF2-40B4-BE49-F238E27FC236}">
                  <a16:creationId xmlns:a16="http://schemas.microsoft.com/office/drawing/2014/main" id="{B9CFB86A-7A41-46FF-A549-17D56C527BF6}"/>
                </a:ext>
              </a:extLst>
            </p:cNvPr>
            <p:cNvSpPr/>
            <p:nvPr/>
          </p:nvSpPr>
          <p:spPr>
            <a:xfrm>
              <a:off x="534161" y="4267962"/>
              <a:ext cx="8077200" cy="76200"/>
            </a:xfrm>
            <a:custGeom>
              <a:avLst/>
              <a:gdLst/>
              <a:ahLst/>
              <a:cxnLst/>
              <a:rect l="l" t="t" r="r" b="b"/>
              <a:pathLst>
                <a:path w="8077200" h="76200">
                  <a:moveTo>
                    <a:pt x="0" y="76200"/>
                  </a:moveTo>
                  <a:lnTo>
                    <a:pt x="8077200" y="76200"/>
                  </a:lnTo>
                  <a:lnTo>
                    <a:pt x="8077200" y="0"/>
                  </a:lnTo>
                  <a:lnTo>
                    <a:pt x="0" y="0"/>
                  </a:lnTo>
                  <a:lnTo>
                    <a:pt x="0" y="76200"/>
                  </a:lnTo>
                  <a:close/>
                </a:path>
              </a:pathLst>
            </a:custGeom>
            <a:ln w="25560">
              <a:solidFill>
                <a:srgbClr val="395F8A"/>
              </a:solidFill>
            </a:ln>
          </p:spPr>
          <p:txBody>
            <a:bodyPr wrap="square" lIns="0" tIns="0" rIns="0" bIns="0" rtlCol="0"/>
            <a:lstStyle/>
            <a:p>
              <a:endParaRPr/>
            </a:p>
          </p:txBody>
        </p:sp>
      </p:grpSp>
      <p:sp>
        <p:nvSpPr>
          <p:cNvPr id="10" name="Google Shape;72;p15">
            <a:extLst>
              <a:ext uri="{FF2B5EF4-FFF2-40B4-BE49-F238E27FC236}">
                <a16:creationId xmlns:a16="http://schemas.microsoft.com/office/drawing/2014/main" id="{7B1E67D8-4AEE-4738-991F-91EFE6DE2DB7}"/>
              </a:ext>
            </a:extLst>
          </p:cNvPr>
          <p:cNvSpPr/>
          <p:nvPr/>
        </p:nvSpPr>
        <p:spPr>
          <a:xfrm>
            <a:off x="142844" y="62755"/>
            <a:ext cx="970339" cy="824557"/>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7" name="Content Placeholder 6">
            <a:extLst>
              <a:ext uri="{FF2B5EF4-FFF2-40B4-BE49-F238E27FC236}">
                <a16:creationId xmlns:a16="http://schemas.microsoft.com/office/drawing/2014/main" id="{8FC262FC-2E9E-6108-E629-1274BA0C4BA4}"/>
              </a:ext>
            </a:extLst>
          </p:cNvPr>
          <p:cNvPicPr>
            <a:picLocks noGrp="1" noChangeAspect="1"/>
          </p:cNvPicPr>
          <p:nvPr>
            <p:ph idx="1"/>
          </p:nvPr>
        </p:nvPicPr>
        <p:blipFill>
          <a:blip r:embed="rId3"/>
          <a:stretch>
            <a:fillRect/>
          </a:stretch>
        </p:blipFill>
        <p:spPr>
          <a:xfrm>
            <a:off x="1610328" y="1600200"/>
            <a:ext cx="5923344" cy="4525963"/>
          </a:xfrm>
        </p:spPr>
      </p:pic>
    </p:spTree>
    <p:extLst>
      <p:ext uri="{BB962C8B-B14F-4D97-AF65-F5344CB8AC3E}">
        <p14:creationId xmlns:p14="http://schemas.microsoft.com/office/powerpoint/2010/main" val="3906520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FC725-948B-480C-BBA5-E1F09DF8EC4F}"/>
              </a:ext>
            </a:extLst>
          </p:cNvPr>
          <p:cNvSpPr>
            <a:spLocks noGrp="1"/>
          </p:cNvSpPr>
          <p:nvPr>
            <p:ph type="title"/>
          </p:nvPr>
        </p:nvSpPr>
        <p:spPr>
          <a:xfrm>
            <a:off x="533163" y="284638"/>
            <a:ext cx="7982187" cy="602283"/>
          </a:xfrm>
        </p:spPr>
        <p:txBody>
          <a:bodyPr>
            <a:normAutofit/>
          </a:bodyPr>
          <a:lstStyle/>
          <a:p>
            <a:pPr algn="ctr"/>
            <a:r>
              <a:rPr lang="en-US" sz="2800" b="1" i="0" dirty="0">
                <a:effectLst/>
                <a:latin typeface="Times New Roman" panose="02020603050405020304" pitchFamily="18" charset="0"/>
                <a:cs typeface="Times New Roman" panose="02020603050405020304" pitchFamily="18" charset="0"/>
              </a:rPr>
              <a:t>OUTPUT</a:t>
            </a:r>
            <a:endParaRPr lang="en-IN" sz="2800" dirty="0">
              <a:latin typeface="Times New Roman" panose="02020603050405020304" pitchFamily="18" charset="0"/>
              <a:cs typeface="Times New Roman" panose="02020603050405020304" pitchFamily="18" charset="0"/>
            </a:endParaRPr>
          </a:p>
        </p:txBody>
      </p:sp>
      <p:grpSp>
        <p:nvGrpSpPr>
          <p:cNvPr id="3" name="object 2">
            <a:extLst>
              <a:ext uri="{FF2B5EF4-FFF2-40B4-BE49-F238E27FC236}">
                <a16:creationId xmlns:a16="http://schemas.microsoft.com/office/drawing/2014/main" id="{219142C1-76B6-42B1-95C4-845FB15B9209}"/>
              </a:ext>
            </a:extLst>
          </p:cNvPr>
          <p:cNvGrpSpPr/>
          <p:nvPr/>
        </p:nvGrpSpPr>
        <p:grpSpPr>
          <a:xfrm>
            <a:off x="507129" y="1120017"/>
            <a:ext cx="8103234" cy="102235"/>
            <a:chOff x="521381" y="4255182"/>
            <a:chExt cx="8103234" cy="102235"/>
          </a:xfrm>
        </p:grpSpPr>
        <p:sp>
          <p:nvSpPr>
            <p:cNvPr id="8" name="object 3">
              <a:extLst>
                <a:ext uri="{FF2B5EF4-FFF2-40B4-BE49-F238E27FC236}">
                  <a16:creationId xmlns:a16="http://schemas.microsoft.com/office/drawing/2014/main" id="{324407B0-4C01-460A-8431-2AE8F15F8150}"/>
                </a:ext>
              </a:extLst>
            </p:cNvPr>
            <p:cNvSpPr/>
            <p:nvPr/>
          </p:nvSpPr>
          <p:spPr>
            <a:xfrm>
              <a:off x="534161" y="4267962"/>
              <a:ext cx="8077200" cy="76200"/>
            </a:xfrm>
            <a:custGeom>
              <a:avLst/>
              <a:gdLst/>
              <a:ahLst/>
              <a:cxnLst/>
              <a:rect l="l" t="t" r="r" b="b"/>
              <a:pathLst>
                <a:path w="8077200" h="76200">
                  <a:moveTo>
                    <a:pt x="8077200" y="0"/>
                  </a:moveTo>
                  <a:lnTo>
                    <a:pt x="0" y="0"/>
                  </a:lnTo>
                  <a:lnTo>
                    <a:pt x="0" y="76200"/>
                  </a:lnTo>
                  <a:lnTo>
                    <a:pt x="8077200" y="76200"/>
                  </a:lnTo>
                  <a:lnTo>
                    <a:pt x="8077200" y="0"/>
                  </a:lnTo>
                  <a:close/>
                </a:path>
              </a:pathLst>
            </a:custGeom>
            <a:solidFill>
              <a:srgbClr val="6F2F9F"/>
            </a:solidFill>
          </p:spPr>
          <p:txBody>
            <a:bodyPr wrap="square" lIns="0" tIns="0" rIns="0" bIns="0" rtlCol="0"/>
            <a:lstStyle/>
            <a:p>
              <a:endParaRPr/>
            </a:p>
          </p:txBody>
        </p:sp>
        <p:sp>
          <p:nvSpPr>
            <p:cNvPr id="9" name="object 4">
              <a:extLst>
                <a:ext uri="{FF2B5EF4-FFF2-40B4-BE49-F238E27FC236}">
                  <a16:creationId xmlns:a16="http://schemas.microsoft.com/office/drawing/2014/main" id="{B9CFB86A-7A41-46FF-A549-17D56C527BF6}"/>
                </a:ext>
              </a:extLst>
            </p:cNvPr>
            <p:cNvSpPr/>
            <p:nvPr/>
          </p:nvSpPr>
          <p:spPr>
            <a:xfrm>
              <a:off x="534161" y="4267962"/>
              <a:ext cx="8077200" cy="76200"/>
            </a:xfrm>
            <a:custGeom>
              <a:avLst/>
              <a:gdLst/>
              <a:ahLst/>
              <a:cxnLst/>
              <a:rect l="l" t="t" r="r" b="b"/>
              <a:pathLst>
                <a:path w="8077200" h="76200">
                  <a:moveTo>
                    <a:pt x="0" y="76200"/>
                  </a:moveTo>
                  <a:lnTo>
                    <a:pt x="8077200" y="76200"/>
                  </a:lnTo>
                  <a:lnTo>
                    <a:pt x="8077200" y="0"/>
                  </a:lnTo>
                  <a:lnTo>
                    <a:pt x="0" y="0"/>
                  </a:lnTo>
                  <a:lnTo>
                    <a:pt x="0" y="76200"/>
                  </a:lnTo>
                  <a:close/>
                </a:path>
              </a:pathLst>
            </a:custGeom>
            <a:ln w="25560">
              <a:solidFill>
                <a:srgbClr val="395F8A"/>
              </a:solidFill>
            </a:ln>
          </p:spPr>
          <p:txBody>
            <a:bodyPr wrap="square" lIns="0" tIns="0" rIns="0" bIns="0" rtlCol="0"/>
            <a:lstStyle/>
            <a:p>
              <a:endParaRPr/>
            </a:p>
          </p:txBody>
        </p:sp>
      </p:grpSp>
      <p:sp>
        <p:nvSpPr>
          <p:cNvPr id="10" name="Google Shape;72;p15">
            <a:extLst>
              <a:ext uri="{FF2B5EF4-FFF2-40B4-BE49-F238E27FC236}">
                <a16:creationId xmlns:a16="http://schemas.microsoft.com/office/drawing/2014/main" id="{7B1E67D8-4AEE-4738-991F-91EFE6DE2DB7}"/>
              </a:ext>
            </a:extLst>
          </p:cNvPr>
          <p:cNvSpPr/>
          <p:nvPr/>
        </p:nvSpPr>
        <p:spPr>
          <a:xfrm>
            <a:off x="142844" y="62755"/>
            <a:ext cx="970339" cy="824557"/>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3" name="Content Placeholder 12">
            <a:extLst>
              <a:ext uri="{FF2B5EF4-FFF2-40B4-BE49-F238E27FC236}">
                <a16:creationId xmlns:a16="http://schemas.microsoft.com/office/drawing/2014/main" id="{163A06BF-EA08-E48A-7FE7-DCCFB881902F}"/>
              </a:ext>
            </a:extLst>
          </p:cNvPr>
          <p:cNvPicPr>
            <a:picLocks noGrp="1" noChangeAspect="1"/>
          </p:cNvPicPr>
          <p:nvPr>
            <p:ph idx="1"/>
          </p:nvPr>
        </p:nvPicPr>
        <p:blipFill>
          <a:blip r:embed="rId3"/>
          <a:stretch>
            <a:fillRect/>
          </a:stretch>
        </p:blipFill>
        <p:spPr>
          <a:xfrm>
            <a:off x="899592" y="1772816"/>
            <a:ext cx="7439025" cy="2667000"/>
          </a:xfrm>
        </p:spPr>
      </p:pic>
      <p:sp>
        <p:nvSpPr>
          <p:cNvPr id="14" name="TextBox 13">
            <a:extLst>
              <a:ext uri="{FF2B5EF4-FFF2-40B4-BE49-F238E27FC236}">
                <a16:creationId xmlns:a16="http://schemas.microsoft.com/office/drawing/2014/main" id="{1DACCEE3-E6AB-B2FA-2AED-6DC0118E39AD}"/>
              </a:ext>
            </a:extLst>
          </p:cNvPr>
          <p:cNvSpPr txBox="1"/>
          <p:nvPr/>
        </p:nvSpPr>
        <p:spPr>
          <a:xfrm>
            <a:off x="1331640" y="4571836"/>
            <a:ext cx="2664296" cy="369332"/>
          </a:xfrm>
          <a:prstGeom prst="rect">
            <a:avLst/>
          </a:prstGeom>
          <a:noFill/>
        </p:spPr>
        <p:txBody>
          <a:bodyPr wrap="square" rtlCol="0">
            <a:spAutoFit/>
          </a:bodyPr>
          <a:lstStyle/>
          <a:p>
            <a:r>
              <a:rPr lang="en-US" dirty="0"/>
              <a:t>Accuracy 92%</a:t>
            </a:r>
            <a:endParaRPr lang="en-IN" dirty="0"/>
          </a:p>
        </p:txBody>
      </p:sp>
    </p:spTree>
    <p:extLst>
      <p:ext uri="{BB962C8B-B14F-4D97-AF65-F5344CB8AC3E}">
        <p14:creationId xmlns:p14="http://schemas.microsoft.com/office/powerpoint/2010/main" val="2836281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FC725-948B-480C-BBA5-E1F09DF8EC4F}"/>
              </a:ext>
            </a:extLst>
          </p:cNvPr>
          <p:cNvSpPr>
            <a:spLocks noGrp="1"/>
          </p:cNvSpPr>
          <p:nvPr>
            <p:ph type="title"/>
          </p:nvPr>
        </p:nvSpPr>
        <p:spPr>
          <a:xfrm>
            <a:off x="533163" y="284638"/>
            <a:ext cx="7982187" cy="602283"/>
          </a:xfrm>
        </p:spPr>
        <p:txBody>
          <a:bodyPr>
            <a:normAutofit/>
          </a:bodyPr>
          <a:lstStyle/>
          <a:p>
            <a:pPr algn="ctr"/>
            <a:r>
              <a:rPr lang="en-US" sz="2800" b="1" i="0" dirty="0">
                <a:effectLst/>
                <a:latin typeface="Times New Roman" panose="02020603050405020304" pitchFamily="18" charset="0"/>
                <a:cs typeface="Times New Roman" panose="02020603050405020304" pitchFamily="18" charset="0"/>
              </a:rPr>
              <a:t>OUTPUT</a:t>
            </a:r>
            <a:endParaRPr lang="en-IN" sz="2800" dirty="0">
              <a:latin typeface="Times New Roman" panose="02020603050405020304" pitchFamily="18" charset="0"/>
              <a:cs typeface="Times New Roman" panose="02020603050405020304" pitchFamily="18" charset="0"/>
            </a:endParaRPr>
          </a:p>
        </p:txBody>
      </p:sp>
      <p:grpSp>
        <p:nvGrpSpPr>
          <p:cNvPr id="3" name="object 2">
            <a:extLst>
              <a:ext uri="{FF2B5EF4-FFF2-40B4-BE49-F238E27FC236}">
                <a16:creationId xmlns:a16="http://schemas.microsoft.com/office/drawing/2014/main" id="{219142C1-76B6-42B1-95C4-845FB15B9209}"/>
              </a:ext>
            </a:extLst>
          </p:cNvPr>
          <p:cNvGrpSpPr/>
          <p:nvPr/>
        </p:nvGrpSpPr>
        <p:grpSpPr>
          <a:xfrm>
            <a:off x="507129" y="1120017"/>
            <a:ext cx="8103234" cy="102235"/>
            <a:chOff x="521381" y="4255182"/>
            <a:chExt cx="8103234" cy="102235"/>
          </a:xfrm>
        </p:grpSpPr>
        <p:sp>
          <p:nvSpPr>
            <p:cNvPr id="8" name="object 3">
              <a:extLst>
                <a:ext uri="{FF2B5EF4-FFF2-40B4-BE49-F238E27FC236}">
                  <a16:creationId xmlns:a16="http://schemas.microsoft.com/office/drawing/2014/main" id="{324407B0-4C01-460A-8431-2AE8F15F8150}"/>
                </a:ext>
              </a:extLst>
            </p:cNvPr>
            <p:cNvSpPr/>
            <p:nvPr/>
          </p:nvSpPr>
          <p:spPr>
            <a:xfrm>
              <a:off x="534161" y="4267962"/>
              <a:ext cx="8077200" cy="76200"/>
            </a:xfrm>
            <a:custGeom>
              <a:avLst/>
              <a:gdLst/>
              <a:ahLst/>
              <a:cxnLst/>
              <a:rect l="l" t="t" r="r" b="b"/>
              <a:pathLst>
                <a:path w="8077200" h="76200">
                  <a:moveTo>
                    <a:pt x="8077200" y="0"/>
                  </a:moveTo>
                  <a:lnTo>
                    <a:pt x="0" y="0"/>
                  </a:lnTo>
                  <a:lnTo>
                    <a:pt x="0" y="76200"/>
                  </a:lnTo>
                  <a:lnTo>
                    <a:pt x="8077200" y="76200"/>
                  </a:lnTo>
                  <a:lnTo>
                    <a:pt x="8077200" y="0"/>
                  </a:lnTo>
                  <a:close/>
                </a:path>
              </a:pathLst>
            </a:custGeom>
            <a:solidFill>
              <a:srgbClr val="6F2F9F"/>
            </a:solidFill>
          </p:spPr>
          <p:txBody>
            <a:bodyPr wrap="square" lIns="0" tIns="0" rIns="0" bIns="0" rtlCol="0"/>
            <a:lstStyle/>
            <a:p>
              <a:endParaRPr/>
            </a:p>
          </p:txBody>
        </p:sp>
        <p:sp>
          <p:nvSpPr>
            <p:cNvPr id="9" name="object 4">
              <a:extLst>
                <a:ext uri="{FF2B5EF4-FFF2-40B4-BE49-F238E27FC236}">
                  <a16:creationId xmlns:a16="http://schemas.microsoft.com/office/drawing/2014/main" id="{B9CFB86A-7A41-46FF-A549-17D56C527BF6}"/>
                </a:ext>
              </a:extLst>
            </p:cNvPr>
            <p:cNvSpPr/>
            <p:nvPr/>
          </p:nvSpPr>
          <p:spPr>
            <a:xfrm>
              <a:off x="534161" y="4267962"/>
              <a:ext cx="8077200" cy="76200"/>
            </a:xfrm>
            <a:custGeom>
              <a:avLst/>
              <a:gdLst/>
              <a:ahLst/>
              <a:cxnLst/>
              <a:rect l="l" t="t" r="r" b="b"/>
              <a:pathLst>
                <a:path w="8077200" h="76200">
                  <a:moveTo>
                    <a:pt x="0" y="76200"/>
                  </a:moveTo>
                  <a:lnTo>
                    <a:pt x="8077200" y="76200"/>
                  </a:lnTo>
                  <a:lnTo>
                    <a:pt x="8077200" y="0"/>
                  </a:lnTo>
                  <a:lnTo>
                    <a:pt x="0" y="0"/>
                  </a:lnTo>
                  <a:lnTo>
                    <a:pt x="0" y="76200"/>
                  </a:lnTo>
                  <a:close/>
                </a:path>
              </a:pathLst>
            </a:custGeom>
            <a:ln w="25560">
              <a:solidFill>
                <a:srgbClr val="395F8A"/>
              </a:solidFill>
            </a:ln>
          </p:spPr>
          <p:txBody>
            <a:bodyPr wrap="square" lIns="0" tIns="0" rIns="0" bIns="0" rtlCol="0"/>
            <a:lstStyle/>
            <a:p>
              <a:endParaRPr/>
            </a:p>
          </p:txBody>
        </p:sp>
      </p:grpSp>
      <p:sp>
        <p:nvSpPr>
          <p:cNvPr id="10" name="Google Shape;72;p15">
            <a:extLst>
              <a:ext uri="{FF2B5EF4-FFF2-40B4-BE49-F238E27FC236}">
                <a16:creationId xmlns:a16="http://schemas.microsoft.com/office/drawing/2014/main" id="{7B1E67D8-4AEE-4738-991F-91EFE6DE2DB7}"/>
              </a:ext>
            </a:extLst>
          </p:cNvPr>
          <p:cNvSpPr/>
          <p:nvPr/>
        </p:nvSpPr>
        <p:spPr>
          <a:xfrm>
            <a:off x="142844" y="62755"/>
            <a:ext cx="970339" cy="824557"/>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 name="Content Placeholder 4">
            <a:extLst>
              <a:ext uri="{FF2B5EF4-FFF2-40B4-BE49-F238E27FC236}">
                <a16:creationId xmlns:a16="http://schemas.microsoft.com/office/drawing/2014/main" id="{D732057B-9D18-95FE-48C7-B36306107DA5}"/>
              </a:ext>
            </a:extLst>
          </p:cNvPr>
          <p:cNvSpPr>
            <a:spLocks noGrp="1"/>
          </p:cNvSpPr>
          <p:nvPr>
            <p:ph idx="1"/>
          </p:nvPr>
        </p:nvSpPr>
        <p:spPr/>
        <p:txBody>
          <a:bodyPr/>
          <a:lstStyle/>
          <a:p>
            <a:endParaRPr lang="en-IN" dirty="0"/>
          </a:p>
        </p:txBody>
      </p:sp>
      <p:pic>
        <p:nvPicPr>
          <p:cNvPr id="11" name="Picture 10">
            <a:extLst>
              <a:ext uri="{FF2B5EF4-FFF2-40B4-BE49-F238E27FC236}">
                <a16:creationId xmlns:a16="http://schemas.microsoft.com/office/drawing/2014/main" id="{91796C69-18C2-E53D-E5D9-FA09F047EC6A}"/>
              </a:ext>
            </a:extLst>
          </p:cNvPr>
          <p:cNvPicPr>
            <a:picLocks noChangeAspect="1"/>
          </p:cNvPicPr>
          <p:nvPr/>
        </p:nvPicPr>
        <p:blipFill rotWithShape="1">
          <a:blip r:embed="rId3"/>
          <a:srcRect l="5000" t="6726" r="28738"/>
          <a:stretch/>
        </p:blipFill>
        <p:spPr>
          <a:xfrm>
            <a:off x="457200" y="1599809"/>
            <a:ext cx="4760879" cy="4305343"/>
          </a:xfrm>
          <a:prstGeom prst="rect">
            <a:avLst/>
          </a:prstGeom>
        </p:spPr>
      </p:pic>
      <p:pic>
        <p:nvPicPr>
          <p:cNvPr id="13" name="Picture 12">
            <a:extLst>
              <a:ext uri="{FF2B5EF4-FFF2-40B4-BE49-F238E27FC236}">
                <a16:creationId xmlns:a16="http://schemas.microsoft.com/office/drawing/2014/main" id="{7AB0BDBC-25C0-9F25-B379-9639F35FA335}"/>
              </a:ext>
            </a:extLst>
          </p:cNvPr>
          <p:cNvPicPr>
            <a:picLocks noChangeAspect="1"/>
          </p:cNvPicPr>
          <p:nvPr/>
        </p:nvPicPr>
        <p:blipFill rotWithShape="1">
          <a:blip r:embed="rId4"/>
          <a:srcRect l="6300"/>
          <a:stretch/>
        </p:blipFill>
        <p:spPr>
          <a:xfrm>
            <a:off x="4931469" y="1898898"/>
            <a:ext cx="4283968" cy="3390900"/>
          </a:xfrm>
          <a:prstGeom prst="rect">
            <a:avLst/>
          </a:prstGeom>
        </p:spPr>
      </p:pic>
    </p:spTree>
    <p:extLst>
      <p:ext uri="{BB962C8B-B14F-4D97-AF65-F5344CB8AC3E}">
        <p14:creationId xmlns:p14="http://schemas.microsoft.com/office/powerpoint/2010/main" val="39754450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31140" y="832357"/>
            <a:ext cx="8406130" cy="102235"/>
            <a:chOff x="216581" y="902382"/>
            <a:chExt cx="8406130" cy="102235"/>
          </a:xfrm>
        </p:grpSpPr>
        <p:sp>
          <p:nvSpPr>
            <p:cNvPr id="3" name="object 3"/>
            <p:cNvSpPr/>
            <p:nvPr/>
          </p:nvSpPr>
          <p:spPr>
            <a:xfrm>
              <a:off x="229361" y="915162"/>
              <a:ext cx="8380730" cy="76200"/>
            </a:xfrm>
            <a:custGeom>
              <a:avLst/>
              <a:gdLst/>
              <a:ahLst/>
              <a:cxnLst/>
              <a:rect l="l" t="t" r="r" b="b"/>
              <a:pathLst>
                <a:path w="8380730" h="76200">
                  <a:moveTo>
                    <a:pt x="8380476" y="0"/>
                  </a:moveTo>
                  <a:lnTo>
                    <a:pt x="0" y="0"/>
                  </a:lnTo>
                  <a:lnTo>
                    <a:pt x="0" y="76200"/>
                  </a:lnTo>
                  <a:lnTo>
                    <a:pt x="8380476" y="76200"/>
                  </a:lnTo>
                  <a:lnTo>
                    <a:pt x="8380476" y="0"/>
                  </a:lnTo>
                  <a:close/>
                </a:path>
              </a:pathLst>
            </a:custGeom>
            <a:solidFill>
              <a:srgbClr val="6F2F9F"/>
            </a:solidFill>
          </p:spPr>
          <p:txBody>
            <a:bodyPr wrap="square" lIns="0" tIns="0" rIns="0" bIns="0" rtlCol="0"/>
            <a:lstStyle/>
            <a:p>
              <a:endParaRPr/>
            </a:p>
          </p:txBody>
        </p:sp>
        <p:sp>
          <p:nvSpPr>
            <p:cNvPr id="4" name="object 4"/>
            <p:cNvSpPr/>
            <p:nvPr/>
          </p:nvSpPr>
          <p:spPr>
            <a:xfrm>
              <a:off x="229361" y="915162"/>
              <a:ext cx="8380730" cy="76200"/>
            </a:xfrm>
            <a:custGeom>
              <a:avLst/>
              <a:gdLst/>
              <a:ahLst/>
              <a:cxnLst/>
              <a:rect l="l" t="t" r="r" b="b"/>
              <a:pathLst>
                <a:path w="8380730" h="76200">
                  <a:moveTo>
                    <a:pt x="0" y="76200"/>
                  </a:moveTo>
                  <a:lnTo>
                    <a:pt x="8380476" y="76200"/>
                  </a:lnTo>
                  <a:lnTo>
                    <a:pt x="8380476" y="0"/>
                  </a:lnTo>
                  <a:lnTo>
                    <a:pt x="0" y="0"/>
                  </a:lnTo>
                  <a:lnTo>
                    <a:pt x="0" y="76200"/>
                  </a:lnTo>
                  <a:close/>
                </a:path>
              </a:pathLst>
            </a:custGeom>
            <a:ln w="25560">
              <a:solidFill>
                <a:srgbClr val="395F8A"/>
              </a:solidFill>
            </a:ln>
          </p:spPr>
          <p:txBody>
            <a:bodyPr wrap="square" lIns="0" tIns="0" rIns="0" bIns="0" rtlCol="0"/>
            <a:lstStyle/>
            <a:p>
              <a:endParaRPr/>
            </a:p>
          </p:txBody>
        </p:sp>
      </p:grpSp>
      <p:sp>
        <p:nvSpPr>
          <p:cNvPr id="5" name="object 5"/>
          <p:cNvSpPr txBox="1">
            <a:spLocks noGrp="1"/>
          </p:cNvSpPr>
          <p:nvPr>
            <p:ph type="title"/>
          </p:nvPr>
        </p:nvSpPr>
        <p:spPr>
          <a:xfrm>
            <a:off x="231140" y="316389"/>
            <a:ext cx="2740660" cy="505267"/>
          </a:xfrm>
          <a:prstGeom prst="rect">
            <a:avLst/>
          </a:prstGeom>
        </p:spPr>
        <p:txBody>
          <a:bodyPr vert="horz" wrap="square" lIns="0" tIns="12700" rIns="0" bIns="0" rtlCol="0">
            <a:spAutoFit/>
          </a:bodyPr>
          <a:lstStyle/>
          <a:p>
            <a:pPr marL="12700">
              <a:lnSpc>
                <a:spcPct val="100000"/>
              </a:lnSpc>
              <a:spcBef>
                <a:spcPts val="100"/>
              </a:spcBef>
            </a:pPr>
            <a:r>
              <a:rPr sz="3200" b="1" spc="-25" dirty="0">
                <a:solidFill>
                  <a:srgbClr val="C00000"/>
                </a:solidFill>
                <a:latin typeface="Times New Roman" panose="02020603050405020304" pitchFamily="18" charset="0"/>
                <a:cs typeface="Times New Roman" panose="02020603050405020304" pitchFamily="18" charset="0"/>
              </a:rPr>
              <a:t>References</a:t>
            </a:r>
            <a:endParaRPr sz="32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C9E17D-5492-4A99-A35D-DAF6113D89C9}"/>
              </a:ext>
            </a:extLst>
          </p:cNvPr>
          <p:cNvSpPr txBox="1"/>
          <p:nvPr/>
        </p:nvSpPr>
        <p:spPr>
          <a:xfrm>
            <a:off x="680483" y="1905000"/>
            <a:ext cx="7478485" cy="5016758"/>
          </a:xfrm>
          <a:prstGeom prst="rect">
            <a:avLst/>
          </a:prstGeom>
          <a:noFill/>
        </p:spPr>
        <p:txBody>
          <a:bodyPr wrap="square">
            <a:spAutoFit/>
          </a:bodyPr>
          <a:lstStyle/>
          <a:p>
            <a:pPr marL="342900" indent="-342900">
              <a:buClrTx/>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hlinkClick r:id="rId2"/>
              </a:rPr>
              <a:t>https://amitness.com/2020/03/illustrated-simclr/#:~:text=The%20idea%20of%20SimCLR%20framework,applied%20to%20get%20representations%20z</a:t>
            </a:r>
            <a:r>
              <a:rPr lang="en-IN" sz="20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000" i="1" dirty="0">
                <a:solidFill>
                  <a:srgbClr val="00B0F0"/>
                </a:solidFill>
                <a:latin typeface="Times New Roman" panose="02020603050405020304" pitchFamily="18" charset="0"/>
                <a:cs typeface="Times New Roman" panose="02020603050405020304" pitchFamily="18" charset="0"/>
              </a:rPr>
              <a:t>https://www.kaggle.com/therealcyberlord/pneumonia-detection-using-deep-learning/data</a:t>
            </a:r>
          </a:p>
          <a:p>
            <a:pPr marL="342900" indent="-342900">
              <a:buClrTx/>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hlinkClick r:id="rId2"/>
              </a:rPr>
              <a:t>https://amitness.com/2020/03/illustrated-simclr/#:~:text=Downstream%20Tasks,obtained%20from%20the%20projection%20head</a:t>
            </a:r>
            <a:r>
              <a:rPr lang="en-IN" sz="2000" dirty="0">
                <a:latin typeface="Times New Roman" panose="02020603050405020304" pitchFamily="18" charset="0"/>
                <a:cs typeface="Times New Roman" panose="02020603050405020304" pitchFamily="18" charset="0"/>
              </a:rPr>
              <a:t>.</a:t>
            </a:r>
          </a:p>
          <a:p>
            <a:pPr marL="342900" indent="-342900">
              <a:buClrTx/>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hlinkClick r:id="rId3"/>
              </a:rPr>
              <a:t>https://medium.com/@nainaakash012/simclr-contrastive-learning-of-visual-representations-52ecf1ac11fa</a:t>
            </a:r>
            <a:endParaRPr lang="en-IN" sz="2000" dirty="0">
              <a:latin typeface="Times New Roman" panose="02020603050405020304" pitchFamily="18" charset="0"/>
              <a:cs typeface="Times New Roman" panose="02020603050405020304" pitchFamily="18" charset="0"/>
            </a:endParaRPr>
          </a:p>
          <a:p>
            <a:pPr marL="342900" indent="-342900">
              <a:buClrTx/>
              <a:buFont typeface="Wingdings" panose="05000000000000000000" pitchFamily="2" charset="2"/>
              <a:buChar char="§"/>
            </a:pPr>
            <a:r>
              <a:rPr lang="en-IN" sz="2000" dirty="0">
                <a:solidFill>
                  <a:schemeClr val="tx2">
                    <a:lumMod val="60000"/>
                    <a:lumOff val="40000"/>
                  </a:schemeClr>
                </a:solidFill>
                <a:latin typeface="Times New Roman" panose="02020603050405020304" pitchFamily="18" charset="0"/>
                <a:cs typeface="Times New Roman" panose="02020603050405020304" pitchFamily="18" charset="0"/>
              </a:rPr>
              <a:t>https://arxiv.org/pdf/2002.05709.pdf</a:t>
            </a:r>
          </a:p>
          <a:p>
            <a:pPr marL="342900" indent="-342900">
              <a:buClrTx/>
              <a:buFont typeface="Wingdings" panose="05000000000000000000" pitchFamily="2" charset="2"/>
              <a:buChar char="§"/>
            </a:pPr>
            <a:endParaRPr lang="en-IN" sz="2000" dirty="0">
              <a:solidFill>
                <a:schemeClr val="tx2">
                  <a:lumMod val="60000"/>
                  <a:lumOff val="40000"/>
                </a:schemeClr>
              </a:solidFill>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sz="20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sz="2000" dirty="0">
              <a:latin typeface="Times New Roman" panose="02020603050405020304" pitchFamily="18" charset="0"/>
              <a:cs typeface="Times New Roman" panose="02020603050405020304" pitchFamily="18" charset="0"/>
            </a:endParaRPr>
          </a:p>
          <a:p>
            <a:pPr marL="342900" indent="-342900">
              <a:buClrTx/>
              <a:buFont typeface="+mj-lt"/>
              <a:buAutoNum type="arabicPeriod"/>
            </a:pPr>
            <a:endParaRPr lang="en-IN" sz="2000" dirty="0"/>
          </a:p>
          <a:p>
            <a:endParaRPr lang="en-IN" sz="2000" dirty="0">
              <a:latin typeface="Times New Roman" panose="02020603050405020304" pitchFamily="18" charset="0"/>
              <a:cs typeface="Times New Roman" panose="02020603050405020304" pitchFamily="18" charset="0"/>
            </a:endParaRPr>
          </a:p>
        </p:txBody>
      </p:sp>
      <p:sp>
        <p:nvSpPr>
          <p:cNvPr id="7" name="Google Shape;72;p15">
            <a:extLst>
              <a:ext uri="{FF2B5EF4-FFF2-40B4-BE49-F238E27FC236}">
                <a16:creationId xmlns:a16="http://schemas.microsoft.com/office/drawing/2014/main" id="{85DD3E49-EAD7-4C05-B794-16E4758DBDFA}"/>
              </a:ext>
            </a:extLst>
          </p:cNvPr>
          <p:cNvSpPr/>
          <p:nvPr/>
        </p:nvSpPr>
        <p:spPr>
          <a:xfrm>
            <a:off x="7630322" y="-2901"/>
            <a:ext cx="970339" cy="82455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1D349F-4279-48F1-8737-23148D7D9161}"/>
              </a:ext>
            </a:extLst>
          </p:cNvPr>
          <p:cNvSpPr txBox="1"/>
          <p:nvPr/>
        </p:nvSpPr>
        <p:spPr>
          <a:xfrm>
            <a:off x="1381539" y="2226365"/>
            <a:ext cx="6380922" cy="2862322"/>
          </a:xfrm>
          <a:prstGeom prst="rect">
            <a:avLst/>
          </a:prstGeom>
          <a:noFill/>
        </p:spPr>
        <p:txBody>
          <a:bodyPr wrap="square">
            <a:spAutoFit/>
          </a:bodyPr>
          <a:lstStyle/>
          <a:p>
            <a:pPr marL="109728" indent="0">
              <a:buNone/>
            </a:pPr>
            <a:endParaRPr lang="en-US" dirty="0"/>
          </a:p>
          <a:p>
            <a:endParaRPr lang="en-US" dirty="0"/>
          </a:p>
          <a:p>
            <a:pPr marL="109728" indent="0">
              <a:buNone/>
            </a:pPr>
            <a:r>
              <a:rPr lang="en-US" sz="1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              </a:t>
            </a:r>
            <a:r>
              <a:rPr lang="en-US" sz="72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Thank</a:t>
            </a:r>
            <a:r>
              <a:rPr lang="en-US" sz="1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 </a:t>
            </a:r>
            <a:br>
              <a:rPr lang="en-US" sz="1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br>
            <a:r>
              <a:rPr lang="en-US" sz="1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                                             </a:t>
            </a:r>
            <a:r>
              <a:rPr lang="en-US" sz="72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you!!!</a:t>
            </a:r>
            <a:endParaRPr lang="en-US" sz="7200" dirty="0"/>
          </a:p>
        </p:txBody>
      </p:sp>
      <p:sp>
        <p:nvSpPr>
          <p:cNvPr id="4" name="Google Shape;72;p15">
            <a:extLst>
              <a:ext uri="{FF2B5EF4-FFF2-40B4-BE49-F238E27FC236}">
                <a16:creationId xmlns:a16="http://schemas.microsoft.com/office/drawing/2014/main" id="{466FB7AB-900A-41B3-A7F2-5B56023DC318}"/>
              </a:ext>
            </a:extLst>
          </p:cNvPr>
          <p:cNvSpPr/>
          <p:nvPr/>
        </p:nvSpPr>
        <p:spPr>
          <a:xfrm>
            <a:off x="7003774" y="328383"/>
            <a:ext cx="970339" cy="824557"/>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2" name="object 2">
            <a:extLst>
              <a:ext uri="{FF2B5EF4-FFF2-40B4-BE49-F238E27FC236}">
                <a16:creationId xmlns:a16="http://schemas.microsoft.com/office/drawing/2014/main" id="{AA960FD6-5BDE-42FB-94E7-FB59595AC4C5}"/>
              </a:ext>
            </a:extLst>
          </p:cNvPr>
          <p:cNvGrpSpPr/>
          <p:nvPr/>
        </p:nvGrpSpPr>
        <p:grpSpPr>
          <a:xfrm>
            <a:off x="368935" y="1335626"/>
            <a:ext cx="8406130" cy="102235"/>
            <a:chOff x="216581" y="902382"/>
            <a:chExt cx="8406130" cy="102235"/>
          </a:xfrm>
        </p:grpSpPr>
        <p:sp>
          <p:nvSpPr>
            <p:cNvPr id="6" name="object 3">
              <a:extLst>
                <a:ext uri="{FF2B5EF4-FFF2-40B4-BE49-F238E27FC236}">
                  <a16:creationId xmlns:a16="http://schemas.microsoft.com/office/drawing/2014/main" id="{9BB34D43-832C-45F1-A40A-C7C404F0F3C1}"/>
                </a:ext>
              </a:extLst>
            </p:cNvPr>
            <p:cNvSpPr/>
            <p:nvPr/>
          </p:nvSpPr>
          <p:spPr>
            <a:xfrm>
              <a:off x="229361" y="915162"/>
              <a:ext cx="8380730" cy="76200"/>
            </a:xfrm>
            <a:custGeom>
              <a:avLst/>
              <a:gdLst/>
              <a:ahLst/>
              <a:cxnLst/>
              <a:rect l="l" t="t" r="r" b="b"/>
              <a:pathLst>
                <a:path w="8380730" h="76200">
                  <a:moveTo>
                    <a:pt x="8380476" y="0"/>
                  </a:moveTo>
                  <a:lnTo>
                    <a:pt x="0" y="0"/>
                  </a:lnTo>
                  <a:lnTo>
                    <a:pt x="0" y="76200"/>
                  </a:lnTo>
                  <a:lnTo>
                    <a:pt x="8380476" y="76200"/>
                  </a:lnTo>
                  <a:lnTo>
                    <a:pt x="8380476" y="0"/>
                  </a:lnTo>
                  <a:close/>
                </a:path>
              </a:pathLst>
            </a:custGeom>
            <a:solidFill>
              <a:srgbClr val="6F2F9F"/>
            </a:solidFill>
          </p:spPr>
          <p:txBody>
            <a:bodyPr wrap="square" lIns="0" tIns="0" rIns="0" bIns="0" rtlCol="0"/>
            <a:lstStyle/>
            <a:p>
              <a:endParaRPr/>
            </a:p>
          </p:txBody>
        </p:sp>
        <p:sp>
          <p:nvSpPr>
            <p:cNvPr id="7" name="object 4">
              <a:extLst>
                <a:ext uri="{FF2B5EF4-FFF2-40B4-BE49-F238E27FC236}">
                  <a16:creationId xmlns:a16="http://schemas.microsoft.com/office/drawing/2014/main" id="{69A5CC6B-59A8-40E0-9104-23AF5BD39337}"/>
                </a:ext>
              </a:extLst>
            </p:cNvPr>
            <p:cNvSpPr/>
            <p:nvPr/>
          </p:nvSpPr>
          <p:spPr>
            <a:xfrm>
              <a:off x="229361" y="915162"/>
              <a:ext cx="8380730" cy="76200"/>
            </a:xfrm>
            <a:custGeom>
              <a:avLst/>
              <a:gdLst/>
              <a:ahLst/>
              <a:cxnLst/>
              <a:rect l="l" t="t" r="r" b="b"/>
              <a:pathLst>
                <a:path w="8380730" h="76200">
                  <a:moveTo>
                    <a:pt x="0" y="76200"/>
                  </a:moveTo>
                  <a:lnTo>
                    <a:pt x="8380476" y="76200"/>
                  </a:lnTo>
                  <a:lnTo>
                    <a:pt x="8380476" y="0"/>
                  </a:lnTo>
                  <a:lnTo>
                    <a:pt x="0" y="0"/>
                  </a:lnTo>
                  <a:lnTo>
                    <a:pt x="0" y="76200"/>
                  </a:lnTo>
                  <a:close/>
                </a:path>
              </a:pathLst>
            </a:custGeom>
            <a:ln w="25560">
              <a:solidFill>
                <a:srgbClr val="395F8A"/>
              </a:solidFill>
            </a:ln>
          </p:spPr>
          <p:txBody>
            <a:bodyPr wrap="square" lIns="0" tIns="0" rIns="0" bIns="0" rtlCol="0"/>
            <a:lstStyle/>
            <a:p>
              <a:endParaRPr/>
            </a:p>
          </p:txBody>
        </p:sp>
      </p:grpSp>
    </p:spTree>
    <p:extLst>
      <p:ext uri="{BB962C8B-B14F-4D97-AF65-F5344CB8AC3E}">
        <p14:creationId xmlns:p14="http://schemas.microsoft.com/office/powerpoint/2010/main" val="1182738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9600" y="646114"/>
            <a:ext cx="8103234" cy="102235"/>
            <a:chOff x="521381" y="4255182"/>
            <a:chExt cx="8103234" cy="102235"/>
          </a:xfrm>
        </p:grpSpPr>
        <p:sp>
          <p:nvSpPr>
            <p:cNvPr id="3" name="object 3"/>
            <p:cNvSpPr/>
            <p:nvPr/>
          </p:nvSpPr>
          <p:spPr>
            <a:xfrm>
              <a:off x="534161" y="4267962"/>
              <a:ext cx="8077200" cy="76200"/>
            </a:xfrm>
            <a:custGeom>
              <a:avLst/>
              <a:gdLst/>
              <a:ahLst/>
              <a:cxnLst/>
              <a:rect l="l" t="t" r="r" b="b"/>
              <a:pathLst>
                <a:path w="8077200" h="76200">
                  <a:moveTo>
                    <a:pt x="8077200" y="0"/>
                  </a:moveTo>
                  <a:lnTo>
                    <a:pt x="0" y="0"/>
                  </a:lnTo>
                  <a:lnTo>
                    <a:pt x="0" y="76200"/>
                  </a:lnTo>
                  <a:lnTo>
                    <a:pt x="8077200" y="76200"/>
                  </a:lnTo>
                  <a:lnTo>
                    <a:pt x="8077200" y="0"/>
                  </a:lnTo>
                  <a:close/>
                </a:path>
              </a:pathLst>
            </a:custGeom>
            <a:solidFill>
              <a:srgbClr val="6F2F9F"/>
            </a:solidFill>
          </p:spPr>
          <p:txBody>
            <a:bodyPr wrap="square" lIns="0" tIns="0" rIns="0" bIns="0" rtlCol="0"/>
            <a:lstStyle/>
            <a:p>
              <a:endParaRPr/>
            </a:p>
          </p:txBody>
        </p:sp>
        <p:sp>
          <p:nvSpPr>
            <p:cNvPr id="4" name="object 4"/>
            <p:cNvSpPr/>
            <p:nvPr/>
          </p:nvSpPr>
          <p:spPr>
            <a:xfrm>
              <a:off x="534161" y="4267962"/>
              <a:ext cx="8077200" cy="76200"/>
            </a:xfrm>
            <a:custGeom>
              <a:avLst/>
              <a:gdLst/>
              <a:ahLst/>
              <a:cxnLst/>
              <a:rect l="l" t="t" r="r" b="b"/>
              <a:pathLst>
                <a:path w="8077200" h="76200">
                  <a:moveTo>
                    <a:pt x="0" y="76200"/>
                  </a:moveTo>
                  <a:lnTo>
                    <a:pt x="8077200" y="76200"/>
                  </a:lnTo>
                  <a:lnTo>
                    <a:pt x="8077200" y="0"/>
                  </a:lnTo>
                  <a:lnTo>
                    <a:pt x="0" y="0"/>
                  </a:lnTo>
                  <a:lnTo>
                    <a:pt x="0" y="76200"/>
                  </a:lnTo>
                  <a:close/>
                </a:path>
              </a:pathLst>
            </a:custGeom>
            <a:ln w="25560">
              <a:solidFill>
                <a:srgbClr val="395F8A"/>
              </a:solidFill>
            </a:ln>
          </p:spPr>
          <p:txBody>
            <a:bodyPr wrap="square" lIns="0" tIns="0" rIns="0" bIns="0" rtlCol="0"/>
            <a:lstStyle/>
            <a:p>
              <a:endParaRPr/>
            </a:p>
          </p:txBody>
        </p:sp>
      </p:grpSp>
      <p:sp>
        <p:nvSpPr>
          <p:cNvPr id="5" name="object 5"/>
          <p:cNvSpPr txBox="1">
            <a:spLocks noGrp="1"/>
          </p:cNvSpPr>
          <p:nvPr>
            <p:ph type="title"/>
          </p:nvPr>
        </p:nvSpPr>
        <p:spPr>
          <a:xfrm>
            <a:off x="2895602" y="126439"/>
            <a:ext cx="2675255" cy="444352"/>
          </a:xfrm>
          <a:prstGeom prst="rect">
            <a:avLst/>
          </a:prstGeom>
        </p:spPr>
        <p:txBody>
          <a:bodyPr vert="horz" wrap="square" lIns="0" tIns="13335" rIns="0" bIns="0" rtlCol="0" anchor="ctr">
            <a:spAutoFit/>
          </a:bodyPr>
          <a:lstStyle/>
          <a:p>
            <a:pPr marL="12700" algn="ctr">
              <a:lnSpc>
                <a:spcPct val="100000"/>
              </a:lnSpc>
              <a:spcBef>
                <a:spcPts val="105"/>
              </a:spcBef>
            </a:pPr>
            <a:r>
              <a:rPr lang="en-IN" sz="2800" b="1" dirty="0">
                <a:latin typeface="Times New Roman" panose="02020603050405020304" pitchFamily="18" charset="0"/>
                <a:cs typeface="Times New Roman" panose="02020603050405020304" pitchFamily="18" charset="0"/>
              </a:rPr>
              <a:t>Abst</a:t>
            </a:r>
            <a:r>
              <a:rPr lang="en-IN" sz="2800" b="1" spc="55" dirty="0">
                <a:latin typeface="Times New Roman" panose="02020603050405020304" pitchFamily="18" charset="0"/>
                <a:cs typeface="Times New Roman" panose="02020603050405020304" pitchFamily="18" charset="0"/>
              </a:rPr>
              <a:t>r</a:t>
            </a:r>
            <a:r>
              <a:rPr lang="en-IN" sz="2800" b="1" dirty="0">
                <a:latin typeface="Times New Roman" panose="02020603050405020304" pitchFamily="18" charset="0"/>
                <a:cs typeface="Times New Roman" panose="02020603050405020304" pitchFamily="18" charset="0"/>
              </a:rPr>
              <a:t>act</a:t>
            </a:r>
            <a:endParaRPr sz="2800" b="1"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CD3F11F4-26EA-4FD3-A8D0-C73D8E4D3751}"/>
              </a:ext>
            </a:extLst>
          </p:cNvPr>
          <p:cNvSpPr txBox="1">
            <a:spLocks/>
          </p:cNvSpPr>
          <p:nvPr/>
        </p:nvSpPr>
        <p:spPr>
          <a:xfrm>
            <a:off x="867835" y="1066800"/>
            <a:ext cx="7590367" cy="5132308"/>
          </a:xfrm>
          <a:prstGeom prst="rect">
            <a:avLst/>
          </a:prstGeom>
        </p:spPr>
        <p:txBody>
          <a:bodyPr>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lgn="just">
              <a:lnSpc>
                <a:spcPct val="150000"/>
              </a:lnSpc>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Pneumonia is a life-threatening infectious disease affecting one or both lungs in humans commonly caused by bacteria called Streptococcus pneumoniae. One in three deaths in India is caused due to pneumonia as reported by World Health Organization.</a:t>
            </a:r>
          </a:p>
          <a:p>
            <a:pPr marL="285750" indent="-285750" algn="just">
              <a:lnSpc>
                <a:spcPct val="150000"/>
              </a:lnSpc>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In case of our project, we take X-rays of chest as input and we are going to predict the disease whether it is present or not and if it’s present how much is the severity of the disease. Normally the dataset used in building the model is Chest X-Ray Dataset which is a labelled dataset but this dataset has already been used by many models which are out there and this data set is huge.</a:t>
            </a:r>
          </a:p>
          <a:p>
            <a:pPr marL="285750" indent="-285750" algn="just">
              <a:lnSpc>
                <a:spcPct val="150000"/>
              </a:lnSpc>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 So we wanted to train our model by using Chest X-Ray dataset without labelled. we are going to train this pre-trained model with medical image datasets without label .</a:t>
            </a:r>
          </a:p>
          <a:p>
            <a:pPr marL="285750" indent="-285750" algn="just">
              <a:lnSpc>
                <a:spcPct val="150000"/>
              </a:lnSpc>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The learning method which we use to build this model is Self-Supervised learning by using SIMCLR scheme to detect the X-ray images and make the model learn about the images.</a:t>
            </a:r>
            <a:endParaRPr lang="en-IN" sz="1500" kern="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9600" y="646114"/>
            <a:ext cx="8103234" cy="102235"/>
            <a:chOff x="521381" y="4255182"/>
            <a:chExt cx="8103234" cy="102235"/>
          </a:xfrm>
        </p:grpSpPr>
        <p:sp>
          <p:nvSpPr>
            <p:cNvPr id="3" name="object 3"/>
            <p:cNvSpPr/>
            <p:nvPr/>
          </p:nvSpPr>
          <p:spPr>
            <a:xfrm>
              <a:off x="534161" y="4267962"/>
              <a:ext cx="8077200" cy="76200"/>
            </a:xfrm>
            <a:custGeom>
              <a:avLst/>
              <a:gdLst/>
              <a:ahLst/>
              <a:cxnLst/>
              <a:rect l="l" t="t" r="r" b="b"/>
              <a:pathLst>
                <a:path w="8077200" h="76200">
                  <a:moveTo>
                    <a:pt x="8077200" y="0"/>
                  </a:moveTo>
                  <a:lnTo>
                    <a:pt x="0" y="0"/>
                  </a:lnTo>
                  <a:lnTo>
                    <a:pt x="0" y="76200"/>
                  </a:lnTo>
                  <a:lnTo>
                    <a:pt x="8077200" y="76200"/>
                  </a:lnTo>
                  <a:lnTo>
                    <a:pt x="8077200" y="0"/>
                  </a:lnTo>
                  <a:close/>
                </a:path>
              </a:pathLst>
            </a:custGeom>
            <a:solidFill>
              <a:srgbClr val="6F2F9F"/>
            </a:solidFill>
          </p:spPr>
          <p:txBody>
            <a:bodyPr wrap="square" lIns="0" tIns="0" rIns="0" bIns="0" rtlCol="0"/>
            <a:lstStyle/>
            <a:p>
              <a:endParaRPr/>
            </a:p>
          </p:txBody>
        </p:sp>
        <p:sp>
          <p:nvSpPr>
            <p:cNvPr id="4" name="object 4"/>
            <p:cNvSpPr/>
            <p:nvPr/>
          </p:nvSpPr>
          <p:spPr>
            <a:xfrm>
              <a:off x="534161" y="4267962"/>
              <a:ext cx="8077200" cy="76200"/>
            </a:xfrm>
            <a:custGeom>
              <a:avLst/>
              <a:gdLst/>
              <a:ahLst/>
              <a:cxnLst/>
              <a:rect l="l" t="t" r="r" b="b"/>
              <a:pathLst>
                <a:path w="8077200" h="76200">
                  <a:moveTo>
                    <a:pt x="0" y="76200"/>
                  </a:moveTo>
                  <a:lnTo>
                    <a:pt x="8077200" y="76200"/>
                  </a:lnTo>
                  <a:lnTo>
                    <a:pt x="8077200" y="0"/>
                  </a:lnTo>
                  <a:lnTo>
                    <a:pt x="0" y="0"/>
                  </a:lnTo>
                  <a:lnTo>
                    <a:pt x="0" y="76200"/>
                  </a:lnTo>
                  <a:close/>
                </a:path>
              </a:pathLst>
            </a:custGeom>
            <a:ln w="25560">
              <a:solidFill>
                <a:srgbClr val="395F8A"/>
              </a:solidFill>
            </a:ln>
          </p:spPr>
          <p:txBody>
            <a:bodyPr wrap="square" lIns="0" tIns="0" rIns="0" bIns="0" rtlCol="0"/>
            <a:lstStyle/>
            <a:p>
              <a:endParaRPr/>
            </a:p>
          </p:txBody>
        </p:sp>
      </p:grpSp>
      <p:sp>
        <p:nvSpPr>
          <p:cNvPr id="5" name="object 5"/>
          <p:cNvSpPr txBox="1">
            <a:spLocks noGrp="1"/>
          </p:cNvSpPr>
          <p:nvPr>
            <p:ph type="title"/>
          </p:nvPr>
        </p:nvSpPr>
        <p:spPr>
          <a:xfrm>
            <a:off x="2895600" y="126439"/>
            <a:ext cx="3048000" cy="444352"/>
          </a:xfrm>
          <a:prstGeom prst="rect">
            <a:avLst/>
          </a:prstGeom>
        </p:spPr>
        <p:txBody>
          <a:bodyPr vert="horz" wrap="square" lIns="0" tIns="13335" rIns="0" bIns="0" rtlCol="0" anchor="ctr">
            <a:spAutoFit/>
          </a:bodyPr>
          <a:lstStyle/>
          <a:p>
            <a:pPr marL="12700" algn="ctr">
              <a:lnSpc>
                <a:spcPct val="100000"/>
              </a:lnSpc>
              <a:spcBef>
                <a:spcPts val="105"/>
              </a:spcBef>
            </a:pPr>
            <a:r>
              <a:rPr lang="en-IN" sz="2800" b="1" dirty="0">
                <a:latin typeface="Times New Roman" panose="02020603050405020304" pitchFamily="18" charset="0"/>
                <a:cs typeface="Times New Roman" panose="02020603050405020304" pitchFamily="18" charset="0"/>
              </a:rPr>
              <a:t>INTRODUCTION</a:t>
            </a:r>
            <a:endParaRPr sz="2800" b="1"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CD3F11F4-26EA-4FD3-A8D0-C73D8E4D3751}"/>
              </a:ext>
            </a:extLst>
          </p:cNvPr>
          <p:cNvSpPr txBox="1">
            <a:spLocks/>
          </p:cNvSpPr>
          <p:nvPr/>
        </p:nvSpPr>
        <p:spPr>
          <a:xfrm>
            <a:off x="867835" y="1066800"/>
            <a:ext cx="7437967" cy="4724400"/>
          </a:xfrm>
          <a:prstGeom prst="rect">
            <a:avLst/>
          </a:prstGeom>
        </p:spPr>
        <p:txBody>
          <a:bodyPr>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lnSpc>
                <a:spcPct val="120000"/>
              </a:lnSpc>
            </a:pPr>
            <a:r>
              <a:rPr lang="en-US" kern="0" dirty="0">
                <a:solidFill>
                  <a:sysClr val="windowText" lastClr="000000"/>
                </a:solidFill>
                <a:latin typeface="Times New Roman" panose="02020603050405020304" pitchFamily="18" charset="0"/>
                <a:cs typeface="Times New Roman" panose="02020603050405020304" pitchFamily="18" charset="0"/>
              </a:rPr>
              <a:t>Pneumonia is an infection that inflames the air sacs in one or both lungs. The air sacs may fill with fluid or pus.</a:t>
            </a:r>
          </a:p>
          <a:p>
            <a:pPr algn="just">
              <a:lnSpc>
                <a:spcPct val="120000"/>
              </a:lnSpc>
            </a:pPr>
            <a:endParaRPr lang="en-US" kern="0" dirty="0">
              <a:solidFill>
                <a:sysClr val="windowText" lastClr="000000"/>
              </a:solidFill>
              <a:latin typeface="Times New Roman" panose="02020603050405020304" pitchFamily="18" charset="0"/>
              <a:cs typeface="Times New Roman" panose="02020603050405020304" pitchFamily="18" charset="0"/>
            </a:endParaRPr>
          </a:p>
          <a:p>
            <a:pPr algn="just">
              <a:lnSpc>
                <a:spcPct val="120000"/>
              </a:lnSpc>
            </a:pPr>
            <a:r>
              <a:rPr lang="en-US" b="1" kern="0" dirty="0">
                <a:solidFill>
                  <a:sysClr val="windowText" lastClr="000000"/>
                </a:solidFill>
                <a:latin typeface="Times New Roman" panose="02020603050405020304" pitchFamily="18" charset="0"/>
                <a:cs typeface="Times New Roman" panose="02020603050405020304" pitchFamily="18" charset="0"/>
              </a:rPr>
              <a:t>It causes:</a:t>
            </a:r>
          </a:p>
          <a:p>
            <a:pPr marL="285750" indent="-285750" algn="just">
              <a:lnSpc>
                <a:spcPct val="120000"/>
              </a:lnSpc>
              <a:buFont typeface="Wingdings" panose="05000000000000000000" pitchFamily="2" charset="2"/>
              <a:buChar char="§"/>
            </a:pPr>
            <a:r>
              <a:rPr lang="en-US" kern="0" dirty="0">
                <a:solidFill>
                  <a:sysClr val="windowText" lastClr="000000"/>
                </a:solidFill>
                <a:latin typeface="Times New Roman" panose="02020603050405020304" pitchFamily="18" charset="0"/>
                <a:cs typeface="Times New Roman" panose="02020603050405020304" pitchFamily="18" charset="0"/>
              </a:rPr>
              <a:t>Cough with phlegm or pus</a:t>
            </a:r>
          </a:p>
          <a:p>
            <a:pPr marL="285750" indent="-285750" algn="just">
              <a:lnSpc>
                <a:spcPct val="120000"/>
              </a:lnSpc>
              <a:buFont typeface="Wingdings" panose="05000000000000000000" pitchFamily="2" charset="2"/>
              <a:buChar char="§"/>
            </a:pPr>
            <a:r>
              <a:rPr lang="en-US" kern="0" dirty="0">
                <a:solidFill>
                  <a:sysClr val="windowText" lastClr="000000"/>
                </a:solidFill>
                <a:latin typeface="Times New Roman" panose="02020603050405020304" pitchFamily="18" charset="0"/>
                <a:cs typeface="Times New Roman" panose="02020603050405020304" pitchFamily="18" charset="0"/>
              </a:rPr>
              <a:t>Fever</a:t>
            </a:r>
          </a:p>
          <a:p>
            <a:pPr marL="285750" indent="-285750" algn="just">
              <a:lnSpc>
                <a:spcPct val="120000"/>
              </a:lnSpc>
              <a:buFont typeface="Wingdings" panose="05000000000000000000" pitchFamily="2" charset="2"/>
              <a:buChar char="§"/>
            </a:pPr>
            <a:r>
              <a:rPr lang="en-US" kern="0" dirty="0">
                <a:solidFill>
                  <a:sysClr val="windowText" lastClr="000000"/>
                </a:solidFill>
                <a:latin typeface="Times New Roman" panose="02020603050405020304" pitchFamily="18" charset="0"/>
                <a:cs typeface="Times New Roman" panose="02020603050405020304" pitchFamily="18" charset="0"/>
              </a:rPr>
              <a:t>Chills</a:t>
            </a:r>
          </a:p>
          <a:p>
            <a:pPr marL="285750" indent="-285750" algn="just">
              <a:lnSpc>
                <a:spcPct val="12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Muscle pain or weakness</a:t>
            </a:r>
            <a:endParaRPr lang="en-US" kern="0" dirty="0">
              <a:latin typeface="Times New Roman" panose="02020603050405020304" pitchFamily="18" charset="0"/>
              <a:cs typeface="Times New Roman" panose="02020603050405020304" pitchFamily="18" charset="0"/>
            </a:endParaRPr>
          </a:p>
          <a:p>
            <a:pPr marL="285750" indent="-285750" algn="just">
              <a:lnSpc>
                <a:spcPct val="120000"/>
              </a:lnSpc>
              <a:buFont typeface="Wingdings" panose="05000000000000000000" pitchFamily="2" charset="2"/>
              <a:buChar char="§"/>
            </a:pPr>
            <a:r>
              <a:rPr lang="en-US" kern="0" dirty="0">
                <a:solidFill>
                  <a:sysClr val="windowText" lastClr="000000"/>
                </a:solidFill>
                <a:latin typeface="Times New Roman" panose="02020603050405020304" pitchFamily="18" charset="0"/>
                <a:cs typeface="Times New Roman" panose="02020603050405020304" pitchFamily="18" charset="0"/>
              </a:rPr>
              <a:t>Difficulty breathing and </a:t>
            </a:r>
          </a:p>
          <a:p>
            <a:pPr marL="285750" indent="-285750" algn="just">
              <a:lnSpc>
                <a:spcPct val="12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Chest pain when breathing or</a:t>
            </a:r>
          </a:p>
          <a:p>
            <a:pPr algn="just">
              <a:lnSpc>
                <a:spcPct val="120000"/>
              </a:lnSpc>
            </a:pPr>
            <a:r>
              <a:rPr lang="en-US" dirty="0">
                <a:latin typeface="Times New Roman" panose="02020603050405020304" pitchFamily="18" charset="0"/>
                <a:cs typeface="Times New Roman" panose="02020603050405020304" pitchFamily="18" charset="0"/>
              </a:rPr>
              <a:t> coughing</a:t>
            </a:r>
          </a:p>
          <a:p>
            <a:pPr algn="just">
              <a:lnSpc>
                <a:spcPct val="120000"/>
              </a:lnSpc>
            </a:pPr>
            <a:endParaRPr lang="en-US" kern="0" dirty="0">
              <a:solidFill>
                <a:sysClr val="windowText" lastClr="000000"/>
              </a:solidFill>
              <a:latin typeface="Times New Roman" panose="02020603050405020304" pitchFamily="18" charset="0"/>
              <a:cs typeface="Times New Roman" panose="02020603050405020304" pitchFamily="18" charset="0"/>
            </a:endParaRPr>
          </a:p>
          <a:p>
            <a:pPr algn="just">
              <a:lnSpc>
                <a:spcPct val="120000"/>
              </a:lnSpc>
            </a:pPr>
            <a:endParaRPr lang="en-US" kern="0" dirty="0">
              <a:solidFill>
                <a:sysClr val="windowText" lastClr="000000"/>
              </a:solidFill>
              <a:latin typeface="Times New Roman" panose="02020603050405020304" pitchFamily="18" charset="0"/>
              <a:cs typeface="Times New Roman" panose="02020603050405020304" pitchFamily="18" charset="0"/>
            </a:endParaRPr>
          </a:p>
          <a:p>
            <a:pPr algn="just">
              <a:lnSpc>
                <a:spcPct val="120000"/>
              </a:lnSpc>
            </a:pPr>
            <a:r>
              <a:rPr lang="en-US" kern="0" dirty="0">
                <a:solidFill>
                  <a:sysClr val="windowText" lastClr="000000"/>
                </a:solidFill>
                <a:latin typeface="Times New Roman" panose="02020603050405020304" pitchFamily="18" charset="0"/>
                <a:cs typeface="Times New Roman" panose="02020603050405020304" pitchFamily="18" charset="0"/>
              </a:rPr>
              <a:t>Bacteria, Viruses and Fungi can cause pneumonia.</a:t>
            </a:r>
            <a:endParaRPr lang="en-IN" kern="0" dirty="0">
              <a:solidFill>
                <a:sysClr val="windowText" lastClr="000000"/>
              </a:solidFill>
              <a:latin typeface="Times New Roman" panose="02020603050405020304" pitchFamily="18" charset="0"/>
              <a:cs typeface="Times New Roman" panose="02020603050405020304" pitchFamily="18" charset="0"/>
            </a:endParaRPr>
          </a:p>
        </p:txBody>
      </p:sp>
      <p:pic>
        <p:nvPicPr>
          <p:cNvPr id="1026" name="Picture 2" descr="Lungs with pneumonia">
            <a:extLst>
              <a:ext uri="{FF2B5EF4-FFF2-40B4-BE49-F238E27FC236}">
                <a16:creationId xmlns:a16="http://schemas.microsoft.com/office/drawing/2014/main" id="{8F4DE636-666E-4850-ABF4-A8214BF4A2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0702" y="1828801"/>
            <a:ext cx="4351662"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11519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35199" y="824541"/>
            <a:ext cx="8103234" cy="102235"/>
            <a:chOff x="521381" y="4255182"/>
            <a:chExt cx="8103234" cy="102235"/>
          </a:xfrm>
        </p:grpSpPr>
        <p:sp>
          <p:nvSpPr>
            <p:cNvPr id="3" name="object 3"/>
            <p:cNvSpPr/>
            <p:nvPr/>
          </p:nvSpPr>
          <p:spPr>
            <a:xfrm>
              <a:off x="534161" y="4267962"/>
              <a:ext cx="8077200" cy="76200"/>
            </a:xfrm>
            <a:custGeom>
              <a:avLst/>
              <a:gdLst/>
              <a:ahLst/>
              <a:cxnLst/>
              <a:rect l="l" t="t" r="r" b="b"/>
              <a:pathLst>
                <a:path w="8077200" h="76200">
                  <a:moveTo>
                    <a:pt x="8077200" y="0"/>
                  </a:moveTo>
                  <a:lnTo>
                    <a:pt x="0" y="0"/>
                  </a:lnTo>
                  <a:lnTo>
                    <a:pt x="0" y="76200"/>
                  </a:lnTo>
                  <a:lnTo>
                    <a:pt x="8077200" y="76200"/>
                  </a:lnTo>
                  <a:lnTo>
                    <a:pt x="8077200" y="0"/>
                  </a:lnTo>
                  <a:close/>
                </a:path>
              </a:pathLst>
            </a:custGeom>
            <a:solidFill>
              <a:srgbClr val="6F2F9F"/>
            </a:solidFill>
          </p:spPr>
          <p:txBody>
            <a:bodyPr wrap="square" lIns="0" tIns="0" rIns="0" bIns="0" rtlCol="0"/>
            <a:lstStyle/>
            <a:p>
              <a:endParaRPr/>
            </a:p>
          </p:txBody>
        </p:sp>
        <p:sp>
          <p:nvSpPr>
            <p:cNvPr id="4" name="object 4"/>
            <p:cNvSpPr/>
            <p:nvPr/>
          </p:nvSpPr>
          <p:spPr>
            <a:xfrm>
              <a:off x="534161" y="4267962"/>
              <a:ext cx="8077200" cy="76200"/>
            </a:xfrm>
            <a:custGeom>
              <a:avLst/>
              <a:gdLst/>
              <a:ahLst/>
              <a:cxnLst/>
              <a:rect l="l" t="t" r="r" b="b"/>
              <a:pathLst>
                <a:path w="8077200" h="76200">
                  <a:moveTo>
                    <a:pt x="0" y="76200"/>
                  </a:moveTo>
                  <a:lnTo>
                    <a:pt x="8077200" y="76200"/>
                  </a:lnTo>
                  <a:lnTo>
                    <a:pt x="8077200" y="0"/>
                  </a:lnTo>
                  <a:lnTo>
                    <a:pt x="0" y="0"/>
                  </a:lnTo>
                  <a:lnTo>
                    <a:pt x="0" y="76200"/>
                  </a:lnTo>
                  <a:close/>
                </a:path>
              </a:pathLst>
            </a:custGeom>
            <a:ln w="25560">
              <a:solidFill>
                <a:srgbClr val="395F8A"/>
              </a:solidFill>
            </a:ln>
          </p:spPr>
          <p:txBody>
            <a:bodyPr wrap="square" lIns="0" tIns="0" rIns="0" bIns="0" rtlCol="0"/>
            <a:lstStyle/>
            <a:p>
              <a:endParaRPr/>
            </a:p>
          </p:txBody>
        </p:sp>
      </p:grpSp>
      <p:sp>
        <p:nvSpPr>
          <p:cNvPr id="5" name="object 5"/>
          <p:cNvSpPr txBox="1">
            <a:spLocks noGrp="1"/>
          </p:cNvSpPr>
          <p:nvPr>
            <p:ph type="title"/>
          </p:nvPr>
        </p:nvSpPr>
        <p:spPr>
          <a:xfrm>
            <a:off x="1054020" y="195770"/>
            <a:ext cx="7251780" cy="444352"/>
          </a:xfrm>
          <a:prstGeom prst="rect">
            <a:avLst/>
          </a:prstGeom>
        </p:spPr>
        <p:txBody>
          <a:bodyPr vert="horz" wrap="square" lIns="0" tIns="13335" rIns="0" bIns="0" rtlCol="0" anchor="ctr">
            <a:spAutoFit/>
          </a:bodyPr>
          <a:lstStyle/>
          <a:p>
            <a:pPr marL="12700" algn="ctr">
              <a:lnSpc>
                <a:spcPct val="100000"/>
              </a:lnSpc>
              <a:spcBef>
                <a:spcPts val="105"/>
              </a:spcBef>
            </a:pPr>
            <a:r>
              <a:rPr lang="en-US" sz="2800" b="1" dirty="0">
                <a:latin typeface="Times New Roman" panose="02020603050405020304" pitchFamily="18" charset="0"/>
                <a:cs typeface="Times New Roman" panose="02020603050405020304" pitchFamily="18" charset="0"/>
              </a:rPr>
              <a:t>MOTIVATION OF STUDY</a:t>
            </a:r>
            <a:endParaRPr sz="2800" b="1"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CD3F11F4-26EA-4FD3-A8D0-C73D8E4D3751}"/>
              </a:ext>
            </a:extLst>
          </p:cNvPr>
          <p:cNvSpPr txBox="1">
            <a:spLocks/>
          </p:cNvSpPr>
          <p:nvPr/>
        </p:nvSpPr>
        <p:spPr>
          <a:xfrm>
            <a:off x="867835" y="1066800"/>
            <a:ext cx="7590367" cy="4724400"/>
          </a:xfrm>
          <a:prstGeom prst="rect">
            <a:avLst/>
          </a:prstGeom>
        </p:spPr>
        <p:txBody>
          <a:bodyPr>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lnSpc>
                <a:spcPct val="150000"/>
              </a:lnSpc>
              <a:buFont typeface="Arial" panose="020B0604020202020204" pitchFamily="34" charset="0"/>
              <a:buChar char="•"/>
            </a:pPr>
            <a:r>
              <a:rPr lang="en-US" dirty="0">
                <a:solidFill>
                  <a:srgbClr val="333333"/>
                </a:solidFill>
                <a:latin typeface="Arial" panose="020B0604020202020204" pitchFamily="34" charset="0"/>
              </a:rPr>
              <a:t>The main motivation behind this research was to identify Pneumonia just by using the X-Ray images of the patients. </a:t>
            </a:r>
          </a:p>
          <a:p>
            <a:pPr marL="285750" indent="-285750">
              <a:lnSpc>
                <a:spcPct val="200000"/>
              </a:lnSpc>
              <a:buFont typeface="Arial" panose="020B0604020202020204" pitchFamily="34" charset="0"/>
              <a:buChar char="•"/>
            </a:pPr>
            <a:r>
              <a:rPr lang="en-US" dirty="0">
                <a:solidFill>
                  <a:srgbClr val="333333"/>
                </a:solidFill>
                <a:latin typeface="Arial" panose="020B0604020202020204" pitchFamily="34" charset="0"/>
              </a:rPr>
              <a:t>As doctors must do a lot of certain tests to identify if the patient has Pneumonia or not</a:t>
            </a:r>
          </a:p>
          <a:p>
            <a:pPr marL="285750" indent="-285750">
              <a:lnSpc>
                <a:spcPct val="200000"/>
              </a:lnSpc>
              <a:buFont typeface="Arial" panose="020B0604020202020204" pitchFamily="34" charset="0"/>
              <a:buChar char="•"/>
            </a:pPr>
            <a:r>
              <a:rPr lang="en-US" dirty="0">
                <a:solidFill>
                  <a:srgbClr val="333333"/>
                </a:solidFill>
                <a:latin typeface="Arial" panose="020B0604020202020204" pitchFamily="34" charset="0"/>
              </a:rPr>
              <a:t>.By using this model doctors can predict the disease easy.</a:t>
            </a:r>
          </a:p>
          <a:p>
            <a:pPr>
              <a:lnSpc>
                <a:spcPct val="200000"/>
              </a:lnSpc>
            </a:pPr>
            <a:endParaRPr lang="en-US" dirty="0">
              <a:latin typeface="Times New Roman" panose="02020603050405020304" pitchFamily="18" charset="0"/>
              <a:cs typeface="Times New Roman" panose="02020603050405020304" pitchFamily="18" charset="0"/>
            </a:endParaRPr>
          </a:p>
        </p:txBody>
      </p:sp>
      <p:pic>
        <p:nvPicPr>
          <p:cNvPr id="2050" name="Picture 2" descr="Figure 3: - X-ray images">
            <a:extLst>
              <a:ext uri="{FF2B5EF4-FFF2-40B4-BE49-F238E27FC236}">
                <a16:creationId xmlns:a16="http://schemas.microsoft.com/office/drawing/2014/main" id="{EBC91FCE-DDC1-41E4-9E33-07ACC96F0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1004" y="3810002"/>
            <a:ext cx="5391150" cy="246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9267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35199" y="824541"/>
            <a:ext cx="8103234" cy="102235"/>
            <a:chOff x="521381" y="4255182"/>
            <a:chExt cx="8103234" cy="102235"/>
          </a:xfrm>
        </p:grpSpPr>
        <p:sp>
          <p:nvSpPr>
            <p:cNvPr id="3" name="object 3"/>
            <p:cNvSpPr/>
            <p:nvPr/>
          </p:nvSpPr>
          <p:spPr>
            <a:xfrm>
              <a:off x="534161" y="4267962"/>
              <a:ext cx="8077200" cy="76200"/>
            </a:xfrm>
            <a:custGeom>
              <a:avLst/>
              <a:gdLst/>
              <a:ahLst/>
              <a:cxnLst/>
              <a:rect l="l" t="t" r="r" b="b"/>
              <a:pathLst>
                <a:path w="8077200" h="76200">
                  <a:moveTo>
                    <a:pt x="8077200" y="0"/>
                  </a:moveTo>
                  <a:lnTo>
                    <a:pt x="0" y="0"/>
                  </a:lnTo>
                  <a:lnTo>
                    <a:pt x="0" y="76200"/>
                  </a:lnTo>
                  <a:lnTo>
                    <a:pt x="8077200" y="76200"/>
                  </a:lnTo>
                  <a:lnTo>
                    <a:pt x="8077200" y="0"/>
                  </a:lnTo>
                  <a:close/>
                </a:path>
              </a:pathLst>
            </a:custGeom>
            <a:solidFill>
              <a:srgbClr val="6F2F9F"/>
            </a:solidFill>
          </p:spPr>
          <p:txBody>
            <a:bodyPr wrap="square" lIns="0" tIns="0" rIns="0" bIns="0" rtlCol="0"/>
            <a:lstStyle/>
            <a:p>
              <a:endParaRPr/>
            </a:p>
          </p:txBody>
        </p:sp>
        <p:sp>
          <p:nvSpPr>
            <p:cNvPr id="4" name="object 4"/>
            <p:cNvSpPr/>
            <p:nvPr/>
          </p:nvSpPr>
          <p:spPr>
            <a:xfrm>
              <a:off x="534161" y="4267962"/>
              <a:ext cx="8077200" cy="76200"/>
            </a:xfrm>
            <a:custGeom>
              <a:avLst/>
              <a:gdLst/>
              <a:ahLst/>
              <a:cxnLst/>
              <a:rect l="l" t="t" r="r" b="b"/>
              <a:pathLst>
                <a:path w="8077200" h="76200">
                  <a:moveTo>
                    <a:pt x="0" y="76200"/>
                  </a:moveTo>
                  <a:lnTo>
                    <a:pt x="8077200" y="76200"/>
                  </a:lnTo>
                  <a:lnTo>
                    <a:pt x="8077200" y="0"/>
                  </a:lnTo>
                  <a:lnTo>
                    <a:pt x="0" y="0"/>
                  </a:lnTo>
                  <a:lnTo>
                    <a:pt x="0" y="76200"/>
                  </a:lnTo>
                  <a:close/>
                </a:path>
              </a:pathLst>
            </a:custGeom>
            <a:ln w="25560">
              <a:solidFill>
                <a:srgbClr val="395F8A"/>
              </a:solidFill>
            </a:ln>
          </p:spPr>
          <p:txBody>
            <a:bodyPr wrap="square" lIns="0" tIns="0" rIns="0" bIns="0" rtlCol="0"/>
            <a:lstStyle/>
            <a:p>
              <a:endParaRPr/>
            </a:p>
          </p:txBody>
        </p:sp>
      </p:grpSp>
      <p:sp>
        <p:nvSpPr>
          <p:cNvPr id="5" name="object 5"/>
          <p:cNvSpPr txBox="1">
            <a:spLocks noGrp="1"/>
          </p:cNvSpPr>
          <p:nvPr>
            <p:ph type="title"/>
          </p:nvPr>
        </p:nvSpPr>
        <p:spPr>
          <a:xfrm>
            <a:off x="1054020" y="195770"/>
            <a:ext cx="7251780" cy="444352"/>
          </a:xfrm>
          <a:prstGeom prst="rect">
            <a:avLst/>
          </a:prstGeom>
        </p:spPr>
        <p:txBody>
          <a:bodyPr vert="horz" wrap="square" lIns="0" tIns="13335" rIns="0" bIns="0" rtlCol="0" anchor="ctr">
            <a:spAutoFit/>
          </a:bodyPr>
          <a:lstStyle/>
          <a:p>
            <a:pPr marL="12700" algn="ctr">
              <a:lnSpc>
                <a:spcPct val="100000"/>
              </a:lnSpc>
              <a:spcBef>
                <a:spcPts val="105"/>
              </a:spcBef>
            </a:pPr>
            <a:r>
              <a:rPr lang="en-US" sz="2800" b="1" dirty="0">
                <a:latin typeface="Times New Roman" panose="02020603050405020304" pitchFamily="18" charset="0"/>
                <a:cs typeface="Times New Roman" panose="02020603050405020304" pitchFamily="18" charset="0"/>
              </a:rPr>
              <a:t>Introduction </a:t>
            </a:r>
            <a:endParaRPr sz="28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85A9AD2-BA0F-4252-AE83-7E5EBFA12B1B}"/>
              </a:ext>
            </a:extLst>
          </p:cNvPr>
          <p:cNvSpPr txBox="1"/>
          <p:nvPr/>
        </p:nvSpPr>
        <p:spPr>
          <a:xfrm>
            <a:off x="609602" y="1197857"/>
            <a:ext cx="7590367" cy="6044219"/>
          </a:xfrm>
          <a:prstGeom prst="rect">
            <a:avLst/>
          </a:prstGeom>
          <a:noFill/>
        </p:spPr>
        <p:txBody>
          <a:bodyPr wrap="square">
            <a:spAutoFit/>
          </a:bodyPr>
          <a:lstStyle/>
          <a:p>
            <a:pPr>
              <a:lnSpc>
                <a:spcPct val="150000"/>
              </a:lnSpc>
            </a:pPr>
            <a:r>
              <a:rPr lang="en-US" sz="2000" b="1" dirty="0">
                <a:latin typeface="Times New Roman" panose="02020603050405020304" pitchFamily="18" charset="0"/>
                <a:cs typeface="Times New Roman" panose="02020603050405020304" pitchFamily="18" charset="0"/>
              </a:rPr>
              <a:t>OBJECTIVE: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detect the pneumonia with minimum supervision by using self supervised learning by using SIMCLR framework.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By using minimum unlabeled dataset  to detect pneumonia  and calculate its severity</a:t>
            </a:r>
            <a:r>
              <a:rPr lang="en-US" sz="2000" dirty="0">
                <a:latin typeface="Times New Roman" panose="02020603050405020304" pitchFamily="18" charset="0"/>
                <a:cs typeface="Times New Roman" panose="02020603050405020304" pitchFamily="18" charset="0"/>
              </a:rPr>
              <a:t>.</a:t>
            </a:r>
            <a:endParaRPr lang="en-US" sz="2000" b="1" kern="0" dirty="0">
              <a:solidFill>
                <a:sysClr val="windowText" lastClr="000000"/>
              </a:solidFill>
              <a:latin typeface="Times New Roman" panose="02020603050405020304" pitchFamily="18" charset="0"/>
              <a:cs typeface="Times New Roman" panose="02020603050405020304" pitchFamily="18" charset="0"/>
            </a:endParaRPr>
          </a:p>
          <a:p>
            <a:pPr algn="l">
              <a:lnSpc>
                <a:spcPct val="150000"/>
              </a:lnSpc>
            </a:pPr>
            <a:r>
              <a:rPr lang="en-US" sz="2000" b="1" kern="0" dirty="0">
                <a:solidFill>
                  <a:sysClr val="windowText" lastClr="000000"/>
                </a:solidFill>
                <a:latin typeface="Times New Roman" panose="02020603050405020304" pitchFamily="18" charset="0"/>
                <a:cs typeface="Times New Roman" panose="02020603050405020304" pitchFamily="18" charset="0"/>
              </a:rPr>
              <a:t>SCOPE:</a:t>
            </a:r>
          </a:p>
          <a:p>
            <a:pPr marL="342900" indent="-342900">
              <a:lnSpc>
                <a:spcPct val="150000"/>
              </a:lnSpc>
              <a:buFont typeface="Arial" panose="020B0604020202020204" pitchFamily="34" charset="0"/>
              <a:buChar char="•"/>
            </a:pPr>
            <a:r>
              <a:rPr lang="en-US" kern="0" dirty="0">
                <a:solidFill>
                  <a:sysClr val="windowText" lastClr="000000"/>
                </a:solidFill>
                <a:latin typeface="Times New Roman" panose="02020603050405020304" pitchFamily="18" charset="0"/>
                <a:cs typeface="Times New Roman" panose="02020603050405020304" pitchFamily="18" charset="0"/>
              </a:rPr>
              <a:t>Pneumonia detection is done only with un-labeled dataset which is gray scale x-ray images.</a:t>
            </a:r>
          </a:p>
          <a:p>
            <a:pPr marL="342900" indent="-342900">
              <a:lnSpc>
                <a:spcPct val="150000"/>
              </a:lnSpc>
              <a:buFont typeface="Arial" panose="020B0604020202020204" pitchFamily="34" charset="0"/>
              <a:buChar char="•"/>
            </a:pPr>
            <a:r>
              <a:rPr lang="en-US" kern="0" dirty="0">
                <a:solidFill>
                  <a:sysClr val="windowText" lastClr="000000"/>
                </a:solidFill>
                <a:latin typeface="Times New Roman" panose="02020603050405020304" pitchFamily="18" charset="0"/>
                <a:cs typeface="Times New Roman" panose="02020603050405020304" pitchFamily="18" charset="0"/>
              </a:rPr>
              <a:t>The dataset contain 6024 images.</a:t>
            </a:r>
          </a:p>
          <a:p>
            <a:pPr algn="l">
              <a:lnSpc>
                <a:spcPct val="150000"/>
              </a:lnSpc>
            </a:pPr>
            <a:r>
              <a:rPr lang="en-US" sz="2000" b="1" kern="0" dirty="0">
                <a:solidFill>
                  <a:sysClr val="windowText" lastClr="000000"/>
                </a:solidFill>
                <a:latin typeface="Times New Roman" panose="02020603050405020304" pitchFamily="18" charset="0"/>
                <a:cs typeface="Times New Roman" panose="02020603050405020304" pitchFamily="18" charset="0"/>
              </a:rPr>
              <a:t>LI MITATIONS:</a:t>
            </a:r>
          </a:p>
          <a:p>
            <a:pPr marL="285750" indent="-285750">
              <a:lnSpc>
                <a:spcPct val="150000"/>
              </a:lnSpc>
              <a:buFont typeface="Arial" panose="020B0604020202020204" pitchFamily="34" charset="0"/>
              <a:buChar char="•"/>
            </a:pPr>
            <a:r>
              <a:rPr lang="en-US" kern="0" dirty="0">
                <a:solidFill>
                  <a:sysClr val="windowText" lastClr="000000"/>
                </a:solidFill>
                <a:latin typeface="Times New Roman" panose="02020603050405020304" pitchFamily="18" charset="0"/>
                <a:cs typeface="Times New Roman" panose="02020603050405020304" pitchFamily="18" charset="0"/>
              </a:rPr>
              <a:t>This project is only applicable to pneumonia detection and it is not applicable to other diseases.</a:t>
            </a:r>
          </a:p>
          <a:p>
            <a:pPr marL="285750" indent="-285750">
              <a:lnSpc>
                <a:spcPct val="150000"/>
              </a:lnSpc>
              <a:buFont typeface="Arial" panose="020B0604020202020204" pitchFamily="34" charset="0"/>
              <a:buChar char="•"/>
            </a:pPr>
            <a:r>
              <a:rPr lang="en-US" kern="0" dirty="0">
                <a:solidFill>
                  <a:sysClr val="windowText" lastClr="000000"/>
                </a:solidFill>
                <a:latin typeface="Times New Roman" panose="02020603050405020304" pitchFamily="18" charset="0"/>
                <a:cs typeface="Times New Roman" panose="02020603050405020304" pitchFamily="18" charset="0"/>
              </a:rPr>
              <a:t>Chest X-ray is mandatory to predict the pneumonia disease.</a:t>
            </a:r>
          </a:p>
          <a:p>
            <a:pPr algn="l">
              <a:lnSpc>
                <a:spcPct val="150000"/>
              </a:lnSpc>
            </a:pPr>
            <a:endParaRPr lang="en-US" kern="0" dirty="0">
              <a:solidFill>
                <a:sysClr val="windowText" lastClr="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7691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8A655E0-58FB-4E5F-8796-46077BAA6923}"/>
              </a:ext>
            </a:extLst>
          </p:cNvPr>
          <p:cNvSpPr txBox="1"/>
          <p:nvPr/>
        </p:nvSpPr>
        <p:spPr>
          <a:xfrm>
            <a:off x="3276600" y="180446"/>
            <a:ext cx="4932487"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1.EXISTING SYSTEM:</a:t>
            </a:r>
            <a:endParaRPr lang="en-IN" sz="2400" b="1" dirty="0">
              <a:latin typeface="Times New Roman" panose="02020603050405020304" pitchFamily="18"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AB9DD0AC-15F8-4AC9-9606-93AA11AB54E8}"/>
              </a:ext>
            </a:extLst>
          </p:cNvPr>
          <p:cNvGraphicFramePr>
            <a:graphicFrameLocks noGrp="1"/>
          </p:cNvGraphicFramePr>
          <p:nvPr>
            <p:extLst>
              <p:ext uri="{D42A27DB-BD31-4B8C-83A1-F6EECF244321}">
                <p14:modId xmlns:p14="http://schemas.microsoft.com/office/powerpoint/2010/main" val="3219264951"/>
              </p:ext>
            </p:extLst>
          </p:nvPr>
        </p:nvGraphicFramePr>
        <p:xfrm>
          <a:off x="381002" y="944880"/>
          <a:ext cx="8229601" cy="621792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3886201">
                  <a:extLst>
                    <a:ext uri="{9D8B030D-6E8A-4147-A177-3AD203B41FA5}">
                      <a16:colId xmlns:a16="http://schemas.microsoft.com/office/drawing/2014/main" val="20003"/>
                    </a:ext>
                  </a:extLst>
                </a:gridCol>
              </a:tblGrid>
              <a:tr h="870898">
                <a:tc>
                  <a:txBody>
                    <a:bodyPr/>
                    <a:lstStyle/>
                    <a:p>
                      <a:pPr algn="l"/>
                      <a:r>
                        <a:rPr lang="en-US" b="1" dirty="0">
                          <a:latin typeface="Times New Roman" panose="02020603050405020304" pitchFamily="18" charset="0"/>
                          <a:cs typeface="Times New Roman" panose="02020603050405020304" pitchFamily="18" charset="0"/>
                        </a:rPr>
                        <a:t>Paper</a:t>
                      </a:r>
                      <a:r>
                        <a:rPr lang="en-US" b="1" baseline="0" dirty="0">
                          <a:latin typeface="Times New Roman" panose="02020603050405020304" pitchFamily="18" charset="0"/>
                          <a:cs typeface="Times New Roman" panose="02020603050405020304" pitchFamily="18" charset="0"/>
                        </a:rPr>
                        <a:t> No</a:t>
                      </a:r>
                      <a:endParaRPr lang="en-IN" b="1" dirty="0">
                        <a:latin typeface="Times New Roman" panose="02020603050405020304" pitchFamily="18" charset="0"/>
                        <a:cs typeface="Times New Roman" panose="02020603050405020304" pitchFamily="18" charset="0"/>
                      </a:endParaRPr>
                    </a:p>
                  </a:txBody>
                  <a:tcPr/>
                </a:tc>
                <a:tc>
                  <a:txBody>
                    <a:bodyPr/>
                    <a:lstStyle/>
                    <a:p>
                      <a:pPr algn="l"/>
                      <a:r>
                        <a:rPr lang="en-US" b="1" dirty="0">
                          <a:latin typeface="Times New Roman" panose="02020603050405020304" pitchFamily="18" charset="0"/>
                          <a:cs typeface="Times New Roman" panose="02020603050405020304" pitchFamily="18" charset="0"/>
                        </a:rPr>
                        <a:t>Authors</a:t>
                      </a:r>
                      <a:endParaRPr lang="en-IN" b="1" dirty="0">
                        <a:latin typeface="Times New Roman" panose="02020603050405020304" pitchFamily="18" charset="0"/>
                        <a:cs typeface="Times New Roman" panose="02020603050405020304" pitchFamily="18" charset="0"/>
                      </a:endParaRPr>
                    </a:p>
                  </a:txBody>
                  <a:tcPr/>
                </a:tc>
                <a:tc>
                  <a:txBody>
                    <a:bodyPr/>
                    <a:lstStyle/>
                    <a:p>
                      <a:pPr algn="l"/>
                      <a:r>
                        <a:rPr lang="en-US" b="1" dirty="0">
                          <a:latin typeface="Times New Roman" panose="02020603050405020304" pitchFamily="18" charset="0"/>
                          <a:cs typeface="Times New Roman" panose="02020603050405020304" pitchFamily="18" charset="0"/>
                        </a:rPr>
                        <a:t>Paper title &amp; Year of publication</a:t>
                      </a:r>
                      <a:endParaRPr lang="en-IN" b="1" dirty="0">
                        <a:latin typeface="Times New Roman" panose="02020603050405020304" pitchFamily="18" charset="0"/>
                        <a:cs typeface="Times New Roman" panose="02020603050405020304" pitchFamily="18" charset="0"/>
                      </a:endParaRPr>
                    </a:p>
                  </a:txBody>
                  <a:tcPr/>
                </a:tc>
                <a:tc>
                  <a:txBody>
                    <a:bodyPr/>
                    <a:lstStyle/>
                    <a:p>
                      <a:pPr algn="l"/>
                      <a:r>
                        <a:rPr lang="en-US" b="1" dirty="0">
                          <a:latin typeface="Times New Roman" panose="02020603050405020304" pitchFamily="18" charset="0"/>
                          <a:cs typeface="Times New Roman" panose="02020603050405020304" pitchFamily="18" charset="0"/>
                        </a:rPr>
                        <a:t>Findings (Methodology, drawbacks)</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4789939">
                <a:tc>
                  <a:txBody>
                    <a:bodyPr/>
                    <a:lstStyle/>
                    <a:p>
                      <a:pPr algn="l"/>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IN" sz="1800" dirty="0">
                          <a:solidFill>
                            <a:schemeClr val="dk1"/>
                          </a:solidFill>
                          <a:effectLst/>
                          <a:latin typeface="Times New Roman" panose="02020603050405020304" pitchFamily="18" charset="0"/>
                          <a:ea typeface="+mn-ea"/>
                          <a:cs typeface="Times New Roman" panose="02020603050405020304" pitchFamily="18" charset="0"/>
                        </a:rPr>
                        <a:t>Amit Kumar Jaiswal, </a:t>
                      </a:r>
                      <a:r>
                        <a:rPr lang="en-IN" sz="1800" dirty="0" err="1">
                          <a:solidFill>
                            <a:schemeClr val="dk1"/>
                          </a:solidFill>
                          <a:effectLst/>
                          <a:latin typeface="Times New Roman" panose="02020603050405020304" pitchFamily="18" charset="0"/>
                          <a:ea typeface="+mn-ea"/>
                          <a:cs typeface="Times New Roman" panose="02020603050405020304" pitchFamily="18" charset="0"/>
                        </a:rPr>
                        <a:t>Prayag</a:t>
                      </a:r>
                      <a:r>
                        <a:rPr lang="en-IN" sz="1800" dirty="0">
                          <a:solidFill>
                            <a:schemeClr val="dk1"/>
                          </a:solidFill>
                          <a:effectLst/>
                          <a:latin typeface="Times New Roman" panose="02020603050405020304" pitchFamily="18" charset="0"/>
                          <a:ea typeface="+mn-ea"/>
                          <a:cs typeface="Times New Roman" panose="02020603050405020304" pitchFamily="18" charset="0"/>
                        </a:rPr>
                        <a:t> Tiwari, Sachin Kumar, Deepak Gupta d , Ashish Khanna , Joel J.P.C. Rodrigues </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IN" sz="1800" dirty="0">
                          <a:solidFill>
                            <a:schemeClr val="dk1"/>
                          </a:solidFill>
                          <a:effectLst/>
                          <a:latin typeface="Times New Roman" panose="02020603050405020304" pitchFamily="18" charset="0"/>
                          <a:ea typeface="+mn-ea"/>
                          <a:cs typeface="Times New Roman" panose="02020603050405020304" pitchFamily="18" charset="0"/>
                        </a:rPr>
                        <a:t>Identifying pneumonia in chest X-rays: A deep learning approach in CNN model</a:t>
                      </a:r>
                      <a:r>
                        <a:rPr lang="en-US" dirty="0">
                          <a:latin typeface="Times New Roman" panose="02020603050405020304" pitchFamily="18" charset="0"/>
                          <a:cs typeface="Times New Roman" panose="02020603050405020304" pitchFamily="18" charset="0"/>
                        </a:rPr>
                        <a:t> ,</a:t>
                      </a:r>
                      <a:r>
                        <a:rPr lang="en-IN" sz="1800" dirty="0">
                          <a:solidFill>
                            <a:schemeClr val="dk1"/>
                          </a:solidFill>
                          <a:effectLst/>
                          <a:latin typeface="Times New Roman" panose="02020603050405020304" pitchFamily="18" charset="0"/>
                          <a:ea typeface="+mn-ea"/>
                          <a:cs typeface="Times New Roman" panose="02020603050405020304" pitchFamily="18" charset="0"/>
                        </a:rPr>
                        <a:t>2019</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IN" sz="1800" b="1" u="sng" dirty="0">
                          <a:solidFill>
                            <a:schemeClr val="dk1"/>
                          </a:solidFill>
                          <a:effectLst/>
                          <a:latin typeface="Times New Roman" panose="02020603050405020304" pitchFamily="18" charset="0"/>
                          <a:ea typeface="+mn-ea"/>
                          <a:cs typeface="Times New Roman" panose="02020603050405020304" pitchFamily="18" charset="0"/>
                        </a:rPr>
                        <a:t>Methodology:</a:t>
                      </a:r>
                    </a:p>
                    <a:p>
                      <a:pPr algn="just"/>
                      <a:r>
                        <a:rPr lang="en-IN" sz="1800" dirty="0">
                          <a:solidFill>
                            <a:schemeClr val="dk1"/>
                          </a:solidFill>
                          <a:effectLst/>
                          <a:latin typeface="Times New Roman" panose="02020603050405020304" pitchFamily="18" charset="0"/>
                          <a:ea typeface="+mn-ea"/>
                          <a:cs typeface="Times New Roman" panose="02020603050405020304" pitchFamily="18" charset="0"/>
                        </a:rPr>
                        <a:t>In this study they have a created a model based on CNN in detecting pneumonia </a:t>
                      </a:r>
                      <a:r>
                        <a:rPr lang="en-IN" sz="1800" dirty="0" err="1">
                          <a:solidFill>
                            <a:schemeClr val="dk1"/>
                          </a:solidFill>
                          <a:effectLst/>
                          <a:latin typeface="Times New Roman" panose="02020603050405020304" pitchFamily="18" charset="0"/>
                          <a:ea typeface="+mn-ea"/>
                          <a:cs typeface="Times New Roman" panose="02020603050405020304" pitchFamily="18" charset="0"/>
                        </a:rPr>
                        <a:t>detuction</a:t>
                      </a:r>
                      <a:r>
                        <a:rPr lang="en-IN" sz="1800" dirty="0">
                          <a:solidFill>
                            <a:schemeClr val="dk1"/>
                          </a:solidFill>
                          <a:effectLst/>
                          <a:latin typeface="Times New Roman" panose="02020603050405020304" pitchFamily="18" charset="0"/>
                          <a:ea typeface="+mn-ea"/>
                          <a:cs typeface="Times New Roman" panose="02020603050405020304" pitchFamily="18" charset="0"/>
                        </a:rPr>
                        <a:t> from chest X-ray images. </a:t>
                      </a:r>
                      <a:r>
                        <a:rPr lang="en-US" sz="1800" cap="none" dirty="0">
                          <a:solidFill>
                            <a:schemeClr val="dk1"/>
                          </a:solidFill>
                          <a:effectLst/>
                          <a:latin typeface="Times New Roman" panose="02020603050405020304" pitchFamily="18" charset="0"/>
                          <a:ea typeface="+mn-ea"/>
                          <a:cs typeface="Times New Roman" panose="02020603050405020304" pitchFamily="18" charset="0"/>
                        </a:rPr>
                        <a:t>In t</a:t>
                      </a:r>
                      <a:r>
                        <a:rPr lang="en-US" cap="none" dirty="0">
                          <a:latin typeface="Times New Roman" panose="02020603050405020304" pitchFamily="18" charset="0"/>
                          <a:cs typeface="Times New Roman" panose="02020603050405020304" pitchFamily="18" charset="0"/>
                        </a:rPr>
                        <a:t>his model used for the multiclass classification instead of detection</a:t>
                      </a:r>
                      <a:r>
                        <a:rPr lang="en-IN" sz="1800" dirty="0">
                          <a:solidFill>
                            <a:schemeClr val="dk1"/>
                          </a:solidFill>
                          <a:effectLst/>
                          <a:latin typeface="Times New Roman" panose="02020603050405020304" pitchFamily="18" charset="0"/>
                          <a:ea typeface="+mn-ea"/>
                          <a:cs typeface="Times New Roman" panose="02020603050405020304" pitchFamily="18" charset="0"/>
                        </a:rPr>
                        <a:t>. The computation cost also burden exponentially when dealing with large image. </a:t>
                      </a:r>
                    </a:p>
                    <a:p>
                      <a:pPr algn="just"/>
                      <a:r>
                        <a:rPr lang="en-IN" sz="1800" b="1" u="sng" dirty="0">
                          <a:solidFill>
                            <a:schemeClr val="dk1"/>
                          </a:solidFill>
                          <a:effectLst/>
                          <a:latin typeface="Times New Roman" panose="02020603050405020304" pitchFamily="18" charset="0"/>
                          <a:ea typeface="+mn-ea"/>
                          <a:cs typeface="Times New Roman" panose="02020603050405020304" pitchFamily="18" charset="0"/>
                        </a:rPr>
                        <a:t>Drawbacks:</a:t>
                      </a:r>
                    </a:p>
                    <a:p>
                      <a:pPr algn="just"/>
                      <a:r>
                        <a:rPr lang="en-US" cap="none" dirty="0">
                          <a:latin typeface="Times New Roman" panose="02020603050405020304" pitchFamily="18" charset="0"/>
                          <a:cs typeface="Times New Roman" panose="02020603050405020304" pitchFamily="18" charset="0"/>
                        </a:rPr>
                        <a:t>This project is fails to detect the normal and virus x-ray images.</a:t>
                      </a:r>
                    </a:p>
                    <a:p>
                      <a:pPr algn="just"/>
                      <a:r>
                        <a:rPr lang="en-US" cap="none" dirty="0">
                          <a:latin typeface="Times New Roman" panose="02020603050405020304" pitchFamily="18" charset="0"/>
                          <a:cs typeface="Times New Roman" panose="02020603050405020304" pitchFamily="18" charset="0"/>
                        </a:rPr>
                        <a:t>The accuracy of the normal and virus is about 50% and 60% respectively.</a:t>
                      </a:r>
                    </a:p>
                    <a:p>
                      <a:pPr algn="just"/>
                      <a:r>
                        <a:rPr lang="en-US" cap="none" dirty="0">
                          <a:latin typeface="Times New Roman" panose="02020603050405020304" pitchFamily="18" charset="0"/>
                          <a:cs typeface="Times New Roman" panose="02020603050405020304" pitchFamily="18" charset="0"/>
                        </a:rPr>
                        <a:t>And it didn’t produce any output like whether the input has pneumonia or not it produce the output as confusion matrix.</a:t>
                      </a:r>
                      <a:endParaRPr lang="en-IN" cap="none"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grpSp>
        <p:nvGrpSpPr>
          <p:cNvPr id="5" name="object 2">
            <a:extLst>
              <a:ext uri="{FF2B5EF4-FFF2-40B4-BE49-F238E27FC236}">
                <a16:creationId xmlns:a16="http://schemas.microsoft.com/office/drawing/2014/main" id="{1CEB3D51-1099-4F4E-922A-0A3C9BCF3D2B}"/>
              </a:ext>
            </a:extLst>
          </p:cNvPr>
          <p:cNvGrpSpPr/>
          <p:nvPr/>
        </p:nvGrpSpPr>
        <p:grpSpPr>
          <a:xfrm>
            <a:off x="304800" y="656897"/>
            <a:ext cx="8103234" cy="102235"/>
            <a:chOff x="521381" y="4255182"/>
            <a:chExt cx="8103234" cy="102235"/>
          </a:xfrm>
        </p:grpSpPr>
        <p:sp>
          <p:nvSpPr>
            <p:cNvPr id="6" name="object 3">
              <a:extLst>
                <a:ext uri="{FF2B5EF4-FFF2-40B4-BE49-F238E27FC236}">
                  <a16:creationId xmlns:a16="http://schemas.microsoft.com/office/drawing/2014/main" id="{B16E71D6-A178-42C4-8320-D09AA224EAFC}"/>
                </a:ext>
              </a:extLst>
            </p:cNvPr>
            <p:cNvSpPr/>
            <p:nvPr/>
          </p:nvSpPr>
          <p:spPr>
            <a:xfrm>
              <a:off x="534161" y="4267962"/>
              <a:ext cx="8077200" cy="76200"/>
            </a:xfrm>
            <a:custGeom>
              <a:avLst/>
              <a:gdLst/>
              <a:ahLst/>
              <a:cxnLst/>
              <a:rect l="l" t="t" r="r" b="b"/>
              <a:pathLst>
                <a:path w="8077200" h="76200">
                  <a:moveTo>
                    <a:pt x="8077200" y="0"/>
                  </a:moveTo>
                  <a:lnTo>
                    <a:pt x="0" y="0"/>
                  </a:lnTo>
                  <a:lnTo>
                    <a:pt x="0" y="76200"/>
                  </a:lnTo>
                  <a:lnTo>
                    <a:pt x="8077200" y="76200"/>
                  </a:lnTo>
                  <a:lnTo>
                    <a:pt x="8077200" y="0"/>
                  </a:lnTo>
                  <a:close/>
                </a:path>
              </a:pathLst>
            </a:custGeom>
            <a:solidFill>
              <a:srgbClr val="6F2F9F"/>
            </a:solidFill>
          </p:spPr>
          <p:txBody>
            <a:bodyPr wrap="square" lIns="0" tIns="0" rIns="0" bIns="0" rtlCol="0"/>
            <a:lstStyle/>
            <a:p>
              <a:endParaRPr/>
            </a:p>
          </p:txBody>
        </p:sp>
        <p:sp>
          <p:nvSpPr>
            <p:cNvPr id="9" name="object 4">
              <a:extLst>
                <a:ext uri="{FF2B5EF4-FFF2-40B4-BE49-F238E27FC236}">
                  <a16:creationId xmlns:a16="http://schemas.microsoft.com/office/drawing/2014/main" id="{9FDDFDF5-AE49-4AA1-BEE2-24357CAB89DC}"/>
                </a:ext>
              </a:extLst>
            </p:cNvPr>
            <p:cNvSpPr/>
            <p:nvPr/>
          </p:nvSpPr>
          <p:spPr>
            <a:xfrm>
              <a:off x="534161" y="4267962"/>
              <a:ext cx="8077200" cy="76200"/>
            </a:xfrm>
            <a:custGeom>
              <a:avLst/>
              <a:gdLst/>
              <a:ahLst/>
              <a:cxnLst/>
              <a:rect l="l" t="t" r="r" b="b"/>
              <a:pathLst>
                <a:path w="8077200" h="76200">
                  <a:moveTo>
                    <a:pt x="0" y="76200"/>
                  </a:moveTo>
                  <a:lnTo>
                    <a:pt x="8077200" y="76200"/>
                  </a:lnTo>
                  <a:lnTo>
                    <a:pt x="8077200" y="0"/>
                  </a:lnTo>
                  <a:lnTo>
                    <a:pt x="0" y="0"/>
                  </a:lnTo>
                  <a:lnTo>
                    <a:pt x="0" y="76200"/>
                  </a:lnTo>
                  <a:close/>
                </a:path>
              </a:pathLst>
            </a:custGeom>
            <a:ln w="25560">
              <a:solidFill>
                <a:srgbClr val="395F8A"/>
              </a:solidFill>
            </a:ln>
          </p:spPr>
          <p:txBody>
            <a:bodyPr wrap="square" lIns="0" tIns="0" rIns="0" bIns="0" rtlCol="0"/>
            <a:lstStyle/>
            <a:p>
              <a:endParaRPr/>
            </a:p>
          </p:txBody>
        </p:sp>
      </p:grpSp>
      <p:sp>
        <p:nvSpPr>
          <p:cNvPr id="10" name="TextBox 9">
            <a:extLst>
              <a:ext uri="{FF2B5EF4-FFF2-40B4-BE49-F238E27FC236}">
                <a16:creationId xmlns:a16="http://schemas.microsoft.com/office/drawing/2014/main" id="{4BBEED6C-84E8-4A8D-9645-47B1E2AB8F91}"/>
              </a:ext>
            </a:extLst>
          </p:cNvPr>
          <p:cNvSpPr txBox="1"/>
          <p:nvPr/>
        </p:nvSpPr>
        <p:spPr>
          <a:xfrm>
            <a:off x="152400" y="152881"/>
            <a:ext cx="4932487" cy="461665"/>
          </a:xfrm>
          <a:prstGeom prst="rect">
            <a:avLst/>
          </a:prstGeom>
          <a:noFill/>
        </p:spPr>
        <p:txBody>
          <a:bodyPr wrap="square">
            <a:spAutoFit/>
          </a:bodyPr>
          <a:lstStyle/>
          <a:p>
            <a:pPr marL="285750" indent="-285750">
              <a:buFont typeface="Wingdings" panose="05000000000000000000" pitchFamily="2" charset="2"/>
              <a:buChar char="Ø"/>
            </a:pPr>
            <a:r>
              <a:rPr lang="en-US" sz="2400" b="1" u="sng" dirty="0">
                <a:solidFill>
                  <a:srgbClr val="FF0000"/>
                </a:solidFill>
                <a:latin typeface="Times New Roman" panose="02020603050405020304" pitchFamily="18" charset="0"/>
                <a:cs typeface="Times New Roman" panose="02020603050405020304" pitchFamily="18" charset="0"/>
              </a:rPr>
              <a:t>LITERATURE SURVEY</a:t>
            </a:r>
            <a:endParaRPr lang="en-IN" sz="24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512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B685A-4BFB-4FBD-86B1-78AB35E78D53}"/>
              </a:ext>
            </a:extLst>
          </p:cNvPr>
          <p:cNvSpPr>
            <a:spLocks noGrp="1"/>
          </p:cNvSpPr>
          <p:nvPr>
            <p:ph type="title"/>
          </p:nvPr>
        </p:nvSpPr>
        <p:spPr>
          <a:xfrm>
            <a:off x="457200" y="260648"/>
            <a:ext cx="8229600" cy="1143000"/>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PNEUMONIA DETECTION USING CNN</a:t>
            </a:r>
            <a:endParaRPr lang="en-US" dirty="0"/>
          </a:p>
        </p:txBody>
      </p:sp>
      <p:sp>
        <p:nvSpPr>
          <p:cNvPr id="3" name="Content Placeholder 2">
            <a:extLst>
              <a:ext uri="{FF2B5EF4-FFF2-40B4-BE49-F238E27FC236}">
                <a16:creationId xmlns:a16="http://schemas.microsoft.com/office/drawing/2014/main" id="{5236830A-562F-4DBA-88E4-E4793AF9BFB0}"/>
              </a:ext>
            </a:extLst>
          </p:cNvPr>
          <p:cNvSpPr txBox="1">
            <a:spLocks/>
          </p:cNvSpPr>
          <p:nvPr/>
        </p:nvSpPr>
        <p:spPr>
          <a:xfrm>
            <a:off x="457200" y="1600200"/>
            <a:ext cx="8229600" cy="4525963"/>
          </a:xfrm>
          <a:prstGeom prst="rect">
            <a:avLst/>
          </a:prstGeom>
        </p:spPr>
        <p:txBody>
          <a:bodyPr>
            <a:normAutofit fontScale="92500" lnSpcReduction="20000"/>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lnSpc>
                <a:spcPct val="150000"/>
              </a:lnSpc>
              <a:buNone/>
            </a:pPr>
            <a:r>
              <a:rPr lang="en-US" b="1" cap="none" dirty="0">
                <a:latin typeface="Times New Roman" panose="02020603050405020304" pitchFamily="18" charset="0"/>
                <a:cs typeface="Times New Roman" panose="02020603050405020304" pitchFamily="18" charset="0"/>
              </a:rPr>
              <a:t>IMPLEMENTATION</a:t>
            </a:r>
          </a:p>
          <a:p>
            <a:pPr>
              <a:lnSpc>
                <a:spcPct val="150000"/>
              </a:lnSpc>
              <a:buFont typeface="Wingdings" pitchFamily="2" charset="2"/>
              <a:buChar char="Ø"/>
            </a:pPr>
            <a:r>
              <a:rPr lang="en-US" cap="none" dirty="0">
                <a:latin typeface="Times New Roman" panose="02020603050405020304" pitchFamily="18" charset="0"/>
                <a:cs typeface="Times New Roman" panose="02020603050405020304" pitchFamily="18" charset="0"/>
              </a:rPr>
              <a:t>This model used for the multiclass classification instead of detection.</a:t>
            </a:r>
          </a:p>
          <a:p>
            <a:pPr>
              <a:lnSpc>
                <a:spcPct val="150000"/>
              </a:lnSpc>
              <a:buFont typeface="Wingdings" pitchFamily="2" charset="2"/>
              <a:buChar char="Ø"/>
            </a:pPr>
            <a:r>
              <a:rPr lang="en-US" cap="none" dirty="0">
                <a:latin typeface="Times New Roman" panose="02020603050405020304" pitchFamily="18" charset="0"/>
                <a:cs typeface="Times New Roman" panose="02020603050405020304" pitchFamily="18" charset="0"/>
              </a:rPr>
              <a:t>In this project they use CNN for image classification.</a:t>
            </a:r>
          </a:p>
          <a:p>
            <a:pPr>
              <a:lnSpc>
                <a:spcPct val="150000"/>
              </a:lnSpc>
              <a:buFont typeface="Wingdings" pitchFamily="2" charset="2"/>
              <a:buChar char="Ø"/>
            </a:pPr>
            <a:r>
              <a:rPr lang="en-US" cap="none" dirty="0">
                <a:latin typeface="Times New Roman" panose="02020603050405020304" pitchFamily="18" charset="0"/>
                <a:cs typeface="Times New Roman" panose="02020603050405020304" pitchFamily="18" charset="0"/>
              </a:rPr>
              <a:t>The first step of this project is preprocessing of dataset like reshaping data into fixed size and labeling the data. There are 3 labels in it they are normal, virus, bacteria.</a:t>
            </a:r>
          </a:p>
          <a:p>
            <a:pPr>
              <a:lnSpc>
                <a:spcPct val="150000"/>
              </a:lnSpc>
              <a:buFont typeface="Wingdings" pitchFamily="2" charset="2"/>
              <a:buChar char="Ø"/>
            </a:pPr>
            <a:r>
              <a:rPr lang="en-US" cap="none" dirty="0">
                <a:latin typeface="Times New Roman" panose="02020603050405020304" pitchFamily="18" charset="0"/>
                <a:cs typeface="Times New Roman" panose="02020603050405020304" pitchFamily="18" charset="0"/>
              </a:rPr>
              <a:t>After preprocessing of data the inputs are connected to several convolution-pooling layer pairs and hidden layers are using </a:t>
            </a:r>
            <a:r>
              <a:rPr lang="en-US" cap="none" dirty="0" err="1">
                <a:latin typeface="Times New Roman" panose="02020603050405020304" pitchFamily="18" charset="0"/>
                <a:cs typeface="Times New Roman" panose="02020603050405020304" pitchFamily="18" charset="0"/>
              </a:rPr>
              <a:t>relu</a:t>
            </a:r>
            <a:r>
              <a:rPr lang="en-US" cap="none" dirty="0">
                <a:latin typeface="Times New Roman" panose="02020603050405020304" pitchFamily="18" charset="0"/>
                <a:cs typeface="Times New Roman" panose="02020603050405020304" pitchFamily="18" charset="0"/>
              </a:rPr>
              <a:t> activation function and they used </a:t>
            </a:r>
            <a:r>
              <a:rPr lang="en-US" cap="none" dirty="0" err="1">
                <a:latin typeface="Times New Roman" panose="02020603050405020304" pitchFamily="18" charset="0"/>
                <a:cs typeface="Times New Roman" panose="02020603050405020304" pitchFamily="18" charset="0"/>
              </a:rPr>
              <a:t>softmax</a:t>
            </a:r>
            <a:r>
              <a:rPr lang="en-US" cap="none" dirty="0">
                <a:latin typeface="Times New Roman" panose="02020603050405020304" pitchFamily="18" charset="0"/>
                <a:cs typeface="Times New Roman" panose="02020603050405020304" pitchFamily="18" charset="0"/>
              </a:rPr>
              <a:t> because they wants output be the probability values.</a:t>
            </a:r>
          </a:p>
          <a:p>
            <a:pPr>
              <a:lnSpc>
                <a:spcPct val="150000"/>
              </a:lnSpc>
              <a:buFont typeface="Wingdings" pitchFamily="2" charset="2"/>
              <a:buChar char="Ø"/>
            </a:pPr>
            <a:r>
              <a:rPr lang="en-US" cap="none" dirty="0">
                <a:latin typeface="Times New Roman" panose="02020603050405020304" pitchFamily="18" charset="0"/>
                <a:cs typeface="Times New Roman" panose="02020603050405020304" pitchFamily="18" charset="0"/>
              </a:rPr>
              <a:t>Then they forms confusion matric this will be the output of this project. </a:t>
            </a:r>
          </a:p>
          <a:p>
            <a:pPr>
              <a:buFont typeface="Wingdings" pitchFamily="2" charset="2"/>
              <a:buChar char="Ø"/>
            </a:pPr>
            <a:endParaRPr lang="en-US" cap="none" dirty="0">
              <a:latin typeface="Times New Roman" panose="02020603050405020304" pitchFamily="18" charset="0"/>
              <a:cs typeface="Times New Roman" panose="02020603050405020304" pitchFamily="18" charset="0"/>
            </a:endParaRPr>
          </a:p>
          <a:p>
            <a:pPr>
              <a:buFont typeface="Wingdings" pitchFamily="2" charset="2"/>
              <a:buChar char="Ø"/>
            </a:pPr>
            <a:endParaRPr lang="en-US" cap="none" dirty="0">
              <a:latin typeface="Times New Roman" panose="02020603050405020304" pitchFamily="18" charset="0"/>
              <a:cs typeface="Times New Roman" panose="02020603050405020304" pitchFamily="18" charset="0"/>
            </a:endParaRPr>
          </a:p>
          <a:p>
            <a:pPr>
              <a:lnSpc>
                <a:spcPct val="150000"/>
              </a:lnSpc>
              <a:buFont typeface="Wingdings" pitchFamily="2" charset="2"/>
              <a:buChar char="Ø"/>
            </a:pPr>
            <a:endParaRPr lang="en-IN" cap="none" dirty="0">
              <a:latin typeface="Times New Roman" panose="02020603050405020304" pitchFamily="18" charset="0"/>
              <a:cs typeface="Times New Roman" panose="02020603050405020304" pitchFamily="18" charset="0"/>
            </a:endParaRPr>
          </a:p>
          <a:p>
            <a:pPr algn="just"/>
            <a:endParaRPr lang="en-IN" kern="0" cap="none" dirty="0">
              <a:solidFill>
                <a:sysClr val="windowText" lastClr="000000"/>
              </a:solidFill>
              <a:latin typeface="Times New Roman" panose="02020603050405020304" pitchFamily="18" charset="0"/>
              <a:cs typeface="Times New Roman" panose="02020603050405020304" pitchFamily="18" charset="0"/>
            </a:endParaRPr>
          </a:p>
          <a:p>
            <a:endParaRPr lang="en-US" cap="none" dirty="0"/>
          </a:p>
        </p:txBody>
      </p:sp>
      <p:grpSp>
        <p:nvGrpSpPr>
          <p:cNvPr id="4" name="object 2">
            <a:extLst>
              <a:ext uri="{FF2B5EF4-FFF2-40B4-BE49-F238E27FC236}">
                <a16:creationId xmlns:a16="http://schemas.microsoft.com/office/drawing/2014/main" id="{BD66FC15-D97A-447F-96C2-9848B63A9707}"/>
              </a:ext>
            </a:extLst>
          </p:cNvPr>
          <p:cNvGrpSpPr/>
          <p:nvPr/>
        </p:nvGrpSpPr>
        <p:grpSpPr>
          <a:xfrm>
            <a:off x="304800" y="1403648"/>
            <a:ext cx="8103234" cy="102235"/>
            <a:chOff x="521381" y="4255182"/>
            <a:chExt cx="8103234" cy="102235"/>
          </a:xfrm>
        </p:grpSpPr>
        <p:sp>
          <p:nvSpPr>
            <p:cNvPr id="5" name="object 3">
              <a:extLst>
                <a:ext uri="{FF2B5EF4-FFF2-40B4-BE49-F238E27FC236}">
                  <a16:creationId xmlns:a16="http://schemas.microsoft.com/office/drawing/2014/main" id="{EB255849-D9C2-4C96-B0C5-872CD810A981}"/>
                </a:ext>
              </a:extLst>
            </p:cNvPr>
            <p:cNvSpPr/>
            <p:nvPr/>
          </p:nvSpPr>
          <p:spPr>
            <a:xfrm>
              <a:off x="534161" y="4267962"/>
              <a:ext cx="8077200" cy="76200"/>
            </a:xfrm>
            <a:custGeom>
              <a:avLst/>
              <a:gdLst/>
              <a:ahLst/>
              <a:cxnLst/>
              <a:rect l="l" t="t" r="r" b="b"/>
              <a:pathLst>
                <a:path w="8077200" h="76200">
                  <a:moveTo>
                    <a:pt x="8077200" y="0"/>
                  </a:moveTo>
                  <a:lnTo>
                    <a:pt x="0" y="0"/>
                  </a:lnTo>
                  <a:lnTo>
                    <a:pt x="0" y="76200"/>
                  </a:lnTo>
                  <a:lnTo>
                    <a:pt x="8077200" y="76200"/>
                  </a:lnTo>
                  <a:lnTo>
                    <a:pt x="8077200" y="0"/>
                  </a:lnTo>
                  <a:close/>
                </a:path>
              </a:pathLst>
            </a:custGeom>
            <a:solidFill>
              <a:srgbClr val="6F2F9F"/>
            </a:solidFill>
          </p:spPr>
          <p:txBody>
            <a:bodyPr wrap="square" lIns="0" tIns="0" rIns="0" bIns="0" rtlCol="0"/>
            <a:lstStyle/>
            <a:p>
              <a:endParaRPr/>
            </a:p>
          </p:txBody>
        </p:sp>
        <p:sp>
          <p:nvSpPr>
            <p:cNvPr id="6" name="object 4">
              <a:extLst>
                <a:ext uri="{FF2B5EF4-FFF2-40B4-BE49-F238E27FC236}">
                  <a16:creationId xmlns:a16="http://schemas.microsoft.com/office/drawing/2014/main" id="{1B81127B-C6C4-497B-91EC-6CAE04DF6A5B}"/>
                </a:ext>
              </a:extLst>
            </p:cNvPr>
            <p:cNvSpPr/>
            <p:nvPr/>
          </p:nvSpPr>
          <p:spPr>
            <a:xfrm>
              <a:off x="534161" y="4267962"/>
              <a:ext cx="8077200" cy="76200"/>
            </a:xfrm>
            <a:custGeom>
              <a:avLst/>
              <a:gdLst/>
              <a:ahLst/>
              <a:cxnLst/>
              <a:rect l="l" t="t" r="r" b="b"/>
              <a:pathLst>
                <a:path w="8077200" h="76200">
                  <a:moveTo>
                    <a:pt x="0" y="76200"/>
                  </a:moveTo>
                  <a:lnTo>
                    <a:pt x="8077200" y="76200"/>
                  </a:lnTo>
                  <a:lnTo>
                    <a:pt x="8077200" y="0"/>
                  </a:lnTo>
                  <a:lnTo>
                    <a:pt x="0" y="0"/>
                  </a:lnTo>
                  <a:lnTo>
                    <a:pt x="0" y="76200"/>
                  </a:lnTo>
                  <a:close/>
                </a:path>
              </a:pathLst>
            </a:custGeom>
            <a:ln w="25560">
              <a:solidFill>
                <a:srgbClr val="395F8A"/>
              </a:solidFill>
            </a:ln>
          </p:spPr>
          <p:txBody>
            <a:bodyPr wrap="square" lIns="0" tIns="0" rIns="0" bIns="0" rtlCol="0"/>
            <a:lstStyle/>
            <a:p>
              <a:endParaRPr/>
            </a:p>
          </p:txBody>
        </p:sp>
      </p:grpSp>
    </p:spTree>
    <p:extLst>
      <p:ext uri="{BB962C8B-B14F-4D97-AF65-F5344CB8AC3E}">
        <p14:creationId xmlns:p14="http://schemas.microsoft.com/office/powerpoint/2010/main" val="3261505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7586-5C85-43EC-957D-F6DEB51F70C9}"/>
              </a:ext>
            </a:extLst>
          </p:cNvPr>
          <p:cNvSpPr>
            <a:spLocks noGrp="1"/>
          </p:cNvSpPr>
          <p:nvPr>
            <p:ph type="title"/>
          </p:nvPr>
        </p:nvSpPr>
        <p:spPr>
          <a:xfrm>
            <a:off x="533400" y="304800"/>
            <a:ext cx="8229600" cy="1143000"/>
          </a:xfrm>
        </p:spPr>
        <p:txBody>
          <a:bodyPr/>
          <a:lstStyle/>
          <a:p>
            <a:pPr algn="ctr"/>
            <a:r>
              <a:rPr lang="en-US" sz="2500" b="1" dirty="0">
                <a:latin typeface="Times New Roman" panose="02020603050405020304" pitchFamily="18" charset="0"/>
                <a:cs typeface="Times New Roman" panose="02020603050405020304" pitchFamily="18" charset="0"/>
                <a:hlinkClick r:id="rId2"/>
              </a:rPr>
              <a:t>Convolutional Neural Network</a:t>
            </a:r>
            <a:endParaRPr lang="en-US" sz="25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791247-991F-4A50-970F-88F12CAF19E2}"/>
              </a:ext>
            </a:extLst>
          </p:cNvPr>
          <p:cNvSpPr txBox="1">
            <a:spLocks/>
          </p:cNvSpPr>
          <p:nvPr/>
        </p:nvSpPr>
        <p:spPr>
          <a:xfrm>
            <a:off x="457200" y="1600200"/>
            <a:ext cx="8229600" cy="4525963"/>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r>
              <a:rPr lang="en-US" dirty="0">
                <a:latin typeface="Times New Roman" panose="02020603050405020304" pitchFamily="18" charset="0"/>
                <a:cs typeface="Times New Roman" panose="02020603050405020304" pitchFamily="18" charset="0"/>
              </a:rPr>
              <a:t>After displaying the confusion matrix they check the accuracy and sensitivity of the confusion </a:t>
            </a:r>
            <a:r>
              <a:rPr lang="en-US" dirty="0" err="1">
                <a:latin typeface="Times New Roman" panose="02020603050405020304" pitchFamily="18" charset="0"/>
                <a:cs typeface="Times New Roman" panose="02020603050405020304" pitchFamily="18" charset="0"/>
              </a:rPr>
              <a:t>matirx</a:t>
            </a:r>
            <a:r>
              <a:rPr lang="en-US" dirty="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9FEBA977-8983-48CD-A642-11781DBA555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8382" y="3124200"/>
            <a:ext cx="7139635" cy="2210566"/>
          </a:xfrm>
          <a:prstGeom prst="rect">
            <a:avLst/>
          </a:prstGeom>
          <a:noFill/>
          <a:extLst>
            <a:ext uri="{909E8E84-426E-40DD-AFC4-6F175D3DCCD1}">
              <a14:hiddenFill xmlns:a14="http://schemas.microsoft.com/office/drawing/2010/main">
                <a:solidFill>
                  <a:srgbClr val="FFFFFF"/>
                </a:solidFill>
              </a14:hiddenFill>
            </a:ext>
          </a:extLst>
        </p:spPr>
      </p:pic>
      <p:grpSp>
        <p:nvGrpSpPr>
          <p:cNvPr id="5" name="object 2">
            <a:extLst>
              <a:ext uri="{FF2B5EF4-FFF2-40B4-BE49-F238E27FC236}">
                <a16:creationId xmlns:a16="http://schemas.microsoft.com/office/drawing/2014/main" id="{EE8D3D44-1038-4C2B-8178-DE232673AE19}"/>
              </a:ext>
            </a:extLst>
          </p:cNvPr>
          <p:cNvGrpSpPr/>
          <p:nvPr/>
        </p:nvGrpSpPr>
        <p:grpSpPr>
          <a:xfrm>
            <a:off x="381000" y="1295400"/>
            <a:ext cx="8103234" cy="102235"/>
            <a:chOff x="521381" y="4255182"/>
            <a:chExt cx="8103234" cy="102235"/>
          </a:xfrm>
        </p:grpSpPr>
        <p:sp>
          <p:nvSpPr>
            <p:cNvPr id="6" name="object 3">
              <a:extLst>
                <a:ext uri="{FF2B5EF4-FFF2-40B4-BE49-F238E27FC236}">
                  <a16:creationId xmlns:a16="http://schemas.microsoft.com/office/drawing/2014/main" id="{16638940-73A8-432B-99B1-5D21C1B28A0C}"/>
                </a:ext>
              </a:extLst>
            </p:cNvPr>
            <p:cNvSpPr/>
            <p:nvPr/>
          </p:nvSpPr>
          <p:spPr>
            <a:xfrm>
              <a:off x="534161" y="4267962"/>
              <a:ext cx="8077200" cy="76200"/>
            </a:xfrm>
            <a:custGeom>
              <a:avLst/>
              <a:gdLst/>
              <a:ahLst/>
              <a:cxnLst/>
              <a:rect l="l" t="t" r="r" b="b"/>
              <a:pathLst>
                <a:path w="8077200" h="76200">
                  <a:moveTo>
                    <a:pt x="8077200" y="0"/>
                  </a:moveTo>
                  <a:lnTo>
                    <a:pt x="0" y="0"/>
                  </a:lnTo>
                  <a:lnTo>
                    <a:pt x="0" y="76200"/>
                  </a:lnTo>
                  <a:lnTo>
                    <a:pt x="8077200" y="76200"/>
                  </a:lnTo>
                  <a:lnTo>
                    <a:pt x="8077200" y="0"/>
                  </a:lnTo>
                  <a:close/>
                </a:path>
              </a:pathLst>
            </a:custGeom>
            <a:solidFill>
              <a:srgbClr val="6F2F9F"/>
            </a:solidFill>
          </p:spPr>
          <p:txBody>
            <a:bodyPr wrap="square" lIns="0" tIns="0" rIns="0" bIns="0" rtlCol="0"/>
            <a:lstStyle/>
            <a:p>
              <a:endParaRPr/>
            </a:p>
          </p:txBody>
        </p:sp>
        <p:sp>
          <p:nvSpPr>
            <p:cNvPr id="7" name="object 4">
              <a:extLst>
                <a:ext uri="{FF2B5EF4-FFF2-40B4-BE49-F238E27FC236}">
                  <a16:creationId xmlns:a16="http://schemas.microsoft.com/office/drawing/2014/main" id="{3343BE18-CDEB-40B8-867F-820B51DC7F4E}"/>
                </a:ext>
              </a:extLst>
            </p:cNvPr>
            <p:cNvSpPr/>
            <p:nvPr/>
          </p:nvSpPr>
          <p:spPr>
            <a:xfrm>
              <a:off x="534161" y="4267962"/>
              <a:ext cx="8077200" cy="76200"/>
            </a:xfrm>
            <a:custGeom>
              <a:avLst/>
              <a:gdLst/>
              <a:ahLst/>
              <a:cxnLst/>
              <a:rect l="l" t="t" r="r" b="b"/>
              <a:pathLst>
                <a:path w="8077200" h="76200">
                  <a:moveTo>
                    <a:pt x="0" y="76200"/>
                  </a:moveTo>
                  <a:lnTo>
                    <a:pt x="8077200" y="76200"/>
                  </a:lnTo>
                  <a:lnTo>
                    <a:pt x="8077200" y="0"/>
                  </a:lnTo>
                  <a:lnTo>
                    <a:pt x="0" y="0"/>
                  </a:lnTo>
                  <a:lnTo>
                    <a:pt x="0" y="76200"/>
                  </a:lnTo>
                  <a:close/>
                </a:path>
              </a:pathLst>
            </a:custGeom>
            <a:ln w="25560">
              <a:solidFill>
                <a:srgbClr val="395F8A"/>
              </a:solidFill>
            </a:ln>
          </p:spPr>
          <p:txBody>
            <a:bodyPr wrap="square" lIns="0" tIns="0" rIns="0" bIns="0" rtlCol="0"/>
            <a:lstStyle/>
            <a:p>
              <a:endParaRPr/>
            </a:p>
          </p:txBody>
        </p:sp>
      </p:grpSp>
    </p:spTree>
    <p:extLst>
      <p:ext uri="{BB962C8B-B14F-4D97-AF65-F5344CB8AC3E}">
        <p14:creationId xmlns:p14="http://schemas.microsoft.com/office/powerpoint/2010/main" val="359713232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1366</TotalTime>
  <Words>2014</Words>
  <Application>Microsoft Office PowerPoint</Application>
  <PresentationFormat>On-screen Show (4:3)</PresentationFormat>
  <Paragraphs>189</Paragraphs>
  <Slides>29</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-apple-system</vt:lpstr>
      <vt:lpstr>Arial</vt:lpstr>
      <vt:lpstr>Arial Black</vt:lpstr>
      <vt:lpstr>Bahnschrift SemiBold</vt:lpstr>
      <vt:lpstr>Calibri</vt:lpstr>
      <vt:lpstr>Goudy Old Style</vt:lpstr>
      <vt:lpstr>Times New Roman</vt:lpstr>
      <vt:lpstr>Wingdings</vt:lpstr>
      <vt:lpstr>1_Office Theme</vt:lpstr>
      <vt:lpstr>Office Theme</vt:lpstr>
      <vt:lpstr>PNEUMONIA DETECTION WITH MINIMUM SUPERVISION</vt:lpstr>
      <vt:lpstr>Outline</vt:lpstr>
      <vt:lpstr>Abstract</vt:lpstr>
      <vt:lpstr>INTRODUCTION</vt:lpstr>
      <vt:lpstr>MOTIVATION OF STUDY</vt:lpstr>
      <vt:lpstr>Introduction </vt:lpstr>
      <vt:lpstr>PowerPoint Presentation</vt:lpstr>
      <vt:lpstr>PNEUMONIA DETECTION USING CNN</vt:lpstr>
      <vt:lpstr>Convolutional Neural Network</vt:lpstr>
      <vt:lpstr>Confusion matrix constructed based on test data. </vt:lpstr>
      <vt:lpstr>Drawbacks</vt:lpstr>
      <vt:lpstr>PowerPoint Presentation</vt:lpstr>
      <vt:lpstr>IDENTIFYING PNEUMONIA IN CHEST X-RAYS USING MASK-RCNN MODEL.</vt:lpstr>
      <vt:lpstr>IDENTIFYING PNEUMONIA IN CHEST X-RAYS USING MASK-RCNN MODEL.</vt:lpstr>
      <vt:lpstr>IDENTIFYING PNEUMONIA IN CHEST X-RAYS USING MASK-RCNN MODEL.</vt:lpstr>
      <vt:lpstr>PROPOSED SYSTEM</vt:lpstr>
      <vt:lpstr>PowerPoint Presentation</vt:lpstr>
      <vt:lpstr>SIMCLR FRAMEWORK</vt:lpstr>
      <vt:lpstr>SimCLR Framework Approach</vt:lpstr>
      <vt:lpstr>DATA COLLECTION &amp; PERFORMANCE METRICS</vt:lpstr>
      <vt:lpstr>STEP -WISE PROCEDURE IMPLEMENTATION </vt:lpstr>
      <vt:lpstr>PowerPoint Presentation</vt:lpstr>
      <vt:lpstr>PowerPoint Presentation</vt:lpstr>
      <vt:lpstr>OUTPUT</vt:lpstr>
      <vt:lpstr>OUTPUT</vt:lpstr>
      <vt:lpstr>OUTPUT</vt:lpstr>
      <vt:lpstr>OUTPUT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Venkatesh Ravulakoru</cp:lastModifiedBy>
  <cp:revision>39</cp:revision>
  <dcterms:created xsi:type="dcterms:W3CDTF">2021-11-14T07:26:09Z</dcterms:created>
  <dcterms:modified xsi:type="dcterms:W3CDTF">2022-06-03T01:33:47Z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2021-11-09T00:00:00Z</vt:filetime>
  </property>
  <property fmtid="{D5CDD505-2E9C-101B-9397-08002B2CF9AE}" pid="3" name="Creator">
    <vt:lpwstr>Microsoft® PowerPoint® for Microsoft 365</vt:lpwstr>
  </property>
  <property fmtid="{D5CDD505-2E9C-101B-9397-08002B2CF9AE}" pid="4" name="LastSaved">
    <vt:filetime>2021-11-14T00:00:00Z</vt:filetime>
  </property>
</Properties>
</file>