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Neue Machina Ultra-Bold" charset="1" panose="00000900000000000000"/>
      <p:regular r:id="rId28"/>
    </p:embeddedFont>
    <p:embeddedFont>
      <p:font typeface="29LT Zawi" charset="1" panose="00000500000000000000"/>
      <p:regular r:id="rId29"/>
    </p:embeddedFont>
    <p:embeddedFont>
      <p:font typeface="Lustria" charset="1" panose="02000603060000020004"/>
      <p:regular r:id="rId30"/>
    </p:embeddedFont>
    <p:embeddedFont>
      <p:font typeface="Lato Heavy" charset="1" panose="020F0502020204030203"/>
      <p:regular r:id="rId31"/>
    </p:embeddedFont>
    <p:embeddedFont>
      <p:font typeface="PT Serif" charset="1" panose="020A0603040505020204"/>
      <p:regular r:id="rId32"/>
    </p:embeddedFont>
    <p:embeddedFont>
      <p:font typeface="Tex Gyre Bonum Bold" charset="1" panose="00000800000000000000"/>
      <p:regular r:id="rId33"/>
    </p:embeddedFont>
    <p:embeddedFont>
      <p:font typeface="Tex Gyre Bonum" charset="1" panose="00000500000000000000"/>
      <p:regular r:id="rId34"/>
    </p:embeddedFont>
    <p:embeddedFont>
      <p:font typeface="Lato Bold" charset="1" panose="020F0502020204030203"/>
      <p:regular r:id="rId35"/>
    </p:embeddedFont>
    <p:embeddedFont>
      <p:font typeface="Lato Bold Italics" charset="1" panose="020F0502020204030203"/>
      <p:regular r:id="rId36"/>
    </p:embeddedFont>
    <p:embeddedFont>
      <p:font typeface="Roca Two Heavy" charset="1" panose="00000A00000000000000"/>
      <p:regular r:id="rId37"/>
    </p:embeddedFont>
    <p:embeddedFont>
      <p:font typeface="Brice SemiExpanded Heavy" charset="1" panose="00000000000000000000"/>
      <p:regular r:id="rId38"/>
    </p:embeddedFont>
    <p:embeddedFont>
      <p:font typeface="Libre Baskerville Italics" charset="1" panose="02000000000000000000"/>
      <p:regular r:id="rId39"/>
    </p:embeddedFont>
    <p:embeddedFont>
      <p:font typeface="Caladea Bold" charset="1" panose="02040803050406030204"/>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8.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0.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2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jpeg" Type="http://schemas.openxmlformats.org/officeDocument/2006/relationships/image"/><Relationship Id="rId3" Target="../media/image28.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2298000"/>
            <a:ext cx="17545540" cy="3747959"/>
            <a:chOff x="0" y="0"/>
            <a:chExt cx="23394054" cy="4997279"/>
          </a:xfrm>
        </p:grpSpPr>
        <p:sp>
          <p:nvSpPr>
            <p:cNvPr name="TextBox 3" id="3"/>
            <p:cNvSpPr txBox="true"/>
            <p:nvPr/>
          </p:nvSpPr>
          <p:spPr>
            <a:xfrm rot="0">
              <a:off x="0" y="857250"/>
              <a:ext cx="23394054" cy="3289253"/>
            </a:xfrm>
            <a:prstGeom prst="rect">
              <a:avLst/>
            </a:prstGeom>
          </p:spPr>
          <p:txBody>
            <a:bodyPr anchor="t" rtlCol="false" tIns="0" lIns="0" bIns="0" rIns="0">
              <a:spAutoFit/>
            </a:bodyPr>
            <a:lstStyle/>
            <a:p>
              <a:pPr algn="l">
                <a:lnSpc>
                  <a:spcPts val="15312"/>
                </a:lnSpc>
              </a:pPr>
              <a:r>
                <a:rPr lang="en-US" sz="20416" spc="-204" b="true">
                  <a:solidFill>
                    <a:srgbClr val="1E5175"/>
                  </a:solidFill>
                  <a:latin typeface="Neue Machina Ultra-Bold"/>
                  <a:ea typeface="Neue Machina Ultra-Bold"/>
                  <a:cs typeface="Neue Machina Ultra-Bold"/>
                  <a:sym typeface="Neue Machina Ultra-Bold"/>
                </a:rPr>
                <a:t>E-Commerce</a:t>
              </a:r>
            </a:p>
          </p:txBody>
        </p:sp>
        <p:sp>
          <p:nvSpPr>
            <p:cNvPr name="TextBox 4" id="4"/>
            <p:cNvSpPr txBox="true"/>
            <p:nvPr/>
          </p:nvSpPr>
          <p:spPr>
            <a:xfrm rot="0">
              <a:off x="116336" y="3359325"/>
              <a:ext cx="23184212" cy="1637954"/>
            </a:xfrm>
            <a:prstGeom prst="rect">
              <a:avLst/>
            </a:prstGeom>
          </p:spPr>
          <p:txBody>
            <a:bodyPr anchor="t" rtlCol="false" tIns="0" lIns="0" bIns="0" rIns="0">
              <a:spAutoFit/>
            </a:bodyPr>
            <a:lstStyle/>
            <a:p>
              <a:pPr algn="l">
                <a:lnSpc>
                  <a:spcPts val="8692"/>
                </a:lnSpc>
              </a:pPr>
              <a:r>
                <a:rPr lang="en-US" sz="7901">
                  <a:solidFill>
                    <a:srgbClr val="373941"/>
                  </a:solidFill>
                  <a:latin typeface="29LT Zawi"/>
                  <a:ea typeface="29LT Zawi"/>
                  <a:cs typeface="29LT Zawi"/>
                  <a:sym typeface="29LT Zawi"/>
                </a:rPr>
                <a:t>SALES ANALYSIS</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5927402" cy="1055666"/>
          </a:xfrm>
          <a:custGeom>
            <a:avLst/>
            <a:gdLst/>
            <a:ahLst/>
            <a:cxnLst/>
            <a:rect r="r" b="b" t="t" l="l"/>
            <a:pathLst>
              <a:path h="1055666" w="15927402">
                <a:moveTo>
                  <a:pt x="0" y="0"/>
                </a:moveTo>
                <a:lnTo>
                  <a:pt x="15927402" y="0"/>
                </a:lnTo>
                <a:lnTo>
                  <a:pt x="15927402" y="1055666"/>
                </a:lnTo>
                <a:lnTo>
                  <a:pt x="0" y="1055666"/>
                </a:lnTo>
                <a:lnTo>
                  <a:pt x="0" y="0"/>
                </a:lnTo>
                <a:close/>
              </a:path>
            </a:pathLst>
          </a:custGeom>
          <a:blipFill>
            <a:blip r:embed="rId2"/>
            <a:stretch>
              <a:fillRect l="0" t="-87783" r="0" b="-31602"/>
            </a:stretch>
          </a:blipFill>
        </p:spPr>
      </p:sp>
      <p:sp>
        <p:nvSpPr>
          <p:cNvPr name="Freeform 3" id="3"/>
          <p:cNvSpPr/>
          <p:nvPr/>
        </p:nvSpPr>
        <p:spPr>
          <a:xfrm flipH="false" flipV="false" rot="0">
            <a:off x="11849587" y="2370116"/>
            <a:ext cx="5106515" cy="6445298"/>
          </a:xfrm>
          <a:custGeom>
            <a:avLst/>
            <a:gdLst/>
            <a:ahLst/>
            <a:cxnLst/>
            <a:rect r="r" b="b" t="t" l="l"/>
            <a:pathLst>
              <a:path h="6445298" w="5106515">
                <a:moveTo>
                  <a:pt x="0" y="0"/>
                </a:moveTo>
                <a:lnTo>
                  <a:pt x="5106515" y="0"/>
                </a:lnTo>
                <a:lnTo>
                  <a:pt x="5106515" y="6445297"/>
                </a:lnTo>
                <a:lnTo>
                  <a:pt x="0" y="6445297"/>
                </a:lnTo>
                <a:lnTo>
                  <a:pt x="0" y="0"/>
                </a:lnTo>
                <a:close/>
              </a:path>
            </a:pathLst>
          </a:custGeom>
          <a:blipFill>
            <a:blip r:embed="rId3"/>
            <a:stretch>
              <a:fillRect l="0" t="-14098" r="0" b="-12139"/>
            </a:stretch>
          </a:blipFill>
        </p:spPr>
      </p:sp>
      <p:sp>
        <p:nvSpPr>
          <p:cNvPr name="TextBox 4" id="4"/>
          <p:cNvSpPr txBox="true"/>
          <p:nvPr/>
        </p:nvSpPr>
        <p:spPr>
          <a:xfrm rot="0">
            <a:off x="0" y="47625"/>
            <a:ext cx="16047449" cy="690880"/>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5.LIST DISTINCT PRODUCT CATEGORY AVAILABLE</a:t>
            </a:r>
          </a:p>
        </p:txBody>
      </p:sp>
      <p:sp>
        <p:nvSpPr>
          <p:cNvPr name="TextBox 5" id="5"/>
          <p:cNvSpPr txBox="true"/>
          <p:nvPr/>
        </p:nvSpPr>
        <p:spPr>
          <a:xfrm rot="0">
            <a:off x="3716651" y="4782770"/>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84475" y="2600174"/>
            <a:ext cx="5218814" cy="6872568"/>
          </a:xfrm>
          <a:custGeom>
            <a:avLst/>
            <a:gdLst/>
            <a:ahLst/>
            <a:cxnLst/>
            <a:rect r="r" b="b" t="t" l="l"/>
            <a:pathLst>
              <a:path h="6872568" w="5218814">
                <a:moveTo>
                  <a:pt x="0" y="0"/>
                </a:moveTo>
                <a:lnTo>
                  <a:pt x="5218813" y="0"/>
                </a:lnTo>
                <a:lnTo>
                  <a:pt x="5218813" y="6872568"/>
                </a:lnTo>
                <a:lnTo>
                  <a:pt x="0" y="6872568"/>
                </a:lnTo>
                <a:lnTo>
                  <a:pt x="0" y="0"/>
                </a:lnTo>
                <a:close/>
              </a:path>
            </a:pathLst>
          </a:custGeom>
          <a:blipFill>
            <a:blip r:embed="rId2"/>
            <a:stretch>
              <a:fillRect l="0" t="0" r="0" b="0"/>
            </a:stretch>
          </a:blipFill>
        </p:spPr>
      </p:sp>
      <p:sp>
        <p:nvSpPr>
          <p:cNvPr name="Freeform 3" id="3"/>
          <p:cNvSpPr/>
          <p:nvPr/>
        </p:nvSpPr>
        <p:spPr>
          <a:xfrm flipH="false" flipV="false" rot="0">
            <a:off x="240666" y="1028700"/>
            <a:ext cx="9919044" cy="2363884"/>
          </a:xfrm>
          <a:custGeom>
            <a:avLst/>
            <a:gdLst/>
            <a:ahLst/>
            <a:cxnLst/>
            <a:rect r="r" b="b" t="t" l="l"/>
            <a:pathLst>
              <a:path h="2363884" w="9919044">
                <a:moveTo>
                  <a:pt x="0" y="0"/>
                </a:moveTo>
                <a:lnTo>
                  <a:pt x="9919044" y="0"/>
                </a:lnTo>
                <a:lnTo>
                  <a:pt x="9919044" y="2363884"/>
                </a:lnTo>
                <a:lnTo>
                  <a:pt x="0" y="2363884"/>
                </a:lnTo>
                <a:lnTo>
                  <a:pt x="0" y="0"/>
                </a:lnTo>
                <a:close/>
              </a:path>
            </a:pathLst>
          </a:custGeom>
          <a:blipFill>
            <a:blip r:embed="rId3"/>
            <a:stretch>
              <a:fillRect l="0" t="0" r="0" b="0"/>
            </a:stretch>
          </a:blipFill>
        </p:spPr>
      </p:sp>
      <p:sp>
        <p:nvSpPr>
          <p:cNvPr name="TextBox 4" id="4"/>
          <p:cNvSpPr txBox="true"/>
          <p:nvPr/>
        </p:nvSpPr>
        <p:spPr>
          <a:xfrm rot="0">
            <a:off x="-101318" y="47625"/>
            <a:ext cx="18389318" cy="690880"/>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6.FIND THE TOTAL REVENUEGENERATED FROM EACH STATES</a:t>
            </a:r>
          </a:p>
        </p:txBody>
      </p:sp>
      <p:sp>
        <p:nvSpPr>
          <p:cNvPr name="TextBox 5" id="5"/>
          <p:cNvSpPr txBox="true"/>
          <p:nvPr/>
        </p:nvSpPr>
        <p:spPr>
          <a:xfrm rot="0">
            <a:off x="5200188" y="6124560"/>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27699" y="1028700"/>
            <a:ext cx="11007788" cy="2800637"/>
          </a:xfrm>
          <a:custGeom>
            <a:avLst/>
            <a:gdLst/>
            <a:ahLst/>
            <a:cxnLst/>
            <a:rect r="r" b="b" t="t" l="l"/>
            <a:pathLst>
              <a:path h="2800637" w="11007788">
                <a:moveTo>
                  <a:pt x="0" y="0"/>
                </a:moveTo>
                <a:lnTo>
                  <a:pt x="11007788" y="0"/>
                </a:lnTo>
                <a:lnTo>
                  <a:pt x="11007788" y="2800637"/>
                </a:lnTo>
                <a:lnTo>
                  <a:pt x="0" y="2800637"/>
                </a:lnTo>
                <a:lnTo>
                  <a:pt x="0" y="0"/>
                </a:lnTo>
                <a:close/>
              </a:path>
            </a:pathLst>
          </a:custGeom>
          <a:blipFill>
            <a:blip r:embed="rId2"/>
            <a:stretch>
              <a:fillRect l="-2031" t="0" r="0" b="0"/>
            </a:stretch>
          </a:blipFill>
        </p:spPr>
      </p:sp>
      <p:sp>
        <p:nvSpPr>
          <p:cNvPr name="Freeform 3" id="3"/>
          <p:cNvSpPr/>
          <p:nvPr/>
        </p:nvSpPr>
        <p:spPr>
          <a:xfrm flipH="false" flipV="false" rot="0">
            <a:off x="7360412" y="4115087"/>
            <a:ext cx="10699722" cy="5444321"/>
          </a:xfrm>
          <a:custGeom>
            <a:avLst/>
            <a:gdLst/>
            <a:ahLst/>
            <a:cxnLst/>
            <a:rect r="r" b="b" t="t" l="l"/>
            <a:pathLst>
              <a:path h="5444321" w="10699722">
                <a:moveTo>
                  <a:pt x="0" y="0"/>
                </a:moveTo>
                <a:lnTo>
                  <a:pt x="10699722" y="0"/>
                </a:lnTo>
                <a:lnTo>
                  <a:pt x="10699722" y="5444320"/>
                </a:lnTo>
                <a:lnTo>
                  <a:pt x="0" y="5444320"/>
                </a:lnTo>
                <a:lnTo>
                  <a:pt x="0" y="0"/>
                </a:lnTo>
                <a:close/>
              </a:path>
            </a:pathLst>
          </a:custGeom>
          <a:blipFill>
            <a:blip r:embed="rId3"/>
            <a:stretch>
              <a:fillRect l="0" t="0" r="0" b="0"/>
            </a:stretch>
          </a:blipFill>
        </p:spPr>
      </p:sp>
      <p:sp>
        <p:nvSpPr>
          <p:cNvPr name="TextBox 4" id="4"/>
          <p:cNvSpPr txBox="true"/>
          <p:nvPr/>
        </p:nvSpPr>
        <p:spPr>
          <a:xfrm rot="0">
            <a:off x="0" y="47625"/>
            <a:ext cx="18060134" cy="690880"/>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7.SHOW TOP 5 CUSTOMERS WITH HIGHEST SPENDINGS</a:t>
            </a:r>
          </a:p>
        </p:txBody>
      </p:sp>
      <p:sp>
        <p:nvSpPr>
          <p:cNvPr name="TextBox 5" id="5"/>
          <p:cNvSpPr txBox="true"/>
          <p:nvPr/>
        </p:nvSpPr>
        <p:spPr>
          <a:xfrm rot="0">
            <a:off x="827699" y="6675137"/>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0031238" cy="1894982"/>
          </a:xfrm>
          <a:custGeom>
            <a:avLst/>
            <a:gdLst/>
            <a:ahLst/>
            <a:cxnLst/>
            <a:rect r="r" b="b" t="t" l="l"/>
            <a:pathLst>
              <a:path h="1894982" w="10031238">
                <a:moveTo>
                  <a:pt x="0" y="0"/>
                </a:moveTo>
                <a:lnTo>
                  <a:pt x="10031238" y="0"/>
                </a:lnTo>
                <a:lnTo>
                  <a:pt x="10031238" y="1894982"/>
                </a:lnTo>
                <a:lnTo>
                  <a:pt x="0" y="1894982"/>
                </a:lnTo>
                <a:lnTo>
                  <a:pt x="0" y="0"/>
                </a:lnTo>
                <a:close/>
              </a:path>
            </a:pathLst>
          </a:custGeom>
          <a:blipFill>
            <a:blip r:embed="rId2"/>
            <a:stretch>
              <a:fillRect l="-4180" t="0" r="0" b="0"/>
            </a:stretch>
          </a:blipFill>
        </p:spPr>
      </p:sp>
      <p:sp>
        <p:nvSpPr>
          <p:cNvPr name="Freeform 3" id="3"/>
          <p:cNvSpPr/>
          <p:nvPr/>
        </p:nvSpPr>
        <p:spPr>
          <a:xfrm flipH="false" flipV="false" rot="0">
            <a:off x="6532248" y="4276955"/>
            <a:ext cx="11755752" cy="2269675"/>
          </a:xfrm>
          <a:custGeom>
            <a:avLst/>
            <a:gdLst/>
            <a:ahLst/>
            <a:cxnLst/>
            <a:rect r="r" b="b" t="t" l="l"/>
            <a:pathLst>
              <a:path h="2269675" w="11755752">
                <a:moveTo>
                  <a:pt x="0" y="0"/>
                </a:moveTo>
                <a:lnTo>
                  <a:pt x="11755752" y="0"/>
                </a:lnTo>
                <a:lnTo>
                  <a:pt x="11755752" y="2269675"/>
                </a:lnTo>
                <a:lnTo>
                  <a:pt x="0" y="2269675"/>
                </a:lnTo>
                <a:lnTo>
                  <a:pt x="0" y="0"/>
                </a:lnTo>
                <a:close/>
              </a:path>
            </a:pathLst>
          </a:custGeom>
          <a:blipFill>
            <a:blip r:embed="rId3"/>
            <a:stretch>
              <a:fillRect l="0" t="0" r="0" b="0"/>
            </a:stretch>
          </a:blipFill>
        </p:spPr>
      </p:sp>
      <p:sp>
        <p:nvSpPr>
          <p:cNvPr name="TextBox 4" id="4"/>
          <p:cNvSpPr txBox="true"/>
          <p:nvPr/>
        </p:nvSpPr>
        <p:spPr>
          <a:xfrm rot="0">
            <a:off x="0" y="47625"/>
            <a:ext cx="17668779" cy="690880"/>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8.FIND PRODUCTS WITH HIGHEST QUANTITY SOLD</a:t>
            </a:r>
          </a:p>
        </p:txBody>
      </p:sp>
      <p:sp>
        <p:nvSpPr>
          <p:cNvPr name="TextBox 5" id="5"/>
          <p:cNvSpPr txBox="true"/>
          <p:nvPr/>
        </p:nvSpPr>
        <p:spPr>
          <a:xfrm rot="0">
            <a:off x="-364626" y="5249682"/>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2157247" cy="1474293"/>
          </a:xfrm>
          <a:custGeom>
            <a:avLst/>
            <a:gdLst/>
            <a:ahLst/>
            <a:cxnLst/>
            <a:rect r="r" b="b" t="t" l="l"/>
            <a:pathLst>
              <a:path h="1474293" w="12157247">
                <a:moveTo>
                  <a:pt x="0" y="0"/>
                </a:moveTo>
                <a:lnTo>
                  <a:pt x="12157247" y="0"/>
                </a:lnTo>
                <a:lnTo>
                  <a:pt x="12157247" y="1474293"/>
                </a:lnTo>
                <a:lnTo>
                  <a:pt x="0" y="1474293"/>
                </a:lnTo>
                <a:lnTo>
                  <a:pt x="0" y="0"/>
                </a:lnTo>
                <a:close/>
              </a:path>
            </a:pathLst>
          </a:custGeom>
          <a:blipFill>
            <a:blip r:embed="rId2"/>
            <a:stretch>
              <a:fillRect l="0" t="0" r="0" b="0"/>
            </a:stretch>
          </a:blipFill>
        </p:spPr>
      </p:sp>
      <p:sp>
        <p:nvSpPr>
          <p:cNvPr name="Freeform 3" id="3"/>
          <p:cNvSpPr/>
          <p:nvPr/>
        </p:nvSpPr>
        <p:spPr>
          <a:xfrm flipH="false" flipV="false" rot="0">
            <a:off x="8297062" y="3354474"/>
            <a:ext cx="8962238" cy="4226733"/>
          </a:xfrm>
          <a:custGeom>
            <a:avLst/>
            <a:gdLst/>
            <a:ahLst/>
            <a:cxnLst/>
            <a:rect r="r" b="b" t="t" l="l"/>
            <a:pathLst>
              <a:path h="4226733" w="8962238">
                <a:moveTo>
                  <a:pt x="0" y="0"/>
                </a:moveTo>
                <a:lnTo>
                  <a:pt x="8962238" y="0"/>
                </a:lnTo>
                <a:lnTo>
                  <a:pt x="8962238" y="4226733"/>
                </a:lnTo>
                <a:lnTo>
                  <a:pt x="0" y="4226733"/>
                </a:lnTo>
                <a:lnTo>
                  <a:pt x="0" y="0"/>
                </a:lnTo>
                <a:close/>
              </a:path>
            </a:pathLst>
          </a:custGeom>
          <a:blipFill>
            <a:blip r:embed="rId3"/>
            <a:stretch>
              <a:fillRect l="0" t="0" r="0" b="0"/>
            </a:stretch>
          </a:blipFill>
        </p:spPr>
      </p:sp>
      <p:sp>
        <p:nvSpPr>
          <p:cNvPr name="TextBox 4" id="4"/>
          <p:cNvSpPr txBox="true"/>
          <p:nvPr/>
        </p:nvSpPr>
        <p:spPr>
          <a:xfrm rot="0">
            <a:off x="0" y="47625"/>
            <a:ext cx="18288000" cy="690880"/>
          </a:xfrm>
          <a:prstGeom prst="rect">
            <a:avLst/>
          </a:prstGeom>
        </p:spPr>
        <p:txBody>
          <a:bodyPr anchor="t" rtlCol="false" tIns="0" lIns="0" bIns="0" rIns="0">
            <a:spAutoFit/>
          </a:bodyPr>
          <a:lstStyle/>
          <a:p>
            <a:pPr algn="ctr">
              <a:lnSpc>
                <a:spcPts val="5389"/>
              </a:lnSpc>
            </a:pPr>
            <a:r>
              <a:rPr lang="en-US" b="true" sz="4899" i="true" spc="210">
                <a:solidFill>
                  <a:srgbClr val="1E5175"/>
                </a:solidFill>
                <a:latin typeface="Lato Bold Italics"/>
                <a:ea typeface="Lato Bold Italics"/>
                <a:cs typeface="Lato Bold Italics"/>
                <a:sym typeface="Lato Bold Italics"/>
              </a:rPr>
              <a:t>9.FIND THE NUMBER OF ORDERS PER PAYMENT METHOD</a:t>
            </a:r>
          </a:p>
        </p:txBody>
      </p:sp>
      <p:sp>
        <p:nvSpPr>
          <p:cNvPr name="TextBox 5" id="5"/>
          <p:cNvSpPr txBox="true"/>
          <p:nvPr/>
        </p:nvSpPr>
        <p:spPr>
          <a:xfrm rot="0">
            <a:off x="2067368" y="4981390"/>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9741103" cy="2083793"/>
          </a:xfrm>
          <a:custGeom>
            <a:avLst/>
            <a:gdLst/>
            <a:ahLst/>
            <a:cxnLst/>
            <a:rect r="r" b="b" t="t" l="l"/>
            <a:pathLst>
              <a:path h="2083793" w="9741103">
                <a:moveTo>
                  <a:pt x="0" y="0"/>
                </a:moveTo>
                <a:lnTo>
                  <a:pt x="9741103" y="0"/>
                </a:lnTo>
                <a:lnTo>
                  <a:pt x="9741103" y="2083793"/>
                </a:lnTo>
                <a:lnTo>
                  <a:pt x="0" y="2083793"/>
                </a:lnTo>
                <a:lnTo>
                  <a:pt x="0" y="0"/>
                </a:lnTo>
                <a:close/>
              </a:path>
            </a:pathLst>
          </a:custGeom>
          <a:blipFill>
            <a:blip r:embed="rId2"/>
            <a:stretch>
              <a:fillRect l="0" t="0" r="0" b="0"/>
            </a:stretch>
          </a:blipFill>
        </p:spPr>
      </p:sp>
      <p:sp>
        <p:nvSpPr>
          <p:cNvPr name="Freeform 3" id="3"/>
          <p:cNvSpPr/>
          <p:nvPr/>
        </p:nvSpPr>
        <p:spPr>
          <a:xfrm flipH="false" flipV="false" rot="0">
            <a:off x="242458" y="5925550"/>
            <a:ext cx="17351587" cy="2745717"/>
          </a:xfrm>
          <a:custGeom>
            <a:avLst/>
            <a:gdLst/>
            <a:ahLst/>
            <a:cxnLst/>
            <a:rect r="r" b="b" t="t" l="l"/>
            <a:pathLst>
              <a:path h="2745717" w="17351587">
                <a:moveTo>
                  <a:pt x="0" y="0"/>
                </a:moveTo>
                <a:lnTo>
                  <a:pt x="17351587" y="0"/>
                </a:lnTo>
                <a:lnTo>
                  <a:pt x="17351587" y="2745717"/>
                </a:lnTo>
                <a:lnTo>
                  <a:pt x="0" y="2745717"/>
                </a:lnTo>
                <a:lnTo>
                  <a:pt x="0" y="0"/>
                </a:lnTo>
                <a:close/>
              </a:path>
            </a:pathLst>
          </a:custGeom>
          <a:blipFill>
            <a:blip r:embed="rId3"/>
            <a:stretch>
              <a:fillRect l="0" t="0" r="-966" b="0"/>
            </a:stretch>
          </a:blipFill>
        </p:spPr>
      </p:sp>
      <p:sp>
        <p:nvSpPr>
          <p:cNvPr name="TextBox 4" id="4"/>
          <p:cNvSpPr txBox="true"/>
          <p:nvPr/>
        </p:nvSpPr>
        <p:spPr>
          <a:xfrm rot="0">
            <a:off x="0" y="47625"/>
            <a:ext cx="17836502" cy="690880"/>
          </a:xfrm>
          <a:prstGeom prst="rect">
            <a:avLst/>
          </a:prstGeom>
        </p:spPr>
        <p:txBody>
          <a:bodyPr anchor="t" rtlCol="false" tIns="0" lIns="0" bIns="0" rIns="0">
            <a:spAutoFit/>
          </a:bodyPr>
          <a:lstStyle/>
          <a:p>
            <a:pPr algn="ctr">
              <a:lnSpc>
                <a:spcPts val="5389"/>
              </a:lnSpc>
            </a:pPr>
            <a:r>
              <a:rPr lang="en-US" b="true" sz="4899" i="true" spc="210">
                <a:solidFill>
                  <a:srgbClr val="1E5175"/>
                </a:solidFill>
                <a:latin typeface="Lato Bold Italics"/>
                <a:ea typeface="Lato Bold Italics"/>
                <a:cs typeface="Lato Bold Italics"/>
                <a:sym typeface="Lato Bold Italics"/>
              </a:rPr>
              <a:t>10.FIND CUSTOMERS WHO HAVE NEVER PLACED ORDER</a:t>
            </a:r>
          </a:p>
        </p:txBody>
      </p:sp>
      <p:sp>
        <p:nvSpPr>
          <p:cNvPr name="TextBox 5" id="5"/>
          <p:cNvSpPr txBox="true"/>
          <p:nvPr/>
        </p:nvSpPr>
        <p:spPr>
          <a:xfrm rot="0">
            <a:off x="3716651" y="4782770"/>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6424" y="1414780"/>
            <a:ext cx="13221480" cy="1674852"/>
          </a:xfrm>
          <a:custGeom>
            <a:avLst/>
            <a:gdLst/>
            <a:ahLst/>
            <a:cxnLst/>
            <a:rect r="r" b="b" t="t" l="l"/>
            <a:pathLst>
              <a:path h="1674852" w="13221480">
                <a:moveTo>
                  <a:pt x="0" y="0"/>
                </a:moveTo>
                <a:lnTo>
                  <a:pt x="13221479" y="0"/>
                </a:lnTo>
                <a:lnTo>
                  <a:pt x="13221479" y="1674852"/>
                </a:lnTo>
                <a:lnTo>
                  <a:pt x="0" y="1674852"/>
                </a:lnTo>
                <a:lnTo>
                  <a:pt x="0" y="0"/>
                </a:lnTo>
                <a:close/>
              </a:path>
            </a:pathLst>
          </a:custGeom>
          <a:blipFill>
            <a:blip r:embed="rId2"/>
            <a:stretch>
              <a:fillRect l="0" t="0" r="0" b="0"/>
            </a:stretch>
          </a:blipFill>
        </p:spPr>
      </p:sp>
      <p:sp>
        <p:nvSpPr>
          <p:cNvPr name="Freeform 3" id="3"/>
          <p:cNvSpPr/>
          <p:nvPr/>
        </p:nvSpPr>
        <p:spPr>
          <a:xfrm flipH="false" flipV="false" rot="0">
            <a:off x="12371365" y="3089632"/>
            <a:ext cx="4887935" cy="6168668"/>
          </a:xfrm>
          <a:custGeom>
            <a:avLst/>
            <a:gdLst/>
            <a:ahLst/>
            <a:cxnLst/>
            <a:rect r="r" b="b" t="t" l="l"/>
            <a:pathLst>
              <a:path h="6168668" w="4887935">
                <a:moveTo>
                  <a:pt x="0" y="0"/>
                </a:moveTo>
                <a:lnTo>
                  <a:pt x="4887935" y="0"/>
                </a:lnTo>
                <a:lnTo>
                  <a:pt x="4887935" y="6168668"/>
                </a:lnTo>
                <a:lnTo>
                  <a:pt x="0" y="6168668"/>
                </a:lnTo>
                <a:lnTo>
                  <a:pt x="0" y="0"/>
                </a:lnTo>
                <a:close/>
              </a:path>
            </a:pathLst>
          </a:custGeom>
          <a:blipFill>
            <a:blip r:embed="rId3"/>
            <a:stretch>
              <a:fillRect l="0" t="0" r="0" b="0"/>
            </a:stretch>
          </a:blipFill>
        </p:spPr>
      </p:sp>
      <p:sp>
        <p:nvSpPr>
          <p:cNvPr name="TextBox 4" id="4"/>
          <p:cNvSpPr txBox="true"/>
          <p:nvPr/>
        </p:nvSpPr>
        <p:spPr>
          <a:xfrm rot="0">
            <a:off x="0" y="47625"/>
            <a:ext cx="18288000" cy="1367155"/>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11.CALCULATE THE AVERAGE DELIVERY TIME FOR EACH STATE</a:t>
            </a:r>
          </a:p>
        </p:txBody>
      </p:sp>
      <p:sp>
        <p:nvSpPr>
          <p:cNvPr name="TextBox 5" id="5"/>
          <p:cNvSpPr txBox="true"/>
          <p:nvPr/>
        </p:nvSpPr>
        <p:spPr>
          <a:xfrm rot="0">
            <a:off x="5505704" y="5629275"/>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15883" y="1474427"/>
            <a:ext cx="9766174" cy="3669073"/>
          </a:xfrm>
          <a:custGeom>
            <a:avLst/>
            <a:gdLst/>
            <a:ahLst/>
            <a:cxnLst/>
            <a:rect r="r" b="b" t="t" l="l"/>
            <a:pathLst>
              <a:path h="3669073" w="9766174">
                <a:moveTo>
                  <a:pt x="0" y="0"/>
                </a:moveTo>
                <a:lnTo>
                  <a:pt x="9766174" y="0"/>
                </a:lnTo>
                <a:lnTo>
                  <a:pt x="9766174" y="3669073"/>
                </a:lnTo>
                <a:lnTo>
                  <a:pt x="0" y="3669073"/>
                </a:lnTo>
                <a:lnTo>
                  <a:pt x="0" y="0"/>
                </a:lnTo>
                <a:close/>
              </a:path>
            </a:pathLst>
          </a:custGeom>
          <a:blipFill>
            <a:blip r:embed="rId2"/>
            <a:stretch>
              <a:fillRect l="-3148" t="0" r="0" b="0"/>
            </a:stretch>
          </a:blipFill>
        </p:spPr>
      </p:sp>
      <p:sp>
        <p:nvSpPr>
          <p:cNvPr name="Freeform 3" id="3"/>
          <p:cNvSpPr/>
          <p:nvPr/>
        </p:nvSpPr>
        <p:spPr>
          <a:xfrm flipH="false" flipV="false" rot="0">
            <a:off x="10482057" y="4459247"/>
            <a:ext cx="6737743" cy="4799053"/>
          </a:xfrm>
          <a:custGeom>
            <a:avLst/>
            <a:gdLst/>
            <a:ahLst/>
            <a:cxnLst/>
            <a:rect r="r" b="b" t="t" l="l"/>
            <a:pathLst>
              <a:path h="4799053" w="6737743">
                <a:moveTo>
                  <a:pt x="0" y="0"/>
                </a:moveTo>
                <a:lnTo>
                  <a:pt x="6737743" y="0"/>
                </a:lnTo>
                <a:lnTo>
                  <a:pt x="6737743" y="4799053"/>
                </a:lnTo>
                <a:lnTo>
                  <a:pt x="0" y="4799053"/>
                </a:lnTo>
                <a:lnTo>
                  <a:pt x="0" y="0"/>
                </a:lnTo>
                <a:close/>
              </a:path>
            </a:pathLst>
          </a:custGeom>
          <a:blipFill>
            <a:blip r:embed="rId3"/>
            <a:stretch>
              <a:fillRect l="0" t="0" r="0" b="0"/>
            </a:stretch>
          </a:blipFill>
        </p:spPr>
      </p:sp>
      <p:sp>
        <p:nvSpPr>
          <p:cNvPr name="TextBox 4" id="4"/>
          <p:cNvSpPr txBox="true"/>
          <p:nvPr/>
        </p:nvSpPr>
        <p:spPr>
          <a:xfrm rot="0">
            <a:off x="0" y="47625"/>
            <a:ext cx="18288000" cy="1367155"/>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12.FIND THE MOST RETURNED PRODUCTS WITH NUMBER OF RETURNS</a:t>
            </a:r>
          </a:p>
        </p:txBody>
      </p:sp>
      <p:sp>
        <p:nvSpPr>
          <p:cNvPr name="TextBox 5" id="5"/>
          <p:cNvSpPr txBox="true"/>
          <p:nvPr/>
        </p:nvSpPr>
        <p:spPr>
          <a:xfrm rot="0">
            <a:off x="4108006" y="6432053"/>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817007"/>
            <a:ext cx="9153232" cy="2231319"/>
          </a:xfrm>
          <a:custGeom>
            <a:avLst/>
            <a:gdLst/>
            <a:ahLst/>
            <a:cxnLst/>
            <a:rect r="r" b="b" t="t" l="l"/>
            <a:pathLst>
              <a:path h="2231319" w="9153232">
                <a:moveTo>
                  <a:pt x="0" y="0"/>
                </a:moveTo>
                <a:lnTo>
                  <a:pt x="9153232" y="0"/>
                </a:lnTo>
                <a:lnTo>
                  <a:pt x="9153232" y="2231319"/>
                </a:lnTo>
                <a:lnTo>
                  <a:pt x="0" y="2231319"/>
                </a:lnTo>
                <a:lnTo>
                  <a:pt x="0" y="0"/>
                </a:lnTo>
                <a:close/>
              </a:path>
            </a:pathLst>
          </a:custGeom>
          <a:blipFill>
            <a:blip r:embed="rId2"/>
            <a:stretch>
              <a:fillRect l="-6718" t="0" r="0" b="0"/>
            </a:stretch>
          </a:blipFill>
        </p:spPr>
      </p:sp>
      <p:sp>
        <p:nvSpPr>
          <p:cNvPr name="Freeform 3" id="3"/>
          <p:cNvSpPr/>
          <p:nvPr/>
        </p:nvSpPr>
        <p:spPr>
          <a:xfrm flipH="false" flipV="false" rot="0">
            <a:off x="11203450" y="4472225"/>
            <a:ext cx="6055850" cy="4786075"/>
          </a:xfrm>
          <a:custGeom>
            <a:avLst/>
            <a:gdLst/>
            <a:ahLst/>
            <a:cxnLst/>
            <a:rect r="r" b="b" t="t" l="l"/>
            <a:pathLst>
              <a:path h="4786075" w="6055850">
                <a:moveTo>
                  <a:pt x="0" y="0"/>
                </a:moveTo>
                <a:lnTo>
                  <a:pt x="6055850" y="0"/>
                </a:lnTo>
                <a:lnTo>
                  <a:pt x="6055850" y="4786075"/>
                </a:lnTo>
                <a:lnTo>
                  <a:pt x="0" y="4786075"/>
                </a:lnTo>
                <a:lnTo>
                  <a:pt x="0" y="0"/>
                </a:lnTo>
                <a:close/>
              </a:path>
            </a:pathLst>
          </a:custGeom>
          <a:blipFill>
            <a:blip r:embed="rId3"/>
            <a:stretch>
              <a:fillRect l="0" t="0" r="0" b="0"/>
            </a:stretch>
          </a:blipFill>
        </p:spPr>
      </p:sp>
      <p:sp>
        <p:nvSpPr>
          <p:cNvPr name="TextBox 4" id="4"/>
          <p:cNvSpPr txBox="true"/>
          <p:nvPr/>
        </p:nvSpPr>
        <p:spPr>
          <a:xfrm rot="0">
            <a:off x="0" y="47625"/>
            <a:ext cx="18116042" cy="1367155"/>
          </a:xfrm>
          <a:prstGeom prst="rect">
            <a:avLst/>
          </a:prstGeom>
        </p:spPr>
        <p:txBody>
          <a:bodyPr anchor="t" rtlCol="false" tIns="0" lIns="0" bIns="0" rIns="0">
            <a:spAutoFit/>
          </a:bodyPr>
          <a:lstStyle/>
          <a:p>
            <a:pPr algn="ctr">
              <a:lnSpc>
                <a:spcPts val="5389"/>
              </a:lnSpc>
            </a:pPr>
            <a:r>
              <a:rPr lang="en-US" b="true" sz="4899" i="true" spc="210">
                <a:solidFill>
                  <a:srgbClr val="1E5175"/>
                </a:solidFill>
                <a:latin typeface="Lato Bold Italics"/>
                <a:ea typeface="Lato Bold Italics"/>
                <a:cs typeface="Lato Bold Italics"/>
                <a:sym typeface="Lato Bold Italics"/>
              </a:rPr>
              <a:t>13.IDENTIFY ORDERS WHERE THE DISCOUNT_PERCENT&gt;20%</a:t>
            </a:r>
          </a:p>
        </p:txBody>
      </p:sp>
      <p:sp>
        <p:nvSpPr>
          <p:cNvPr name="TextBox 5" id="5"/>
          <p:cNvSpPr txBox="true"/>
          <p:nvPr/>
        </p:nvSpPr>
        <p:spPr>
          <a:xfrm rot="0">
            <a:off x="4298666" y="6703153"/>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86778" y="1677237"/>
            <a:ext cx="9543408" cy="3858780"/>
          </a:xfrm>
          <a:custGeom>
            <a:avLst/>
            <a:gdLst/>
            <a:ahLst/>
            <a:cxnLst/>
            <a:rect r="r" b="b" t="t" l="l"/>
            <a:pathLst>
              <a:path h="3858780" w="9543408">
                <a:moveTo>
                  <a:pt x="0" y="0"/>
                </a:moveTo>
                <a:lnTo>
                  <a:pt x="9543409" y="0"/>
                </a:lnTo>
                <a:lnTo>
                  <a:pt x="9543409" y="3858780"/>
                </a:lnTo>
                <a:lnTo>
                  <a:pt x="0" y="3858780"/>
                </a:lnTo>
                <a:lnTo>
                  <a:pt x="0" y="0"/>
                </a:lnTo>
                <a:close/>
              </a:path>
            </a:pathLst>
          </a:custGeom>
          <a:blipFill>
            <a:blip r:embed="rId2"/>
            <a:stretch>
              <a:fillRect l="-6737" t="0" r="0" b="0"/>
            </a:stretch>
          </a:blipFill>
        </p:spPr>
      </p:sp>
      <p:sp>
        <p:nvSpPr>
          <p:cNvPr name="Freeform 3" id="3"/>
          <p:cNvSpPr/>
          <p:nvPr/>
        </p:nvSpPr>
        <p:spPr>
          <a:xfrm flipH="false" flipV="false" rot="0">
            <a:off x="13918096" y="3606627"/>
            <a:ext cx="3341204" cy="5623309"/>
          </a:xfrm>
          <a:custGeom>
            <a:avLst/>
            <a:gdLst/>
            <a:ahLst/>
            <a:cxnLst/>
            <a:rect r="r" b="b" t="t" l="l"/>
            <a:pathLst>
              <a:path h="5623309" w="3341204">
                <a:moveTo>
                  <a:pt x="0" y="0"/>
                </a:moveTo>
                <a:lnTo>
                  <a:pt x="3341204" y="0"/>
                </a:lnTo>
                <a:lnTo>
                  <a:pt x="3341204" y="5623309"/>
                </a:lnTo>
                <a:lnTo>
                  <a:pt x="0" y="5623309"/>
                </a:lnTo>
                <a:lnTo>
                  <a:pt x="0" y="0"/>
                </a:lnTo>
                <a:close/>
              </a:path>
            </a:pathLst>
          </a:custGeom>
          <a:blipFill>
            <a:blip r:embed="rId3"/>
            <a:stretch>
              <a:fillRect l="0" t="0" r="0" b="0"/>
            </a:stretch>
          </a:blipFill>
        </p:spPr>
      </p:sp>
      <p:sp>
        <p:nvSpPr>
          <p:cNvPr name="TextBox 4" id="4"/>
          <p:cNvSpPr txBox="true"/>
          <p:nvPr/>
        </p:nvSpPr>
        <p:spPr>
          <a:xfrm rot="0">
            <a:off x="0" y="47625"/>
            <a:ext cx="18288000" cy="1367155"/>
          </a:xfrm>
          <a:prstGeom prst="rect">
            <a:avLst/>
          </a:prstGeom>
        </p:spPr>
        <p:txBody>
          <a:bodyPr anchor="t" rtlCol="false" tIns="0" lIns="0" bIns="0" rIns="0">
            <a:spAutoFit/>
          </a:bodyPr>
          <a:lstStyle/>
          <a:p>
            <a:pPr algn="ctr">
              <a:lnSpc>
                <a:spcPts val="5389"/>
              </a:lnSpc>
            </a:pPr>
            <a:r>
              <a:rPr lang="en-US" b="true" sz="4899" i="true" spc="210">
                <a:solidFill>
                  <a:srgbClr val="1E5175"/>
                </a:solidFill>
                <a:latin typeface="Lato Bold Italics"/>
                <a:ea typeface="Lato Bold Italics"/>
                <a:cs typeface="Lato Bold Italics"/>
                <a:sym typeface="Lato Bold Italics"/>
              </a:rPr>
              <a:t>14.FIND CUSTOMERS WHO HAVE ORDERED PRODUCTS MORE THAN 3 CATEGORIES</a:t>
            </a:r>
          </a:p>
        </p:txBody>
      </p:sp>
      <p:sp>
        <p:nvSpPr>
          <p:cNvPr name="TextBox 5" id="5"/>
          <p:cNvSpPr txBox="true"/>
          <p:nvPr/>
        </p:nvSpPr>
        <p:spPr>
          <a:xfrm rot="0">
            <a:off x="7182941" y="6711593"/>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077235" y="-675616"/>
            <a:ext cx="15875878" cy="4841445"/>
            <a:chOff x="0" y="0"/>
            <a:chExt cx="21167837" cy="6455261"/>
          </a:xfrm>
        </p:grpSpPr>
        <p:sp>
          <p:nvSpPr>
            <p:cNvPr name="TextBox 3" id="3"/>
            <p:cNvSpPr txBox="true"/>
            <p:nvPr/>
          </p:nvSpPr>
          <p:spPr>
            <a:xfrm rot="-483958">
              <a:off x="3112969" y="1379123"/>
              <a:ext cx="14134342" cy="1736171"/>
            </a:xfrm>
            <a:prstGeom prst="rect">
              <a:avLst/>
            </a:prstGeom>
          </p:spPr>
          <p:txBody>
            <a:bodyPr anchor="t" rtlCol="false" tIns="0" lIns="0" bIns="0" rIns="0">
              <a:spAutoFit/>
            </a:bodyPr>
            <a:lstStyle/>
            <a:p>
              <a:pPr algn="ctr">
                <a:lnSpc>
                  <a:spcPts val="8430"/>
                </a:lnSpc>
              </a:pPr>
            </a:p>
          </p:txBody>
        </p:sp>
        <p:sp>
          <p:nvSpPr>
            <p:cNvPr name="TextBox 4" id="4"/>
            <p:cNvSpPr txBox="true"/>
            <p:nvPr/>
          </p:nvSpPr>
          <p:spPr>
            <a:xfrm rot="-464874">
              <a:off x="167954" y="2369106"/>
              <a:ext cx="20914111" cy="2688661"/>
            </a:xfrm>
            <a:prstGeom prst="rect">
              <a:avLst/>
            </a:prstGeom>
          </p:spPr>
          <p:txBody>
            <a:bodyPr anchor="t" rtlCol="false" tIns="0" lIns="0" bIns="0" rIns="0">
              <a:spAutoFit/>
            </a:bodyPr>
            <a:lstStyle/>
            <a:p>
              <a:pPr algn="ctr">
                <a:lnSpc>
                  <a:spcPts val="13005"/>
                </a:lnSpc>
              </a:pPr>
            </a:p>
          </p:txBody>
        </p:sp>
      </p:grpSp>
      <p:sp>
        <p:nvSpPr>
          <p:cNvPr name="TextBox 5" id="5"/>
          <p:cNvSpPr txBox="true"/>
          <p:nvPr/>
        </p:nvSpPr>
        <p:spPr>
          <a:xfrm rot="0">
            <a:off x="0" y="2207443"/>
            <a:ext cx="18288000" cy="6776757"/>
          </a:xfrm>
          <a:prstGeom prst="rect">
            <a:avLst/>
          </a:prstGeom>
        </p:spPr>
        <p:txBody>
          <a:bodyPr anchor="t" rtlCol="false" tIns="0" lIns="0" bIns="0" rIns="0">
            <a:spAutoFit/>
          </a:bodyPr>
          <a:lstStyle/>
          <a:p>
            <a:pPr algn="ctr">
              <a:lnSpc>
                <a:spcPts val="5338"/>
              </a:lnSpc>
              <a:spcBef>
                <a:spcPct val="0"/>
              </a:spcBef>
            </a:pPr>
            <a:r>
              <a:rPr lang="en-US" sz="4852">
                <a:solidFill>
                  <a:srgbClr val="000000">
                    <a:alpha val="77647"/>
                  </a:srgbClr>
                </a:solidFill>
                <a:latin typeface="Lustria"/>
                <a:ea typeface="Lustria"/>
                <a:cs typeface="Lustria"/>
                <a:sym typeface="Lustria"/>
              </a:rPr>
              <a:t>THIS PROJECT ANALYZES AN E-C</a:t>
            </a:r>
            <a:r>
              <a:rPr lang="en-US" sz="4852">
                <a:solidFill>
                  <a:srgbClr val="000000">
                    <a:alpha val="77647"/>
                  </a:srgbClr>
                </a:solidFill>
                <a:latin typeface="Lustria"/>
                <a:ea typeface="Lustria"/>
                <a:cs typeface="Lustria"/>
                <a:sym typeface="Lustria"/>
              </a:rPr>
              <a:t>OMMERCE SALES DATASET USING SQL WITH QUERIES CATEGORIZED INTO BASIC, INTERMEDIATE, AND ADVANCED LEVELS. THE BASIC LEVEL COVERS KEY METRICS LIKE TOTAL ORDERS AND REVENUE, WHILE THE INTERMEDIATE LEVEL IDENTIFIES POPULAR PRODUCTS AND CUSTOMER PREFERENCES.</a:t>
            </a:r>
          </a:p>
          <a:p>
            <a:pPr algn="ctr">
              <a:lnSpc>
                <a:spcPts val="5338"/>
              </a:lnSpc>
              <a:spcBef>
                <a:spcPct val="0"/>
              </a:spcBef>
            </a:pPr>
            <a:r>
              <a:rPr lang="en-US" sz="4852">
                <a:solidFill>
                  <a:srgbClr val="000000">
                    <a:alpha val="77647"/>
                  </a:srgbClr>
                </a:solidFill>
                <a:latin typeface="Lustria"/>
                <a:ea typeface="Lustria"/>
                <a:cs typeface="Lustria"/>
                <a:sym typeface="Lustria"/>
              </a:rPr>
              <a:t>AT THE ADVANCED LEVEL, THE FOCUS SHIFTS TO CATEGORY-WISE SALES DISTRIBUTION AND SALES TRENDS OVER TIME, PROVIDING VALUABLE INSIGHTS FOR BUSINESS GROWTH AND DECISION-MAKING.</a:t>
            </a:r>
          </a:p>
        </p:txBody>
      </p:sp>
      <p:sp>
        <p:nvSpPr>
          <p:cNvPr name="TextBox 6" id="6"/>
          <p:cNvSpPr txBox="true"/>
          <p:nvPr/>
        </p:nvSpPr>
        <p:spPr>
          <a:xfrm rot="0">
            <a:off x="-2164313" y="209550"/>
            <a:ext cx="13000469" cy="1448431"/>
          </a:xfrm>
          <a:prstGeom prst="rect">
            <a:avLst/>
          </a:prstGeom>
        </p:spPr>
        <p:txBody>
          <a:bodyPr anchor="t" rtlCol="false" tIns="0" lIns="0" bIns="0" rIns="0">
            <a:spAutoFit/>
          </a:bodyPr>
          <a:lstStyle/>
          <a:p>
            <a:pPr algn="ctr">
              <a:lnSpc>
                <a:spcPts val="10899"/>
              </a:lnSpc>
            </a:pPr>
            <a:r>
              <a:rPr lang="en-US" b="true" sz="10899">
                <a:solidFill>
                  <a:srgbClr val="1E5175"/>
                </a:solidFill>
                <a:latin typeface="Lato Heavy"/>
                <a:ea typeface="Lato Heavy"/>
                <a:cs typeface="Lato Heavy"/>
                <a:sym typeface="Lato Heavy"/>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733145"/>
            <a:ext cx="9333392" cy="4137627"/>
          </a:xfrm>
          <a:custGeom>
            <a:avLst/>
            <a:gdLst/>
            <a:ahLst/>
            <a:cxnLst/>
            <a:rect r="r" b="b" t="t" l="l"/>
            <a:pathLst>
              <a:path h="4137627" w="9333392">
                <a:moveTo>
                  <a:pt x="0" y="0"/>
                </a:moveTo>
                <a:lnTo>
                  <a:pt x="9333392" y="0"/>
                </a:lnTo>
                <a:lnTo>
                  <a:pt x="9333392" y="4137627"/>
                </a:lnTo>
                <a:lnTo>
                  <a:pt x="0" y="4137627"/>
                </a:lnTo>
                <a:lnTo>
                  <a:pt x="0" y="0"/>
                </a:lnTo>
                <a:close/>
              </a:path>
            </a:pathLst>
          </a:custGeom>
          <a:blipFill>
            <a:blip r:embed="rId2"/>
            <a:stretch>
              <a:fillRect l="-5091" t="0" r="0" b="0"/>
            </a:stretch>
          </a:blipFill>
        </p:spPr>
      </p:sp>
      <p:sp>
        <p:nvSpPr>
          <p:cNvPr name="Freeform 3" id="3"/>
          <p:cNvSpPr/>
          <p:nvPr/>
        </p:nvSpPr>
        <p:spPr>
          <a:xfrm flipH="false" flipV="false" rot="0">
            <a:off x="10333683" y="1733145"/>
            <a:ext cx="7198642" cy="8218450"/>
          </a:xfrm>
          <a:custGeom>
            <a:avLst/>
            <a:gdLst/>
            <a:ahLst/>
            <a:cxnLst/>
            <a:rect r="r" b="b" t="t" l="l"/>
            <a:pathLst>
              <a:path h="8218450" w="7198642">
                <a:moveTo>
                  <a:pt x="0" y="0"/>
                </a:moveTo>
                <a:lnTo>
                  <a:pt x="7198642" y="0"/>
                </a:lnTo>
                <a:lnTo>
                  <a:pt x="7198642" y="8218450"/>
                </a:lnTo>
                <a:lnTo>
                  <a:pt x="0" y="8218450"/>
                </a:lnTo>
                <a:lnTo>
                  <a:pt x="0" y="0"/>
                </a:lnTo>
                <a:close/>
              </a:path>
            </a:pathLst>
          </a:custGeom>
          <a:blipFill>
            <a:blip r:embed="rId3"/>
            <a:stretch>
              <a:fillRect l="0" t="0" r="0" b="0"/>
            </a:stretch>
          </a:blipFill>
        </p:spPr>
      </p:sp>
      <p:sp>
        <p:nvSpPr>
          <p:cNvPr name="TextBox 4" id="4"/>
          <p:cNvSpPr txBox="true"/>
          <p:nvPr/>
        </p:nvSpPr>
        <p:spPr>
          <a:xfrm rot="0">
            <a:off x="-207537" y="47625"/>
            <a:ext cx="17466837" cy="1367155"/>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15.GENERATE A MONTHLY SALES REPORT WITH TOTAL REVENUE, TOTAL ORDERS AND AVG ORDER VALUE</a:t>
            </a:r>
          </a:p>
        </p:txBody>
      </p:sp>
      <p:sp>
        <p:nvSpPr>
          <p:cNvPr name="TextBox 5" id="5"/>
          <p:cNvSpPr txBox="true"/>
          <p:nvPr/>
        </p:nvSpPr>
        <p:spPr>
          <a:xfrm rot="0">
            <a:off x="4862763" y="7158856"/>
            <a:ext cx="5883266" cy="809995"/>
          </a:xfrm>
          <a:prstGeom prst="rect">
            <a:avLst/>
          </a:prstGeom>
        </p:spPr>
        <p:txBody>
          <a:bodyPr anchor="t" rtlCol="false" tIns="0" lIns="0" bIns="0" rIns="0">
            <a:spAutoFit/>
          </a:bodyPr>
          <a:lstStyle/>
          <a:p>
            <a:pPr algn="ctr">
              <a:lnSpc>
                <a:spcPts val="5102"/>
              </a:lnSpc>
            </a:pPr>
            <a:r>
              <a:rPr lang="en-US" b="true" sz="8504" spc="-646">
                <a:solidFill>
                  <a:srgbClr val="000000"/>
                </a:solidFill>
                <a:latin typeface="Roca Two Heavy"/>
                <a:ea typeface="Roca Two Heavy"/>
                <a:cs typeface="Roca Two Heavy"/>
                <a:sym typeface="Roca Two Heavy"/>
              </a:rPr>
              <a:t>output --&gt;</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09575"/>
            <a:ext cx="13063218" cy="1240961"/>
          </a:xfrm>
          <a:prstGeom prst="rect">
            <a:avLst/>
          </a:prstGeom>
        </p:spPr>
        <p:txBody>
          <a:bodyPr anchor="t" rtlCol="false" tIns="0" lIns="0" bIns="0" rIns="0">
            <a:spAutoFit/>
          </a:bodyPr>
          <a:lstStyle/>
          <a:p>
            <a:pPr algn="ctr">
              <a:lnSpc>
                <a:spcPts val="8751"/>
              </a:lnSpc>
            </a:pPr>
            <a:r>
              <a:rPr lang="en-US" b="true" sz="10939" spc="-328">
                <a:solidFill>
                  <a:srgbClr val="1E5175"/>
                </a:solidFill>
                <a:latin typeface="Brice SemiExpanded Heavy"/>
                <a:ea typeface="Brice SemiExpanded Heavy"/>
                <a:cs typeface="Brice SemiExpanded Heavy"/>
                <a:sym typeface="Brice SemiExpanded Heavy"/>
              </a:rPr>
              <a:t>CONCLUSION</a:t>
            </a:r>
          </a:p>
        </p:txBody>
      </p:sp>
      <p:sp>
        <p:nvSpPr>
          <p:cNvPr name="TextBox 3" id="3"/>
          <p:cNvSpPr txBox="true"/>
          <p:nvPr/>
        </p:nvSpPr>
        <p:spPr>
          <a:xfrm rot="0">
            <a:off x="447263" y="2059078"/>
            <a:ext cx="11805888" cy="7868470"/>
          </a:xfrm>
          <a:prstGeom prst="rect">
            <a:avLst/>
          </a:prstGeom>
        </p:spPr>
        <p:txBody>
          <a:bodyPr anchor="t" rtlCol="false" tIns="0" lIns="0" bIns="0" rIns="0">
            <a:spAutoFit/>
          </a:bodyPr>
          <a:lstStyle/>
          <a:p>
            <a:pPr algn="l">
              <a:lnSpc>
                <a:spcPts val="4767"/>
              </a:lnSpc>
              <a:spcBef>
                <a:spcPct val="0"/>
              </a:spcBef>
            </a:pPr>
            <a:r>
              <a:rPr lang="en-US" b="true" sz="3405" spc="-258">
                <a:solidFill>
                  <a:srgbClr val="373941"/>
                </a:solidFill>
                <a:latin typeface="Roca Two Heavy"/>
                <a:ea typeface="Roca Two Heavy"/>
                <a:cs typeface="Roca Two Heavy"/>
                <a:sym typeface="Roca Two Heavy"/>
              </a:rPr>
              <a:t>• SQL helps convert raw data into acti</a:t>
            </a:r>
            <a:r>
              <a:rPr lang="en-US" b="true" sz="3405" spc="-258">
                <a:solidFill>
                  <a:srgbClr val="373941"/>
                </a:solidFill>
                <a:latin typeface="Roca Two Heavy"/>
                <a:ea typeface="Roca Two Heavy"/>
                <a:cs typeface="Roca Two Heavy"/>
                <a:sym typeface="Roca Two Heavy"/>
              </a:rPr>
              <a:t>onable insights.</a:t>
            </a:r>
          </a:p>
          <a:p>
            <a:pPr algn="l">
              <a:lnSpc>
                <a:spcPts val="4767"/>
              </a:lnSpc>
              <a:spcBef>
                <a:spcPct val="0"/>
              </a:spcBef>
            </a:pPr>
          </a:p>
          <a:p>
            <a:pPr algn="l">
              <a:lnSpc>
                <a:spcPts val="4767"/>
              </a:lnSpc>
              <a:spcBef>
                <a:spcPct val="0"/>
              </a:spcBef>
            </a:pPr>
            <a:r>
              <a:rPr lang="en-US" b="true" sz="3405" spc="-258">
                <a:solidFill>
                  <a:srgbClr val="373941"/>
                </a:solidFill>
                <a:latin typeface="Roca Two Heavy"/>
                <a:ea typeface="Roca Two Heavy"/>
                <a:cs typeface="Roca Two Heavy"/>
                <a:sym typeface="Roca Two Heavy"/>
              </a:rPr>
              <a:t>• Businesses can use these insights to:</a:t>
            </a:r>
          </a:p>
          <a:p>
            <a:pPr algn="l">
              <a:lnSpc>
                <a:spcPts val="4767"/>
              </a:lnSpc>
              <a:spcBef>
                <a:spcPct val="0"/>
              </a:spcBef>
            </a:pPr>
          </a:p>
          <a:p>
            <a:pPr algn="l">
              <a:lnSpc>
                <a:spcPts val="4767"/>
              </a:lnSpc>
              <a:spcBef>
                <a:spcPct val="0"/>
              </a:spcBef>
            </a:pPr>
            <a:r>
              <a:rPr lang="en-US" b="true" sz="3405" spc="-258">
                <a:solidFill>
                  <a:srgbClr val="373941"/>
                </a:solidFill>
                <a:latin typeface="Roca Two Heavy"/>
                <a:ea typeface="Roca Two Heavy"/>
                <a:cs typeface="Roca Two Heavy"/>
                <a:sym typeface="Roca Two Heavy"/>
              </a:rPr>
              <a:t>• Identify best-selling products</a:t>
            </a:r>
          </a:p>
          <a:p>
            <a:pPr algn="l">
              <a:lnSpc>
                <a:spcPts val="4767"/>
              </a:lnSpc>
              <a:spcBef>
                <a:spcPct val="0"/>
              </a:spcBef>
            </a:pPr>
          </a:p>
          <a:p>
            <a:pPr algn="l">
              <a:lnSpc>
                <a:spcPts val="4767"/>
              </a:lnSpc>
              <a:spcBef>
                <a:spcPct val="0"/>
              </a:spcBef>
            </a:pPr>
            <a:r>
              <a:rPr lang="en-US" b="true" sz="3405" spc="-258">
                <a:solidFill>
                  <a:srgbClr val="373941"/>
                </a:solidFill>
                <a:latin typeface="Roca Two Heavy"/>
                <a:ea typeface="Roca Two Heavy"/>
                <a:cs typeface="Roca Two Heavy"/>
                <a:sym typeface="Roca Two Heavy"/>
              </a:rPr>
              <a:t>• Manage inventory better</a:t>
            </a:r>
          </a:p>
          <a:p>
            <a:pPr algn="l">
              <a:lnSpc>
                <a:spcPts val="4767"/>
              </a:lnSpc>
              <a:spcBef>
                <a:spcPct val="0"/>
              </a:spcBef>
            </a:pPr>
          </a:p>
          <a:p>
            <a:pPr algn="l">
              <a:lnSpc>
                <a:spcPts val="4767"/>
              </a:lnSpc>
              <a:spcBef>
                <a:spcPct val="0"/>
              </a:spcBef>
            </a:pPr>
            <a:r>
              <a:rPr lang="en-US" b="true" sz="3405" spc="-258">
                <a:solidFill>
                  <a:srgbClr val="373941"/>
                </a:solidFill>
                <a:latin typeface="Roca Two Heavy"/>
                <a:ea typeface="Roca Two Heavy"/>
                <a:cs typeface="Roca Two Heavy"/>
                <a:sym typeface="Roca Two Heavy"/>
              </a:rPr>
              <a:t>• Optimize pricing and promotions</a:t>
            </a:r>
          </a:p>
          <a:p>
            <a:pPr algn="l">
              <a:lnSpc>
                <a:spcPts val="4767"/>
              </a:lnSpc>
              <a:spcBef>
                <a:spcPct val="0"/>
              </a:spcBef>
            </a:pPr>
          </a:p>
          <a:p>
            <a:pPr algn="l">
              <a:lnSpc>
                <a:spcPts val="104"/>
              </a:lnSpc>
              <a:spcBef>
                <a:spcPct val="0"/>
              </a:spcBef>
            </a:pPr>
          </a:p>
          <a:p>
            <a:pPr algn="l">
              <a:lnSpc>
                <a:spcPts val="104"/>
              </a:lnSpc>
              <a:spcBef>
                <a:spcPct val="0"/>
              </a:spcBef>
            </a:pPr>
          </a:p>
          <a:p>
            <a:pPr algn="l">
              <a:lnSpc>
                <a:spcPts val="4767"/>
              </a:lnSpc>
              <a:spcBef>
                <a:spcPct val="0"/>
              </a:spcBef>
            </a:pPr>
            <a:r>
              <a:rPr lang="en-US" b="true" sz="3405" spc="-258">
                <a:solidFill>
                  <a:srgbClr val="373941"/>
                </a:solidFill>
                <a:latin typeface="Roca Two Heavy"/>
                <a:ea typeface="Roca Two Heavy"/>
                <a:cs typeface="Roca Two Heavy"/>
                <a:sym typeface="Roca Two Heavy"/>
              </a:rPr>
              <a:t>• Understand customer behavior</a:t>
            </a:r>
          </a:p>
          <a:p>
            <a:pPr algn="l">
              <a:lnSpc>
                <a:spcPts val="4767"/>
              </a:lnSpc>
              <a:spcBef>
                <a:spcPct val="0"/>
              </a:spcBef>
            </a:pPr>
          </a:p>
          <a:p>
            <a:pPr algn="l">
              <a:lnSpc>
                <a:spcPts val="4767"/>
              </a:lnSpc>
              <a:spcBef>
                <a:spcPct val="0"/>
              </a:spcBef>
            </a:pPr>
            <a:r>
              <a:rPr lang="en-US" b="true" sz="3405" spc="-258">
                <a:solidFill>
                  <a:srgbClr val="373941"/>
                </a:solidFill>
                <a:latin typeface="Roca Two Heavy"/>
                <a:ea typeface="Roca Two Heavy"/>
                <a:cs typeface="Roca Two Heavy"/>
                <a:sym typeface="Roca Two Heavy"/>
              </a:rPr>
              <a:t>• Data-driven decisions improve customer satisfaction and revenue.</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3408530"/>
            <a:ext cx="16230600" cy="4754161"/>
          </a:xfrm>
          <a:prstGeom prst="rect">
            <a:avLst/>
          </a:prstGeom>
        </p:spPr>
        <p:txBody>
          <a:bodyPr anchor="t" rtlCol="false" tIns="0" lIns="0" bIns="0" rIns="0">
            <a:spAutoFit/>
          </a:bodyPr>
          <a:lstStyle/>
          <a:p>
            <a:pPr algn="ctr">
              <a:lnSpc>
                <a:spcPts val="17712"/>
              </a:lnSpc>
            </a:pPr>
            <a:r>
              <a:rPr lang="en-US" sz="21600" i="true" spc="-3564">
                <a:solidFill>
                  <a:srgbClr val="102F76"/>
                </a:solidFill>
                <a:latin typeface="Libre Baskerville Italics"/>
                <a:ea typeface="Libre Baskerville Italics"/>
                <a:cs typeface="Libre Baskerville Italics"/>
                <a:sym typeface="Libre Baskerville Italics"/>
              </a:rPr>
              <a:t>PRESENTED BY</a:t>
            </a:r>
          </a:p>
        </p:txBody>
      </p:sp>
      <p:sp>
        <p:nvSpPr>
          <p:cNvPr name="TextBox 3" id="3"/>
          <p:cNvSpPr txBox="true"/>
          <p:nvPr/>
        </p:nvSpPr>
        <p:spPr>
          <a:xfrm rot="0">
            <a:off x="3935911" y="6202188"/>
            <a:ext cx="16230600" cy="1460377"/>
          </a:xfrm>
          <a:prstGeom prst="rect">
            <a:avLst/>
          </a:prstGeom>
        </p:spPr>
        <p:txBody>
          <a:bodyPr anchor="t" rtlCol="false" tIns="0" lIns="0" bIns="0" rIns="0">
            <a:spAutoFit/>
          </a:bodyPr>
          <a:lstStyle/>
          <a:p>
            <a:pPr algn="ctr">
              <a:lnSpc>
                <a:spcPts val="11906"/>
              </a:lnSpc>
              <a:spcBef>
                <a:spcPct val="0"/>
              </a:spcBef>
            </a:pPr>
            <a:r>
              <a:rPr lang="en-US" b="true" sz="8504" spc="-646">
                <a:solidFill>
                  <a:srgbClr val="102F76"/>
                </a:solidFill>
                <a:latin typeface="Caladea Bold"/>
                <a:ea typeface="Caladea Bold"/>
                <a:cs typeface="Caladea Bold"/>
                <a:sym typeface="Caladea Bold"/>
              </a:rPr>
              <a:t>RAJ</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50434" y="209550"/>
            <a:ext cx="14150833" cy="1530688"/>
          </a:xfrm>
          <a:prstGeom prst="rect">
            <a:avLst/>
          </a:prstGeom>
        </p:spPr>
        <p:txBody>
          <a:bodyPr anchor="t" rtlCol="false" tIns="0" lIns="0" bIns="0" rIns="0">
            <a:spAutoFit/>
          </a:bodyPr>
          <a:lstStyle/>
          <a:p>
            <a:pPr algn="ctr">
              <a:lnSpc>
                <a:spcPts val="11435"/>
              </a:lnSpc>
            </a:pPr>
            <a:r>
              <a:rPr lang="en-US" b="true" sz="11435">
                <a:solidFill>
                  <a:srgbClr val="1E5175"/>
                </a:solidFill>
                <a:latin typeface="Lato Heavy"/>
                <a:ea typeface="Lato Heavy"/>
                <a:cs typeface="Lato Heavy"/>
                <a:sym typeface="Lato Heavy"/>
              </a:rPr>
              <a:t>Project  Objective</a:t>
            </a:r>
          </a:p>
        </p:txBody>
      </p:sp>
      <p:sp>
        <p:nvSpPr>
          <p:cNvPr name="TextBox 3" id="3"/>
          <p:cNvSpPr txBox="true"/>
          <p:nvPr/>
        </p:nvSpPr>
        <p:spPr>
          <a:xfrm rot="0">
            <a:off x="192208" y="2265941"/>
            <a:ext cx="119807" cy="280035"/>
          </a:xfrm>
          <a:prstGeom prst="rect">
            <a:avLst/>
          </a:prstGeom>
        </p:spPr>
        <p:txBody>
          <a:bodyPr anchor="t" rtlCol="false" tIns="0" lIns="0" bIns="0" rIns="0">
            <a:spAutoFit/>
          </a:bodyPr>
          <a:lstStyle/>
          <a:p>
            <a:pPr algn="l">
              <a:lnSpc>
                <a:spcPts val="1980"/>
              </a:lnSpc>
              <a:spcBef>
                <a:spcPct val="0"/>
              </a:spcBef>
            </a:pPr>
            <a:r>
              <a:rPr lang="en-US" sz="1800">
                <a:solidFill>
                  <a:srgbClr val="1E5175"/>
                </a:solidFill>
                <a:latin typeface="29LT Zawi"/>
                <a:ea typeface="29LT Zawi"/>
                <a:cs typeface="29LT Zawi"/>
                <a:sym typeface="29LT Zawi"/>
              </a:rPr>
              <a:t>•</a:t>
            </a:r>
          </a:p>
        </p:txBody>
      </p:sp>
      <p:sp>
        <p:nvSpPr>
          <p:cNvPr name="TextBox 4" id="4"/>
          <p:cNvSpPr txBox="true"/>
          <p:nvPr/>
        </p:nvSpPr>
        <p:spPr>
          <a:xfrm rot="0">
            <a:off x="0" y="2323091"/>
            <a:ext cx="18288000" cy="6014085"/>
          </a:xfrm>
          <a:prstGeom prst="rect">
            <a:avLst/>
          </a:prstGeom>
        </p:spPr>
        <p:txBody>
          <a:bodyPr anchor="t" rtlCol="false" tIns="0" lIns="0" bIns="0" rIns="0">
            <a:spAutoFit/>
          </a:bodyPr>
          <a:lstStyle/>
          <a:p>
            <a:pPr algn="l">
              <a:lnSpc>
                <a:spcPts val="5279"/>
              </a:lnSpc>
            </a:pPr>
            <a:r>
              <a:rPr lang="en-US" sz="4799">
                <a:solidFill>
                  <a:srgbClr val="1E5175"/>
                </a:solidFill>
                <a:latin typeface="PT Serif"/>
                <a:ea typeface="PT Serif"/>
                <a:cs typeface="PT Serif"/>
                <a:sym typeface="PT Serif"/>
              </a:rPr>
              <a:t>•EXTRACT MEANINGFUL INSIGHTS FROM RAW SALES DATA</a:t>
            </a:r>
          </a:p>
          <a:p>
            <a:pPr algn="l">
              <a:lnSpc>
                <a:spcPts val="5279"/>
              </a:lnSpc>
            </a:pPr>
          </a:p>
          <a:p>
            <a:pPr algn="l">
              <a:lnSpc>
                <a:spcPts val="5279"/>
              </a:lnSpc>
              <a:spcBef>
                <a:spcPct val="0"/>
              </a:spcBef>
            </a:pPr>
            <a:r>
              <a:rPr lang="en-US" sz="4799">
                <a:solidFill>
                  <a:srgbClr val="1E5175"/>
                </a:solidFill>
                <a:latin typeface="PT Serif"/>
                <a:ea typeface="PT Serif"/>
                <a:cs typeface="PT Serif"/>
                <a:sym typeface="PT Serif"/>
              </a:rPr>
              <a:t>•Analyze </a:t>
            </a:r>
            <a:r>
              <a:rPr lang="en-US" sz="4799">
                <a:solidFill>
                  <a:srgbClr val="1E5175"/>
                </a:solidFill>
                <a:latin typeface="PT Serif"/>
                <a:ea typeface="PT Serif"/>
                <a:cs typeface="PT Serif"/>
                <a:sym typeface="PT Serif"/>
              </a:rPr>
              <a:t>ORDERS, REVENUE, PRODUCT CATEGORIES, AND CUSTOMER BEHAVIOR</a:t>
            </a:r>
          </a:p>
          <a:p>
            <a:pPr algn="l">
              <a:lnSpc>
                <a:spcPts val="5279"/>
              </a:lnSpc>
              <a:spcBef>
                <a:spcPct val="0"/>
              </a:spcBef>
            </a:pPr>
          </a:p>
          <a:p>
            <a:pPr algn="l">
              <a:lnSpc>
                <a:spcPts val="5279"/>
              </a:lnSpc>
              <a:spcBef>
                <a:spcPct val="0"/>
              </a:spcBef>
            </a:pPr>
            <a:r>
              <a:rPr lang="en-US" sz="4799">
                <a:solidFill>
                  <a:srgbClr val="1E5175"/>
                </a:solidFill>
                <a:latin typeface="PT Serif"/>
                <a:ea typeface="PT Serif"/>
                <a:cs typeface="PT Serif"/>
                <a:sym typeface="PT Serif"/>
              </a:rPr>
              <a:t>• SHOWCASE SQL AS A TOOL FOR BUSINESS ANALYTICS</a:t>
            </a:r>
          </a:p>
          <a:p>
            <a:pPr algn="l">
              <a:lnSpc>
                <a:spcPts val="5279"/>
              </a:lnSpc>
              <a:spcBef>
                <a:spcPct val="0"/>
              </a:spcBef>
            </a:pPr>
          </a:p>
          <a:p>
            <a:pPr algn="l">
              <a:lnSpc>
                <a:spcPts val="5279"/>
              </a:lnSpc>
              <a:spcBef>
                <a:spcPct val="0"/>
              </a:spcBef>
            </a:pPr>
            <a:r>
              <a:rPr lang="en-US" sz="4799">
                <a:solidFill>
                  <a:srgbClr val="1E5175"/>
                </a:solidFill>
                <a:latin typeface="PT Serif"/>
                <a:ea typeface="PT Serif"/>
                <a:cs typeface="PT Serif"/>
                <a:sym typeface="PT Serif"/>
              </a:rPr>
              <a:t>•PROVIDE ACTIONABLE INSIGHTS TO IMPROVE SALES STRATEGY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78432" y="180975"/>
            <a:ext cx="13000469" cy="1339851"/>
          </a:xfrm>
          <a:prstGeom prst="rect">
            <a:avLst/>
          </a:prstGeom>
        </p:spPr>
        <p:txBody>
          <a:bodyPr anchor="t" rtlCol="false" tIns="0" lIns="0" bIns="0" rIns="0">
            <a:spAutoFit/>
          </a:bodyPr>
          <a:lstStyle/>
          <a:p>
            <a:pPr algn="ctr">
              <a:lnSpc>
                <a:spcPts val="10000"/>
              </a:lnSpc>
            </a:pPr>
            <a:r>
              <a:rPr lang="en-US" b="true" sz="10000">
                <a:solidFill>
                  <a:srgbClr val="1E5175"/>
                </a:solidFill>
                <a:latin typeface="Lato Heavy"/>
                <a:ea typeface="Lato Heavy"/>
                <a:cs typeface="Lato Heavy"/>
                <a:sym typeface="Lato Heavy"/>
              </a:rPr>
              <a:t>Tools &amp; Techniques</a:t>
            </a:r>
          </a:p>
        </p:txBody>
      </p:sp>
      <p:sp>
        <p:nvSpPr>
          <p:cNvPr name="TextBox 3" id="3"/>
          <p:cNvSpPr txBox="true"/>
          <p:nvPr/>
        </p:nvSpPr>
        <p:spPr>
          <a:xfrm rot="0">
            <a:off x="290821" y="2405380"/>
            <a:ext cx="4141291" cy="5600065"/>
          </a:xfrm>
          <a:prstGeom prst="rect">
            <a:avLst/>
          </a:prstGeom>
        </p:spPr>
        <p:txBody>
          <a:bodyPr anchor="t" rtlCol="false" tIns="0" lIns="0" bIns="0" rIns="0">
            <a:spAutoFit/>
          </a:bodyPr>
          <a:lstStyle/>
          <a:p>
            <a:pPr algn="l">
              <a:lnSpc>
                <a:spcPts val="4899"/>
              </a:lnSpc>
              <a:spcBef>
                <a:spcPct val="0"/>
              </a:spcBef>
            </a:pPr>
            <a:r>
              <a:rPr lang="en-US" b="true" sz="4899">
                <a:solidFill>
                  <a:srgbClr val="373941"/>
                </a:solidFill>
                <a:latin typeface="Tex Gyre Bonum Bold"/>
                <a:ea typeface="Tex Gyre Bonum Bold"/>
                <a:cs typeface="Tex Gyre Bonum Bold"/>
                <a:sym typeface="Tex Gyre Bonum Bold"/>
              </a:rPr>
              <a:t>T</a:t>
            </a:r>
            <a:r>
              <a:rPr lang="en-US" b="true" sz="4899">
                <a:solidFill>
                  <a:srgbClr val="373941"/>
                </a:solidFill>
                <a:latin typeface="Tex Gyre Bonum Bold"/>
                <a:ea typeface="Tex Gyre Bonum Bold"/>
                <a:cs typeface="Tex Gyre Bonum Bold"/>
                <a:sym typeface="Tex Gyre Bonum Bold"/>
              </a:rPr>
              <a:t>ools Used:</a:t>
            </a:r>
          </a:p>
          <a:p>
            <a:pPr algn="l">
              <a:lnSpc>
                <a:spcPts val="4899"/>
              </a:lnSpc>
              <a:spcBef>
                <a:spcPct val="0"/>
              </a:spcBef>
            </a:pPr>
            <a:r>
              <a:rPr lang="en-US" b="true" sz="4899">
                <a:solidFill>
                  <a:srgbClr val="373941"/>
                </a:solidFill>
                <a:latin typeface="Tex Gyre Bonum Bold"/>
                <a:ea typeface="Tex Gyre Bonum Bold"/>
                <a:cs typeface="Tex Gyre Bonum Bold"/>
                <a:sym typeface="Tex Gyre Bonum Bold"/>
              </a:rPr>
              <a:t>•</a:t>
            </a:r>
            <a:r>
              <a:rPr lang="en-US" sz="4899">
                <a:solidFill>
                  <a:srgbClr val="373941"/>
                </a:solidFill>
                <a:latin typeface="Tex Gyre Bonum"/>
                <a:ea typeface="Tex Gyre Bonum"/>
                <a:cs typeface="Tex Gyre Bonum"/>
                <a:sym typeface="Tex Gyre Bonum"/>
              </a:rPr>
              <a:t> SQL</a:t>
            </a:r>
          </a:p>
          <a:p>
            <a:pPr algn="l">
              <a:lnSpc>
                <a:spcPts val="4899"/>
              </a:lnSpc>
              <a:spcBef>
                <a:spcPct val="0"/>
              </a:spcBef>
            </a:pPr>
          </a:p>
          <a:p>
            <a:pPr algn="l">
              <a:lnSpc>
                <a:spcPts val="4899"/>
              </a:lnSpc>
              <a:spcBef>
                <a:spcPct val="0"/>
              </a:spcBef>
            </a:pPr>
            <a:r>
              <a:rPr lang="en-US" sz="4899">
                <a:solidFill>
                  <a:srgbClr val="373941"/>
                </a:solidFill>
                <a:latin typeface="Tex Gyre Bonum"/>
                <a:ea typeface="Tex Gyre Bonum"/>
                <a:cs typeface="Tex Gyre Bonum"/>
                <a:sym typeface="Tex Gyre Bonum"/>
              </a:rPr>
              <a:t>• CSV dataset</a:t>
            </a:r>
          </a:p>
          <a:p>
            <a:pPr algn="l">
              <a:lnSpc>
                <a:spcPts val="4899"/>
              </a:lnSpc>
              <a:spcBef>
                <a:spcPct val="0"/>
              </a:spcBef>
            </a:pPr>
          </a:p>
          <a:p>
            <a:pPr algn="l">
              <a:lnSpc>
                <a:spcPts val="4899"/>
              </a:lnSpc>
              <a:spcBef>
                <a:spcPct val="0"/>
              </a:spcBef>
            </a:pPr>
            <a:r>
              <a:rPr lang="en-US" sz="4899">
                <a:solidFill>
                  <a:srgbClr val="373941"/>
                </a:solidFill>
                <a:latin typeface="Tex Gyre Bonum"/>
                <a:ea typeface="Tex Gyre Bonum"/>
                <a:cs typeface="Tex Gyre Bonum"/>
                <a:sym typeface="Tex Gyre Bonum"/>
              </a:rPr>
              <a:t>• RDBMS</a:t>
            </a:r>
          </a:p>
          <a:p>
            <a:pPr algn="l">
              <a:lnSpc>
                <a:spcPts val="4899"/>
              </a:lnSpc>
              <a:spcBef>
                <a:spcPct val="0"/>
              </a:spcBef>
            </a:pPr>
          </a:p>
          <a:p>
            <a:pPr algn="l">
              <a:lnSpc>
                <a:spcPts val="4899"/>
              </a:lnSpc>
              <a:spcBef>
                <a:spcPct val="0"/>
              </a:spcBef>
            </a:pPr>
            <a:r>
              <a:rPr lang="en-US" sz="4899">
                <a:solidFill>
                  <a:srgbClr val="373941"/>
                </a:solidFill>
                <a:latin typeface="Tex Gyre Bonum"/>
                <a:ea typeface="Tex Gyre Bonum"/>
                <a:cs typeface="Tex Gyre Bonum"/>
                <a:sym typeface="Tex Gyre Bonum"/>
              </a:rPr>
              <a:t>• Exce</a:t>
            </a:r>
            <a:r>
              <a:rPr lang="en-US" sz="4899">
                <a:solidFill>
                  <a:srgbClr val="1E5175"/>
                </a:solidFill>
                <a:latin typeface="Tex Gyre Bonum"/>
                <a:ea typeface="Tex Gyre Bonum"/>
                <a:cs typeface="Tex Gyre Bonum"/>
                <a:sym typeface="Tex Gyre Bonum"/>
              </a:rPr>
              <a:t>l</a:t>
            </a:r>
          </a:p>
          <a:p>
            <a:pPr algn="ctr">
              <a:lnSpc>
                <a:spcPts val="4800"/>
              </a:lnSpc>
              <a:spcBef>
                <a:spcPct val="0"/>
              </a:spcBef>
            </a:pPr>
          </a:p>
        </p:txBody>
      </p:sp>
      <p:sp>
        <p:nvSpPr>
          <p:cNvPr name="TextBox 4" id="4"/>
          <p:cNvSpPr txBox="true"/>
          <p:nvPr/>
        </p:nvSpPr>
        <p:spPr>
          <a:xfrm rot="0">
            <a:off x="7277875" y="2386330"/>
            <a:ext cx="11010125" cy="7217409"/>
          </a:xfrm>
          <a:prstGeom prst="rect">
            <a:avLst/>
          </a:prstGeom>
        </p:spPr>
        <p:txBody>
          <a:bodyPr anchor="t" rtlCol="false" tIns="0" lIns="0" bIns="0" rIns="0">
            <a:spAutoFit/>
          </a:bodyPr>
          <a:lstStyle/>
          <a:p>
            <a:pPr algn="l">
              <a:lnSpc>
                <a:spcPts val="4399"/>
              </a:lnSpc>
              <a:spcBef>
                <a:spcPct val="0"/>
              </a:spcBef>
            </a:pPr>
            <a:r>
              <a:rPr lang="en-US" b="true" sz="4399">
                <a:solidFill>
                  <a:srgbClr val="373941"/>
                </a:solidFill>
                <a:latin typeface="Tex Gyre Bonum Bold"/>
                <a:ea typeface="Tex Gyre Bonum Bold"/>
                <a:cs typeface="Tex Gyre Bonum Bold"/>
                <a:sym typeface="Tex Gyre Bonum Bold"/>
              </a:rPr>
              <a:t>Techniq</a:t>
            </a:r>
            <a:r>
              <a:rPr lang="en-US" b="true" sz="4399">
                <a:solidFill>
                  <a:srgbClr val="373941"/>
                </a:solidFill>
                <a:latin typeface="Tex Gyre Bonum Bold"/>
                <a:ea typeface="Tex Gyre Bonum Bold"/>
                <a:cs typeface="Tex Gyre Bonum Bold"/>
                <a:sym typeface="Tex Gyre Bonum Bold"/>
              </a:rPr>
              <a:t>ues Applied:</a:t>
            </a:r>
          </a:p>
          <a:p>
            <a:pPr algn="l">
              <a:lnSpc>
                <a:spcPts val="4399"/>
              </a:lnSpc>
              <a:spcBef>
                <a:spcPct val="0"/>
              </a:spcBef>
            </a:pPr>
            <a:r>
              <a:rPr lang="en-US" sz="4399">
                <a:solidFill>
                  <a:srgbClr val="373941"/>
                </a:solidFill>
                <a:latin typeface="Tex Gyre Bonum"/>
                <a:ea typeface="Tex Gyre Bonum"/>
                <a:cs typeface="Tex Gyre Bonum"/>
                <a:sym typeface="Tex Gyre Bonum"/>
              </a:rPr>
              <a:t>• Joins (INNER JOIN, LEFT JOIN, etc.)</a:t>
            </a:r>
          </a:p>
          <a:p>
            <a:pPr algn="l">
              <a:lnSpc>
                <a:spcPts val="4399"/>
              </a:lnSpc>
              <a:spcBef>
                <a:spcPct val="0"/>
              </a:spcBef>
            </a:pPr>
          </a:p>
          <a:p>
            <a:pPr algn="l">
              <a:lnSpc>
                <a:spcPts val="4399"/>
              </a:lnSpc>
              <a:spcBef>
                <a:spcPct val="0"/>
              </a:spcBef>
            </a:pPr>
            <a:r>
              <a:rPr lang="en-US" sz="4399">
                <a:solidFill>
                  <a:srgbClr val="373941"/>
                </a:solidFill>
                <a:latin typeface="Tex Gyre Bonum"/>
                <a:ea typeface="Tex Gyre Bonum"/>
                <a:cs typeface="Tex Gyre Bonum"/>
                <a:sym typeface="Tex Gyre Bonum"/>
              </a:rPr>
              <a:t>• Aggregations (SUM, COUNT, AVG)</a:t>
            </a:r>
          </a:p>
          <a:p>
            <a:pPr algn="l">
              <a:lnSpc>
                <a:spcPts val="4399"/>
              </a:lnSpc>
              <a:spcBef>
                <a:spcPct val="0"/>
              </a:spcBef>
            </a:pPr>
          </a:p>
          <a:p>
            <a:pPr algn="l">
              <a:lnSpc>
                <a:spcPts val="4399"/>
              </a:lnSpc>
              <a:spcBef>
                <a:spcPct val="0"/>
              </a:spcBef>
            </a:pPr>
            <a:r>
              <a:rPr lang="en-US" sz="4399">
                <a:solidFill>
                  <a:srgbClr val="373941"/>
                </a:solidFill>
                <a:latin typeface="Tex Gyre Bonum"/>
                <a:ea typeface="Tex Gyre Bonum"/>
                <a:cs typeface="Tex Gyre Bonum"/>
                <a:sym typeface="Tex Gyre Bonum"/>
              </a:rPr>
              <a:t>• Group By / Order By</a:t>
            </a:r>
          </a:p>
          <a:p>
            <a:pPr algn="l">
              <a:lnSpc>
                <a:spcPts val="4399"/>
              </a:lnSpc>
              <a:spcBef>
                <a:spcPct val="0"/>
              </a:spcBef>
            </a:pPr>
          </a:p>
          <a:p>
            <a:pPr algn="l">
              <a:lnSpc>
                <a:spcPts val="4399"/>
              </a:lnSpc>
              <a:spcBef>
                <a:spcPct val="0"/>
              </a:spcBef>
            </a:pPr>
            <a:r>
              <a:rPr lang="en-US" sz="4399">
                <a:solidFill>
                  <a:srgbClr val="373941"/>
                </a:solidFill>
                <a:latin typeface="Tex Gyre Bonum"/>
                <a:ea typeface="Tex Gyre Bonum"/>
                <a:cs typeface="Tex Gyre Bonum"/>
                <a:sym typeface="Tex Gyre Bonum"/>
              </a:rPr>
              <a:t> • Revenue and percentage calculations</a:t>
            </a:r>
          </a:p>
          <a:p>
            <a:pPr algn="l">
              <a:lnSpc>
                <a:spcPts val="4399"/>
              </a:lnSpc>
              <a:spcBef>
                <a:spcPct val="0"/>
              </a:spcBef>
            </a:pPr>
          </a:p>
          <a:p>
            <a:pPr algn="l">
              <a:lnSpc>
                <a:spcPts val="4399"/>
              </a:lnSpc>
              <a:spcBef>
                <a:spcPct val="0"/>
              </a:spcBef>
            </a:pPr>
            <a:r>
              <a:rPr lang="en-US" sz="4399">
                <a:solidFill>
                  <a:srgbClr val="373941"/>
                </a:solidFill>
                <a:latin typeface="Tex Gyre Bonum"/>
                <a:ea typeface="Tex Gyre Bonum"/>
                <a:cs typeface="Tex Gyre Bonum"/>
                <a:sym typeface="Tex Gyre Bonum"/>
              </a:rPr>
              <a:t>• Trend analysis and customer segmentation</a:t>
            </a:r>
          </a:p>
          <a:p>
            <a:pPr algn="l">
              <a:lnSpc>
                <a:spcPts val="4399"/>
              </a:lnSpc>
              <a:spcBef>
                <a:spcPct val="0"/>
              </a:spcBef>
            </a:pPr>
          </a:p>
          <a:p>
            <a:pPr algn="l">
              <a:lnSpc>
                <a:spcPts val="439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499762" y="180975"/>
            <a:ext cx="13000469" cy="1339851"/>
          </a:xfrm>
          <a:prstGeom prst="rect">
            <a:avLst/>
          </a:prstGeom>
        </p:spPr>
        <p:txBody>
          <a:bodyPr anchor="t" rtlCol="false" tIns="0" lIns="0" bIns="0" rIns="0">
            <a:spAutoFit/>
          </a:bodyPr>
          <a:lstStyle/>
          <a:p>
            <a:pPr algn="ctr">
              <a:lnSpc>
                <a:spcPts val="10000"/>
              </a:lnSpc>
            </a:pPr>
            <a:r>
              <a:rPr lang="en-US" b="true" sz="10000">
                <a:solidFill>
                  <a:srgbClr val="1E5175"/>
                </a:solidFill>
                <a:latin typeface="Lato Bold"/>
                <a:ea typeface="Lato Bold"/>
                <a:cs typeface="Lato Bold"/>
                <a:sym typeface="Lato Bold"/>
              </a:rPr>
              <a:t>Dataset Info</a:t>
            </a:r>
          </a:p>
        </p:txBody>
      </p:sp>
      <p:sp>
        <p:nvSpPr>
          <p:cNvPr name="TextBox 3" id="3"/>
          <p:cNvSpPr txBox="true"/>
          <p:nvPr/>
        </p:nvSpPr>
        <p:spPr>
          <a:xfrm rot="0">
            <a:off x="0" y="2421255"/>
            <a:ext cx="18288000" cy="7339965"/>
          </a:xfrm>
          <a:prstGeom prst="rect">
            <a:avLst/>
          </a:prstGeom>
        </p:spPr>
        <p:txBody>
          <a:bodyPr anchor="t" rtlCol="false" tIns="0" lIns="0" bIns="0" rIns="0">
            <a:spAutoFit/>
          </a:bodyPr>
          <a:lstStyle/>
          <a:p>
            <a:pPr algn="l">
              <a:lnSpc>
                <a:spcPts val="3600"/>
              </a:lnSpc>
            </a:pPr>
            <a:r>
              <a:rPr lang="en-US" sz="3600">
                <a:solidFill>
                  <a:srgbClr val="000000"/>
                </a:solidFill>
                <a:latin typeface="Tex Gyre Bonum"/>
                <a:ea typeface="Tex Gyre Bonum"/>
                <a:cs typeface="Tex Gyre Bonum"/>
                <a:sym typeface="Tex Gyre Bonum"/>
              </a:rPr>
              <a:t>• Orders.csv → order_date,shipped_dote,delivery_date.payment_method,shipping_address.order_status</a:t>
            </a:r>
          </a:p>
          <a:p>
            <a:pPr algn="l">
              <a:lnSpc>
                <a:spcPts val="3600"/>
              </a:lnSpc>
            </a:pPr>
          </a:p>
          <a:p>
            <a:pPr algn="l">
              <a:lnSpc>
                <a:spcPts val="3600"/>
              </a:lnSpc>
            </a:pPr>
            <a:r>
              <a:rPr lang="en-US" sz="3600">
                <a:solidFill>
                  <a:srgbClr val="000000"/>
                </a:solidFill>
                <a:latin typeface="Tex Gyre Bonum"/>
                <a:ea typeface="Tex Gyre Bonum"/>
                <a:cs typeface="Tex Gyre Bonum"/>
                <a:sym typeface="Tex Gyre Bonum"/>
              </a:rPr>
              <a:t>• Order details.csv →</a:t>
            </a:r>
          </a:p>
          <a:p>
            <a:pPr algn="l">
              <a:lnSpc>
                <a:spcPts val="3600"/>
              </a:lnSpc>
              <a:spcBef>
                <a:spcPct val="0"/>
              </a:spcBef>
            </a:pPr>
            <a:r>
              <a:rPr lang="en-US" sz="3600">
                <a:solidFill>
                  <a:srgbClr val="000000"/>
                </a:solidFill>
                <a:latin typeface="Tex Gyre Bonum"/>
                <a:ea typeface="Tex Gyre Bonum"/>
                <a:cs typeface="Tex Gyre Bonum"/>
                <a:sym typeface="Tex Gyre Bonum"/>
              </a:rPr>
              <a:t> order_detail_id, order_id,, product_id, quantity,disc</a:t>
            </a:r>
            <a:r>
              <a:rPr lang="en-US" sz="3600">
                <a:solidFill>
                  <a:srgbClr val="000000"/>
                </a:solidFill>
                <a:latin typeface="Tex Gyre Bonum"/>
                <a:ea typeface="Tex Gyre Bonum"/>
                <a:cs typeface="Tex Gyre Bonum"/>
                <a:sym typeface="Tex Gyre Bonum"/>
              </a:rPr>
              <a:t>ount percent, unit_price,total_ price</a:t>
            </a:r>
          </a:p>
          <a:p>
            <a:pPr algn="l">
              <a:lnSpc>
                <a:spcPts val="3600"/>
              </a:lnSpc>
              <a:spcBef>
                <a:spcPct val="0"/>
              </a:spcBef>
            </a:pPr>
          </a:p>
          <a:p>
            <a:pPr algn="l">
              <a:lnSpc>
                <a:spcPts val="3600"/>
              </a:lnSpc>
              <a:spcBef>
                <a:spcPct val="0"/>
              </a:spcBef>
            </a:pPr>
            <a:r>
              <a:rPr lang="en-US" sz="3600">
                <a:solidFill>
                  <a:srgbClr val="000000"/>
                </a:solidFill>
                <a:latin typeface="Tex Gyre Bonum"/>
                <a:ea typeface="Tex Gyre Bonum"/>
                <a:cs typeface="Tex Gyre Bonum"/>
                <a:sym typeface="Tex Gyre Bonum"/>
              </a:rPr>
              <a:t>• Products.csv → product_id,brand.product_name.price,category,sub_category,color,model_number</a:t>
            </a:r>
          </a:p>
          <a:p>
            <a:pPr algn="l">
              <a:lnSpc>
                <a:spcPts val="3600"/>
              </a:lnSpc>
              <a:spcBef>
                <a:spcPct val="0"/>
              </a:spcBef>
            </a:pPr>
          </a:p>
          <a:p>
            <a:pPr algn="l">
              <a:lnSpc>
                <a:spcPts val="3600"/>
              </a:lnSpc>
              <a:spcBef>
                <a:spcPct val="0"/>
              </a:spcBef>
            </a:pPr>
            <a:r>
              <a:rPr lang="en-US" sz="3600">
                <a:solidFill>
                  <a:srgbClr val="000000"/>
                </a:solidFill>
                <a:latin typeface="Tex Gyre Bonum"/>
                <a:ea typeface="Tex Gyre Bonum"/>
                <a:cs typeface="Tex Gyre Bonum"/>
                <a:sym typeface="Tex Gyre Bonum"/>
              </a:rPr>
              <a:t>• Customers.csv-customer_id.first_name,last_name.gender,oge,email,phone,city,state,postal_code,signup_date</a:t>
            </a:r>
          </a:p>
          <a:p>
            <a:pPr algn="l">
              <a:lnSpc>
                <a:spcPts val="3600"/>
              </a:lnSpc>
              <a:spcBef>
                <a:spcPct val="0"/>
              </a:spcBef>
            </a:pPr>
            <a:r>
              <a:rPr lang="en-US" sz="3600">
                <a:solidFill>
                  <a:srgbClr val="000000"/>
                </a:solidFill>
                <a:latin typeface="Tex Gyre Bonum"/>
                <a:ea typeface="Tex Gyre Bonum"/>
                <a:cs typeface="Tex Gyre Bonum"/>
                <a:sym typeface="Tex Gyre Bonum"/>
              </a:rPr>
              <a:t>• Returns.csv -</a:t>
            </a:r>
          </a:p>
          <a:p>
            <a:pPr algn="l">
              <a:lnSpc>
                <a:spcPts val="3600"/>
              </a:lnSpc>
              <a:spcBef>
                <a:spcPct val="0"/>
              </a:spcBef>
            </a:pPr>
            <a:r>
              <a:rPr lang="en-US" sz="3600">
                <a:solidFill>
                  <a:srgbClr val="000000"/>
                </a:solidFill>
                <a:latin typeface="Tex Gyre Bonum"/>
                <a:ea typeface="Tex Gyre Bonum"/>
                <a:cs typeface="Tex Gyre Bonum"/>
                <a:sym typeface="Tex Gyre Bonum"/>
              </a:rPr>
              <a:t>return_id,order_detail_id,return_date,reason,refund_status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2021" y="1573720"/>
            <a:ext cx="14480725" cy="892239"/>
          </a:xfrm>
          <a:custGeom>
            <a:avLst/>
            <a:gdLst/>
            <a:ahLst/>
            <a:cxnLst/>
            <a:rect r="r" b="b" t="t" l="l"/>
            <a:pathLst>
              <a:path h="892239" w="14480725">
                <a:moveTo>
                  <a:pt x="0" y="0"/>
                </a:moveTo>
                <a:lnTo>
                  <a:pt x="14480725" y="0"/>
                </a:lnTo>
                <a:lnTo>
                  <a:pt x="14480725" y="892239"/>
                </a:lnTo>
                <a:lnTo>
                  <a:pt x="0" y="892239"/>
                </a:lnTo>
                <a:lnTo>
                  <a:pt x="0" y="0"/>
                </a:lnTo>
                <a:close/>
              </a:path>
            </a:pathLst>
          </a:custGeom>
          <a:blipFill>
            <a:blip r:embed="rId2"/>
            <a:stretch>
              <a:fillRect l="0" t="-59626" r="0" b="-28296"/>
            </a:stretch>
          </a:blipFill>
        </p:spPr>
      </p:sp>
      <p:sp>
        <p:nvSpPr>
          <p:cNvPr name="Freeform 3" id="3"/>
          <p:cNvSpPr/>
          <p:nvPr/>
        </p:nvSpPr>
        <p:spPr>
          <a:xfrm flipH="false" flipV="false" rot="0">
            <a:off x="632021" y="4222529"/>
            <a:ext cx="16948434" cy="5602488"/>
          </a:xfrm>
          <a:custGeom>
            <a:avLst/>
            <a:gdLst/>
            <a:ahLst/>
            <a:cxnLst/>
            <a:rect r="r" b="b" t="t" l="l"/>
            <a:pathLst>
              <a:path h="5602488" w="16948434">
                <a:moveTo>
                  <a:pt x="0" y="0"/>
                </a:moveTo>
                <a:lnTo>
                  <a:pt x="16948434" y="0"/>
                </a:lnTo>
                <a:lnTo>
                  <a:pt x="16948434" y="5602488"/>
                </a:lnTo>
                <a:lnTo>
                  <a:pt x="0" y="5602488"/>
                </a:lnTo>
                <a:lnTo>
                  <a:pt x="0" y="0"/>
                </a:lnTo>
                <a:close/>
              </a:path>
            </a:pathLst>
          </a:custGeom>
          <a:blipFill>
            <a:blip r:embed="rId3"/>
            <a:stretch>
              <a:fillRect l="0" t="-5304" r="-9208" b="-1814"/>
            </a:stretch>
          </a:blipFill>
        </p:spPr>
      </p:sp>
      <p:sp>
        <p:nvSpPr>
          <p:cNvPr name="TextBox 4" id="4"/>
          <p:cNvSpPr txBox="true"/>
          <p:nvPr/>
        </p:nvSpPr>
        <p:spPr>
          <a:xfrm rot="0">
            <a:off x="-2304084" y="38100"/>
            <a:ext cx="18060134" cy="658320"/>
          </a:xfrm>
          <a:prstGeom prst="rect">
            <a:avLst/>
          </a:prstGeom>
        </p:spPr>
        <p:txBody>
          <a:bodyPr anchor="t" rtlCol="false" tIns="0" lIns="0" bIns="0" rIns="0">
            <a:spAutoFit/>
          </a:bodyPr>
          <a:lstStyle/>
          <a:p>
            <a:pPr algn="ctr">
              <a:lnSpc>
                <a:spcPts val="5044"/>
              </a:lnSpc>
            </a:pPr>
            <a:r>
              <a:rPr lang="en-US" b="true" sz="4586" i="true" spc="197">
                <a:solidFill>
                  <a:srgbClr val="1E5175"/>
                </a:solidFill>
                <a:latin typeface="Lato Bold Italics"/>
                <a:ea typeface="Lato Bold Italics"/>
                <a:cs typeface="Lato Bold Italics"/>
                <a:sym typeface="Lato Bold Italics"/>
              </a:rPr>
              <a:t>1.GET ALL CUSTOMERS FROM UTTAR PRADESH</a:t>
            </a:r>
          </a:p>
        </p:txBody>
      </p:sp>
      <p:sp>
        <p:nvSpPr>
          <p:cNvPr name="TextBox 5" id="5"/>
          <p:cNvSpPr txBox="true"/>
          <p:nvPr/>
        </p:nvSpPr>
        <p:spPr>
          <a:xfrm rot="0">
            <a:off x="5170256" y="3199273"/>
            <a:ext cx="5883266" cy="737618"/>
          </a:xfrm>
          <a:prstGeom prst="rect">
            <a:avLst/>
          </a:prstGeom>
        </p:spPr>
        <p:txBody>
          <a:bodyPr anchor="t" rtlCol="false" tIns="0" lIns="0" bIns="0" rIns="0">
            <a:spAutoFit/>
          </a:bodyPr>
          <a:lstStyle/>
          <a:p>
            <a:pPr algn="ctr">
              <a:lnSpc>
                <a:spcPts val="4683"/>
              </a:lnSpc>
            </a:pPr>
            <a:r>
              <a:rPr lang="en-US" b="true" sz="7805" spc="-593">
                <a:solidFill>
                  <a:srgbClr val="000000"/>
                </a:solidFill>
                <a:latin typeface="Roca Two Heavy"/>
                <a:ea typeface="Roca Two Heavy"/>
                <a:cs typeface="Roca Two Heavy"/>
                <a:sym typeface="Roca Two Heavy"/>
              </a:rPr>
              <a:t>output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448009"/>
            <a:ext cx="16289157" cy="1112023"/>
          </a:xfrm>
          <a:custGeom>
            <a:avLst/>
            <a:gdLst/>
            <a:ahLst/>
            <a:cxnLst/>
            <a:rect r="r" b="b" t="t" l="l"/>
            <a:pathLst>
              <a:path h="1112023" w="16289157">
                <a:moveTo>
                  <a:pt x="0" y="0"/>
                </a:moveTo>
                <a:lnTo>
                  <a:pt x="16289157" y="0"/>
                </a:lnTo>
                <a:lnTo>
                  <a:pt x="16289157" y="1112023"/>
                </a:lnTo>
                <a:lnTo>
                  <a:pt x="0" y="1112023"/>
                </a:lnTo>
                <a:lnTo>
                  <a:pt x="0" y="0"/>
                </a:lnTo>
                <a:close/>
              </a:path>
            </a:pathLst>
          </a:custGeom>
          <a:blipFill>
            <a:blip r:embed="rId2"/>
            <a:stretch>
              <a:fillRect l="0" t="-58026" r="0" b="-11584"/>
            </a:stretch>
          </a:blipFill>
        </p:spPr>
      </p:sp>
      <p:sp>
        <p:nvSpPr>
          <p:cNvPr name="Freeform 3" id="3"/>
          <p:cNvSpPr/>
          <p:nvPr/>
        </p:nvSpPr>
        <p:spPr>
          <a:xfrm flipH="false" flipV="false" rot="0">
            <a:off x="347263" y="3900823"/>
            <a:ext cx="17593474" cy="6202251"/>
          </a:xfrm>
          <a:custGeom>
            <a:avLst/>
            <a:gdLst/>
            <a:ahLst/>
            <a:cxnLst/>
            <a:rect r="r" b="b" t="t" l="l"/>
            <a:pathLst>
              <a:path h="6202251" w="17593474">
                <a:moveTo>
                  <a:pt x="0" y="0"/>
                </a:moveTo>
                <a:lnTo>
                  <a:pt x="17593474" y="0"/>
                </a:lnTo>
                <a:lnTo>
                  <a:pt x="17593474" y="6202251"/>
                </a:lnTo>
                <a:lnTo>
                  <a:pt x="0" y="6202251"/>
                </a:lnTo>
                <a:lnTo>
                  <a:pt x="0" y="0"/>
                </a:lnTo>
                <a:close/>
              </a:path>
            </a:pathLst>
          </a:custGeom>
          <a:blipFill>
            <a:blip r:embed="rId3"/>
            <a:stretch>
              <a:fillRect l="0" t="0" r="-8726" b="0"/>
            </a:stretch>
          </a:blipFill>
        </p:spPr>
      </p:sp>
      <p:sp>
        <p:nvSpPr>
          <p:cNvPr name="TextBox 4" id="4"/>
          <p:cNvSpPr txBox="true"/>
          <p:nvPr/>
        </p:nvSpPr>
        <p:spPr>
          <a:xfrm rot="0">
            <a:off x="-1102064" y="210377"/>
            <a:ext cx="16550621" cy="647700"/>
          </a:xfrm>
          <a:prstGeom prst="rect">
            <a:avLst/>
          </a:prstGeom>
        </p:spPr>
        <p:txBody>
          <a:bodyPr anchor="t" rtlCol="false" tIns="0" lIns="0" bIns="0" rIns="0">
            <a:spAutoFit/>
          </a:bodyPr>
          <a:lstStyle/>
          <a:p>
            <a:pPr algn="ctr">
              <a:lnSpc>
                <a:spcPts val="4950"/>
              </a:lnSpc>
            </a:pPr>
            <a:r>
              <a:rPr lang="en-US" b="true" sz="4500" i="true" spc="193">
                <a:solidFill>
                  <a:srgbClr val="1E5175"/>
                </a:solidFill>
                <a:latin typeface="Lato Bold Italics"/>
                <a:ea typeface="Lato Bold Italics"/>
                <a:cs typeface="Lato Bold Italics"/>
                <a:sym typeface="Lato Bold Italics"/>
              </a:rPr>
              <a:t>2.FIND THE TOP 10 MOST EXPENSIVE PRODUCTS</a:t>
            </a:r>
          </a:p>
        </p:txBody>
      </p:sp>
      <p:sp>
        <p:nvSpPr>
          <p:cNvPr name="TextBox 5" id="5"/>
          <p:cNvSpPr txBox="true"/>
          <p:nvPr/>
        </p:nvSpPr>
        <p:spPr>
          <a:xfrm rot="0">
            <a:off x="5421842" y="3007707"/>
            <a:ext cx="5883266" cy="737618"/>
          </a:xfrm>
          <a:prstGeom prst="rect">
            <a:avLst/>
          </a:prstGeom>
        </p:spPr>
        <p:txBody>
          <a:bodyPr anchor="t" rtlCol="false" tIns="0" lIns="0" bIns="0" rIns="0">
            <a:spAutoFit/>
          </a:bodyPr>
          <a:lstStyle/>
          <a:p>
            <a:pPr algn="ctr">
              <a:lnSpc>
                <a:spcPts val="4683"/>
              </a:lnSpc>
            </a:pPr>
            <a:r>
              <a:rPr lang="en-US" b="true" sz="7805" spc="-593">
                <a:solidFill>
                  <a:srgbClr val="000000"/>
                </a:solidFill>
                <a:latin typeface="Roca Two Heavy"/>
                <a:ea typeface="Roca Two Heavy"/>
                <a:cs typeface="Roca Two Heavy"/>
                <a:sym typeface="Roca Two Heavy"/>
              </a:rPr>
              <a:t>output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3333" y="1028700"/>
            <a:ext cx="16465967" cy="1196058"/>
          </a:xfrm>
          <a:custGeom>
            <a:avLst/>
            <a:gdLst/>
            <a:ahLst/>
            <a:cxnLst/>
            <a:rect r="r" b="b" t="t" l="l"/>
            <a:pathLst>
              <a:path h="1196058" w="16465967">
                <a:moveTo>
                  <a:pt x="0" y="0"/>
                </a:moveTo>
                <a:lnTo>
                  <a:pt x="16465967" y="0"/>
                </a:lnTo>
                <a:lnTo>
                  <a:pt x="16465967" y="1196058"/>
                </a:lnTo>
                <a:lnTo>
                  <a:pt x="0" y="1196058"/>
                </a:lnTo>
                <a:lnTo>
                  <a:pt x="0" y="0"/>
                </a:lnTo>
                <a:close/>
              </a:path>
            </a:pathLst>
          </a:custGeom>
          <a:blipFill>
            <a:blip r:embed="rId2"/>
            <a:stretch>
              <a:fillRect l="0" t="-32856" r="0" b="-32856"/>
            </a:stretch>
          </a:blipFill>
        </p:spPr>
      </p:sp>
      <p:sp>
        <p:nvSpPr>
          <p:cNvPr name="Freeform 3" id="3"/>
          <p:cNvSpPr/>
          <p:nvPr/>
        </p:nvSpPr>
        <p:spPr>
          <a:xfrm flipH="false" flipV="false" rot="0">
            <a:off x="862761" y="3900946"/>
            <a:ext cx="16327110" cy="5206394"/>
          </a:xfrm>
          <a:custGeom>
            <a:avLst/>
            <a:gdLst/>
            <a:ahLst/>
            <a:cxnLst/>
            <a:rect r="r" b="b" t="t" l="l"/>
            <a:pathLst>
              <a:path h="5206394" w="16327110">
                <a:moveTo>
                  <a:pt x="0" y="0"/>
                </a:moveTo>
                <a:lnTo>
                  <a:pt x="16327110" y="0"/>
                </a:lnTo>
                <a:lnTo>
                  <a:pt x="16327110" y="5206394"/>
                </a:lnTo>
                <a:lnTo>
                  <a:pt x="0" y="5206394"/>
                </a:lnTo>
                <a:lnTo>
                  <a:pt x="0" y="0"/>
                </a:lnTo>
                <a:close/>
              </a:path>
            </a:pathLst>
          </a:custGeom>
          <a:blipFill>
            <a:blip r:embed="rId3"/>
            <a:stretch>
              <a:fillRect l="-2973" t="0" r="-12520" b="0"/>
            </a:stretch>
          </a:blipFill>
        </p:spPr>
      </p:sp>
      <p:sp>
        <p:nvSpPr>
          <p:cNvPr name="TextBox 4" id="4"/>
          <p:cNvSpPr txBox="true"/>
          <p:nvPr/>
        </p:nvSpPr>
        <p:spPr>
          <a:xfrm rot="0">
            <a:off x="-1884775" y="-47939"/>
            <a:ext cx="16131311" cy="690880"/>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3.SHOW ALL ORDERS PLACED IN 2025 </a:t>
            </a:r>
          </a:p>
        </p:txBody>
      </p:sp>
      <p:sp>
        <p:nvSpPr>
          <p:cNvPr name="TextBox 5" id="5"/>
          <p:cNvSpPr txBox="true"/>
          <p:nvPr/>
        </p:nvSpPr>
        <p:spPr>
          <a:xfrm rot="0">
            <a:off x="5617520" y="2917880"/>
            <a:ext cx="5883266" cy="737618"/>
          </a:xfrm>
          <a:prstGeom prst="rect">
            <a:avLst/>
          </a:prstGeom>
        </p:spPr>
        <p:txBody>
          <a:bodyPr anchor="t" rtlCol="false" tIns="0" lIns="0" bIns="0" rIns="0">
            <a:spAutoFit/>
          </a:bodyPr>
          <a:lstStyle/>
          <a:p>
            <a:pPr algn="ctr">
              <a:lnSpc>
                <a:spcPts val="4683"/>
              </a:lnSpc>
            </a:pPr>
            <a:r>
              <a:rPr lang="en-US" b="true" sz="7805" spc="-593">
                <a:solidFill>
                  <a:srgbClr val="000000"/>
                </a:solidFill>
                <a:latin typeface="Roca Two Heavy"/>
                <a:ea typeface="Roca Two Heavy"/>
                <a:cs typeface="Roca Two Heavy"/>
                <a:sym typeface="Roca Two Heavy"/>
              </a:rPr>
              <a:t>output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2226" y="1028700"/>
            <a:ext cx="13643671" cy="1085680"/>
          </a:xfrm>
          <a:custGeom>
            <a:avLst/>
            <a:gdLst/>
            <a:ahLst/>
            <a:cxnLst/>
            <a:rect r="r" b="b" t="t" l="l"/>
            <a:pathLst>
              <a:path h="1085680" w="13643671">
                <a:moveTo>
                  <a:pt x="0" y="0"/>
                </a:moveTo>
                <a:lnTo>
                  <a:pt x="13643671" y="0"/>
                </a:lnTo>
                <a:lnTo>
                  <a:pt x="13643671" y="1085680"/>
                </a:lnTo>
                <a:lnTo>
                  <a:pt x="0" y="1085680"/>
                </a:lnTo>
                <a:lnTo>
                  <a:pt x="0" y="0"/>
                </a:lnTo>
                <a:close/>
              </a:path>
            </a:pathLst>
          </a:custGeom>
          <a:blipFill>
            <a:blip r:embed="rId2"/>
            <a:stretch>
              <a:fillRect l="0" t="-45380" r="0" b="-4342"/>
            </a:stretch>
          </a:blipFill>
        </p:spPr>
      </p:sp>
      <p:sp>
        <p:nvSpPr>
          <p:cNvPr name="Freeform 3" id="3"/>
          <p:cNvSpPr/>
          <p:nvPr/>
        </p:nvSpPr>
        <p:spPr>
          <a:xfrm flipH="false" flipV="false" rot="0">
            <a:off x="9673388" y="3216902"/>
            <a:ext cx="7911529" cy="3853197"/>
          </a:xfrm>
          <a:custGeom>
            <a:avLst/>
            <a:gdLst/>
            <a:ahLst/>
            <a:cxnLst/>
            <a:rect r="r" b="b" t="t" l="l"/>
            <a:pathLst>
              <a:path h="3853197" w="7911529">
                <a:moveTo>
                  <a:pt x="0" y="0"/>
                </a:moveTo>
                <a:lnTo>
                  <a:pt x="7911529" y="0"/>
                </a:lnTo>
                <a:lnTo>
                  <a:pt x="7911529" y="3853196"/>
                </a:lnTo>
                <a:lnTo>
                  <a:pt x="0" y="3853196"/>
                </a:lnTo>
                <a:lnTo>
                  <a:pt x="0" y="0"/>
                </a:lnTo>
                <a:close/>
              </a:path>
            </a:pathLst>
          </a:custGeom>
          <a:blipFill>
            <a:blip r:embed="rId3"/>
            <a:stretch>
              <a:fillRect l="0" t="-27568" r="0" b="0"/>
            </a:stretch>
          </a:blipFill>
        </p:spPr>
      </p:sp>
      <p:sp>
        <p:nvSpPr>
          <p:cNvPr name="TextBox 4" id="4"/>
          <p:cNvSpPr txBox="true"/>
          <p:nvPr/>
        </p:nvSpPr>
        <p:spPr>
          <a:xfrm rot="0">
            <a:off x="0" y="47625"/>
            <a:ext cx="17584917" cy="690880"/>
          </a:xfrm>
          <a:prstGeom prst="rect">
            <a:avLst/>
          </a:prstGeom>
        </p:spPr>
        <p:txBody>
          <a:bodyPr anchor="t" rtlCol="false" tIns="0" lIns="0" bIns="0" rIns="0">
            <a:spAutoFit/>
          </a:bodyPr>
          <a:lstStyle/>
          <a:p>
            <a:pPr algn="ctr">
              <a:lnSpc>
                <a:spcPts val="5390"/>
              </a:lnSpc>
            </a:pPr>
            <a:r>
              <a:rPr lang="en-US" b="true" sz="4900" i="true" spc="210">
                <a:solidFill>
                  <a:srgbClr val="1E5175"/>
                </a:solidFill>
                <a:latin typeface="Lato Bold Italics"/>
                <a:ea typeface="Lato Bold Italics"/>
                <a:cs typeface="Lato Bold Italics"/>
                <a:sym typeface="Lato Bold Italics"/>
              </a:rPr>
              <a:t>4.COUNT HOW MANY CUSTOMERS ARE MALE &amp; FEMALE</a:t>
            </a:r>
          </a:p>
        </p:txBody>
      </p:sp>
      <p:sp>
        <p:nvSpPr>
          <p:cNvPr name="TextBox 5" id="5"/>
          <p:cNvSpPr txBox="true"/>
          <p:nvPr/>
        </p:nvSpPr>
        <p:spPr>
          <a:xfrm rot="0">
            <a:off x="2660795" y="4556973"/>
            <a:ext cx="5883266" cy="777615"/>
          </a:xfrm>
          <a:prstGeom prst="rect">
            <a:avLst/>
          </a:prstGeom>
        </p:spPr>
        <p:txBody>
          <a:bodyPr anchor="t" rtlCol="false" tIns="0" lIns="0" bIns="0" rIns="0">
            <a:spAutoFit/>
          </a:bodyPr>
          <a:lstStyle/>
          <a:p>
            <a:pPr algn="ctr">
              <a:lnSpc>
                <a:spcPts val="4922"/>
              </a:lnSpc>
            </a:pPr>
            <a:r>
              <a:rPr lang="en-US" b="true" sz="8204" spc="-623">
                <a:solidFill>
                  <a:srgbClr val="000000"/>
                </a:solidFill>
                <a:latin typeface="Roca Two Heavy"/>
                <a:ea typeface="Roca Two Heavy"/>
                <a:cs typeface="Roca Two Heavy"/>
                <a:sym typeface="Roca Two Heavy"/>
              </a:rPr>
              <a:t>output -&gt;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DAG1NDRvOyo</dc:identifier>
  <dcterms:modified xsi:type="dcterms:W3CDTF">2011-08-01T06:04:30Z</dcterms:modified>
  <cp:revision>1</cp:revision>
  <dc:title>E-Commerce</dc:title>
</cp:coreProperties>
</file>